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4" r:id="rId3"/>
    <p:sldId id="363" r:id="rId4"/>
    <p:sldId id="365" r:id="rId5"/>
    <p:sldId id="364" r:id="rId6"/>
    <p:sldId id="366" r:id="rId7"/>
    <p:sldId id="370" r:id="rId8"/>
    <p:sldId id="277" r:id="rId9"/>
    <p:sldId id="369" r:id="rId10"/>
    <p:sldId id="355" r:id="rId11"/>
    <p:sldId id="374" r:id="rId12"/>
    <p:sldId id="367" r:id="rId13"/>
    <p:sldId id="356" r:id="rId14"/>
    <p:sldId id="357" r:id="rId15"/>
    <p:sldId id="358" r:id="rId16"/>
    <p:sldId id="359" r:id="rId17"/>
    <p:sldId id="360" r:id="rId18"/>
    <p:sldId id="372" r:id="rId19"/>
    <p:sldId id="371" r:id="rId20"/>
    <p:sldId id="361" r:id="rId21"/>
    <p:sldId id="362" r:id="rId22"/>
    <p:sldId id="375" r:id="rId23"/>
    <p:sldId id="368" r:id="rId24"/>
    <p:sldId id="373" r:id="rId25"/>
    <p:sldId id="3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87792" autoAdjust="0"/>
  </p:normalViewPr>
  <p:slideViewPr>
    <p:cSldViewPr>
      <p:cViewPr varScale="1">
        <p:scale>
          <a:sx n="65" d="100"/>
          <a:sy n="65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https://www.statista.com/statistics/277125/share-of-website-traffic-coming-from-mobile-devices/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92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CSS</a:t>
            </a:r>
            <a:r>
              <a:rPr lang="en-IE" baseline="0" dirty="0" smtClean="0"/>
              <a:t> via Sass, a CSS pre-processor that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you use features that do not exist in CSS, like variables, nested rules, imports, inheritance, built-in functions, etc. to reduce code repetition.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5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2/3/2020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templates.asp" TargetMode="External"/><Relationship Id="rId2" Type="http://schemas.openxmlformats.org/officeDocument/2006/relationships/hyperlink" Target="https://getbootstrap.com/docs/4.4/examp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tables.net/" TargetMode="External"/><Relationship Id="rId2" Type="http://schemas.openxmlformats.org/officeDocument/2006/relationships/hyperlink" Target="https://www.w3schools.com/bootstrap4/bootstrap_filte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amples.bootstrap-table.com/" TargetMode="External"/><Relationship Id="rId4" Type="http://schemas.openxmlformats.org/officeDocument/2006/relationships/hyperlink" Target="https://www.datatables.net/manual/styling/bootstra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default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6812D56B-AAF4-460D-BD04-B6EC914E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72816"/>
            <a:ext cx="3610372" cy="2888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9C54E0-450E-474A-8FCD-5F1C9CCC8525}"/>
              </a:ext>
            </a:extLst>
          </p:cNvPr>
          <p:cNvSpPr txBox="1"/>
          <p:nvPr/>
        </p:nvSpPr>
        <p:spPr>
          <a:xfrm>
            <a:off x="2781109" y="4941168"/>
            <a:ext cx="36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AND MOBILE INTERACTION DESIGN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Getting Bootstrap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52320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There are two ways to start using Bootstrap:</a:t>
            </a:r>
          </a:p>
          <a:p>
            <a:pPr marL="571500" indent="-514350">
              <a:buFont typeface="+mj-lt"/>
              <a:buAutoNum type="arabicPeriod"/>
            </a:pPr>
            <a:r>
              <a:rPr lang="en-IE" dirty="0"/>
              <a:t>Download Bootstrap from </a:t>
            </a:r>
            <a:r>
              <a:rPr lang="en-IE" dirty="0">
                <a:hlinkClick r:id="rId2"/>
              </a:rPr>
              <a:t>https://getbootstrap.com/</a:t>
            </a:r>
            <a:endParaRPr lang="en-IE" dirty="0" smtClean="0"/>
          </a:p>
          <a:p>
            <a:pPr marL="571500" indent="-514350">
              <a:buFont typeface="+mj-lt"/>
              <a:buAutoNum type="arabicPeriod"/>
            </a:pPr>
            <a:r>
              <a:rPr lang="en-IE" dirty="0" smtClean="0">
                <a:solidFill>
                  <a:srgbClr val="FF0000"/>
                </a:solidFill>
              </a:rPr>
              <a:t>Include </a:t>
            </a:r>
            <a:r>
              <a:rPr lang="en-IE" dirty="0">
                <a:solidFill>
                  <a:srgbClr val="FF0000"/>
                </a:solidFill>
              </a:rPr>
              <a:t>Bootstrap from a CDN</a:t>
            </a:r>
          </a:p>
          <a:p>
            <a:pPr lvl="1"/>
            <a:r>
              <a:rPr lang="en-IE" dirty="0" err="1"/>
              <a:t>MaxCDN</a:t>
            </a:r>
            <a:r>
              <a:rPr lang="en-IE" dirty="0"/>
              <a:t> provides CDN support for Bootstrap's CSS and JavaScript. </a:t>
            </a:r>
          </a:p>
          <a:p>
            <a:pPr lvl="1"/>
            <a:r>
              <a:rPr lang="en-IE" dirty="0"/>
              <a:t>You </a:t>
            </a:r>
            <a:r>
              <a:rPr lang="en-IE" dirty="0">
                <a:solidFill>
                  <a:srgbClr val="FF0000"/>
                </a:solidFill>
              </a:rPr>
              <a:t>must also include jQuery </a:t>
            </a:r>
            <a:r>
              <a:rPr lang="en-IE" dirty="0"/>
              <a:t>from Google, for example. </a:t>
            </a:r>
          </a:p>
          <a:p>
            <a:pPr lvl="1"/>
            <a:r>
              <a:rPr lang="en-IE" dirty="0"/>
              <a:t>Many users already have downloaded Bootstrap when visiting another site, so it will be loaded from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cache</a:t>
            </a:r>
            <a:r>
              <a:rPr lang="en-IE" dirty="0"/>
              <a:t> in yours, which is faster.</a:t>
            </a:r>
          </a:p>
          <a:p>
            <a:pPr lvl="1"/>
            <a:r>
              <a:rPr lang="en-IE" dirty="0"/>
              <a:t>Also, most CDNs will serve files from the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server closest to the user</a:t>
            </a:r>
            <a:r>
              <a:rPr lang="en-IE" dirty="0"/>
              <a:t>, which is also faster.</a:t>
            </a:r>
          </a:p>
          <a:p>
            <a:pPr marL="57150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sz="2600" dirty="0"/>
              <a:t>&lt;link </a:t>
            </a:r>
            <a:r>
              <a:rPr lang="en-IE" sz="2600" dirty="0" err="1"/>
              <a:t>rel</a:t>
            </a:r>
            <a:r>
              <a:rPr lang="en-IE" sz="2600" dirty="0"/>
              <a:t>="stylesheet" </a:t>
            </a:r>
            <a:r>
              <a:rPr lang="en-IE" sz="2600" dirty="0" err="1"/>
              <a:t>href</a:t>
            </a:r>
            <a:r>
              <a:rPr lang="en-IE" sz="2600" dirty="0"/>
              <a:t>="https://maxcdn.bootstrapcdn.com/bootstrap/4.2.1/</a:t>
            </a:r>
            <a:r>
              <a:rPr lang="en-IE" sz="2600" dirty="0" err="1"/>
              <a:t>css</a:t>
            </a:r>
            <a:r>
              <a:rPr lang="en-IE" sz="2600" dirty="0"/>
              <a:t>/</a:t>
            </a:r>
            <a:r>
              <a:rPr lang="en-IE" sz="2600" dirty="0">
                <a:solidFill>
                  <a:srgbClr val="0070C0"/>
                </a:solidFill>
              </a:rPr>
              <a:t>bootstrap.min.css</a:t>
            </a:r>
            <a:r>
              <a:rPr lang="en-IE" sz="2600" dirty="0"/>
              <a:t>"&gt;</a:t>
            </a:r>
            <a:br>
              <a:rPr lang="en-IE" sz="2600" dirty="0"/>
            </a:br>
            <a:r>
              <a:rPr lang="en-IE" sz="2600" dirty="0"/>
              <a:t>&lt;script </a:t>
            </a:r>
            <a:r>
              <a:rPr lang="en-IE" sz="2600" dirty="0" err="1"/>
              <a:t>src</a:t>
            </a:r>
            <a:r>
              <a:rPr lang="en-IE" sz="2600" dirty="0"/>
              <a:t>="https://ajax.googleapis.com/ajax/libs/</a:t>
            </a:r>
            <a:r>
              <a:rPr lang="en-IE" sz="2600" dirty="0" err="1"/>
              <a:t>jquery</a:t>
            </a:r>
            <a:r>
              <a:rPr lang="en-IE" sz="2600" dirty="0"/>
              <a:t>/3.3.1/</a:t>
            </a:r>
            <a:r>
              <a:rPr lang="en-IE" sz="2600" dirty="0">
                <a:solidFill>
                  <a:srgbClr val="0070C0"/>
                </a:solidFill>
              </a:rPr>
              <a:t>jquery.min.js</a:t>
            </a:r>
            <a:r>
              <a:rPr lang="en-IE" sz="2600" dirty="0"/>
              <a:t>"&gt;&lt;/script&gt;</a:t>
            </a:r>
            <a:br>
              <a:rPr lang="en-IE" sz="2600" dirty="0"/>
            </a:br>
            <a:r>
              <a:rPr lang="en-IE" sz="2600" dirty="0"/>
              <a:t>&lt;script </a:t>
            </a:r>
            <a:r>
              <a:rPr lang="en-IE" sz="2600" dirty="0" err="1"/>
              <a:t>src</a:t>
            </a:r>
            <a:r>
              <a:rPr lang="en-IE" sz="2600" dirty="0"/>
              <a:t>="https://maxcdn.bootstrapcdn.com/bootstrap/4.2.1/</a:t>
            </a:r>
            <a:r>
              <a:rPr lang="en-IE" sz="2600" dirty="0" err="1"/>
              <a:t>js</a:t>
            </a:r>
            <a:r>
              <a:rPr lang="en-IE" sz="2600" dirty="0"/>
              <a:t>/</a:t>
            </a:r>
            <a:r>
              <a:rPr lang="en-IE" sz="2600" dirty="0">
                <a:solidFill>
                  <a:srgbClr val="0070C0"/>
                </a:solidFill>
              </a:rPr>
              <a:t>bootstrap.min.js</a:t>
            </a:r>
            <a:r>
              <a:rPr lang="en-IE" sz="2600" dirty="0"/>
              <a:t>"&gt;&lt;/script&gt;</a:t>
            </a:r>
          </a:p>
          <a:p>
            <a:pPr marL="57150" indent="0">
              <a:buNone/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7329057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Bootstrap 3 or 4?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88232"/>
            <a:ext cx="6561112" cy="5105908"/>
          </a:xfrm>
        </p:spPr>
        <p:txBody>
          <a:bodyPr>
            <a:noAutofit/>
          </a:bodyPr>
          <a:lstStyle/>
          <a:p>
            <a:pPr marL="514350" indent="-457200"/>
            <a:r>
              <a:rPr lang="en-IE" sz="2400" b="1" dirty="0" smtClean="0">
                <a:solidFill>
                  <a:srgbClr val="C00000"/>
                </a:solidFill>
              </a:rPr>
              <a:t>Bootstrap </a:t>
            </a:r>
            <a:r>
              <a:rPr lang="en-IE" sz="2400" b="1" dirty="0">
                <a:solidFill>
                  <a:srgbClr val="C00000"/>
                </a:solidFill>
              </a:rPr>
              <a:t>4</a:t>
            </a:r>
            <a:r>
              <a:rPr lang="en-IE" sz="2400" dirty="0"/>
              <a:t> is the </a:t>
            </a:r>
            <a:r>
              <a:rPr lang="en-IE" sz="2400" dirty="0">
                <a:solidFill>
                  <a:srgbClr val="00B050"/>
                </a:solidFill>
              </a:rPr>
              <a:t>newest</a:t>
            </a:r>
            <a:r>
              <a:rPr lang="en-IE" sz="2400" dirty="0"/>
              <a:t> version of Bootstrap; with new </a:t>
            </a:r>
            <a:r>
              <a:rPr lang="en-IE" sz="2400" dirty="0" smtClean="0"/>
              <a:t>components, faster </a:t>
            </a:r>
            <a:r>
              <a:rPr lang="en-IE" sz="2400" dirty="0"/>
              <a:t>stylesheet and more responsiveness.</a:t>
            </a:r>
          </a:p>
          <a:p>
            <a:pPr marL="514350" indent="-457200"/>
            <a:r>
              <a:rPr lang="en-IE" sz="2400" b="1" dirty="0"/>
              <a:t>If you require IE8-9 support, use Bootstrap 3.</a:t>
            </a:r>
            <a:r>
              <a:rPr lang="en-IE" sz="2400" dirty="0"/>
              <a:t> It is the most </a:t>
            </a:r>
            <a:r>
              <a:rPr lang="en-IE" sz="2400" dirty="0">
                <a:solidFill>
                  <a:srgbClr val="7030A0"/>
                </a:solidFill>
              </a:rPr>
              <a:t>stable</a:t>
            </a:r>
            <a:r>
              <a:rPr lang="en-IE" sz="2400" dirty="0"/>
              <a:t> </a:t>
            </a:r>
            <a:r>
              <a:rPr lang="en-IE" sz="2400" dirty="0" smtClean="0"/>
              <a:t>version, </a:t>
            </a:r>
            <a:r>
              <a:rPr lang="en-IE" sz="2400" dirty="0"/>
              <a:t>and it is still supported by the team for critical bugfixes and documentation changes. </a:t>
            </a:r>
            <a:endParaRPr lang="en-IE" sz="2400" dirty="0" smtClean="0"/>
          </a:p>
          <a:p>
            <a:pPr marL="914400" lvl="1" indent="-457200"/>
            <a:r>
              <a:rPr lang="en-IE" sz="2000" dirty="0" smtClean="0"/>
              <a:t>However</a:t>
            </a:r>
            <a:r>
              <a:rPr lang="en-IE" sz="2000" dirty="0"/>
              <a:t>, new features will NOT be added to it</a:t>
            </a:r>
            <a:r>
              <a:rPr lang="en-IE" sz="2000" dirty="0" smtClean="0"/>
              <a:t>.</a:t>
            </a:r>
          </a:p>
          <a:p>
            <a:pPr marL="514350" indent="-457200"/>
            <a:r>
              <a:rPr lang="en-IE" sz="2400" dirty="0"/>
              <a:t>The biggest difference between Bootstrap 3 and </a:t>
            </a:r>
            <a:r>
              <a:rPr lang="en-IE" sz="2400" dirty="0" smtClean="0"/>
              <a:t>4 </a:t>
            </a:r>
            <a:r>
              <a:rPr lang="en-IE" sz="2400" dirty="0"/>
              <a:t>is that Bootstrap 4 now uses flexbox, instead of floats, to handle the layout</a:t>
            </a:r>
            <a:r>
              <a:rPr lang="en-IE" sz="2400" dirty="0" smtClean="0"/>
              <a:t>.</a:t>
            </a:r>
            <a:endParaRPr lang="en-I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901" t="17516" r="66667" b="41255"/>
          <a:stretch/>
        </p:blipFill>
        <p:spPr>
          <a:xfrm>
            <a:off x="7092280" y="4584490"/>
            <a:ext cx="1480515" cy="2223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879" t="75856" r="64453" b="12594"/>
          <a:stretch/>
        </p:blipFill>
        <p:spPr>
          <a:xfrm>
            <a:off x="6975376" y="3573016"/>
            <a:ext cx="2168624" cy="844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901" t="64765" r="42805" b="18501"/>
          <a:stretch/>
        </p:blipFill>
        <p:spPr>
          <a:xfrm>
            <a:off x="2555776" y="5930840"/>
            <a:ext cx="3343148" cy="8004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228184" y="6331076"/>
            <a:ext cx="65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15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4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Bootstrap 4 uses jQuery and Popper.js for JavaScript components (like modals, tooltips, popovers etc). </a:t>
            </a:r>
          </a:p>
          <a:p>
            <a:r>
              <a:rPr lang="en-IE" dirty="0"/>
              <a:t>However, if you just use the CSS part of Bootstrap, you don't need them.</a:t>
            </a:r>
          </a:p>
          <a:p>
            <a:pPr fontAlgn="base"/>
            <a:r>
              <a:rPr lang="en-IE" b="1" dirty="0"/>
              <a:t>Popper.js</a:t>
            </a:r>
            <a:r>
              <a:rPr lang="en-IE" dirty="0"/>
              <a:t> is a positioning engine; its purpose is to calculate the position of an element to position it near a given reference element. </a:t>
            </a:r>
          </a:p>
          <a:p>
            <a:pPr lvl="1" fontAlgn="base"/>
            <a:r>
              <a:rPr lang="en-IE" dirty="0"/>
              <a:t>Popper.js is just </a:t>
            </a:r>
            <a:r>
              <a:rPr lang="en-IE" b="1" dirty="0"/>
              <a:t>~6KB</a:t>
            </a:r>
            <a:r>
              <a:rPr lang="en-IE" dirty="0"/>
              <a:t> minified and </a:t>
            </a:r>
            <a:r>
              <a:rPr lang="en-IE" dirty="0" err="1"/>
              <a:t>gzipped</a:t>
            </a:r>
            <a:r>
              <a:rPr lang="en-IE" dirty="0"/>
              <a:t>, zero dependencies.</a:t>
            </a:r>
          </a:p>
          <a:p>
            <a:pPr lvl="1" fontAlgn="base"/>
            <a:r>
              <a:rPr lang="en-IE" dirty="0"/>
              <a:t>Its code base is in </a:t>
            </a:r>
            <a:r>
              <a:rPr lang="en-IE" b="1" dirty="0"/>
              <a:t>ES6</a:t>
            </a:r>
            <a:r>
              <a:rPr lang="en-IE" dirty="0"/>
              <a:t> and </a:t>
            </a:r>
            <a:r>
              <a:rPr lang="en-IE" b="1" dirty="0"/>
              <a:t>tested</a:t>
            </a:r>
            <a:r>
              <a:rPr lang="en-IE" dirty="0"/>
              <a:t> against several browsers.</a:t>
            </a:r>
          </a:p>
          <a:p>
            <a:pPr lvl="1" fontAlgn="base"/>
            <a:r>
              <a:rPr lang="en-IE" dirty="0"/>
              <a:t>It integrates nicely with </a:t>
            </a:r>
            <a:r>
              <a:rPr lang="en-IE" b="1" dirty="0"/>
              <a:t>React</a:t>
            </a:r>
            <a:r>
              <a:rPr lang="en-IE" dirty="0"/>
              <a:t>, </a:t>
            </a:r>
            <a:r>
              <a:rPr lang="en-IE" b="1" dirty="0"/>
              <a:t>AngularJS</a:t>
            </a:r>
            <a:r>
              <a:rPr lang="en-IE" dirty="0"/>
              <a:t> and more!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sz="2900" dirty="0"/>
          </a:p>
          <a:p>
            <a:pPr marL="0" indent="0">
              <a:buNone/>
            </a:pPr>
            <a:endParaRPr lang="en-IE" sz="2900" dirty="0"/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/>
              <a:t>&lt;script </a:t>
            </a:r>
            <a:r>
              <a:rPr lang="en-IE" sz="2600" dirty="0" err="1"/>
              <a:t>src</a:t>
            </a:r>
            <a:r>
              <a:rPr lang="en-IE" sz="2600" dirty="0"/>
              <a:t>="https://cdnjs.cloudflare.com/ajax/libs/popper.js/1.14.6/</a:t>
            </a:r>
            <a:r>
              <a:rPr lang="en-IE" sz="2600" dirty="0" err="1"/>
              <a:t>umd</a:t>
            </a:r>
            <a:r>
              <a:rPr lang="en-IE" sz="2600" dirty="0"/>
              <a:t>/</a:t>
            </a:r>
            <a:r>
              <a:rPr lang="en-IE" sz="2600" dirty="0">
                <a:solidFill>
                  <a:srgbClr val="0070C0"/>
                </a:solidFill>
              </a:rPr>
              <a:t>popper.min.js</a:t>
            </a:r>
            <a:r>
              <a:rPr lang="en-IE" sz="2600" dirty="0"/>
              <a:t>"&gt;&lt;/script&gt;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3583C07-D74D-4F10-9ACC-20B791B34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5" t="55602" r="9838" b="28991"/>
          <a:stretch/>
        </p:blipFill>
        <p:spPr>
          <a:xfrm>
            <a:off x="2987824" y="4797152"/>
            <a:ext cx="237626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24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First Page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712968" cy="5661248"/>
          </a:xfrm>
        </p:spPr>
        <p:txBody>
          <a:bodyPr>
            <a:normAutofit fontScale="55000" lnSpcReduction="20000"/>
          </a:bodyPr>
          <a:lstStyle/>
          <a:p>
            <a:pPr marL="57150" indent="0">
              <a:buNone/>
            </a:pPr>
            <a:r>
              <a:rPr lang="en-IE" dirty="0"/>
              <a:t>&lt;!DOCTYPE html&gt;		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 HTML5 --&gt;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&lt;html </a:t>
            </a:r>
            <a:r>
              <a:rPr lang="en-IE" dirty="0" err="1"/>
              <a:t>lang</a:t>
            </a:r>
            <a:r>
              <a:rPr lang="en-IE" dirty="0"/>
              <a:t>="</a:t>
            </a:r>
            <a:r>
              <a:rPr lang="en-IE" dirty="0" err="1"/>
              <a:t>en</a:t>
            </a:r>
            <a:r>
              <a:rPr lang="en-IE" dirty="0"/>
              <a:t>"&gt;		 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&lt;!-- language--&gt;</a:t>
            </a:r>
          </a:p>
          <a:p>
            <a:pPr marL="57150" indent="0">
              <a:buNone/>
            </a:pPr>
            <a:r>
              <a:rPr lang="en-IE" dirty="0"/>
              <a:t>&lt;head&gt;</a:t>
            </a:r>
          </a:p>
          <a:p>
            <a:pPr marL="57150" indent="0">
              <a:buNone/>
            </a:pPr>
            <a:r>
              <a:rPr lang="en-IE" dirty="0"/>
              <a:t>&lt;meta charset="utf-8"&gt;  		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 character set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   &lt;meta name="viewport" content="width=device-width, initial-scale=1"&gt;   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7150" indent="0">
              <a:buNone/>
            </a:pP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 &lt;!-- mobile rendering and touch zooming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&lt;link </a:t>
            </a:r>
            <a:r>
              <a:rPr lang="en-IE" dirty="0" err="1"/>
              <a:t>rel</a:t>
            </a:r>
            <a:r>
              <a:rPr lang="en-IE" dirty="0"/>
              <a:t>="stylesheet" </a:t>
            </a:r>
            <a:r>
              <a:rPr lang="en-IE" dirty="0" err="1"/>
              <a:t>href</a:t>
            </a:r>
            <a:r>
              <a:rPr lang="en-IE" dirty="0"/>
              <a:t>="https://maxcdn.bootstrapcdn.com/bootstrap/4.2.1/</a:t>
            </a:r>
            <a:r>
              <a:rPr lang="en-IE" dirty="0" err="1"/>
              <a:t>css</a:t>
            </a:r>
            <a:r>
              <a:rPr lang="en-IE" dirty="0"/>
              <a:t>/bootstrap.min.css"&gt;</a:t>
            </a:r>
            <a:br>
              <a:rPr lang="en-IE" dirty="0"/>
            </a:br>
            <a:r>
              <a:rPr lang="en-IE" dirty="0"/>
              <a:t>  &lt;script </a:t>
            </a:r>
            <a:r>
              <a:rPr lang="en-IE" dirty="0" err="1"/>
              <a:t>src</a:t>
            </a:r>
            <a:r>
              <a:rPr lang="en-IE" dirty="0"/>
              <a:t>="https://ajax.googleapis.com/ajax/libs/</a:t>
            </a:r>
            <a:r>
              <a:rPr lang="en-IE" dirty="0" err="1"/>
              <a:t>jquery</a:t>
            </a:r>
            <a:r>
              <a:rPr lang="en-IE" dirty="0"/>
              <a:t>/3.3.1/jquery.min.js"&gt;&lt;/script&gt;</a:t>
            </a:r>
            <a:br>
              <a:rPr lang="en-IE" dirty="0"/>
            </a:br>
            <a:r>
              <a:rPr lang="en-IE" dirty="0"/>
              <a:t>  &lt;script </a:t>
            </a:r>
            <a:r>
              <a:rPr lang="en-IE" dirty="0" err="1"/>
              <a:t>src</a:t>
            </a:r>
            <a:r>
              <a:rPr lang="en-IE" dirty="0"/>
              <a:t>="https://cdnjs.cloudflare.com/ajax/libs/popper.js/1.14.6/</a:t>
            </a:r>
            <a:r>
              <a:rPr lang="en-IE" dirty="0" err="1"/>
              <a:t>umd</a:t>
            </a:r>
            <a:r>
              <a:rPr lang="en-IE" dirty="0"/>
              <a:t>/popper.min.js"&gt;&lt;/script&gt;</a:t>
            </a:r>
            <a:br>
              <a:rPr lang="en-IE" dirty="0"/>
            </a:br>
            <a:r>
              <a:rPr lang="en-IE" dirty="0"/>
              <a:t>  &lt;script </a:t>
            </a:r>
            <a:r>
              <a:rPr lang="en-IE" dirty="0" err="1"/>
              <a:t>src</a:t>
            </a:r>
            <a:r>
              <a:rPr lang="en-IE" dirty="0"/>
              <a:t>="https://maxcdn.bootstrapcdn.com/bootstrap/4.2.1/</a:t>
            </a:r>
            <a:r>
              <a:rPr lang="en-IE" dirty="0" err="1"/>
              <a:t>js</a:t>
            </a:r>
            <a:r>
              <a:rPr lang="en-IE" dirty="0"/>
              <a:t>/bootstrap.min.js"&gt;</a:t>
            </a:r>
          </a:p>
          <a:p>
            <a:pPr marL="57150" indent="0">
              <a:buNone/>
            </a:pPr>
            <a:r>
              <a:rPr lang="en-IE" dirty="0"/>
              <a:t>&lt;/script&gt;&lt;/head&gt;</a:t>
            </a:r>
          </a:p>
          <a:p>
            <a:pPr marL="57150" indent="0">
              <a:buNone/>
            </a:pPr>
            <a:r>
              <a:rPr lang="en-IE" dirty="0"/>
              <a:t>&lt;body&gt;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sz="2800" dirty="0"/>
              <a:t>	</a:t>
            </a:r>
            <a:r>
              <a:rPr lang="en-IE" dirty="0"/>
              <a:t>&lt;div class="container-fluid"&gt;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7150" indent="0">
              <a:buNone/>
            </a:pP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&lt;!-- Bootstrap requires a containing element to wrap site contents. 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--&gt;</a:t>
            </a:r>
          </a:p>
          <a:p>
            <a:pPr marL="57150" indent="0">
              <a:buNone/>
            </a:pP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E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</a:t>
            </a:r>
            <a:r>
              <a:rPr lang="en-IE" sz="3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 .container-fluid class provides a responsive full-width container --&gt;</a:t>
            </a:r>
          </a:p>
          <a:p>
            <a:pPr marL="57150" indent="0">
              <a:buNone/>
            </a:pPr>
            <a:r>
              <a:rPr lang="en-IE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&lt;!-- </a:t>
            </a:r>
            <a:r>
              <a:rPr lang="en-IE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Containers are not </a:t>
            </a:r>
            <a:r>
              <a:rPr lang="en-IE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nestable</a:t>
            </a:r>
            <a:r>
              <a:rPr lang="en-IE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  		&lt;h1&gt;My First Bootstrap Page&lt;/h1&gt;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 		 &lt;p&gt;This is some text.&lt;/p&gt; 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sz="2800" dirty="0"/>
              <a:t>	</a:t>
            </a:r>
            <a:r>
              <a:rPr lang="en-IE" dirty="0"/>
              <a:t>&lt;/div&gt;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&lt;/body&gt;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&lt;/html&gt;</a:t>
            </a: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26874911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Grid System</a:t>
            </a:r>
          </a:p>
        </p:txBody>
      </p:sp>
      <p:pic>
        <p:nvPicPr>
          <p:cNvPr id="2" name="Marcador de Posição de Conteúdo 1">
            <a:extLst>
              <a:ext uri="{FF2B5EF4-FFF2-40B4-BE49-F238E27FC236}">
                <a16:creationId xmlns:a16="http://schemas.microsoft.com/office/drawing/2014/main" xmlns="" id="{0AFAAE05-A45C-4F35-8F30-E04FDCC3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84784"/>
            <a:ext cx="8496300" cy="17409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84F27E0-0B08-4E70-995F-3148CC268A4E}"/>
              </a:ext>
            </a:extLst>
          </p:cNvPr>
          <p:cNvSpPr/>
          <p:nvPr/>
        </p:nvSpPr>
        <p:spPr>
          <a:xfrm>
            <a:off x="223351" y="3429000"/>
            <a:ext cx="86972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Grid columns should add up to </a:t>
            </a:r>
            <a:r>
              <a:rPr lang="en-IE" sz="2200" b="1" dirty="0">
                <a:solidFill>
                  <a:srgbClr val="FF0000"/>
                </a:solidFill>
              </a:rPr>
              <a:t>12</a:t>
            </a:r>
            <a:r>
              <a:rPr lang="en-IE" sz="2200" dirty="0"/>
              <a:t> for a row. </a:t>
            </a:r>
            <a:endParaRPr lang="en-IE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The columns will re-arrange automatically depending on the screen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The </a:t>
            </a:r>
            <a:r>
              <a:rPr lang="en-IE" sz="2200" dirty="0">
                <a:solidFill>
                  <a:schemeClr val="accent4">
                    <a:lumMod val="75000"/>
                  </a:schemeClr>
                </a:solidFill>
              </a:rPr>
              <a:t>Bootstrap 4</a:t>
            </a:r>
            <a:r>
              <a:rPr lang="en-IE" sz="2200" dirty="0"/>
              <a:t> grid system has five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b="1" u="sng" dirty="0"/>
              <a:t>Each class scales up</a:t>
            </a:r>
            <a:r>
              <a:rPr lang="en-IE" sz="2200" dirty="0"/>
              <a:t>, so if you wish to set the same widths for </a:t>
            </a:r>
            <a:r>
              <a:rPr lang="en-IE" sz="2200" dirty="0" err="1"/>
              <a:t>sm</a:t>
            </a:r>
            <a:r>
              <a:rPr lang="en-IE" sz="2200" dirty="0"/>
              <a:t> and md, you only need to specify sm.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78C5237-733D-47EB-B7ED-480598BB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611469"/>
            <a:ext cx="5544616" cy="152349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.col-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(extra small devices - screen width less than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.col-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(small devices - screen width equal to or greater than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.col-md-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(medium devices - screen width equal to or greater than 768px)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.col-lg-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(large devices - screen width equal to or greater than 992px)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.col-xl-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xlarge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devices - screen width equal to or greater than 1200px)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075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Grid System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If you specify widths for a screen size, </a:t>
            </a:r>
            <a:r>
              <a:rPr lang="en-IE" dirty="0">
                <a:solidFill>
                  <a:srgbClr val="C00000"/>
                </a:solidFill>
                <a:latin typeface="Verdana" panose="020B0604030504040204" pitchFamily="34" charset="0"/>
              </a:rPr>
              <a:t>below that size the elements will stack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&lt;div class="col-</a:t>
            </a:r>
            <a:r>
              <a:rPr lang="en-I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-6"&gt;</a:t>
            </a:r>
          </a:p>
          <a:p>
            <a:pPr marL="0" indent="0">
              <a:buNone/>
            </a:pPr>
            <a:r>
              <a:rPr lang="en-IE" dirty="0"/>
              <a:t>	&lt;div class="col-</a:t>
            </a:r>
            <a:r>
              <a:rPr lang="en-I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-6"&gt;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This will result in a 50/50 split on </a:t>
            </a:r>
            <a:r>
              <a:rPr lang="en-IE" u="sng" dirty="0" err="1"/>
              <a:t>sm</a:t>
            </a:r>
            <a:r>
              <a:rPr lang="en-IE" u="sng" dirty="0"/>
              <a:t> and above</a:t>
            </a:r>
            <a:r>
              <a:rPr lang="en-IE" dirty="0"/>
              <a:t>: md, </a:t>
            </a:r>
            <a:r>
              <a:rPr lang="en-IE" dirty="0" err="1"/>
              <a:t>lg</a:t>
            </a:r>
            <a:r>
              <a:rPr lang="en-IE" dirty="0"/>
              <a:t> and xl.</a:t>
            </a:r>
          </a:p>
          <a:p>
            <a:pPr marL="0" indent="0">
              <a:buNone/>
            </a:pPr>
            <a:r>
              <a:rPr lang="en-IE" dirty="0"/>
              <a:t>On extra small screens, it will automatically </a:t>
            </a:r>
            <a:r>
              <a:rPr lang="en-IE" b="1" dirty="0"/>
              <a:t>stack</a:t>
            </a:r>
            <a:r>
              <a:rPr lang="en-IE" dirty="0"/>
              <a:t>.</a:t>
            </a:r>
          </a:p>
          <a:p>
            <a:pPr marL="0" indent="0">
              <a:buNone/>
            </a:pPr>
            <a:endParaRPr lang="en-I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The classes can be combined to adjust the layout to better suit each screen size</a:t>
            </a:r>
          </a:p>
          <a:p>
            <a:pPr marL="0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  	&lt;div class="col-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-7 col-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md</a:t>
            </a:r>
            <a:r>
              <a:rPr lang="en-IE" dirty="0"/>
              <a:t>-6 col-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lg</a:t>
            </a:r>
            <a:r>
              <a:rPr lang="en-IE" dirty="0"/>
              <a:t>-8"&gt; content &lt;/div&gt;</a:t>
            </a:r>
            <a:br>
              <a:rPr lang="en-IE" dirty="0"/>
            </a:br>
            <a:r>
              <a:rPr lang="en-IE" dirty="0"/>
              <a:t> 	 &lt;div class="col-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-5 col-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md</a:t>
            </a:r>
            <a:r>
              <a:rPr lang="en-IE" dirty="0"/>
              <a:t>-6 col-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lg</a:t>
            </a:r>
            <a:r>
              <a:rPr lang="en-IE" dirty="0"/>
              <a:t>-4"&gt; content &lt;/div&gt;</a:t>
            </a:r>
          </a:p>
          <a:p>
            <a:pPr marL="0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On 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small devices</a:t>
            </a:r>
            <a:r>
              <a:rPr lang="en-IE" dirty="0"/>
              <a:t> it will divide the content in two columns, one with 7/12 of the width, the other with 5/12</a:t>
            </a:r>
          </a:p>
          <a:p>
            <a:pPr marL="0" indent="0">
              <a:buNone/>
            </a:pPr>
            <a:r>
              <a:rPr lang="en-IE" dirty="0"/>
              <a:t>On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medium devices</a:t>
            </a:r>
            <a:r>
              <a:rPr lang="en-IE" dirty="0"/>
              <a:t>, it’s a 50/50 split</a:t>
            </a:r>
          </a:p>
          <a:p>
            <a:pPr marL="0" indent="0">
              <a:buNone/>
            </a:pPr>
            <a:r>
              <a:rPr lang="en-IE" dirty="0"/>
              <a:t>On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large devices </a:t>
            </a:r>
            <a:r>
              <a:rPr lang="en-IE" dirty="0"/>
              <a:t>it will be 2/3 vs 1/3 split</a:t>
            </a:r>
          </a:p>
        </p:txBody>
      </p:sp>
    </p:spTree>
    <p:extLst>
      <p:ext uri="{BB962C8B-B14F-4D97-AF65-F5344CB8AC3E}">
        <p14:creationId xmlns:p14="http://schemas.microsoft.com/office/powerpoint/2010/main" val="24462187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/>
              <a:t>Tables</a:t>
            </a:r>
            <a:r>
              <a:rPr lang="en-IE" sz="2000" dirty="0"/>
              <a:t> have a light padding and only horizontal dividers.</a:t>
            </a:r>
          </a:p>
          <a:p>
            <a:pPr marL="0" indent="0">
              <a:buNone/>
            </a:pPr>
            <a:r>
              <a:rPr lang="en-IE" sz="2000" dirty="0"/>
              <a:t>The </a:t>
            </a:r>
            <a:r>
              <a:rPr lang="en-IE" sz="2000" dirty="0">
                <a:solidFill>
                  <a:srgbClr val="FF0000"/>
                </a:solidFill>
              </a:rPr>
              <a:t>.table </a:t>
            </a:r>
            <a:r>
              <a:rPr lang="en-IE" sz="2000" dirty="0"/>
              <a:t>class adds basic styling to a table: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400" b="1" dirty="0"/>
              <a:t>Images</a:t>
            </a:r>
            <a:r>
              <a:rPr lang="en-IE" sz="2000" dirty="0"/>
              <a:t> can have rounded corners (except on IE8)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81D962B-4280-4D82-8A8B-3050FC4B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" y="2132856"/>
            <a:ext cx="8753475" cy="1724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A904A98-2633-4EAF-BC15-6ED41C4D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0977"/>
            <a:ext cx="7762875" cy="16668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DD61DCD-9A4F-4485-BECD-E6FCEA9648D8}"/>
              </a:ext>
            </a:extLst>
          </p:cNvPr>
          <p:cNvSpPr/>
          <p:nvPr/>
        </p:nvSpPr>
        <p:spPr>
          <a:xfrm>
            <a:off x="487220" y="637203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.rounded</a:t>
            </a:r>
            <a:endParaRPr lang="en-IE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874E7A4-9A39-4F30-B81C-E32CCF394E2F}"/>
              </a:ext>
            </a:extLst>
          </p:cNvPr>
          <p:cNvSpPr/>
          <p:nvPr/>
        </p:nvSpPr>
        <p:spPr>
          <a:xfrm>
            <a:off x="3549799" y="63720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.rounded-circle</a:t>
            </a:r>
            <a:endParaRPr lang="en-IE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E0AA4F5-0588-4C51-8C10-881357EDDACE}"/>
              </a:ext>
            </a:extLst>
          </p:cNvPr>
          <p:cNvSpPr/>
          <p:nvPr/>
        </p:nvSpPr>
        <p:spPr>
          <a:xfrm>
            <a:off x="6300588" y="637203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-thumbnail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95366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/>
              <a:t>Buttons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These styles can be applied to &lt;a&gt;, &lt;button&gt;, &lt;input type="button"&gt; and &lt;input type="submit"&gt;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AB00214-6CF7-4426-98A1-B1F112DA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35992" r="15350" b="17785"/>
          <a:stretch/>
        </p:blipFill>
        <p:spPr>
          <a:xfrm>
            <a:off x="336058" y="1880828"/>
            <a:ext cx="835074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61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41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b="1" dirty="0"/>
              <a:t>Cards</a:t>
            </a:r>
          </a:p>
          <a:p>
            <a:pPr marL="0" indent="0">
              <a:buNone/>
            </a:pPr>
            <a:r>
              <a:rPr lang="en-IE" sz="2000" dirty="0"/>
              <a:t>A card in Bootstrap 4 is a bordered box with some </a:t>
            </a:r>
          </a:p>
          <a:p>
            <a:pPr marL="0" indent="0">
              <a:buNone/>
            </a:pPr>
            <a:r>
              <a:rPr lang="en-IE" sz="2000" dirty="0"/>
              <a:t>padding around its content. It includes options for </a:t>
            </a:r>
          </a:p>
          <a:p>
            <a:pPr marL="0" indent="0">
              <a:buNone/>
            </a:pPr>
            <a:r>
              <a:rPr lang="en-IE" sz="2000" dirty="0"/>
              <a:t>headers, footers, content, images, overlays, etc.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If you are familiar with Bootstrap 3, cards replace </a:t>
            </a:r>
          </a:p>
          <a:p>
            <a:pPr marL="0" indent="0">
              <a:buNone/>
            </a:pPr>
            <a:r>
              <a:rPr lang="en-IE" sz="2000" dirty="0"/>
              <a:t>old panels, wells, and thumbnails.</a:t>
            </a:r>
          </a:p>
          <a:p>
            <a:endParaRPr lang="en-IE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3C6D65F-1CF8-4E48-B31D-74EC2908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77" y="1342038"/>
            <a:ext cx="1786642" cy="294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CEA4DA-0D03-4A43-ADD2-867FE44B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6" y="4519020"/>
            <a:ext cx="7088898" cy="229207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D2173EF7-9383-40E0-AFFB-54C41C55B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</p:spTree>
    <p:extLst>
      <p:ext uri="{BB962C8B-B14F-4D97-AF65-F5344CB8AC3E}">
        <p14:creationId xmlns:p14="http://schemas.microsoft.com/office/powerpoint/2010/main" val="69417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600" b="1" dirty="0"/>
              <a:t>Loading indicators</a:t>
            </a:r>
          </a:p>
          <a:p>
            <a:r>
              <a:rPr lang="en-IE" sz="2000" dirty="0"/>
              <a:t>Progress bars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Spinners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Spinners	</a:t>
            </a:r>
          </a:p>
          <a:p>
            <a:pPr marL="0" indent="0">
              <a:buNone/>
            </a:pPr>
            <a:endParaRPr lang="en-IE" sz="1500" dirty="0"/>
          </a:p>
          <a:p>
            <a:pPr marL="0" indent="0">
              <a:buNone/>
            </a:pPr>
            <a:endParaRPr lang="en-IE" sz="1500" dirty="0"/>
          </a:p>
          <a:p>
            <a:pPr marL="0" indent="0">
              <a:buNone/>
            </a:pPr>
            <a:r>
              <a:rPr lang="en-IE" sz="1500" dirty="0"/>
              <a:t>				&lt;button class="</a:t>
            </a:r>
            <a:r>
              <a:rPr lang="en-IE" sz="1500" dirty="0" err="1"/>
              <a:t>btn</a:t>
            </a:r>
            <a:r>
              <a:rPr lang="en-IE" sz="1500" dirty="0"/>
              <a:t> </a:t>
            </a:r>
            <a:r>
              <a:rPr lang="en-IE" sz="1500" dirty="0" err="1"/>
              <a:t>btn</a:t>
            </a:r>
            <a:r>
              <a:rPr lang="en-IE" sz="1500" dirty="0"/>
              <a:t>-primary"&gt;</a:t>
            </a:r>
          </a:p>
          <a:p>
            <a:pPr marL="0" indent="0">
              <a:buNone/>
            </a:pPr>
            <a:r>
              <a:rPr lang="en-IE" sz="1500" dirty="0"/>
              <a:t>  				&lt;span class="spinner-border spinner-border-</a:t>
            </a:r>
            <a:r>
              <a:rPr lang="en-IE" sz="1500" dirty="0" err="1"/>
              <a:t>sm</a:t>
            </a:r>
            <a:r>
              <a:rPr lang="en-IE" sz="1500" dirty="0"/>
              <a:t>"&gt;&lt;/span&gt;</a:t>
            </a:r>
          </a:p>
          <a:p>
            <a:pPr marL="0" indent="0">
              <a:buNone/>
            </a:pPr>
            <a:r>
              <a:rPr lang="en-IE" sz="1500" dirty="0"/>
              <a:t>  &lt;div class="spinner-border"&gt;&lt;/div&gt;			Loading..</a:t>
            </a:r>
          </a:p>
          <a:p>
            <a:pPr marL="0" indent="0">
              <a:buNone/>
            </a:pPr>
            <a:r>
              <a:rPr lang="en-IE" sz="1500" dirty="0"/>
              <a:t>				&lt;/button&gt;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DB772A-829F-47E1-9184-E0E4E349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9" y="1932339"/>
            <a:ext cx="8705850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F57D27-3C6C-4C84-A6E5-3F41347C3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1" r="26016" b="74781"/>
          <a:stretch/>
        </p:blipFill>
        <p:spPr>
          <a:xfrm>
            <a:off x="4211960" y="5100364"/>
            <a:ext cx="3960440" cy="60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9BC536-3062-4DFB-A160-B51C3014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25" y="5547440"/>
            <a:ext cx="514350" cy="4857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BD84C10-9D95-4440-960F-8F71CE33C465}"/>
              </a:ext>
            </a:extLst>
          </p:cNvPr>
          <p:cNvSpPr/>
          <p:nvPr/>
        </p:nvSpPr>
        <p:spPr>
          <a:xfrm>
            <a:off x="4654372" y="5178101"/>
            <a:ext cx="1141764" cy="411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71791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8E02788-D15D-442E-8594-F19F0140E317}"/>
              </a:ext>
            </a:extLst>
          </p:cNvPr>
          <p:cNvGrpSpPr/>
          <p:nvPr/>
        </p:nvGrpSpPr>
        <p:grpSpPr>
          <a:xfrm>
            <a:off x="2411760" y="20012"/>
            <a:ext cx="6255657" cy="6793364"/>
            <a:chOff x="2492807" y="20012"/>
            <a:chExt cx="6255657" cy="6793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87F93CA-54A6-4E55-AA9A-F2DAF149B360}"/>
                </a:ext>
              </a:extLst>
            </p:cNvPr>
            <p:cNvSpPr txBox="1"/>
            <p:nvPr/>
          </p:nvSpPr>
          <p:spPr>
            <a:xfrm>
              <a:off x="4471274" y="5982379"/>
              <a:ext cx="148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Notepad++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Eclipse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Visual Studio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6AD519FD-BE1E-4EA2-81B1-6FE9CAAB899D}"/>
                </a:ext>
              </a:extLst>
            </p:cNvPr>
            <p:cNvGrpSpPr/>
            <p:nvPr/>
          </p:nvGrpSpPr>
          <p:grpSpPr>
            <a:xfrm>
              <a:off x="2492807" y="20012"/>
              <a:ext cx="6255657" cy="6793364"/>
              <a:chOff x="2157979" y="20012"/>
              <a:chExt cx="6255657" cy="67933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6A1DB779-F7B9-45E9-8EEF-B1208F332062}"/>
                  </a:ext>
                </a:extLst>
              </p:cNvPr>
              <p:cNvGrpSpPr/>
              <p:nvPr/>
            </p:nvGrpSpPr>
            <p:grpSpPr>
              <a:xfrm>
                <a:off x="2157979" y="20012"/>
                <a:ext cx="6255657" cy="5545421"/>
                <a:chOff x="1842706" y="55562"/>
                <a:chExt cx="6255657" cy="554542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D9235076-D1BF-43A9-B172-E25DC85E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706" y="2300130"/>
                  <a:ext cx="5458587" cy="22577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0E8C4E93-2D1E-4E8A-8AB6-8E9A6DFA1056}"/>
                    </a:ext>
                  </a:extLst>
                </p:cNvPr>
                <p:cNvSpPr txBox="1"/>
                <p:nvPr/>
              </p:nvSpPr>
              <p:spPr>
                <a:xfrm>
                  <a:off x="2418770" y="4400654"/>
                  <a:ext cx="14401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HTML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CSS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A7177203-3765-41E8-A735-6F8EFA68D1A4}"/>
                    </a:ext>
                  </a:extLst>
                </p:cNvPr>
                <p:cNvSpPr txBox="1"/>
                <p:nvPr/>
              </p:nvSpPr>
              <p:spPr>
                <a:xfrm>
                  <a:off x="4097565" y="3740598"/>
                  <a:ext cx="10801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</a:t>
                  </a:r>
                </a:p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0754A2C-F67A-4B37-A09D-736C2A8B5985}"/>
                    </a:ext>
                  </a:extLst>
                </p:cNvPr>
                <p:cNvSpPr txBox="1"/>
                <p:nvPr/>
              </p:nvSpPr>
              <p:spPr>
                <a:xfrm>
                  <a:off x="5192831" y="1149070"/>
                  <a:ext cx="1152128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Apache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Tomcat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IIS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NodeJS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47853A7F-E7FD-4CB6-BF65-10B7EC44DD8B}"/>
                    </a:ext>
                  </a:extLst>
                </p:cNvPr>
                <p:cNvSpPr txBox="1"/>
                <p:nvPr/>
              </p:nvSpPr>
              <p:spPr>
                <a:xfrm>
                  <a:off x="6723200" y="1144454"/>
                  <a:ext cx="137516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MySQL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Oracle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SQL Server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MongoDB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059C636B-8D1C-44A9-99E0-90B458D71A17}"/>
                    </a:ext>
                  </a:extLst>
                </p:cNvPr>
                <p:cNvSpPr txBox="1"/>
                <p:nvPr/>
              </p:nvSpPr>
              <p:spPr>
                <a:xfrm>
                  <a:off x="5155074" y="4400654"/>
                  <a:ext cx="129614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PHP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ASP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EBC1EE45-DFD4-4915-9E7B-2B42AE7EC030}"/>
                    </a:ext>
                  </a:extLst>
                </p:cNvPr>
                <p:cNvSpPr txBox="1"/>
                <p:nvPr/>
              </p:nvSpPr>
              <p:spPr>
                <a:xfrm>
                  <a:off x="6732239" y="4677653"/>
                  <a:ext cx="79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SQL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JSON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E1866AF3-7CE2-4DB0-8175-97A931F835B3}"/>
                    </a:ext>
                  </a:extLst>
                </p:cNvPr>
                <p:cNvSpPr txBox="1"/>
                <p:nvPr/>
              </p:nvSpPr>
              <p:spPr>
                <a:xfrm>
                  <a:off x="2456527" y="1461100"/>
                  <a:ext cx="10498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Chrome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Firefox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Safari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3A6E8113-1059-4F41-9259-2D36C32FB025}"/>
                    </a:ext>
                  </a:extLst>
                </p:cNvPr>
                <p:cNvSpPr txBox="1"/>
                <p:nvPr/>
              </p:nvSpPr>
              <p:spPr>
                <a:xfrm>
                  <a:off x="2406495" y="55562"/>
                  <a:ext cx="11521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MacOS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Android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4A77E5C9-D712-4605-AABF-B225238686C0}"/>
                    </a:ext>
                  </a:extLst>
                </p:cNvPr>
                <p:cNvSpPr txBox="1"/>
                <p:nvPr/>
              </p:nvSpPr>
              <p:spPr>
                <a:xfrm>
                  <a:off x="5717164" y="166515"/>
                  <a:ext cx="1909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 Server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4EED11D6-DAFA-41AC-97AD-AB9283E06CE9}"/>
                    </a:ext>
                  </a:extLst>
                </p:cNvPr>
                <p:cNvCxnSpPr>
                  <a:cxnSpLocks/>
                  <a:stCxn id="14" idx="2"/>
                  <a:endCxn id="13" idx="0"/>
                </p:cNvCxnSpPr>
                <p:nvPr/>
              </p:nvCxnSpPr>
              <p:spPr>
                <a:xfrm flipH="1">
                  <a:off x="2981455" y="1255891"/>
                  <a:ext cx="1104" cy="2052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xmlns="" id="{8974D7B4-19A1-423F-95A1-A40099BB9FE9}"/>
                    </a:ext>
                  </a:extLst>
                </p:cNvPr>
                <p:cNvCxnSpPr>
                  <a:stCxn id="15" idx="2"/>
                  <a:endCxn id="9" idx="0"/>
                </p:cNvCxnSpPr>
                <p:nvPr/>
              </p:nvCxnSpPr>
              <p:spPr>
                <a:xfrm flipH="1">
                  <a:off x="5768895" y="812846"/>
                  <a:ext cx="902828" cy="33622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xmlns="" id="{C89CA569-5E21-48D3-92BD-7582B397BB04}"/>
                    </a:ext>
                  </a:extLst>
                </p:cNvPr>
                <p:cNvCxnSpPr>
                  <a:stCxn id="15" idx="2"/>
                  <a:endCxn id="10" idx="0"/>
                </p:cNvCxnSpPr>
                <p:nvPr/>
              </p:nvCxnSpPr>
              <p:spPr>
                <a:xfrm>
                  <a:off x="6671723" y="812846"/>
                  <a:ext cx="739059" cy="3316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Scroll: Vertical 2">
                <a:extLst>
                  <a:ext uri="{FF2B5EF4-FFF2-40B4-BE49-F238E27FC236}">
                    <a16:creationId xmlns:a16="http://schemas.microsoft.com/office/drawing/2014/main" xmlns="" id="{1F81295B-930C-45B8-AED1-2B78C1FDA445}"/>
                  </a:ext>
                </a:extLst>
              </p:cNvPr>
              <p:cNvSpPr/>
              <p:nvPr/>
            </p:nvSpPr>
            <p:spPr>
              <a:xfrm>
                <a:off x="4030187" y="5890047"/>
                <a:ext cx="1482223" cy="923329"/>
              </a:xfrm>
              <a:prstGeom prst="verticalScroll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2B79FBEE-EFEF-42CA-AB7E-0A165AFBD08E}"/>
                  </a:ext>
                </a:extLst>
              </p:cNvPr>
              <p:cNvCxnSpPr>
                <a:cxnSpLocks/>
                <a:stCxn id="3" idx="0"/>
                <a:endCxn id="7" idx="2"/>
              </p:cNvCxnSpPr>
              <p:nvPr/>
            </p:nvCxnSpPr>
            <p:spPr>
              <a:xfrm flipH="1" flipV="1">
                <a:off x="3454123" y="5288434"/>
                <a:ext cx="1317176" cy="60161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7A3F6DF0-8293-44C3-8D1E-D67F10465E8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V="1">
                <a:off x="4771299" y="5565433"/>
                <a:ext cx="1347120" cy="324614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6D693FC-6826-43F8-98FC-8BD462A036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0272" y="4965269"/>
            <a:ext cx="28102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xmlns="" id="{1202DF96-E906-4BB0-9DFA-9C10B55FE1B1}"/>
              </a:ext>
            </a:extLst>
          </p:cNvPr>
          <p:cNvCxnSpPr/>
          <p:nvPr/>
        </p:nvCxnSpPr>
        <p:spPr>
          <a:xfrm flipH="1">
            <a:off x="2699792" y="5157192"/>
            <a:ext cx="27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F3BA41DD-A7B9-4AFA-881B-118E5AF60BA2}"/>
              </a:ext>
            </a:extLst>
          </p:cNvPr>
          <p:cNvSpPr txBox="1"/>
          <p:nvPr/>
        </p:nvSpPr>
        <p:spPr>
          <a:xfrm>
            <a:off x="1907704" y="4931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jQuery</a:t>
            </a:r>
          </a:p>
        </p:txBody>
      </p:sp>
      <p:sp>
        <p:nvSpPr>
          <p:cNvPr id="22" name="Chaveta à esquerda 21">
            <a:extLst>
              <a:ext uri="{FF2B5EF4-FFF2-40B4-BE49-F238E27FC236}">
                <a16:creationId xmlns:a16="http://schemas.microsoft.com/office/drawing/2014/main" xmlns="" id="{69C5FDE6-DAFE-47C4-A6D1-95D1FD2FF0DF}"/>
              </a:ext>
            </a:extLst>
          </p:cNvPr>
          <p:cNvSpPr/>
          <p:nvPr/>
        </p:nvSpPr>
        <p:spPr>
          <a:xfrm>
            <a:off x="1619672" y="4365104"/>
            <a:ext cx="72008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3AA7DBBA-B9EC-41B3-A7D6-3BF855E5E4E1}"/>
              </a:ext>
            </a:extLst>
          </p:cNvPr>
          <p:cNvSpPr txBox="1"/>
          <p:nvPr/>
        </p:nvSpPr>
        <p:spPr>
          <a:xfrm>
            <a:off x="467544" y="4642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90264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E" sz="2400" b="1" dirty="0"/>
              <a:t>Forms</a:t>
            </a: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E" sz="14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A9C70D8-884D-415D-ADCA-7AF17817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2776"/>
            <a:ext cx="5010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97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Components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xmlns="" id="{39BFB3DC-8962-4F41-99B8-E7162B39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Carousel (slideshow)</a:t>
            </a:r>
          </a:p>
          <a:p>
            <a:r>
              <a:rPr lang="en-IE" dirty="0"/>
              <a:t>Modal (dialog/popup box)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Tooltip &amp; Popover</a:t>
            </a:r>
          </a:p>
          <a:p>
            <a:r>
              <a:rPr lang="en-IE" dirty="0"/>
              <a:t>Toast (temporary alert)</a:t>
            </a:r>
          </a:p>
          <a:p>
            <a:r>
              <a:rPr lang="en-IE" dirty="0"/>
              <a:t>Scrollspy (automatically update links in a navigation list based on scroll position)</a:t>
            </a:r>
          </a:p>
          <a:p>
            <a:r>
              <a:rPr lang="en-IE" dirty="0"/>
              <a:t>Fixed Navigation Bars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AB4A94F-0715-4DF7-B28F-B35E170B2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0"/>
          <a:stretch/>
        </p:blipFill>
        <p:spPr>
          <a:xfrm>
            <a:off x="5364088" y="1993541"/>
            <a:ext cx="3663752" cy="1268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31B3A2-9310-4211-9F7E-6369E61B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26" y="3595927"/>
            <a:ext cx="3495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78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Bootstrap Templates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be productive quickly, you can get pre-made free templates on:</a:t>
            </a:r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getbootstrap.com/docs/4.4/examples/</a:t>
            </a:r>
            <a:endParaRPr lang="en-IE" dirty="0"/>
          </a:p>
          <a:p>
            <a:pPr lvl="1"/>
            <a:r>
              <a:rPr lang="en-IE" dirty="0" smtClean="0">
                <a:hlinkClick r:id="rId3"/>
              </a:rPr>
              <a:t>https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www.w3schools.com/bootstrap4/bootstrap_templates.asp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>
                <a:sym typeface="Wingdings" panose="05000000000000000000" pitchFamily="2" charset="2"/>
              </a:rPr>
              <a:t> Save the page source code and edit it.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433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648E3C22-43C2-432E-B05E-15DA7A9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jQuery filter()</a:t>
            </a:r>
          </a:p>
          <a:p>
            <a:pPr lvl="1"/>
            <a:r>
              <a:rPr lang="en-IE" dirty="0">
                <a:hlinkClick r:id="rId2"/>
              </a:rPr>
              <a:t>https://www.w3schools.com/bootstrap4/bootstrap_filters.asp</a:t>
            </a:r>
            <a:r>
              <a:rPr lang="en-IE" dirty="0"/>
              <a:t>   </a:t>
            </a:r>
          </a:p>
          <a:p>
            <a:r>
              <a:rPr lang="en-IE" dirty="0" err="1"/>
              <a:t>DataTables</a:t>
            </a:r>
            <a:endParaRPr lang="en-IE" dirty="0"/>
          </a:p>
          <a:p>
            <a:pPr lvl="1"/>
            <a:r>
              <a:rPr lang="en-IE" dirty="0">
                <a:hlinkClick r:id="rId3"/>
              </a:rPr>
              <a:t>https://www.datatables.net/</a:t>
            </a:r>
            <a:endParaRPr lang="en-IE" dirty="0"/>
          </a:p>
          <a:p>
            <a:pPr lvl="1"/>
            <a:r>
              <a:rPr lang="en-IE" dirty="0">
                <a:hlinkClick r:id="rId4"/>
              </a:rPr>
              <a:t>https://www.datatables.net/manual/styling/bootstrap4</a:t>
            </a:r>
            <a:r>
              <a:rPr lang="en-IE" dirty="0"/>
              <a:t> </a:t>
            </a:r>
          </a:p>
          <a:p>
            <a:r>
              <a:rPr lang="en-IE" dirty="0"/>
              <a:t>Bootstrap Table</a:t>
            </a:r>
          </a:p>
          <a:p>
            <a:pPr lvl="1"/>
            <a:r>
              <a:rPr lang="en-IE" dirty="0">
                <a:hlinkClick r:id="rId5"/>
              </a:rPr>
              <a:t>https://examples.bootstrap-table.com/</a:t>
            </a:r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D5E45386-DDD7-4E0D-825B-9FB356427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Table </a:t>
            </a:r>
            <a:r>
              <a:rPr lang="en-IE" dirty="0" smtClean="0"/>
              <a:t>Filtering Utilities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518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24941-EE85-44B0-9CA4-90775C45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W3.CSS uses </a:t>
            </a:r>
            <a:r>
              <a:rPr lang="en-IE" dirty="0">
                <a:solidFill>
                  <a:srgbClr val="FF0000"/>
                </a:solidFill>
              </a:rPr>
              <a:t>only HTML and CSS </a:t>
            </a:r>
            <a:r>
              <a:rPr lang="en-IE" dirty="0"/>
              <a:t>to resize, hide, shrink, enlarge, or move the content to make it look good on any screen.</a:t>
            </a:r>
          </a:p>
          <a:p>
            <a:pPr lvl="1"/>
            <a:r>
              <a:rPr lang="en-IE" dirty="0"/>
              <a:t>Lighter</a:t>
            </a:r>
          </a:p>
          <a:p>
            <a:pPr lvl="1"/>
            <a:r>
              <a:rPr lang="en-IE" dirty="0"/>
              <a:t>Created by W3Schools</a:t>
            </a:r>
          </a:p>
          <a:p>
            <a:pPr lvl="2"/>
            <a:r>
              <a:rPr lang="en-IE" dirty="0">
                <a:hlinkClick r:id="rId2"/>
              </a:rPr>
              <a:t>https://www.w3schools.com/w3css/default.asp</a:t>
            </a:r>
            <a:endParaRPr lang="en-IE" dirty="0"/>
          </a:p>
          <a:p>
            <a:r>
              <a:rPr lang="en-IE" dirty="0"/>
              <a:t>However, some features require JavaScript / jQuery:</a:t>
            </a:r>
          </a:p>
          <a:p>
            <a:pPr lvl="1"/>
            <a:r>
              <a:rPr lang="en-IE" dirty="0"/>
              <a:t>Closable alerts, Carousel, Modals, Navbar (for collapsible menus), Tooltips and Popovers, Scrollspy…</a:t>
            </a:r>
          </a:p>
          <a:p>
            <a:r>
              <a:rPr lang="en-IE" dirty="0"/>
              <a:t>Consider your </a:t>
            </a:r>
            <a:r>
              <a:rPr lang="en-IE" u="sng" dirty="0"/>
              <a:t>requirements</a:t>
            </a:r>
            <a:r>
              <a:rPr lang="en-IE" dirty="0"/>
              <a:t> and </a:t>
            </a:r>
            <a:r>
              <a:rPr lang="en-IE" u="sng" dirty="0"/>
              <a:t>resources</a:t>
            </a:r>
            <a:r>
              <a:rPr lang="en-IE" dirty="0"/>
              <a:t> when deciding what to use.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4AA4F73-E7C8-4A07-BC92-25B919C98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W3.CSS</a:t>
            </a:r>
          </a:p>
        </p:txBody>
      </p:sp>
    </p:spTree>
    <p:extLst>
      <p:ext uri="{BB962C8B-B14F-4D97-AF65-F5344CB8AC3E}">
        <p14:creationId xmlns:p14="http://schemas.microsoft.com/office/powerpoint/2010/main" val="219624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Why Bootstrap?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65278"/>
            <a:ext cx="8496944" cy="5304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Mobile</a:t>
            </a:r>
            <a:r>
              <a:rPr lang="en-IE" dirty="0"/>
              <a:t> devices now account for approx. </a:t>
            </a:r>
            <a:r>
              <a:rPr lang="en-IE" b="1" dirty="0">
                <a:solidFill>
                  <a:srgbClr val="00B050"/>
                </a:solidFill>
              </a:rPr>
              <a:t>50% of web traffic</a:t>
            </a:r>
            <a:r>
              <a:rPr lang="en-IE" dirty="0"/>
              <a:t> worldwide.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 Challenges of Mobile Design:</a:t>
            </a:r>
            <a:endParaRPr lang="en-IE" i="1" dirty="0"/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Tiny screen sizes</a:t>
            </a:r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Variable screen widths / heights</a:t>
            </a:r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Touch screens</a:t>
            </a:r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Difficulty of typing text</a:t>
            </a:r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Challenging physical environments (moving, variable brightness)</a:t>
            </a:r>
          </a:p>
          <a:p>
            <a:r>
              <a:rPr lang="en-IE" sz="2600" i="1" dirty="0">
                <a:solidFill>
                  <a:schemeClr val="accent6">
                    <a:lumMod val="75000"/>
                  </a:schemeClr>
                </a:solidFill>
              </a:rPr>
              <a:t>Social influences and limited attention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Interaction design pattern books (2009, 2010)</a:t>
            </a:r>
          </a:p>
          <a:p>
            <a:pPr marL="0" indent="0">
              <a:buNone/>
            </a:pPr>
            <a:r>
              <a:rPr lang="en-IE" dirty="0"/>
              <a:t>Twitter Bootstrap - 2011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665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/>
              <a:t>Mobile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For ease of use:</a:t>
            </a:r>
          </a:p>
          <a:p>
            <a:pPr lvl="1"/>
            <a:r>
              <a:rPr lang="en-IE" dirty="0"/>
              <a:t>Optimize the most common interaction sequences</a:t>
            </a:r>
          </a:p>
          <a:p>
            <a:pPr marL="1166813" lvl="2" indent="-265113"/>
            <a:r>
              <a:rPr lang="en-IE" i="1" dirty="0">
                <a:solidFill>
                  <a:srgbClr val="FF0000"/>
                </a:solidFill>
              </a:rPr>
              <a:t>Eliminate or reduce typing</a:t>
            </a:r>
          </a:p>
          <a:p>
            <a:pPr marL="1771650" lvl="3" indent="-514350"/>
            <a:r>
              <a:rPr lang="en-IE" dirty="0"/>
              <a:t>e.g. type = email on forms, a mobile browser will add ‘@’ ‘.com’ on main keyboard</a:t>
            </a:r>
          </a:p>
          <a:p>
            <a:pPr marL="1771650" lvl="3" indent="-514350"/>
            <a:r>
              <a:rPr lang="en-IE" dirty="0"/>
              <a:t>hints and auto-complete (AJAX, browser cache…)</a:t>
            </a:r>
          </a:p>
          <a:p>
            <a:pPr marL="1166813" lvl="2" indent="-265113"/>
            <a:r>
              <a:rPr lang="en-IE" i="1" dirty="0">
                <a:solidFill>
                  <a:srgbClr val="FF0000"/>
                </a:solidFill>
              </a:rPr>
              <a:t>Reduce the number of taps</a:t>
            </a:r>
          </a:p>
          <a:p>
            <a:pPr marL="1771650" lvl="3" indent="-514350"/>
            <a:r>
              <a:rPr lang="en-IE" i="1" dirty="0"/>
              <a:t>reduce the number of steps to complete tasks</a:t>
            </a:r>
          </a:p>
          <a:p>
            <a:r>
              <a:rPr lang="en-IE" dirty="0"/>
              <a:t>For data usage optimization</a:t>
            </a:r>
          </a:p>
          <a:p>
            <a:pPr lvl="1"/>
            <a:r>
              <a:rPr lang="en-IE" dirty="0"/>
              <a:t>Use as </a:t>
            </a:r>
            <a:r>
              <a:rPr lang="en-IE" i="1" dirty="0">
                <a:solidFill>
                  <a:srgbClr val="FF0000"/>
                </a:solidFill>
              </a:rPr>
              <a:t>few page loads </a:t>
            </a:r>
            <a:r>
              <a:rPr lang="en-IE" dirty="0"/>
              <a:t>as possible (A</a:t>
            </a:r>
            <a:r>
              <a:rPr lang="en-IE" dirty="0">
                <a:sym typeface="Wingdings" panose="05000000000000000000" pitchFamily="2" charset="2"/>
              </a:rPr>
              <a:t>JAX…)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Use </a:t>
            </a:r>
            <a:r>
              <a:rPr lang="en-IE" i="1" dirty="0">
                <a:solidFill>
                  <a:srgbClr val="FF0000"/>
                </a:solidFill>
                <a:sym typeface="Wingdings" panose="05000000000000000000" pitchFamily="2" charset="2"/>
              </a:rPr>
              <a:t>lightweight protocols</a:t>
            </a:r>
            <a:r>
              <a:rPr lang="en-IE" dirty="0">
                <a:sym typeface="Wingdings" panose="05000000000000000000" pitchFamily="2" charset="2"/>
              </a:rPr>
              <a:t> if possible (REST…)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For page load speed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Consider </a:t>
            </a:r>
            <a:r>
              <a:rPr lang="en-IE" i="1" dirty="0">
                <a:solidFill>
                  <a:srgbClr val="FF0000"/>
                </a:solidFill>
                <a:sym typeface="Wingdings" panose="05000000000000000000" pitchFamily="2" charset="2"/>
              </a:rPr>
              <a:t>JS library choices </a:t>
            </a:r>
            <a:r>
              <a:rPr lang="en-IE" dirty="0">
                <a:sym typeface="Wingdings" panose="05000000000000000000" pitchFamily="2" charset="2"/>
              </a:rPr>
              <a:t>(size, server side rendering…)</a:t>
            </a:r>
          </a:p>
          <a:p>
            <a:pPr lvl="3"/>
            <a:r>
              <a:rPr lang="en-IE" dirty="0">
                <a:sym typeface="Wingdings" panose="05000000000000000000" pitchFamily="2" charset="2"/>
              </a:rPr>
              <a:t>W3.CSS versus Bootstrap?</a:t>
            </a:r>
          </a:p>
          <a:p>
            <a:pPr lvl="3"/>
            <a:r>
              <a:rPr lang="en-IE" dirty="0">
                <a:sym typeface="Wingdings" panose="05000000000000000000" pitchFamily="2" charset="2"/>
              </a:rPr>
              <a:t>React versus Angular?</a:t>
            </a:r>
          </a:p>
          <a:p>
            <a:pPr lvl="3"/>
            <a:endParaRPr lang="en-IE" dirty="0"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86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/>
              <a:t>Mobile Users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4100" b="1" dirty="0"/>
              <a:t>What do mobile users actually need?</a:t>
            </a:r>
          </a:p>
          <a:p>
            <a:pPr marL="0" indent="0">
              <a:buNone/>
            </a:pPr>
            <a:endParaRPr lang="en-IE" sz="4100" b="1" dirty="0"/>
          </a:p>
          <a:p>
            <a:r>
              <a:rPr lang="en-IE" dirty="0"/>
              <a:t>Users with a mobile device may only want to use your </a:t>
            </a:r>
            <a:r>
              <a:rPr lang="en-IE" u="sng" dirty="0"/>
              <a:t>web app</a:t>
            </a:r>
            <a:r>
              <a:rPr lang="en-IE" dirty="0"/>
              <a:t> in particular ways</a:t>
            </a:r>
          </a:p>
          <a:p>
            <a:pPr lvl="1"/>
            <a:r>
              <a:rPr lang="en-IE" dirty="0"/>
              <a:t>They won’t have the same range of needs that a user of the full website will have  </a:t>
            </a:r>
          </a:p>
          <a:p>
            <a:r>
              <a:rPr lang="en-IE" dirty="0"/>
              <a:t>Design for use contexts such as:</a:t>
            </a:r>
          </a:p>
          <a:p>
            <a:pPr lvl="1"/>
            <a:r>
              <a:rPr lang="en-IE" dirty="0"/>
              <a:t>“I need to know something, </a:t>
            </a:r>
            <a:r>
              <a:rPr lang="en-IE" dirty="0">
                <a:solidFill>
                  <a:srgbClr val="FF0000"/>
                </a:solidFill>
              </a:rPr>
              <a:t>quickly</a:t>
            </a:r>
            <a:r>
              <a:rPr lang="en-IE" dirty="0"/>
              <a:t>.”</a:t>
            </a:r>
          </a:p>
          <a:p>
            <a:pPr lvl="1"/>
            <a:r>
              <a:rPr lang="en-IE" dirty="0"/>
              <a:t>“I need to do something, </a:t>
            </a:r>
            <a:r>
              <a:rPr lang="en-IE" dirty="0">
                <a:solidFill>
                  <a:srgbClr val="FF0000"/>
                </a:solidFill>
              </a:rPr>
              <a:t>right now</a:t>
            </a:r>
            <a:r>
              <a:rPr lang="en-IE" dirty="0"/>
              <a:t>.”</a:t>
            </a:r>
          </a:p>
          <a:p>
            <a:pPr lvl="1"/>
            <a:r>
              <a:rPr lang="en-IE" dirty="0"/>
              <a:t>“What’s relevant to the </a:t>
            </a:r>
            <a:r>
              <a:rPr lang="en-IE" dirty="0">
                <a:solidFill>
                  <a:srgbClr val="FF0000"/>
                </a:solidFill>
              </a:rPr>
              <a:t>place I’m in </a:t>
            </a:r>
            <a:r>
              <a:rPr lang="en-IE" dirty="0"/>
              <a:t>at the moment?”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i="1" dirty="0">
                <a:solidFill>
                  <a:srgbClr val="00B050"/>
                </a:solidFill>
              </a:rPr>
              <a:t>RIGHT HERE, RIGHT NOW</a:t>
            </a:r>
          </a:p>
        </p:txBody>
      </p:sp>
    </p:spTree>
    <p:extLst>
      <p:ext uri="{BB962C8B-B14F-4D97-AF65-F5344CB8AC3E}">
        <p14:creationId xmlns:p14="http://schemas.microsoft.com/office/powerpoint/2010/main" val="250091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/>
              <a:t>Web Apps versus Mobile Apps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800" b="1" dirty="0"/>
              <a:t>Advantages of a mobile-first Web App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Immediacy – web apps are instantly available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Compatibility – web apps are compatible across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Upgradability – web apps can be updated instantly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Reachability – web apps can be found easily</a:t>
            </a:r>
          </a:p>
          <a:p>
            <a:pPr marL="0" indent="0">
              <a:buNone/>
            </a:pPr>
            <a:endParaRPr lang="en-IE" sz="2800" b="1" dirty="0"/>
          </a:p>
          <a:p>
            <a:pPr marL="0" indent="0">
              <a:buNone/>
            </a:pPr>
            <a:r>
              <a:rPr lang="en-IE" sz="2800" b="1" dirty="0" smtClean="0"/>
              <a:t>(Former) Advantages </a:t>
            </a:r>
            <a:r>
              <a:rPr lang="en-IE" sz="2800" b="1" dirty="0"/>
              <a:t>of Mobile Apps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Can work offline (games, etc</a:t>
            </a:r>
            <a:r>
              <a:rPr lang="en-IE" sz="2600" dirty="0" smtClean="0"/>
              <a:t>.) </a:t>
            </a:r>
            <a:r>
              <a:rPr lang="en-IE" sz="2600" dirty="0" smtClean="0">
                <a:sym typeface="Wingdings" panose="05000000000000000000" pitchFamily="2" charset="2"/>
              </a:rPr>
              <a:t> Progressive Web Apps</a:t>
            </a:r>
            <a:endParaRPr lang="en-IE" sz="2600" dirty="0"/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Can use the camera, GPS, etc</a:t>
            </a:r>
            <a:r>
              <a:rPr lang="en-IE" sz="2600" dirty="0" smtClean="0"/>
              <a:t>. </a:t>
            </a:r>
            <a:r>
              <a:rPr lang="en-IE" sz="2600" dirty="0" smtClean="0">
                <a:sym typeface="Wingdings" panose="05000000000000000000" pitchFamily="2" charset="2"/>
              </a:rPr>
              <a:t> Browser HTML5 APIs 	</a:t>
            </a:r>
            <a:r>
              <a:rPr lang="en-IE" sz="2200" dirty="0" err="1" smtClean="0"/>
              <a:t>navigator.geolocation.getCurrentPosition</a:t>
            </a:r>
            <a:r>
              <a:rPr lang="en-IE" sz="2200" dirty="0" smtClean="0">
                <a:sym typeface="Wingdings" panose="05000000000000000000" pitchFamily="2" charset="2"/>
              </a:rPr>
              <a:t>, 	</a:t>
            </a:r>
            <a:r>
              <a:rPr lang="en-IE" sz="2200" dirty="0" err="1" smtClean="0">
                <a:sym typeface="Wingdings" panose="05000000000000000000" pitchFamily="2" charset="2"/>
              </a:rPr>
              <a:t>navigator.mediaDevices.getUserMedia</a:t>
            </a:r>
            <a:r>
              <a:rPr lang="en-IE" sz="2200" dirty="0" smtClean="0">
                <a:sym typeface="Wingdings" panose="05000000000000000000" pitchFamily="2" charset="2"/>
              </a:rPr>
              <a:t>…</a:t>
            </a:r>
            <a:endParaRPr lang="en-IE" sz="2200" dirty="0"/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Can lead to a better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581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E855D-CF53-409E-BE2B-E0F40C93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Mobile Interaction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AD0192-924D-448A-BCB2-35F292BD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>
                <a:sym typeface="Wingdings" panose="05000000000000000000" pitchFamily="2" charset="2"/>
              </a:rPr>
              <a:t>Vertical stack</a:t>
            </a:r>
          </a:p>
          <a:p>
            <a:r>
              <a:rPr lang="en-IE" dirty="0">
                <a:sym typeface="Wingdings" panose="05000000000000000000" pitchFamily="2" charset="2"/>
              </a:rPr>
              <a:t>Generous borders</a:t>
            </a:r>
          </a:p>
          <a:p>
            <a:r>
              <a:rPr lang="en-IE" dirty="0">
                <a:sym typeface="Wingdings" panose="05000000000000000000" pitchFamily="2" charset="2"/>
              </a:rPr>
              <a:t>Thumbnail-and-text lists</a:t>
            </a:r>
          </a:p>
          <a:p>
            <a:r>
              <a:rPr lang="en-IE" dirty="0"/>
              <a:t>Loading indicators</a:t>
            </a:r>
          </a:p>
          <a:p>
            <a:r>
              <a:rPr lang="en-IE" dirty="0"/>
              <a:t>Filmstrip (swipe navigation)</a:t>
            </a:r>
          </a:p>
          <a:p>
            <a:r>
              <a:rPr lang="en-IE" dirty="0"/>
              <a:t>Touch tools (show after touch)</a:t>
            </a:r>
          </a:p>
          <a:p>
            <a:r>
              <a:rPr lang="en-IE" dirty="0"/>
              <a:t>Infinite list (append more)</a:t>
            </a:r>
          </a:p>
          <a:p>
            <a:r>
              <a:rPr lang="en-IE" dirty="0"/>
              <a:t>Text clear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D575ED-DC29-4429-B660-B9A5A1B3B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96" y="1417638"/>
            <a:ext cx="2568804" cy="5280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9673D5-D151-4036-89FC-1B4A09E60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07"/>
          <a:stretch/>
        </p:blipFill>
        <p:spPr>
          <a:xfrm>
            <a:off x="1873176" y="6036046"/>
            <a:ext cx="2867025" cy="5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496944" cy="501605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Bootstrap is the most popular </a:t>
            </a:r>
            <a:r>
              <a:rPr lang="en-IE" b="1" dirty="0">
                <a:solidFill>
                  <a:srgbClr val="FF0000"/>
                </a:solidFill>
              </a:rPr>
              <a:t>HTML, CSS, and JavaScript</a:t>
            </a:r>
            <a:r>
              <a:rPr lang="en-IE" dirty="0"/>
              <a:t> </a:t>
            </a:r>
            <a:r>
              <a:rPr lang="en-IE" dirty="0" smtClean="0"/>
              <a:t>library </a:t>
            </a:r>
            <a:r>
              <a:rPr lang="en-IE" dirty="0"/>
              <a:t>for developing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responsive</a:t>
            </a:r>
            <a:r>
              <a:rPr lang="en-IE" dirty="0"/>
              <a:t>, </a:t>
            </a:r>
            <a:r>
              <a:rPr lang="en-IE" u="sng" dirty="0"/>
              <a:t>mobile-first</a:t>
            </a:r>
            <a:r>
              <a:rPr lang="en-IE" dirty="0"/>
              <a:t> web sites.</a:t>
            </a:r>
          </a:p>
          <a:p>
            <a:r>
              <a:rPr lang="en-IE" dirty="0"/>
              <a:t>Bootstrap is completely 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free</a:t>
            </a:r>
            <a:r>
              <a:rPr lang="en-IE" dirty="0"/>
              <a:t> to download and use, even in commercial applications.</a:t>
            </a:r>
          </a:p>
          <a:p>
            <a:r>
              <a:rPr lang="en-IE" dirty="0"/>
              <a:t>Bootstrap creates responsive designs: apps that </a:t>
            </a:r>
            <a:r>
              <a:rPr lang="en-IE" u="sng" dirty="0">
                <a:solidFill>
                  <a:schemeClr val="accent3">
                    <a:lumMod val="50000"/>
                  </a:schemeClr>
                </a:solidFill>
              </a:rPr>
              <a:t>automatically adjust themselves</a:t>
            </a:r>
            <a:r>
              <a:rPr lang="en-IE" dirty="0"/>
              <a:t> to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look good </a:t>
            </a:r>
            <a:r>
              <a:rPr lang="en-IE" dirty="0"/>
              <a:t>on all devices: </a:t>
            </a:r>
            <a:r>
              <a:rPr lang="en-IE" dirty="0">
                <a:solidFill>
                  <a:schemeClr val="accent3">
                    <a:lumMod val="50000"/>
                  </a:schemeClr>
                </a:solidFill>
              </a:rPr>
              <a:t>phones, tablets and desktops</a:t>
            </a:r>
            <a:r>
              <a:rPr lang="en-IE" dirty="0"/>
              <a:t>.</a:t>
            </a:r>
          </a:p>
          <a:p>
            <a:r>
              <a:rPr lang="en-IE" dirty="0"/>
              <a:t>Bootstrap is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compatible with all modern browsers</a:t>
            </a:r>
            <a:r>
              <a:rPr lang="en-IE" dirty="0"/>
              <a:t>: Chrome, Firefox, Internet Explorer, Safari, and Opera</a:t>
            </a:r>
          </a:p>
          <a:p>
            <a:endParaRPr lang="en-IE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76"/>
            <a:ext cx="8229600" cy="559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The Browser Object Model (BOM) gives you:</a:t>
            </a:r>
          </a:p>
          <a:p>
            <a:r>
              <a:rPr lang="pt-PT" sz="2200" dirty="0"/>
              <a:t>The </a:t>
            </a:r>
            <a:r>
              <a:rPr lang="pt-PT" sz="2200" dirty="0">
                <a:solidFill>
                  <a:srgbClr val="FF0000"/>
                </a:solidFill>
              </a:rPr>
              <a:t>resolution</a:t>
            </a:r>
            <a:r>
              <a:rPr lang="pt-PT" sz="2200" dirty="0"/>
              <a:t> of the screen, in pixels</a:t>
            </a:r>
            <a:endParaRPr lang="en-GB" sz="2200" dirty="0"/>
          </a:p>
          <a:p>
            <a:pPr marL="57150" indent="0">
              <a:buNone/>
            </a:pPr>
            <a:r>
              <a:rPr lang="en-GB" sz="2200" b="1" dirty="0"/>
              <a:t>	</a:t>
            </a:r>
            <a:r>
              <a:rPr lang="en-GB" sz="2200" b="1" dirty="0" err="1"/>
              <a:t>screen.width</a:t>
            </a:r>
            <a:endParaRPr lang="en-GB" sz="2200" b="1" dirty="0"/>
          </a:p>
          <a:p>
            <a:pPr marL="57150" indent="0">
              <a:buNone/>
            </a:pPr>
            <a:r>
              <a:rPr lang="en-GB" sz="2200" b="1" dirty="0"/>
              <a:t>	</a:t>
            </a:r>
            <a:r>
              <a:rPr lang="en-GB" sz="2200" b="1" dirty="0" err="1"/>
              <a:t>screen.height</a:t>
            </a:r>
            <a:endParaRPr lang="en-GB" sz="2200" b="1" dirty="0"/>
          </a:p>
          <a:p>
            <a:r>
              <a:rPr lang="en-GB" sz="2200" dirty="0"/>
              <a:t>The dimensions of the visitor's </a:t>
            </a:r>
            <a:r>
              <a:rPr lang="en-GB" sz="2200" dirty="0">
                <a:solidFill>
                  <a:srgbClr val="FF0000"/>
                </a:solidFill>
              </a:rPr>
              <a:t>screen</a:t>
            </a:r>
            <a:r>
              <a:rPr lang="en-GB" sz="2200" dirty="0"/>
              <a:t>, in pixels, </a:t>
            </a:r>
            <a:r>
              <a:rPr lang="en-GB" sz="2200" dirty="0">
                <a:solidFill>
                  <a:srgbClr val="FF0000"/>
                </a:solidFill>
              </a:rPr>
              <a:t>minus interface features</a:t>
            </a:r>
            <a:r>
              <a:rPr lang="en-GB" sz="2200" dirty="0"/>
              <a:t> like the Windows Taskbar</a:t>
            </a:r>
          </a:p>
          <a:p>
            <a:pPr marL="57150" indent="0">
              <a:buNone/>
            </a:pPr>
            <a:r>
              <a:rPr lang="en-GB" sz="2200" b="1" dirty="0"/>
              <a:t>	</a:t>
            </a:r>
            <a:r>
              <a:rPr lang="en-GB" sz="2200" b="1" dirty="0" err="1"/>
              <a:t>screen.availWidth</a:t>
            </a:r>
            <a:r>
              <a:rPr lang="en-GB" sz="2200" b="1" dirty="0"/>
              <a:t> </a:t>
            </a:r>
          </a:p>
          <a:p>
            <a:pPr marL="57150" indent="0">
              <a:buNone/>
            </a:pPr>
            <a:r>
              <a:rPr lang="en-GB" sz="2200" b="1" dirty="0"/>
              <a:t>	</a:t>
            </a:r>
            <a:r>
              <a:rPr lang="en-GB" sz="2200" b="1" dirty="0" err="1"/>
              <a:t>screen.availHeight</a:t>
            </a:r>
            <a:endParaRPr lang="en-GB" sz="2200" b="1" dirty="0"/>
          </a:p>
          <a:p>
            <a:r>
              <a:rPr lang="en-IE" sz="2200" dirty="0"/>
              <a:t>The width and height of the </a:t>
            </a:r>
            <a:r>
              <a:rPr lang="en-IE" sz="2200" dirty="0">
                <a:solidFill>
                  <a:srgbClr val="FF0000"/>
                </a:solidFill>
              </a:rPr>
              <a:t>browser window's content area </a:t>
            </a:r>
            <a:r>
              <a:rPr lang="en-IE" sz="2200" dirty="0"/>
              <a:t>(viewport), including scrollbars, in pixels</a:t>
            </a:r>
          </a:p>
          <a:p>
            <a:pPr marL="57150" indent="0">
              <a:buNone/>
            </a:pPr>
            <a:r>
              <a:rPr lang="en-IE" sz="2200" b="1" dirty="0"/>
              <a:t>	</a:t>
            </a:r>
            <a:r>
              <a:rPr lang="en-IE" sz="2200" b="1" dirty="0" err="1"/>
              <a:t>window.innerWidth</a:t>
            </a:r>
            <a:r>
              <a:rPr lang="en-IE" sz="2200" b="1" dirty="0"/>
              <a:t>;</a:t>
            </a:r>
          </a:p>
          <a:p>
            <a:pPr>
              <a:buNone/>
            </a:pPr>
            <a:r>
              <a:rPr lang="en-IE" sz="2200" b="1" dirty="0"/>
              <a:t>		</a:t>
            </a:r>
            <a:r>
              <a:rPr lang="en-IE" sz="2200" b="1" dirty="0" err="1"/>
              <a:t>window.innerHeight</a:t>
            </a:r>
            <a:r>
              <a:rPr lang="en-IE" sz="2200" b="1" dirty="0"/>
              <a:t>;</a:t>
            </a:r>
          </a:p>
          <a:p>
            <a:pPr marL="457200" lvl="1" indent="0">
              <a:buNone/>
            </a:pPr>
            <a:endParaRPr lang="en-GB" sz="2100" b="1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2BD066-98DB-4511-9F20-79D37BCA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97238"/>
            <a:ext cx="3923928" cy="161613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67E82F5-FEFF-45E1-94D9-52AE81BCF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3193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1013</Words>
  <Application>Microsoft Office PowerPoint</Application>
  <PresentationFormat>On-screen Show (4:3)</PresentationFormat>
  <Paragraphs>294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Verdana</vt:lpstr>
      <vt:lpstr>Wingdings</vt:lpstr>
      <vt:lpstr>Office Theme</vt:lpstr>
      <vt:lpstr>PowerPoint Presentation</vt:lpstr>
      <vt:lpstr>PowerPoint Presentation</vt:lpstr>
      <vt:lpstr>Why Bootstrap?</vt:lpstr>
      <vt:lpstr>Mobile Design</vt:lpstr>
      <vt:lpstr>Mobile Users</vt:lpstr>
      <vt:lpstr>Web Apps versus Mobile Apps</vt:lpstr>
      <vt:lpstr>Mobile Interaction Design Patterns</vt:lpstr>
      <vt:lpstr>Bootstrap</vt:lpstr>
      <vt:lpstr>How?</vt:lpstr>
      <vt:lpstr>Getting Bootstrap</vt:lpstr>
      <vt:lpstr>Bootstrap 3 or 4?</vt:lpstr>
      <vt:lpstr>Bootstrap 4</vt:lpstr>
      <vt:lpstr>Bootstrap First Page</vt:lpstr>
      <vt:lpstr>Bootstrap Grid System</vt:lpstr>
      <vt:lpstr>Bootstrap Grid System</vt:lpstr>
      <vt:lpstr>Bootstrap Styles</vt:lpstr>
      <vt:lpstr>Bootstrap Styles</vt:lpstr>
      <vt:lpstr>Bootstrap Styles</vt:lpstr>
      <vt:lpstr>Bootstrap Styles</vt:lpstr>
      <vt:lpstr>Bootstrap Styles</vt:lpstr>
      <vt:lpstr>Bootstrap Components</vt:lpstr>
      <vt:lpstr>Bootstrap Templates</vt:lpstr>
      <vt:lpstr>Table Filtering Utilities</vt:lpstr>
      <vt:lpstr>W3.CSS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Diana Ferreira</cp:lastModifiedBy>
  <cp:revision>876</cp:revision>
  <dcterms:created xsi:type="dcterms:W3CDTF">2013-10-15T00:01:08Z</dcterms:created>
  <dcterms:modified xsi:type="dcterms:W3CDTF">2020-02-03T16:28:47Z</dcterms:modified>
</cp:coreProperties>
</file>