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9" r:id="rId5"/>
    <p:sldId id="491" r:id="rId6"/>
    <p:sldId id="492" r:id="rId7"/>
    <p:sldId id="493" r:id="rId8"/>
    <p:sldId id="494" r:id="rId9"/>
    <p:sldId id="495" r:id="rId10"/>
    <p:sldId id="496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31" r:id="rId20"/>
    <p:sldId id="508" r:id="rId21"/>
    <p:sldId id="509" r:id="rId22"/>
    <p:sldId id="510" r:id="rId23"/>
    <p:sldId id="511" r:id="rId24"/>
    <p:sldId id="512" r:id="rId25"/>
    <p:sldId id="525" r:id="rId26"/>
    <p:sldId id="526" r:id="rId27"/>
    <p:sldId id="527" r:id="rId28"/>
    <p:sldId id="528" r:id="rId29"/>
    <p:sldId id="529" r:id="rId30"/>
    <p:sldId id="530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DC3"/>
    <a:srgbClr val="1E5BE2"/>
    <a:srgbClr val="83C937"/>
    <a:srgbClr val="0033CC"/>
    <a:srgbClr val="003300"/>
    <a:srgbClr val="006600"/>
    <a:srgbClr val="E54D49"/>
    <a:srgbClr val="84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6" autoAdjust="0"/>
    <p:restoredTop sz="89412" autoAdjust="0"/>
  </p:normalViewPr>
  <p:slideViewPr>
    <p:cSldViewPr>
      <p:cViewPr varScale="1">
        <p:scale>
          <a:sx n="66" d="100"/>
          <a:sy n="66" d="100"/>
        </p:scale>
        <p:origin x="14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9B3E30F-299C-491C-9E8E-EAFAE95A6DB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0495A5C-DE47-43B9-B9BD-5C097220FF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9E3DC-0419-4A9A-BE49-184546C05E71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5FADAE-5F32-460E-999C-4261818DB4CB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0953E-BA71-4CFE-9AC0-606E14497E1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53713-A2E8-4663-A34C-67EB618509B2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D729DE-4340-4150-88F2-BA212D886405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30722-2EEA-4008-942A-D4DF48B65E55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C2624F-E3B8-4F6E-9571-027E66BCF2BC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45DA4-4AD1-4FD9-8066-BFDF8B402591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3667AF-08C2-4C20-AF6F-FE840BA4FD0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8DCBDF-59E8-40EC-87BA-F270EA60353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E04C3-8218-47E6-9615-4C7E475E92F9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1125ED-31F3-40CA-A7AD-AB4FDF75C411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4C430-6059-41A8-8350-C7298BC9E62D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05625A-C566-46AC-9DB1-28BD5947EF0D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0493F-997E-4368-B85C-C5125ACEC04D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C7A892-6F1D-4AF8-91C5-0A8D34EB5C20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733800"/>
            <a:ext cx="6400800" cy="1752600"/>
          </a:xfrm>
        </p:spPr>
        <p:txBody>
          <a:bodyPr/>
          <a:lstStyle>
            <a:lvl1pPr marL="0" indent="0">
              <a:buFont typeface="Arial Unicode MS" pitchFamily="34" charset="-128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0970C-C400-4E43-AAB0-B36362BEE2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4F48-A87F-4FA4-8DD3-3F2BD340BB3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5357-5A61-42B4-96C1-8DF35039801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85751" y="71439"/>
            <a:ext cx="8572500" cy="9286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1071564"/>
            <a:ext cx="8572500" cy="5572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429288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err="1" smtClean="0"/>
              <a:t>Fift</a:t>
            </a:r>
            <a:r>
              <a:rPr lang="en-US" dirty="0" smtClean="0"/>
              <a:t> level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B0E39-F8AA-4982-923D-157BFA96FD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2362200"/>
            <a:ext cx="8001000" cy="3733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31247-5274-47D1-B539-A54875BC4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2EFFE-8239-41FA-A3BC-5C797175EF8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0EB9-FD02-4210-BB7C-A4F96386CAF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9EF7-B805-4939-BFE0-6A0CD9FC963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A4A7-62C9-415D-BED7-BD9B9DF611B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C9F2-5157-4806-921E-690864E56ED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CC3E0-B9ED-42ED-82A0-7C07CD642F9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F66F-60DD-4889-8EE5-D577E8466A6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196752"/>
          </a:xfrm>
          <a:prstGeom prst="rect">
            <a:avLst/>
          </a:prstGeom>
          <a:solidFill>
            <a:srgbClr val="3D8D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2750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fld id="{2281E6A3-828C-48B2-B093-4D753F89946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0" y="64533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179512" y="6525344"/>
            <a:ext cx="89644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7596336" y="0"/>
            <a:ext cx="1547664" cy="12687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409" name="Picture 1" descr="C:\Users\ilaria\Downloads\images.jpg"/>
          <p:cNvPicPr>
            <a:picLocks noChangeAspect="1" noChangeArrowheads="1"/>
          </p:cNvPicPr>
          <p:nvPr userDrawn="1"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7884368" y="0"/>
            <a:ext cx="1124744" cy="11247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8" r:id="rId12"/>
    <p:sldLayoutId id="2147483689" r:id="rId13"/>
    <p:sldLayoutId id="2147483691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8" r:id="rId25"/>
    <p:sldLayoutId id="2147483715" r:id="rId26"/>
    <p:sldLayoutId id="2147483718" r:id="rId27"/>
    <p:sldLayoutId id="2147483719" r:id="rId28"/>
    <p:sldLayoutId id="2147483720" r:id="rId29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060848"/>
            <a:ext cx="9144000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342584" cy="2362200"/>
          </a:xfrm>
        </p:spPr>
        <p:txBody>
          <a:bodyPr>
            <a:noAutofit/>
          </a:bodyPr>
          <a:lstStyle/>
          <a:p>
            <a:r>
              <a:rPr lang="en-IE" sz="5000" dirty="0" smtClean="0"/>
              <a:t>Advanced</a:t>
            </a:r>
            <a:br>
              <a:rPr lang="en-IE" sz="5000" dirty="0" smtClean="0"/>
            </a:br>
            <a:r>
              <a:rPr lang="en-IE" sz="5000" dirty="0" smtClean="0"/>
              <a:t>Databases</a:t>
            </a:r>
            <a:r>
              <a:rPr lang="en-IE" sz="3200" i="1" dirty="0" smtClean="0"/>
              <a:t/>
            </a:r>
            <a:br>
              <a:rPr lang="en-IE" sz="3200" i="1" dirty="0" smtClean="0"/>
            </a:br>
            <a:r>
              <a:rPr lang="en-IE" sz="2600" i="1" dirty="0" smtClean="0"/>
              <a:t>Lecture 3: DB Normalization</a:t>
            </a:r>
            <a: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IE" sz="2000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55576" y="4988768"/>
            <a:ext cx="6400800" cy="160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Dr. </a:t>
            </a:r>
            <a:r>
              <a:rPr lang="en-IE" sz="2000" kern="0" dirty="0" err="1" smtClean="0">
                <a:latin typeface="+mn-lt"/>
              </a:rPr>
              <a:t>Pierpaolo</a:t>
            </a:r>
            <a:r>
              <a:rPr lang="en-IE" sz="2000" kern="0" dirty="0" smtClean="0">
                <a:latin typeface="+mn-lt"/>
              </a:rPr>
              <a:t> </a:t>
            </a:r>
            <a:r>
              <a:rPr lang="en-IE" sz="2000" kern="0" dirty="0" err="1" smtClean="0">
                <a:latin typeface="+mn-lt"/>
              </a:rPr>
              <a:t>Dondio</a:t>
            </a:r>
            <a:r>
              <a:rPr lang="en-IE" sz="2000" kern="0" dirty="0" smtClean="0">
                <a:latin typeface="+mn-lt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DT228/4 </a:t>
            </a:r>
            <a:endParaRPr kumimoji="0" lang="en-I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2012/2013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62136"/>
            <a:ext cx="6851104" cy="9906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500" dirty="0" smtClean="0">
                <a:solidFill>
                  <a:schemeClr val="tx1"/>
                </a:solidFill>
                <a:latin typeface="Tahoma" pitchFamily="34" charset="0"/>
              </a:rPr>
              <a:t>Second Normal Form (2 NF)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820472" cy="487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200" b="1" dirty="0" smtClean="0">
                <a:latin typeface="Tahoma" pitchFamily="34" charset="0"/>
              </a:rPr>
              <a:t>Conversion to Second Normal Form</a:t>
            </a:r>
          </a:p>
          <a:p>
            <a:pPr lvl="1" eaLnBrk="1" hangingPunct="1"/>
            <a:r>
              <a:rPr lang="en-US" sz="2200" b="1" dirty="0" smtClean="0">
                <a:latin typeface="Tahoma" pitchFamily="34" charset="0"/>
              </a:rPr>
              <a:t>Starting with the 1NF format, the database can be converted into the 2NF format by</a:t>
            </a:r>
          </a:p>
          <a:p>
            <a:pPr lvl="2" eaLnBrk="1" hangingPunct="1"/>
            <a:r>
              <a:rPr lang="en-US" sz="2200" b="1" dirty="0" smtClean="0">
                <a:latin typeface="Tahoma" pitchFamily="34" charset="0"/>
              </a:rPr>
              <a:t>Writing each key component on a separate line, and then writing the original key on the last line and</a:t>
            </a:r>
          </a:p>
          <a:p>
            <a:pPr lvl="2" eaLnBrk="1" hangingPunct="1"/>
            <a:r>
              <a:rPr lang="en-US" sz="2200" b="1" dirty="0" smtClean="0">
                <a:latin typeface="Tahoma" pitchFamily="34" charset="0"/>
              </a:rPr>
              <a:t>Writing the dependent attributes after each new key.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1800" b="1" dirty="0" smtClean="0">
              <a:latin typeface="Tahoma" pitchFamily="34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PROJECT (</a:t>
            </a:r>
            <a:r>
              <a:rPr lang="en-US" sz="1800" u="sng" dirty="0" smtClean="0">
                <a:solidFill>
                  <a:srgbClr val="FF0000"/>
                </a:solidFill>
                <a:latin typeface="Tahoma" pitchFamily="34" charset="0"/>
              </a:rPr>
              <a:t>PROJ_NUM</a:t>
            </a:r>
            <a:r>
              <a:rPr lang="en-US" sz="1800" u="sng" dirty="0" smtClean="0">
                <a:solidFill>
                  <a:srgbClr val="0000FF"/>
                </a:solidFill>
                <a:latin typeface="Tahoma" pitchFamily="34" charset="0"/>
              </a:rPr>
              <a:t>,</a:t>
            </a:r>
            <a:r>
              <a:rPr lang="en-US" sz="1800" dirty="0" smtClean="0">
                <a:solidFill>
                  <a:srgbClr val="0000FF"/>
                </a:solidFill>
                <a:latin typeface="Tahoma" pitchFamily="34" charset="0"/>
              </a:rPr>
              <a:t> PROJ_NAME</a:t>
            </a:r>
            <a:r>
              <a:rPr lang="en-US" sz="1800" dirty="0" smtClean="0">
                <a:latin typeface="Tahoma" pitchFamily="34" charset="0"/>
              </a:rPr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EMPLOYEE (</a:t>
            </a:r>
            <a:r>
              <a:rPr lang="en-US" sz="1800" u="sng" dirty="0" smtClean="0">
                <a:solidFill>
                  <a:srgbClr val="FF0000"/>
                </a:solidFill>
                <a:latin typeface="Tahoma" pitchFamily="34" charset="0"/>
              </a:rPr>
              <a:t>EMP_NUM</a:t>
            </a:r>
            <a:r>
              <a:rPr lang="en-US" sz="1800" dirty="0" smtClean="0">
                <a:solidFill>
                  <a:srgbClr val="0000FF"/>
                </a:solidFill>
                <a:latin typeface="Tahoma" pitchFamily="34" charset="0"/>
              </a:rPr>
              <a:t>, EMP_NAME, JOB_CLASS, CHG_HOUR</a:t>
            </a:r>
            <a:r>
              <a:rPr lang="en-US" sz="1800" dirty="0" smtClean="0">
                <a:latin typeface="Tahoma" pitchFamily="34" charset="0"/>
              </a:rPr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ASSIGN (</a:t>
            </a:r>
            <a:r>
              <a:rPr lang="en-US" sz="1800" u="sng" dirty="0" smtClean="0">
                <a:solidFill>
                  <a:srgbClr val="FF0000"/>
                </a:solidFill>
                <a:latin typeface="Tahoma" pitchFamily="34" charset="0"/>
              </a:rPr>
              <a:t>PROJ_NUM</a:t>
            </a:r>
            <a:r>
              <a:rPr lang="en-US" sz="1800" u="sng" dirty="0" smtClean="0">
                <a:solidFill>
                  <a:srgbClr val="0000FF"/>
                </a:solidFill>
                <a:latin typeface="Tahoma" pitchFamily="34" charset="0"/>
              </a:rPr>
              <a:t>,</a:t>
            </a:r>
            <a:r>
              <a:rPr lang="en-US" sz="1800" u="sng" dirty="0" smtClean="0">
                <a:solidFill>
                  <a:srgbClr val="FF0000"/>
                </a:solidFill>
                <a:latin typeface="Tahoma" pitchFamily="34" charset="0"/>
              </a:rPr>
              <a:t> EMP_NUM</a:t>
            </a:r>
            <a:r>
              <a:rPr lang="en-US" sz="1800" dirty="0" smtClean="0">
                <a:solidFill>
                  <a:srgbClr val="0000FF"/>
                </a:solidFill>
                <a:latin typeface="Tahoma" pitchFamily="34" charset="0"/>
              </a:rPr>
              <a:t>, HOURS</a:t>
            </a:r>
            <a:r>
              <a:rPr lang="en-US" sz="1800" dirty="0" smtClean="0">
                <a:latin typeface="Tahoma" pitchFamily="34" charset="0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fig 05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7315200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323528" y="0"/>
            <a:ext cx="73152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>
              <a:lnSpc>
                <a:spcPct val="90000"/>
              </a:lnSpc>
            </a:pPr>
            <a:r>
              <a:rPr lang="en-US" sz="4000" b="1" dirty="0">
                <a:latin typeface="Tahoma" pitchFamily="34" charset="0"/>
              </a:rPr>
              <a:t>Dependency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6635080" cy="9906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500" dirty="0" smtClean="0">
                <a:solidFill>
                  <a:schemeClr val="tx1"/>
                </a:solidFill>
                <a:latin typeface="Tahoma" pitchFamily="34" charset="0"/>
              </a:rPr>
              <a:t>Second Normal Form (2 NF)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24000"/>
            <a:ext cx="8363272" cy="48768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CC0000"/>
                </a:solidFill>
                <a:latin typeface="Tahoma" pitchFamily="34" charset="0"/>
              </a:rPr>
              <a:t>	</a:t>
            </a:r>
            <a:r>
              <a:rPr lang="en-US" sz="2400" b="1" dirty="0" smtClean="0">
                <a:latin typeface="Tahoma" pitchFamily="34" charset="0"/>
              </a:rPr>
              <a:t>A table is in 2NF if: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sz="2400" b="1" dirty="0" smtClean="0">
                <a:latin typeface="Tahoma" pitchFamily="34" charset="0"/>
              </a:rPr>
              <a:t>It is in 1NF and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sz="2400" b="1" dirty="0" smtClean="0">
                <a:latin typeface="Tahoma" pitchFamily="34" charset="0"/>
              </a:rPr>
              <a:t>It includes no partial dependencies; that is, no attribute is dependent on only a portion of the primary key.</a:t>
            </a:r>
          </a:p>
          <a:p>
            <a:pPr lvl="2"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Tahoma" pitchFamily="34" charset="0"/>
              </a:rPr>
              <a:t>	(It is still possible for a table in 2NF to exhibit transitive dependency; that is, one or more attributes may be functionally dependent on </a:t>
            </a:r>
            <a:r>
              <a:rPr lang="en-US" sz="2400" b="1" dirty="0" err="1" smtClean="0">
                <a:latin typeface="Tahoma" pitchFamily="34" charset="0"/>
              </a:rPr>
              <a:t>nonkey</a:t>
            </a:r>
            <a:r>
              <a:rPr lang="en-US" sz="2400" b="1" dirty="0" smtClean="0">
                <a:latin typeface="Tahoma" pitchFamily="34" charset="0"/>
              </a:rPr>
              <a:t> attributes.)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500" dirty="0" smtClean="0">
                <a:solidFill>
                  <a:schemeClr val="tx1"/>
                </a:solidFill>
                <a:latin typeface="Tahoma" pitchFamily="34" charset="0"/>
              </a:rPr>
              <a:t>Third Normal Form (3 NF)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dirty="0" smtClean="0">
                <a:latin typeface="Tahoma" pitchFamily="34" charset="0"/>
              </a:rPr>
              <a:t>Conversion to Third Normal Form</a:t>
            </a:r>
          </a:p>
          <a:p>
            <a:pPr lvl="1" eaLnBrk="1" hangingPunct="1"/>
            <a:r>
              <a:rPr lang="en-US" b="1" dirty="0" smtClean="0">
                <a:latin typeface="Tahoma" pitchFamily="34" charset="0"/>
              </a:rPr>
              <a:t>Create a separate table with attributes in a transitive functional dependence relationship.</a:t>
            </a:r>
          </a:p>
          <a:p>
            <a:pPr lvl="1" eaLnBrk="1" hangingPunct="1">
              <a:buFontTx/>
              <a:buNone/>
            </a:pPr>
            <a:endParaRPr lang="en-US" sz="2000" dirty="0" smtClean="0">
              <a:latin typeface="Tahoma" pitchFamily="34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PROJECT (</a:t>
            </a:r>
            <a:r>
              <a:rPr lang="en-US" u="sng" dirty="0" smtClean="0">
                <a:solidFill>
                  <a:srgbClr val="CC0000"/>
                </a:solidFill>
                <a:latin typeface="Tahoma" pitchFamily="34" charset="0"/>
              </a:rPr>
              <a:t>PROJ_NUM,</a:t>
            </a:r>
            <a:r>
              <a:rPr lang="en-US" dirty="0" smtClean="0">
                <a:solidFill>
                  <a:srgbClr val="CC0000"/>
                </a:solidFill>
                <a:latin typeface="Tahoma" pitchFamily="34" charset="0"/>
              </a:rPr>
              <a:t> PROJ_NAME</a:t>
            </a:r>
            <a:r>
              <a:rPr lang="en-US" dirty="0" smtClean="0">
                <a:latin typeface="Tahoma" pitchFamily="34" charset="0"/>
              </a:rPr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ASSIGN (</a:t>
            </a:r>
            <a:r>
              <a:rPr lang="en-US" u="sng" dirty="0" smtClean="0">
                <a:solidFill>
                  <a:srgbClr val="CC0000"/>
                </a:solidFill>
                <a:latin typeface="Tahoma" pitchFamily="34" charset="0"/>
              </a:rPr>
              <a:t>PROJ_NUM, EMP_NUM</a:t>
            </a:r>
            <a:r>
              <a:rPr lang="en-US" dirty="0" smtClean="0">
                <a:solidFill>
                  <a:srgbClr val="CC0000"/>
                </a:solidFill>
                <a:latin typeface="Tahoma" pitchFamily="34" charset="0"/>
              </a:rPr>
              <a:t>, HOURS</a:t>
            </a:r>
            <a:r>
              <a:rPr lang="en-US" dirty="0" smtClean="0">
                <a:latin typeface="Tahoma" pitchFamily="34" charset="0"/>
              </a:rPr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EMPLOYEE (</a:t>
            </a:r>
            <a:r>
              <a:rPr lang="en-US" u="sng" dirty="0" smtClean="0">
                <a:solidFill>
                  <a:srgbClr val="CC0000"/>
                </a:solidFill>
                <a:latin typeface="Tahoma" pitchFamily="34" charset="0"/>
              </a:rPr>
              <a:t>EMP_NUM</a:t>
            </a:r>
            <a:r>
              <a:rPr lang="en-US" dirty="0" smtClean="0">
                <a:solidFill>
                  <a:srgbClr val="CC0000"/>
                </a:solidFill>
                <a:latin typeface="Tahoma" pitchFamily="34" charset="0"/>
              </a:rPr>
              <a:t>, EMP_NAME, JOB_CLASS</a:t>
            </a:r>
            <a:r>
              <a:rPr lang="en-US" dirty="0" smtClean="0">
                <a:latin typeface="Tahoma" pitchFamily="34" charset="0"/>
              </a:rPr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JOB (</a:t>
            </a:r>
            <a:r>
              <a:rPr lang="en-US" u="sng" dirty="0" smtClean="0">
                <a:solidFill>
                  <a:srgbClr val="CC0000"/>
                </a:solidFill>
                <a:latin typeface="Tahoma" pitchFamily="34" charset="0"/>
              </a:rPr>
              <a:t>JOB_CLASS</a:t>
            </a:r>
            <a:r>
              <a:rPr lang="en-US" dirty="0" smtClean="0">
                <a:solidFill>
                  <a:srgbClr val="CC0000"/>
                </a:solidFill>
                <a:latin typeface="Tahoma" pitchFamily="34" charset="0"/>
              </a:rPr>
              <a:t>, CHG_HOUR</a:t>
            </a:r>
            <a:r>
              <a:rPr lang="en-US" dirty="0" smtClean="0">
                <a:latin typeface="Tahoma" pitchFamily="34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latin typeface="Tahom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500" dirty="0" smtClean="0">
                <a:solidFill>
                  <a:schemeClr val="tx1"/>
                </a:solidFill>
                <a:latin typeface="Tahoma" pitchFamily="34" charset="0"/>
              </a:rPr>
              <a:t>Third Normal Form (3 NF)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b="1" dirty="0" smtClean="0">
                <a:latin typeface="Tahoma" pitchFamily="34" charset="0"/>
              </a:rPr>
              <a:t>3NF Definition</a:t>
            </a:r>
          </a:p>
          <a:p>
            <a:pPr lvl="1" eaLnBrk="1" hangingPunct="1"/>
            <a:r>
              <a:rPr lang="en-US" sz="2100" b="1" dirty="0" smtClean="0">
                <a:latin typeface="Tahoma" pitchFamily="34" charset="0"/>
              </a:rPr>
              <a:t>A table is in 3NF if:</a:t>
            </a:r>
          </a:p>
          <a:p>
            <a:pPr lvl="2" eaLnBrk="1" hangingPunct="1"/>
            <a:r>
              <a:rPr lang="en-US" sz="2100" b="1" dirty="0" smtClean="0">
                <a:latin typeface="Tahoma" pitchFamily="34" charset="0"/>
              </a:rPr>
              <a:t>It is in 2NF and</a:t>
            </a:r>
          </a:p>
          <a:p>
            <a:pPr lvl="2" eaLnBrk="1" hangingPunct="1"/>
            <a:r>
              <a:rPr lang="en-US" sz="2100" b="1" dirty="0" smtClean="0">
                <a:latin typeface="Tahoma" pitchFamily="34" charset="0"/>
              </a:rPr>
              <a:t>It contains no transitive dependencies.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fig 05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96752"/>
            <a:ext cx="5538192" cy="519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611560" y="188640"/>
            <a:ext cx="6552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200" b="1" dirty="0">
                <a:latin typeface="Tahoma" pitchFamily="34" charset="0"/>
              </a:rPr>
              <a:t>The Completed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923112" cy="990600"/>
          </a:xfrm>
        </p:spPr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a relation has more than one candidate key, anomalies may result even though the relation is in 3NF.</a:t>
            </a:r>
          </a:p>
          <a:p>
            <a:r>
              <a:rPr lang="en-US" sz="2400" dirty="0" smtClean="0"/>
              <a:t>3NF does not deal satisfactorily with the case of a relation with overlapping candidate keys</a:t>
            </a:r>
          </a:p>
          <a:p>
            <a:r>
              <a:rPr lang="en-US" sz="2400" dirty="0" smtClean="0"/>
              <a:t>i.e. composite candidate keys with at least one attribute in common.</a:t>
            </a:r>
          </a:p>
          <a:p>
            <a:r>
              <a:rPr lang="en-US" sz="2400" dirty="0" smtClean="0"/>
              <a:t>BCNF is based on the concept of a </a:t>
            </a:r>
            <a:r>
              <a:rPr lang="en-US" sz="2400" i="1" dirty="0" smtClean="0"/>
              <a:t>determinant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determinant is any attribute (simple or composite) on which some other attribute is fully functionally dependent.</a:t>
            </a:r>
          </a:p>
          <a:p>
            <a:r>
              <a:rPr lang="en-US" sz="2400" dirty="0" smtClean="0"/>
              <a:t>A relation is in BCNF is, and only if, every determinant is a candidate key.</a:t>
            </a:r>
          </a:p>
          <a:p>
            <a:endParaRPr lang="it-IT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056784" cy="9906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Boyce-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</a:rPr>
              <a:t>Codd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 Normal Form (BCNF)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b="1" dirty="0" smtClean="0">
                <a:latin typeface="Tahoma" pitchFamily="34" charset="0"/>
              </a:rPr>
              <a:t>A table is in Boyce-</a:t>
            </a:r>
            <a:r>
              <a:rPr lang="en-US" sz="2000" b="1" dirty="0" err="1" smtClean="0">
                <a:latin typeface="Tahoma" pitchFamily="34" charset="0"/>
              </a:rPr>
              <a:t>Codd</a:t>
            </a:r>
            <a:r>
              <a:rPr lang="en-US" sz="2000" b="1" dirty="0" smtClean="0">
                <a:latin typeface="Tahoma" pitchFamily="34" charset="0"/>
              </a:rPr>
              <a:t> normal form (BCNF) if every determinant in the table is a candidate key.</a:t>
            </a:r>
          </a:p>
          <a:p>
            <a:pPr lvl="2" eaLnBrk="1" hangingPunct="1"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b="1" dirty="0" smtClean="0">
                <a:latin typeface="Tahoma" pitchFamily="34" charset="0"/>
              </a:rPr>
              <a:t>	(A determinant is any attribute whose value determines other values with a row.)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b="1" dirty="0" smtClean="0">
                <a:latin typeface="Tahoma" pitchFamily="34" charset="0"/>
              </a:rPr>
              <a:t>If a table contains only one candidate key, the 3NF and the BCNF are equivalent.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b="1" dirty="0" smtClean="0">
                <a:latin typeface="Tahoma" pitchFamily="34" charset="0"/>
              </a:rPr>
              <a:t>BCNF is a special case of 3NF.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b="1" dirty="0" smtClean="0">
                <a:latin typeface="Tahoma" pitchFamily="34" charset="0"/>
              </a:rPr>
              <a:t>Figure 5.7 illustrates a table that is in 3NF but not in BCNF.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b="1" dirty="0" smtClean="0">
                <a:latin typeface="Tahoma" pitchFamily="34" charset="0"/>
              </a:rPr>
              <a:t>Figure 5.8 shows how the table can be decomposed to conform to the BCNF form.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395536" y="251937"/>
            <a:ext cx="7200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200" b="1" dirty="0">
                <a:latin typeface="Tahoma" pitchFamily="34" charset="0"/>
              </a:rPr>
              <a:t>A Table </a:t>
            </a:r>
            <a:r>
              <a:rPr lang="en-US" sz="3200" b="1" dirty="0" smtClean="0">
                <a:latin typeface="Tahoma" pitchFamily="34" charset="0"/>
              </a:rPr>
              <a:t>in </a:t>
            </a:r>
            <a:r>
              <a:rPr lang="en-US" sz="3200" b="1" dirty="0">
                <a:latin typeface="Tahoma" pitchFamily="34" charset="0"/>
              </a:rPr>
              <a:t>3NF </a:t>
            </a:r>
            <a:r>
              <a:rPr lang="en-US" sz="3200" b="1" dirty="0" smtClean="0">
                <a:latin typeface="Tahoma" pitchFamily="34" charset="0"/>
              </a:rPr>
              <a:t>but not in </a:t>
            </a:r>
            <a:r>
              <a:rPr lang="en-US" sz="3200" b="1" dirty="0">
                <a:latin typeface="Tahoma" pitchFamily="34" charset="0"/>
              </a:rPr>
              <a:t>BCNF</a:t>
            </a:r>
          </a:p>
        </p:txBody>
      </p:sp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20888"/>
            <a:ext cx="6657975" cy="3524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251520" y="116632"/>
            <a:ext cx="73548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3333CC"/>
                </a:solidFill>
                <a:latin typeface="Tahoma" pitchFamily="34" charset="0"/>
              </a:rPr>
              <a:t>The Decomposition of a Table Structure </a:t>
            </a:r>
            <a:br>
              <a:rPr lang="en-US" sz="2800" b="1" dirty="0">
                <a:solidFill>
                  <a:srgbClr val="3333CC"/>
                </a:solidFill>
                <a:latin typeface="Tahoma" pitchFamily="34" charset="0"/>
              </a:rPr>
            </a:br>
            <a:r>
              <a:rPr lang="en-US" sz="2800" b="1" dirty="0">
                <a:solidFill>
                  <a:srgbClr val="3333CC"/>
                </a:solidFill>
                <a:latin typeface="Tahoma" pitchFamily="34" charset="0"/>
              </a:rPr>
              <a:t>to Meet BCNF Requirements</a:t>
            </a:r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2675" y="1628800"/>
            <a:ext cx="7191375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700" dirty="0" smtClean="0">
                <a:solidFill>
                  <a:schemeClr val="tx1"/>
                </a:solidFill>
              </a:rPr>
              <a:t>Database Tables and Normalization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200" dirty="0" smtClean="0">
                <a:latin typeface="Tahoma" pitchFamily="34" charset="0"/>
              </a:rPr>
              <a:t>Normalization is a process for assigning attributes to entities. It reduces data redundancies and helps eliminate the data anomalies. 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 smtClean="0">
                <a:latin typeface="Tahoma" pitchFamily="34" charset="0"/>
              </a:rPr>
              <a:t>Normalization works through a series of stages called normal forms:</a:t>
            </a:r>
          </a:p>
          <a:p>
            <a:pPr lvl="1" eaLnBrk="1" hangingPunct="1"/>
            <a:r>
              <a:rPr lang="en-US" sz="2200" dirty="0" smtClean="0">
                <a:latin typeface="Tahoma" pitchFamily="34" charset="0"/>
              </a:rPr>
              <a:t>First normal form (1NF)</a:t>
            </a:r>
          </a:p>
          <a:p>
            <a:pPr lvl="1" eaLnBrk="1" hangingPunct="1"/>
            <a:r>
              <a:rPr lang="en-US" sz="2200" dirty="0" smtClean="0">
                <a:latin typeface="Tahoma" pitchFamily="34" charset="0"/>
              </a:rPr>
              <a:t>Second normal form (2NF)</a:t>
            </a:r>
          </a:p>
          <a:p>
            <a:pPr lvl="1" eaLnBrk="1" hangingPunct="1"/>
            <a:r>
              <a:rPr lang="en-US" sz="2200" dirty="0" smtClean="0">
                <a:latin typeface="Tahoma" pitchFamily="34" charset="0"/>
              </a:rPr>
              <a:t>Third normal form (3NF)</a:t>
            </a:r>
          </a:p>
          <a:p>
            <a:pPr lvl="1" eaLnBrk="1" hangingPunct="1"/>
            <a:r>
              <a:rPr lang="en-US" sz="2200" dirty="0" smtClean="0">
                <a:latin typeface="Tahoma" pitchFamily="34" charset="0"/>
              </a:rPr>
              <a:t>Boyce-</a:t>
            </a:r>
            <a:r>
              <a:rPr lang="en-US" sz="2200" dirty="0" err="1" smtClean="0">
                <a:latin typeface="Tahoma" pitchFamily="34" charset="0"/>
              </a:rPr>
              <a:t>Codd</a:t>
            </a:r>
            <a:r>
              <a:rPr lang="en-US" sz="2200" dirty="0" smtClean="0">
                <a:latin typeface="Tahoma" pitchFamily="34" charset="0"/>
              </a:rPr>
              <a:t> NF (BCNF)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 smtClean="0">
                <a:latin typeface="Tahoma" pitchFamily="34" charset="0"/>
              </a:rPr>
              <a:t>The highest level of normalization is not always desirable.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fig 05-t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743200"/>
            <a:ext cx="7620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07504" y="260648"/>
            <a:ext cx="7451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>
                <a:solidFill>
                  <a:srgbClr val="3333CC"/>
                </a:solidFill>
                <a:latin typeface="Tahoma" pitchFamily="34" charset="0"/>
              </a:rPr>
              <a:t>Sample Data for a BCNF 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39552" y="332656"/>
            <a:ext cx="58499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500" b="1" dirty="0">
                <a:latin typeface="Tahoma" pitchFamily="34" charset="0"/>
              </a:rPr>
              <a:t>Decomposition into BCNF</a:t>
            </a:r>
          </a:p>
        </p:txBody>
      </p:sp>
      <p:pic>
        <p:nvPicPr>
          <p:cNvPr id="2560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2963" y="1844824"/>
            <a:ext cx="4962525" cy="211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560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7163" y="4365104"/>
            <a:ext cx="6324600" cy="165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4000" dirty="0" err="1" smtClean="0">
                <a:solidFill>
                  <a:schemeClr val="tx1"/>
                </a:solidFill>
              </a:rPr>
              <a:t>Denormalization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500" dirty="0" smtClean="0">
                <a:latin typeface="Tahoma" pitchFamily="34" charset="0"/>
              </a:rPr>
              <a:t>Normalization is only one of many database design goals. 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500" dirty="0" smtClean="0">
                <a:latin typeface="Tahoma" pitchFamily="34" charset="0"/>
              </a:rPr>
              <a:t>Normalized (decomposed) tables require additional processing, reducing system speed.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z="2500" dirty="0" smtClean="0">
                <a:latin typeface="Tahoma" pitchFamily="34" charset="0"/>
              </a:rPr>
              <a:t>Normalization purity is often difficult to sustain in the modern database environment. The conflict between design efficiency, information requirements, and processing speed are often resolved through compromises that include </a:t>
            </a:r>
            <a:r>
              <a:rPr lang="en-US" sz="2500" dirty="0" err="1" smtClean="0">
                <a:latin typeface="Tahoma" pitchFamily="34" charset="0"/>
              </a:rPr>
              <a:t>denormalization</a:t>
            </a:r>
            <a:r>
              <a:rPr lang="en-US" sz="2500" dirty="0" smtClean="0"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Commands/1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Move data into a table</a:t>
            </a:r>
            <a:endParaRPr lang="it-IT" dirty="0" smtClean="0"/>
          </a:p>
          <a:p>
            <a:r>
              <a:rPr lang="it-IT" dirty="0" smtClean="0"/>
              <a:t>INSERT INTO staff( firstName, lastName, address, homePhone, cellPhone, latitude, longitude )</a:t>
            </a:r>
            <a:br>
              <a:rPr lang="it-IT" dirty="0" smtClean="0"/>
            </a:br>
            <a:r>
              <a:rPr lang="it-IT" dirty="0" smtClean="0"/>
              <a:t>SELECT firstName, lastName, address, homePhone, cellPhone, latitude, longitude</a:t>
            </a:r>
            <a:br>
              <a:rPr lang="it-IT" dirty="0" smtClean="0"/>
            </a:br>
            <a:r>
              <a:rPr lang="it-IT" dirty="0" smtClean="0"/>
              <a:t>FROM gfxContact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Commands /2 – Create a table from another table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smtClean="0"/>
              <a:t>SQL&gt; </a:t>
            </a:r>
            <a:r>
              <a:rPr lang="it-IT" sz="1800" b="1" dirty="0" smtClean="0"/>
              <a:t>CREATE </a:t>
            </a:r>
            <a:r>
              <a:rPr lang="it-IT" sz="1800" dirty="0" smtClean="0"/>
              <a:t>TABLE EMP (EMPNO NUMBER(4) NOT NULL,</a:t>
            </a:r>
            <a:br>
              <a:rPr lang="it-IT" sz="1800" dirty="0" smtClean="0"/>
            </a:br>
            <a:r>
              <a:rPr lang="it-IT" sz="1800" dirty="0" smtClean="0"/>
              <a:t>                   ENAME VARCHAR2(10),</a:t>
            </a:r>
            <a:br>
              <a:rPr lang="it-IT" sz="1800" dirty="0" smtClean="0"/>
            </a:br>
            <a:r>
              <a:rPr lang="it-IT" sz="1800" dirty="0" smtClean="0"/>
              <a:t>                   JOB VARCHAR2(9),</a:t>
            </a:r>
            <a:br>
              <a:rPr lang="it-IT" sz="1800" dirty="0" smtClean="0"/>
            </a:br>
            <a:r>
              <a:rPr lang="it-IT" sz="1800" dirty="0" smtClean="0"/>
              <a:t>                   MGR NUMBER(4),</a:t>
            </a:r>
            <a:br>
              <a:rPr lang="it-IT" sz="1800" dirty="0" smtClean="0"/>
            </a:br>
            <a:r>
              <a:rPr lang="it-IT" sz="1800" dirty="0" smtClean="0"/>
              <a:t>                   HIREDATE DATE,</a:t>
            </a:r>
            <a:br>
              <a:rPr lang="it-IT" sz="1800" dirty="0" smtClean="0"/>
            </a:br>
            <a:r>
              <a:rPr lang="it-IT" sz="1800" dirty="0" smtClean="0"/>
              <a:t>                   SAL NUMBER(7, 2),</a:t>
            </a:r>
            <a:br>
              <a:rPr lang="it-IT" sz="1800" dirty="0" smtClean="0"/>
            </a:br>
            <a:r>
              <a:rPr lang="it-IT" sz="1800" dirty="0" smtClean="0"/>
              <a:t>                   COMM NUMBER(7, 2),</a:t>
            </a:r>
            <a:br>
              <a:rPr lang="it-IT" sz="1800" dirty="0" smtClean="0"/>
            </a:br>
            <a:r>
              <a:rPr lang="it-IT" sz="1800" dirty="0" smtClean="0"/>
              <a:t>                   DEPTNO NUMBER(2));</a:t>
            </a:r>
            <a:br>
              <a:rPr lang="it-IT" sz="1800" dirty="0" smtClean="0"/>
            </a:br>
            <a:endParaRPr lang="it-IT" sz="1800" dirty="0" smtClean="0"/>
          </a:p>
          <a:p>
            <a:r>
              <a:rPr lang="it-IT" sz="1800" dirty="0" smtClean="0"/>
              <a:t>SQL&gt;</a:t>
            </a:r>
            <a:br>
              <a:rPr lang="it-IT" sz="1800" dirty="0" smtClean="0"/>
            </a:br>
            <a:r>
              <a:rPr lang="it-IT" sz="1800" dirty="0" smtClean="0"/>
              <a:t>SQL&gt; </a:t>
            </a:r>
            <a:r>
              <a:rPr lang="it-IT" sz="1800" b="1" dirty="0" smtClean="0"/>
              <a:t>INSERT </a:t>
            </a:r>
            <a:r>
              <a:rPr lang="it-IT" sz="1800" dirty="0" smtClean="0"/>
              <a:t>INTO EMP VALUES (7369, 'SMITH', 'CLERK',    7902, TO_DATE('17-DEC-1980', 'DD-MON-YYYY'), 800, NULL, 20);</a:t>
            </a:r>
            <a:br>
              <a:rPr lang="it-IT" sz="1800" dirty="0" smtClean="0"/>
            </a:br>
            <a:r>
              <a:rPr lang="it-IT" sz="1800" dirty="0" smtClean="0"/>
              <a:t>SQL&gt; </a:t>
            </a:r>
            <a:r>
              <a:rPr lang="it-IT" sz="1800" b="1" dirty="0" smtClean="0"/>
              <a:t>INSERT </a:t>
            </a:r>
            <a:r>
              <a:rPr lang="it-IT" sz="1800" dirty="0" smtClean="0"/>
              <a:t>INTO EMP VALUES (7499, 'ALLEN', 'SALESMAN', 7698, TO_DATE('20-FEB-1981', 'DD-MON-YYYY'), 1600, 300, 30);</a:t>
            </a:r>
            <a:br>
              <a:rPr lang="it-IT" sz="1800" dirty="0" smtClean="0"/>
            </a:br>
            <a:r>
              <a:rPr lang="it-IT" sz="1800" dirty="0" smtClean="0"/>
              <a:t>SQL&gt; -- Copying selected columns </a:t>
            </a:r>
            <a:r>
              <a:rPr lang="it-IT" sz="1800" b="1" dirty="0" smtClean="0"/>
              <a:t>from </a:t>
            </a:r>
            <a:r>
              <a:rPr lang="it-IT" sz="1800" dirty="0" smtClean="0"/>
              <a:t>another table</a:t>
            </a:r>
            <a:br>
              <a:rPr lang="it-IT" sz="1800" dirty="0" smtClean="0"/>
            </a:br>
            <a:r>
              <a:rPr lang="it-IT" sz="1800" dirty="0" smtClean="0"/>
              <a:t>SQL&gt; </a:t>
            </a:r>
            <a:r>
              <a:rPr lang="it-IT" sz="1800" b="1" dirty="0" smtClean="0"/>
              <a:t>CREATE </a:t>
            </a:r>
            <a:r>
              <a:rPr lang="it-IT" sz="1800" dirty="0" smtClean="0"/>
              <a:t>TABLE newTable</a:t>
            </a:r>
            <a:br>
              <a:rPr lang="it-IT" sz="1800" dirty="0" smtClean="0"/>
            </a:br>
            <a:r>
              <a:rPr lang="it-IT" sz="1800" dirty="0" smtClean="0"/>
              <a:t>          AS (</a:t>
            </a:r>
            <a:r>
              <a:rPr lang="it-IT" sz="1800" b="1" dirty="0" smtClean="0"/>
              <a:t>SELECT </a:t>
            </a:r>
            <a:r>
              <a:rPr lang="it-IT" sz="1800" dirty="0" smtClean="0"/>
              <a:t>empno, ename </a:t>
            </a:r>
            <a:r>
              <a:rPr lang="it-IT" sz="1800" b="1" dirty="0" smtClean="0"/>
              <a:t>FROM </a:t>
            </a:r>
            <a:r>
              <a:rPr lang="it-IT" sz="1800" dirty="0" smtClean="0"/>
              <a:t>emp);</a:t>
            </a:r>
            <a:endParaRPr lang="it-IT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24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/1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63272" cy="4876800"/>
          </a:xfrm>
        </p:spPr>
        <p:txBody>
          <a:bodyPr/>
          <a:lstStyle/>
          <a:p>
            <a:pPr lvl="0"/>
            <a:r>
              <a:rPr lang="en-US" sz="2400" dirty="0" smtClean="0"/>
              <a:t>{</a:t>
            </a:r>
            <a:r>
              <a:rPr lang="en-US" sz="2400" dirty="0" err="1" smtClean="0"/>
              <a:t>Cust</a:t>
            </a:r>
            <a:r>
              <a:rPr lang="en-US" sz="2400" dirty="0" smtClean="0"/>
              <a:t>-No + Name + </a:t>
            </a:r>
            <a:r>
              <a:rPr lang="en-US" sz="2400" dirty="0" err="1" smtClean="0"/>
              <a:t>Addr</a:t>
            </a:r>
            <a:r>
              <a:rPr lang="en-US" sz="2400" dirty="0" smtClean="0"/>
              <a:t> + Interest-Code + Interest-</a:t>
            </a:r>
            <a:r>
              <a:rPr lang="en-US" sz="2400" dirty="0" err="1" smtClean="0"/>
              <a:t>Desc</a:t>
            </a:r>
            <a:r>
              <a:rPr lang="en-US" sz="2400" dirty="0" smtClean="0"/>
              <a:t> +{</a:t>
            </a:r>
            <a:r>
              <a:rPr lang="en-US" sz="2400" dirty="0" err="1" smtClean="0"/>
              <a:t>Rec</a:t>
            </a:r>
            <a:r>
              <a:rPr lang="en-US" sz="2400" dirty="0" smtClean="0"/>
              <a:t>-Id + Title + Performer + Price + Date-Ordered}}</a:t>
            </a:r>
            <a:endParaRPr lang="it-IT" sz="2400" dirty="0" smtClean="0"/>
          </a:p>
          <a:p>
            <a:r>
              <a:rPr lang="en-US" sz="2400" dirty="0" smtClean="0"/>
              <a:t>Assume the following:</a:t>
            </a:r>
            <a:endParaRPr lang="it-IT" sz="2400" dirty="0" smtClean="0"/>
          </a:p>
          <a:p>
            <a:pPr lvl="1"/>
            <a:r>
              <a:rPr lang="en-US" sz="2200" i="1" dirty="0" err="1" smtClean="0"/>
              <a:t>Rec</a:t>
            </a:r>
            <a:r>
              <a:rPr lang="en-US" sz="2200" i="1" dirty="0" smtClean="0"/>
              <a:t>-Id and Interest-Code are unique.</a:t>
            </a:r>
            <a:endParaRPr lang="it-IT" sz="2200" dirty="0" smtClean="0"/>
          </a:p>
          <a:p>
            <a:pPr lvl="1"/>
            <a:r>
              <a:rPr lang="en-US" sz="2200" i="1" dirty="0" smtClean="0"/>
              <a:t>If you know the Interest-Code you can determine Interest-</a:t>
            </a:r>
            <a:r>
              <a:rPr lang="en-US" sz="2200" i="1" dirty="0" err="1" smtClean="0"/>
              <a:t>Desc</a:t>
            </a:r>
            <a:r>
              <a:rPr lang="en-US" sz="2200" i="1" dirty="0" smtClean="0"/>
              <a:t>.</a:t>
            </a:r>
            <a:endParaRPr lang="it-IT" sz="2200" dirty="0" smtClean="0"/>
          </a:p>
          <a:p>
            <a:pPr lvl="1"/>
            <a:r>
              <a:rPr lang="en-US" sz="2200" i="1" dirty="0" smtClean="0"/>
              <a:t>If you know the </a:t>
            </a:r>
            <a:r>
              <a:rPr lang="en-US" sz="2200" i="1" dirty="0" err="1" smtClean="0"/>
              <a:t>Rec</a:t>
            </a:r>
            <a:r>
              <a:rPr lang="en-US" sz="2200" i="1" dirty="0" smtClean="0"/>
              <a:t>-Id you can determine Title, Performer.</a:t>
            </a:r>
            <a:endParaRPr lang="it-IT" sz="2200" dirty="0" smtClean="0"/>
          </a:p>
          <a:p>
            <a:pPr lvl="1"/>
            <a:r>
              <a:rPr lang="en-US" sz="2200" i="1" dirty="0" smtClean="0"/>
              <a:t>All customers pay the same price if ordered on the same day.</a:t>
            </a:r>
            <a:endParaRPr lang="it-IT" sz="2200" dirty="0" smtClean="0"/>
          </a:p>
          <a:p>
            <a:pPr lvl="1"/>
            <a:r>
              <a:rPr lang="en-US" sz="2200" i="1" dirty="0" smtClean="0"/>
              <a:t>Prices vary from day to day.</a:t>
            </a:r>
            <a:endParaRPr lang="it-IT" sz="2200" dirty="0" smtClean="0"/>
          </a:p>
          <a:p>
            <a:pPr lvl="1"/>
            <a:r>
              <a:rPr lang="en-US" sz="2200" i="1" dirty="0" smtClean="0"/>
              <a:t>A customer may order the same record more than once but not on the same day.</a:t>
            </a:r>
            <a:endParaRPr lang="it-IT" sz="2200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25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Execise</a:t>
            </a:r>
            <a:r>
              <a:rPr lang="en-GB" dirty="0" smtClean="0"/>
              <a:t> /2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{Patient-Id + Name + </a:t>
            </a:r>
            <a:r>
              <a:rPr lang="en-US" dirty="0" err="1" smtClean="0"/>
              <a:t>Addr</a:t>
            </a:r>
            <a:r>
              <a:rPr lang="en-US" dirty="0" smtClean="0"/>
              <a:t> + {Rx# + Trademark-Drug + Generic-Drug + Date}}</a:t>
            </a:r>
            <a:endParaRPr lang="it-IT" dirty="0" smtClean="0"/>
          </a:p>
          <a:p>
            <a:r>
              <a:rPr lang="en-US" dirty="0" smtClean="0"/>
              <a:t>Assume the following:</a:t>
            </a:r>
            <a:endParaRPr lang="it-IT" dirty="0" smtClean="0"/>
          </a:p>
          <a:p>
            <a:pPr lvl="1"/>
            <a:r>
              <a:rPr lang="en-US" i="1" dirty="0" smtClean="0"/>
              <a:t>Rx# are unique - never a duplicate for any reason.</a:t>
            </a:r>
            <a:endParaRPr lang="it-IT" dirty="0" smtClean="0"/>
          </a:p>
          <a:p>
            <a:pPr lvl="1"/>
            <a:r>
              <a:rPr lang="en-US" i="1" dirty="0" smtClean="0"/>
              <a:t>Trademark-Drug is unique.</a:t>
            </a:r>
            <a:endParaRPr lang="it-IT" dirty="0" smtClean="0"/>
          </a:p>
          <a:p>
            <a:pPr lvl="1"/>
            <a:r>
              <a:rPr lang="en-US" i="1" dirty="0" smtClean="0"/>
              <a:t>A refill of a Rx has a new Rx#.</a:t>
            </a:r>
            <a:endParaRPr lang="it-IT" dirty="0" smtClean="0"/>
          </a:p>
          <a:p>
            <a:pPr lvl="1"/>
            <a:r>
              <a:rPr lang="en-US" i="1" dirty="0" smtClean="0"/>
              <a:t>If you know Trademark-Drug you can determine Generic-Drug.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26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/3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{Order-No + </a:t>
            </a:r>
            <a:r>
              <a:rPr lang="en-US" dirty="0" err="1" smtClean="0"/>
              <a:t>Cust</a:t>
            </a:r>
            <a:r>
              <a:rPr lang="en-US" dirty="0" smtClean="0"/>
              <a:t>-No + Name + {Prod-No + Prod-Name + Price + Qty}}</a:t>
            </a:r>
            <a:endParaRPr lang="it-IT" dirty="0" smtClean="0"/>
          </a:p>
          <a:p>
            <a:r>
              <a:rPr lang="en-US" dirty="0" smtClean="0"/>
              <a:t>Assume the following:</a:t>
            </a:r>
            <a:endParaRPr lang="it-IT" dirty="0" smtClean="0"/>
          </a:p>
          <a:p>
            <a:pPr lvl="1"/>
            <a:r>
              <a:rPr lang="en-US" i="1" dirty="0" smtClean="0"/>
              <a:t>Prod-No and </a:t>
            </a:r>
            <a:r>
              <a:rPr lang="en-US" i="1" dirty="0" err="1" smtClean="0"/>
              <a:t>Cust</a:t>
            </a:r>
            <a:r>
              <a:rPr lang="en-US" i="1" dirty="0" smtClean="0"/>
              <a:t>-No are unique.</a:t>
            </a:r>
            <a:endParaRPr lang="it-IT" dirty="0" smtClean="0"/>
          </a:p>
          <a:p>
            <a:pPr lvl="1"/>
            <a:r>
              <a:rPr lang="en-US" i="1" dirty="0" smtClean="0"/>
              <a:t>Prices are the same for all customers.</a:t>
            </a:r>
            <a:endParaRPr lang="it-IT" dirty="0" smtClean="0"/>
          </a:p>
          <a:p>
            <a:pPr lvl="1"/>
            <a:r>
              <a:rPr lang="en-US" i="1" dirty="0" smtClean="0"/>
              <a:t>If you know the Prod-No, you can determine the Prod-Name.</a:t>
            </a:r>
            <a:endParaRPr lang="it-IT" dirty="0" smtClean="0"/>
          </a:p>
          <a:p>
            <a:pPr lvl="1"/>
            <a:r>
              <a:rPr lang="en-US" i="1" dirty="0" smtClean="0"/>
              <a:t>If you know the </a:t>
            </a:r>
            <a:r>
              <a:rPr lang="en-US" i="1" dirty="0" err="1" smtClean="0"/>
              <a:t>Cust</a:t>
            </a:r>
            <a:r>
              <a:rPr lang="en-US" i="1" dirty="0" smtClean="0"/>
              <a:t>-No, you can determine the Name.</a:t>
            </a:r>
            <a:endParaRPr lang="it-IT" dirty="0" smtClean="0"/>
          </a:p>
          <a:p>
            <a:pPr>
              <a:buNone/>
            </a:pP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27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Database Tables and Normalization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876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ahoma" pitchFamily="34" charset="0"/>
              </a:rPr>
              <a:t>The Need for Normalization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200" dirty="0" smtClean="0">
                <a:latin typeface="Tahoma" pitchFamily="34" charset="0"/>
              </a:rPr>
              <a:t>Case of a Construction Company</a:t>
            </a:r>
          </a:p>
          <a:p>
            <a:pPr lvl="2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200" dirty="0" smtClean="0">
                <a:latin typeface="Tahoma" pitchFamily="34" charset="0"/>
              </a:rPr>
              <a:t>Building project -- Project number, Name, Employees assigned to the project.</a:t>
            </a:r>
          </a:p>
          <a:p>
            <a:pPr lvl="2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200" dirty="0" smtClean="0">
                <a:latin typeface="Tahoma" pitchFamily="34" charset="0"/>
              </a:rPr>
              <a:t>Employee -- Employee number, Name, Job classification</a:t>
            </a:r>
          </a:p>
          <a:p>
            <a:pPr lvl="2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200" dirty="0" smtClean="0">
                <a:latin typeface="Tahoma" pitchFamily="34" charset="0"/>
              </a:rPr>
              <a:t>The company charges its clients by billing the hours spent on each project. The hourly billing rate is dependent on the employee’s position.</a:t>
            </a:r>
          </a:p>
          <a:p>
            <a:pPr lvl="2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200" dirty="0" smtClean="0">
                <a:latin typeface="Tahoma" pitchFamily="34" charset="0"/>
              </a:rPr>
              <a:t>Periodically, a report is generated.</a:t>
            </a:r>
          </a:p>
          <a:p>
            <a:pPr lvl="2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200" dirty="0" smtClean="0">
                <a:latin typeface="Tahoma" pitchFamily="34" charset="0"/>
              </a:rPr>
              <a:t>Employees can work on multiple project. The hourly rate for each employee position is fixed</a:t>
            </a:r>
            <a:endParaRPr lang="en-US" sz="2200" dirty="0" smtClean="0">
              <a:latin typeface="Tahom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Tahoma" pitchFamily="34" charset="0"/>
              </a:rPr>
              <a:t>Scenario</a:t>
            </a:r>
          </a:p>
        </p:txBody>
      </p:sp>
      <p:pic>
        <p:nvPicPr>
          <p:cNvPr id="6147" name="Picture 4" descr="bl00393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794792"/>
            <a:ext cx="2689225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5" descr="pe01561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471192"/>
            <a:ext cx="3733800" cy="247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066800" y="1870992"/>
            <a:ext cx="388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A few employees works for one project.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6477000" y="1870992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Project Num : </a:t>
            </a:r>
            <a:r>
              <a:rPr lang="en-US" sz="2000" b="1">
                <a:solidFill>
                  <a:srgbClr val="CC0000"/>
                </a:solidFill>
                <a:latin typeface="Tahoma" pitchFamily="34" charset="0"/>
              </a:rPr>
              <a:t>15</a:t>
            </a: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6477000" y="2328192"/>
            <a:ext cx="2514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Project Name : </a:t>
            </a:r>
            <a:r>
              <a:rPr lang="en-US" sz="2000" b="1">
                <a:solidFill>
                  <a:srgbClr val="CC0000"/>
                </a:solidFill>
                <a:latin typeface="Tahoma" pitchFamily="34" charset="0"/>
              </a:rPr>
              <a:t>Evergreen</a:t>
            </a: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1066800" y="2861592"/>
            <a:ext cx="2514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Employee Num : </a:t>
            </a:r>
            <a:r>
              <a:rPr lang="en-US" sz="2000" b="1">
                <a:solidFill>
                  <a:srgbClr val="CC0000"/>
                </a:solidFill>
                <a:latin typeface="Tahoma" pitchFamily="34" charset="0"/>
              </a:rPr>
              <a:t>101, 102, 103, 105</a:t>
            </a:r>
            <a:endParaRPr lang="en-US" sz="2000" b="1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6153" name="AutoShape 10"/>
          <p:cNvSpPr>
            <a:spLocks noChangeArrowheads="1"/>
          </p:cNvSpPr>
          <p:nvPr/>
        </p:nvSpPr>
        <p:spPr bwMode="auto">
          <a:xfrm rot="-1529854">
            <a:off x="4191000" y="2937792"/>
            <a:ext cx="1219200" cy="457200"/>
          </a:xfrm>
          <a:prstGeom prst="curvedDownArrow">
            <a:avLst>
              <a:gd name="adj1" fmla="val 53333"/>
              <a:gd name="adj2" fmla="val 106667"/>
              <a:gd name="adj3" fmla="val 33333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Sample Form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611560" y="1855440"/>
            <a:ext cx="8001000" cy="3733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922784" y="2181944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Project Num   : </a:t>
            </a:r>
            <a:r>
              <a:rPr lang="en-US" sz="2000" b="1">
                <a:solidFill>
                  <a:srgbClr val="CC0000"/>
                </a:solidFill>
                <a:latin typeface="Tahoma" pitchFamily="34" charset="0"/>
              </a:rPr>
              <a:t>15</a:t>
            </a: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922784" y="2639144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Project Name :  </a:t>
            </a:r>
            <a:r>
              <a:rPr lang="en-US" sz="2000" b="1">
                <a:solidFill>
                  <a:srgbClr val="CC0000"/>
                </a:solidFill>
                <a:latin typeface="Tahoma" pitchFamily="34" charset="0"/>
              </a:rPr>
              <a:t>Evergreen</a:t>
            </a:r>
            <a:r>
              <a:rPr lang="en-US" sz="2000" b="1">
                <a:solidFill>
                  <a:srgbClr val="0000CC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7174" name="Line 9"/>
          <p:cNvSpPr>
            <a:spLocks noChangeShapeType="1"/>
          </p:cNvSpPr>
          <p:nvPr/>
        </p:nvSpPr>
        <p:spPr bwMode="auto">
          <a:xfrm>
            <a:off x="846584" y="3324944"/>
            <a:ext cx="7696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pic>
        <p:nvPicPr>
          <p:cNvPr id="7175" name="Picture 10" descr="bl00393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7384" y="2029544"/>
            <a:ext cx="11128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Text Box 14"/>
          <p:cNvSpPr txBox="1">
            <a:spLocks noChangeArrowheads="1"/>
          </p:cNvSpPr>
          <p:nvPr/>
        </p:nvSpPr>
        <p:spPr bwMode="auto">
          <a:xfrm>
            <a:off x="5266184" y="3477344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sz="1600" b="1">
              <a:solidFill>
                <a:srgbClr val="0000CC"/>
              </a:solidFill>
              <a:latin typeface="Tahoma" pitchFamily="34" charset="0"/>
            </a:endParaRPr>
          </a:p>
        </p:txBody>
      </p:sp>
      <p:graphicFrame>
        <p:nvGraphicFramePr>
          <p:cNvPr id="80964" name="Group 68"/>
          <p:cNvGraphicFramePr>
            <a:graphicFrameLocks noGrp="1"/>
          </p:cNvGraphicFramePr>
          <p:nvPr/>
        </p:nvGraphicFramePr>
        <p:xfrm>
          <a:off x="846584" y="3629744"/>
          <a:ext cx="7620000" cy="1676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Emp Num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Emp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Job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Chr 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Hrs Billed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fig 05-t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6862443" cy="499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6275040" cy="9906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Sample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467544" y="188640"/>
            <a:ext cx="501291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 b="1" dirty="0">
                <a:latin typeface="Tahoma" pitchFamily="34" charset="0"/>
              </a:rPr>
              <a:t>Table Structure Matches </a:t>
            </a:r>
            <a:br>
              <a:rPr lang="en-US" sz="3000" b="1" dirty="0">
                <a:latin typeface="Tahoma" pitchFamily="34" charset="0"/>
              </a:rPr>
            </a:br>
            <a:r>
              <a:rPr lang="en-US" sz="3000" b="1" dirty="0">
                <a:latin typeface="Tahoma" pitchFamily="34" charset="0"/>
              </a:rPr>
              <a:t>the Report Format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80100"/>
              </p:ext>
            </p:extLst>
          </p:nvPr>
        </p:nvGraphicFramePr>
        <p:xfrm>
          <a:off x="251520" y="2132856"/>
          <a:ext cx="8568952" cy="3175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76925887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939693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5483896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80772387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064006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23619437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20240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en-I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IE" sz="16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en-IE" sz="16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err="1" smtClean="0">
                          <a:solidFill>
                            <a:schemeClr val="tx1"/>
                          </a:solidFill>
                        </a:rPr>
                        <a:t>Emp</a:t>
                      </a:r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E" sz="160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err="1" smtClean="0">
                          <a:solidFill>
                            <a:schemeClr val="tx1"/>
                          </a:solidFill>
                        </a:rPr>
                        <a:t>Emp</a:t>
                      </a:r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Job Class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Hourly</a:t>
                      </a:r>
                      <a:r>
                        <a:rPr lang="en-IE" sz="1600" baseline="0" dirty="0" smtClean="0">
                          <a:solidFill>
                            <a:schemeClr val="tx1"/>
                          </a:solidFill>
                        </a:rPr>
                        <a:t> Fee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Hours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40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err="1" smtClean="0">
                          <a:solidFill>
                            <a:schemeClr val="tx1"/>
                          </a:solidFill>
                        </a:rPr>
                        <a:t>Manatthan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en-IE" sz="1600" baseline="0" dirty="0" smtClean="0">
                          <a:solidFill>
                            <a:schemeClr val="tx1"/>
                          </a:solidFill>
                        </a:rPr>
                        <a:t> Dev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9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err="1" smtClean="0">
                          <a:solidFill>
                            <a:schemeClr val="tx1"/>
                          </a:solidFill>
                        </a:rPr>
                        <a:t>Manatthan</a:t>
                      </a:r>
                      <a:endParaRPr lang="en-I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DB Admin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6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err="1" smtClean="0">
                          <a:solidFill>
                            <a:schemeClr val="tx1"/>
                          </a:solidFill>
                        </a:rPr>
                        <a:t>Manatthan</a:t>
                      </a:r>
                      <a:endParaRPr lang="en-I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Paul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en-IE" sz="1600" baseline="0" dirty="0" smtClean="0">
                          <a:solidFill>
                            <a:schemeClr val="tx1"/>
                          </a:solidFill>
                        </a:rPr>
                        <a:t> Dev</a:t>
                      </a:r>
                      <a:endParaRPr lang="en-I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99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TUD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en-IE" sz="1600" baseline="0" dirty="0" smtClean="0">
                          <a:solidFill>
                            <a:schemeClr val="tx1"/>
                          </a:solidFill>
                        </a:rPr>
                        <a:t> Dev</a:t>
                      </a:r>
                      <a:endParaRPr lang="en-I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62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TUD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Martha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4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TUD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Mark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DB Admin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0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TUD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DB Admin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2955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500" dirty="0" smtClean="0">
                <a:solidFill>
                  <a:schemeClr val="tx1"/>
                </a:solidFill>
                <a:latin typeface="Tahoma" pitchFamily="34" charset="0"/>
              </a:rPr>
              <a:t>First Normal Form (1 NF)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200" b="1" dirty="0" smtClean="0">
                <a:latin typeface="Tahoma" pitchFamily="34" charset="0"/>
              </a:rPr>
              <a:t>1NF Definition</a:t>
            </a:r>
          </a:p>
          <a:p>
            <a:pPr lvl="1" eaLnBrk="1" hangingPunct="1"/>
            <a:r>
              <a:rPr lang="en-US" sz="2200" b="1" dirty="0" smtClean="0">
                <a:latin typeface="Tahoma" pitchFamily="34" charset="0"/>
              </a:rPr>
              <a:t>The term first normal form (1NF) describes the tabular format in which:</a:t>
            </a:r>
          </a:p>
          <a:p>
            <a:pPr lvl="2" eaLnBrk="1" hangingPunct="1"/>
            <a:r>
              <a:rPr lang="en-US" sz="2200" b="1" dirty="0" smtClean="0">
                <a:latin typeface="Tahoma" pitchFamily="34" charset="0"/>
              </a:rPr>
              <a:t>All the key attributes are defined.</a:t>
            </a:r>
          </a:p>
          <a:p>
            <a:pPr lvl="2" eaLnBrk="1" hangingPunct="1"/>
            <a:r>
              <a:rPr lang="en-US" sz="2200" b="1" dirty="0" smtClean="0">
                <a:latin typeface="Tahoma" pitchFamily="34" charset="0"/>
              </a:rPr>
              <a:t>There are no repeating groups in the table. </a:t>
            </a:r>
          </a:p>
          <a:p>
            <a:pPr lvl="2" eaLnBrk="1" hangingPunct="1"/>
            <a:r>
              <a:rPr lang="en-US" sz="2200" b="1" dirty="0" smtClean="0">
                <a:latin typeface="Tahoma" pitchFamily="34" charset="0"/>
              </a:rPr>
              <a:t>All attributes are dependent on the primary key.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Tahoma" pitchFamily="34" charset="0"/>
              </a:rPr>
              <a:t>Dependency Diagram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ahoma" pitchFamily="34" charset="0"/>
              </a:rPr>
              <a:t>Dependency Diagram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ahoma" pitchFamily="34" charset="0"/>
              </a:rPr>
              <a:t>The primary key components are bold, underlined, and shaded in a different color.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ahoma" pitchFamily="34" charset="0"/>
              </a:rPr>
              <a:t>The arrows above entities indicate all desirable dependencies, i.e., dependencies that are based on PK.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ahoma" pitchFamily="34" charset="0"/>
              </a:rPr>
              <a:t>The arrows below the dependency diagram indicate less desirable dependencies -- partial dependencies and transitive dependencies.</a:t>
            </a:r>
          </a:p>
        </p:txBody>
      </p:sp>
      <p:pic>
        <p:nvPicPr>
          <p:cNvPr id="14339" name="Picture 4" descr="fig 05-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248" y="4221088"/>
            <a:ext cx="7696200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DRC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FF009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0082"/>
        </a:accent6>
        <a:hlink>
          <a:srgbClr val="A6A6A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00"/>
        </a:accent6>
        <a:hlink>
          <a:srgbClr val="FF0090"/>
        </a:hlink>
        <a:folHlink>
          <a:srgbClr val="A6A6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DRC Document" ma:contentTypeID="0x01010067DD71A3E2A05543A829DA82727911F90077C82967715ED94B96AD0B60EC67406A" ma:contentTypeVersion="25" ma:contentTypeDescription="This is the default template for NDRC document." ma:contentTypeScope="" ma:versionID="975fd59ca4815150fd9994aab2aebd8d">
  <xsd:schema xmlns:xsd="http://www.w3.org/2001/XMLSchema" xmlns:p="http://schemas.microsoft.com/office/2006/metadata/properties" targetNamespace="http://schemas.microsoft.com/office/2006/metadata/properties" ma:root="true" ma:fieldsID="ddd02c06f875442d2d8e0c0357ce41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59CE32C-DA76-40C8-A133-90BBA7D755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21B16E-042D-454A-BA04-BEC5DDB2B281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EFA0D13-7183-4503-AA10-815D0BE33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NDRC Template</Template>
  <TotalTime>37222</TotalTime>
  <Words>1025</Words>
  <Application>Microsoft Office PowerPoint</Application>
  <PresentationFormat>On-screen Show (4:3)</PresentationFormat>
  <Paragraphs>216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Rounded MT Bold</vt:lpstr>
      <vt:lpstr>Arial Unicode MS</vt:lpstr>
      <vt:lpstr>Tahoma</vt:lpstr>
      <vt:lpstr>Wingdings</vt:lpstr>
      <vt:lpstr>NDRC Template</vt:lpstr>
      <vt:lpstr>Advanced Databases Lecture 3: DB Normalization </vt:lpstr>
      <vt:lpstr>Database Tables and Normalization</vt:lpstr>
      <vt:lpstr>Database Tables and Normalization</vt:lpstr>
      <vt:lpstr>Scenario</vt:lpstr>
      <vt:lpstr>Sample Form</vt:lpstr>
      <vt:lpstr>Sample Data</vt:lpstr>
      <vt:lpstr>PowerPoint Presentation</vt:lpstr>
      <vt:lpstr>First Normal Form (1 NF)</vt:lpstr>
      <vt:lpstr>Dependency Diagram</vt:lpstr>
      <vt:lpstr>Second Normal Form (2 NF)</vt:lpstr>
      <vt:lpstr>PowerPoint Presentation</vt:lpstr>
      <vt:lpstr>Second Normal Form (2 NF)</vt:lpstr>
      <vt:lpstr>Third Normal Form (3 NF)</vt:lpstr>
      <vt:lpstr>Third Normal Form (3 NF)</vt:lpstr>
      <vt:lpstr>PowerPoint Presentation</vt:lpstr>
      <vt:lpstr>Boyce-Codd Normal Form (BCNF)</vt:lpstr>
      <vt:lpstr>Boyce-Codd Normal Form (BCNF)</vt:lpstr>
      <vt:lpstr>PowerPoint Presentation</vt:lpstr>
      <vt:lpstr>PowerPoint Presentation</vt:lpstr>
      <vt:lpstr>PowerPoint Presentation</vt:lpstr>
      <vt:lpstr>PowerPoint Presentation</vt:lpstr>
      <vt:lpstr>Denormalization</vt:lpstr>
      <vt:lpstr>Useful Commands/1</vt:lpstr>
      <vt:lpstr>Useful Commands /2 – Create a table from another table</vt:lpstr>
      <vt:lpstr>Exercise /1</vt:lpstr>
      <vt:lpstr>Execise /2</vt:lpstr>
      <vt:lpstr>Exercise /3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Haystack</dc:title>
  <dc:creator>kquinn</dc:creator>
  <cp:lastModifiedBy>Pierpaolo Dondio</cp:lastModifiedBy>
  <cp:revision>330</cp:revision>
  <cp:lastPrinted>1601-01-01T00:00:00Z</cp:lastPrinted>
  <dcterms:created xsi:type="dcterms:W3CDTF">2010-08-13T08:18:53Z</dcterms:created>
  <dcterms:modified xsi:type="dcterms:W3CDTF">2018-09-24T09:06:02Z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