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7"/>
  </p:notesMasterIdLst>
  <p:handoutMasterIdLst>
    <p:handoutMasterId r:id="rId68"/>
  </p:handoutMasterIdLst>
  <p:sldIdLst>
    <p:sldId id="259" r:id="rId5"/>
    <p:sldId id="546" r:id="rId6"/>
    <p:sldId id="763" r:id="rId7"/>
    <p:sldId id="764" r:id="rId8"/>
    <p:sldId id="654" r:id="rId9"/>
    <p:sldId id="655" r:id="rId10"/>
    <p:sldId id="656" r:id="rId11"/>
    <p:sldId id="657" r:id="rId12"/>
    <p:sldId id="658" r:id="rId13"/>
    <p:sldId id="659" r:id="rId14"/>
    <p:sldId id="662" r:id="rId15"/>
    <p:sldId id="661" r:id="rId16"/>
    <p:sldId id="663" r:id="rId17"/>
    <p:sldId id="664" r:id="rId18"/>
    <p:sldId id="766" r:id="rId19"/>
    <p:sldId id="665" r:id="rId20"/>
    <p:sldId id="685" r:id="rId21"/>
    <p:sldId id="686" r:id="rId22"/>
    <p:sldId id="687" r:id="rId23"/>
    <p:sldId id="688" r:id="rId24"/>
    <p:sldId id="689" r:id="rId25"/>
    <p:sldId id="690" r:id="rId26"/>
    <p:sldId id="583" r:id="rId27"/>
    <p:sldId id="792" r:id="rId28"/>
    <p:sldId id="590" r:id="rId29"/>
    <p:sldId id="695" r:id="rId30"/>
    <p:sldId id="793" r:id="rId31"/>
    <p:sldId id="696" r:id="rId32"/>
    <p:sldId id="697" r:id="rId33"/>
    <p:sldId id="698" r:id="rId34"/>
    <p:sldId id="791" r:id="rId35"/>
    <p:sldId id="699" r:id="rId36"/>
    <p:sldId id="700" r:id="rId37"/>
    <p:sldId id="794" r:id="rId38"/>
    <p:sldId id="701" r:id="rId39"/>
    <p:sldId id="702" r:id="rId40"/>
    <p:sldId id="703" r:id="rId41"/>
    <p:sldId id="705" r:id="rId42"/>
    <p:sldId id="735" r:id="rId43"/>
    <p:sldId id="736" r:id="rId44"/>
    <p:sldId id="737" r:id="rId45"/>
    <p:sldId id="738" r:id="rId46"/>
    <p:sldId id="739" r:id="rId47"/>
    <p:sldId id="740" r:id="rId48"/>
    <p:sldId id="741" r:id="rId49"/>
    <p:sldId id="742" r:id="rId50"/>
    <p:sldId id="743" r:id="rId51"/>
    <p:sldId id="745" r:id="rId52"/>
    <p:sldId id="746" r:id="rId53"/>
    <p:sldId id="747" r:id="rId54"/>
    <p:sldId id="748" r:id="rId55"/>
    <p:sldId id="749" r:id="rId56"/>
    <p:sldId id="750" r:id="rId57"/>
    <p:sldId id="751" r:id="rId58"/>
    <p:sldId id="753" r:id="rId59"/>
    <p:sldId id="754" r:id="rId60"/>
    <p:sldId id="755" r:id="rId61"/>
    <p:sldId id="756" r:id="rId62"/>
    <p:sldId id="757" r:id="rId63"/>
    <p:sldId id="758" r:id="rId64"/>
    <p:sldId id="761" r:id="rId65"/>
    <p:sldId id="762" r:id="rId6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8DC3"/>
    <a:srgbClr val="1E5BE2"/>
    <a:srgbClr val="83C937"/>
    <a:srgbClr val="0033CC"/>
    <a:srgbClr val="003300"/>
    <a:srgbClr val="006600"/>
    <a:srgbClr val="E54D49"/>
    <a:srgbClr val="84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0" autoAdjust="0"/>
    <p:restoredTop sz="89412" autoAdjust="0"/>
  </p:normalViewPr>
  <p:slideViewPr>
    <p:cSldViewPr>
      <p:cViewPr varScale="1">
        <p:scale>
          <a:sx n="66" d="100"/>
          <a:sy n="66" d="100"/>
        </p:scale>
        <p:origin x="115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0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9B3E30F-299C-491C-9E8E-EAFAE95A6DB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7722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 smtClean="0"/>
              <a:t>Click to edit Master text styles</a:t>
            </a:r>
          </a:p>
          <a:p>
            <a:pPr lvl="1"/>
            <a:r>
              <a:rPr lang="en-IE" noProof="0" smtClean="0"/>
              <a:t>Second level</a:t>
            </a:r>
          </a:p>
          <a:p>
            <a:pPr lvl="2"/>
            <a:r>
              <a:rPr lang="en-IE" noProof="0" smtClean="0"/>
              <a:t>Third level</a:t>
            </a:r>
          </a:p>
          <a:p>
            <a:pPr lvl="3"/>
            <a:r>
              <a:rPr lang="en-IE" noProof="0" smtClean="0"/>
              <a:t>Fourth level</a:t>
            </a:r>
          </a:p>
          <a:p>
            <a:pPr lvl="4"/>
            <a:r>
              <a:rPr lang="en-IE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0495A5C-DE47-43B9-B9BD-5C097220FFB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4519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9E3DC-0419-4A9A-BE49-184546C05E71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5373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7E741D-54D2-4217-A210-DCBADCE2F50E}" type="slidenum">
              <a:rPr lang="en-CA"/>
              <a:pPr/>
              <a:t>13</a:t>
            </a:fld>
            <a:endParaRPr lang="en-CA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72563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A01821-53F0-4D3C-87A8-1537DDD64FEF}" type="slidenum">
              <a:rPr lang="en-CA"/>
              <a:pPr/>
              <a:t>14</a:t>
            </a:fld>
            <a:endParaRPr lang="en-CA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30722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4B501A-BB91-40B5-9328-DDF413431CAD}" type="slidenum">
              <a:rPr lang="en-CA"/>
              <a:pPr/>
              <a:t>16</a:t>
            </a:fld>
            <a:endParaRPr lang="en-CA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0780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300FA9-0D69-44D7-9323-A697180AB8B4}" type="slidenum">
              <a:rPr lang="en-US"/>
              <a:pPr/>
              <a:t>19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ISAM Indexed Sequential Access Method</a:t>
            </a:r>
          </a:p>
        </p:txBody>
      </p:sp>
    </p:spTree>
    <p:extLst>
      <p:ext uri="{BB962C8B-B14F-4D97-AF65-F5344CB8AC3E}">
        <p14:creationId xmlns:p14="http://schemas.microsoft.com/office/powerpoint/2010/main" val="1201971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145D38-F34D-4B1A-843E-D0BF2B99B2A3}" type="slidenum">
              <a:rPr lang="en-US"/>
              <a:pPr/>
              <a:t>20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865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EE1DF0-08EB-4DAD-B7C1-BC67A15EEC49}" type="slidenum">
              <a:rPr lang="en-US"/>
              <a:pPr/>
              <a:t>21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Mention that this is a sparse index Vs a dense index which has an entry for every key search value.</a:t>
            </a:r>
          </a:p>
        </p:txBody>
      </p:sp>
    </p:spTree>
    <p:extLst>
      <p:ext uri="{BB962C8B-B14F-4D97-AF65-F5344CB8AC3E}">
        <p14:creationId xmlns:p14="http://schemas.microsoft.com/office/powerpoint/2010/main" val="3209688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0126E5-8197-4AE0-97E9-E342E12617DE}" type="slidenum">
              <a:rPr lang="en-GB"/>
              <a:pPr/>
              <a:t>45</a:t>
            </a:fld>
            <a:endParaRPr lang="en-GB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To demonstrate use lect schema. Trigger is on personnel_copy table. Use test_1.sql to see the trigger in action</a:t>
            </a:r>
          </a:p>
        </p:txBody>
      </p:sp>
    </p:spTree>
    <p:extLst>
      <p:ext uri="{BB962C8B-B14F-4D97-AF65-F5344CB8AC3E}">
        <p14:creationId xmlns:p14="http://schemas.microsoft.com/office/powerpoint/2010/main" val="24148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9C2AF5-8CB2-4089-AE9B-2FC802B3E7B8}" type="slidenum">
              <a:rPr lang="en-GB"/>
              <a:pPr/>
              <a:t>50</a:t>
            </a:fld>
            <a:endParaRPr lang="en-GB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Trigger is created in lect schema, works on book_copy table. Note column name is pub, not publisher.</a:t>
            </a:r>
          </a:p>
        </p:txBody>
      </p:sp>
    </p:spTree>
    <p:extLst>
      <p:ext uri="{BB962C8B-B14F-4D97-AF65-F5344CB8AC3E}">
        <p14:creationId xmlns:p14="http://schemas.microsoft.com/office/powerpoint/2010/main" val="2103742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501BDB-EC37-4C54-92CE-4C57C8CB74B9}" type="slidenum">
              <a:rPr lang="en-CA"/>
              <a:pPr/>
              <a:t>5</a:t>
            </a:fld>
            <a:endParaRPr lang="en-CA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6421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62D48-A771-4A5B-88C4-845DF4583C98}" type="slidenum">
              <a:rPr lang="en-CA"/>
              <a:pPr/>
              <a:t>6</a:t>
            </a:fld>
            <a:endParaRPr lang="en-CA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63071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917B1E-8B6E-454F-BA8D-21E2ADC6B67B}" type="slidenum">
              <a:rPr lang="en-CA"/>
              <a:pPr/>
              <a:t>7</a:t>
            </a:fld>
            <a:endParaRPr lang="en-CA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405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8627C6-46C9-442F-A9A4-4E3FDC081A6C}" type="slidenum">
              <a:rPr lang="en-CA"/>
              <a:pPr/>
              <a:t>8</a:t>
            </a:fld>
            <a:endParaRPr lang="en-CA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2478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E50549-938B-4C44-9E68-56700A55C68B}" type="slidenum">
              <a:rPr lang="en-CA"/>
              <a:pPr/>
              <a:t>9</a:t>
            </a:fld>
            <a:endParaRPr lang="en-CA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962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5FEDA3-B67E-402F-96B0-D7982227B977}" type="slidenum">
              <a:rPr lang="en-CA"/>
              <a:pPr/>
              <a:t>10</a:t>
            </a:fld>
            <a:endParaRPr lang="en-CA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42976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CA92F-403F-469D-8A57-4361890DBEEB}" type="slidenum">
              <a:rPr lang="en-CA"/>
              <a:pPr/>
              <a:t>11</a:t>
            </a:fld>
            <a:endParaRPr lang="en-CA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83144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48FD01-BCC9-4251-9BA9-B20411138597}" type="slidenum">
              <a:rPr lang="en-CA"/>
              <a:pPr/>
              <a:t>12</a:t>
            </a:fld>
            <a:endParaRPr lang="en-CA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968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733800"/>
            <a:ext cx="6400800" cy="1752600"/>
          </a:xfrm>
        </p:spPr>
        <p:txBody>
          <a:bodyPr/>
          <a:lstStyle>
            <a:lvl1pPr marL="0" indent="0">
              <a:buFont typeface="Arial Unicode MS" pitchFamily="34" charset="-128"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2012/2013 - DT228/4</a:t>
            </a:r>
            <a:endParaRPr lang="en-IE" dirty="0" smtClean="0"/>
          </a:p>
          <a:p>
            <a:pPr>
              <a:defRPr/>
            </a:pPr>
            <a:endParaRPr lang="en-I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 smtClean="0"/>
              <a:t>DT228/4</a:t>
            </a:r>
            <a:endParaRPr lang="en-I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0970C-C400-4E43-AAB0-B36362BEE2B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14F48-A87F-4FA4-8DD3-3F2BD340BB3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35357-5A61-42B4-96C1-8DF35039801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7CBDBB47-2ADE-4B03-BBA9-FA1EDA41F37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27504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2012/2013 - DT228/4</a:t>
            </a:r>
            <a:endParaRPr lang="en-I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 smtClean="0"/>
              <a:t>DT228/4</a:t>
            </a:r>
            <a:endParaRPr lang="en-I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B0E39-F8AA-4982-923D-157BFA96FD1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2EFFE-8239-41FA-A3BC-5C797175EF8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80EB9-FD02-4210-BB7C-A4F96386CAF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E9EF7-B805-4939-BFE0-6A0CD9FC963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0A4A7-62C9-415D-BED7-BD9B9DF611B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8C9F2-5157-4806-921E-690864E56ED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CC3E0-B9ED-42ED-82A0-7C07CD642F9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FF66F-60DD-4889-8EE5-D577E8466A6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1196752"/>
          </a:xfrm>
          <a:prstGeom prst="rect">
            <a:avLst/>
          </a:prstGeom>
          <a:solidFill>
            <a:srgbClr val="3D8D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627504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IE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135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2012/2013 - DT228/4</a:t>
            </a:r>
            <a:endParaRPr lang="en-IE" dirty="0" smtClean="0"/>
          </a:p>
          <a:p>
            <a:pPr>
              <a:defRPr/>
            </a:pPr>
            <a:endParaRPr lang="en-I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IE" dirty="0" smtClean="0"/>
              <a:t>DT228/4</a:t>
            </a:r>
            <a:endParaRPr lang="en-I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135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fld id="{2281E6A3-828C-48B2-B093-4D753F89946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0" y="6453336"/>
            <a:ext cx="9144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1E5BE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179512" y="6525344"/>
            <a:ext cx="896448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E5BE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7596336" y="0"/>
            <a:ext cx="1547664" cy="12687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7409" name="Picture 1" descr="C:\Users\ilaria\Downloads\images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84368" y="0"/>
            <a:ext cx="1124744" cy="112474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4" r:id="rId12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D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0" y="2060848"/>
            <a:ext cx="9144000" cy="21602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846640" cy="2362200"/>
          </a:xfrm>
        </p:spPr>
        <p:txBody>
          <a:bodyPr>
            <a:noAutofit/>
          </a:bodyPr>
          <a:lstStyle/>
          <a:p>
            <a:r>
              <a:rPr lang="en-IE" sz="4000" dirty="0" smtClean="0"/>
              <a:t>Physical Design</a:t>
            </a:r>
            <a:r>
              <a:rPr lang="en-IE" sz="3200" i="1" dirty="0" smtClean="0"/>
              <a:t/>
            </a:r>
            <a:br>
              <a:rPr lang="en-IE" sz="3200" i="1" dirty="0" smtClean="0"/>
            </a:br>
            <a:r>
              <a:rPr lang="en-IE" sz="2600" i="1" dirty="0" smtClean="0"/>
              <a:t>Week 4</a:t>
            </a:r>
            <a:r>
              <a:rPr lang="en-IE" sz="4000" i="1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IE" sz="4000" i="1" dirty="0" smtClean="0">
                <a:solidFill>
                  <a:schemeClr val="accent3">
                    <a:lumMod val="75000"/>
                  </a:schemeClr>
                </a:solidFill>
              </a:rPr>
            </a:br>
            <a:endParaRPr lang="en-IE" sz="2000" dirty="0">
              <a:solidFill>
                <a:schemeClr val="accent3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55576" y="4509120"/>
            <a:ext cx="640080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Unicode MS" pitchFamily="34" charset="-128"/>
              <a:buNone/>
              <a:tabLst/>
              <a:defRPr/>
            </a:pPr>
            <a:r>
              <a:rPr lang="en-IE" sz="2400" b="1" kern="0" dirty="0" smtClean="0">
                <a:latin typeface="+mn-lt"/>
              </a:rPr>
              <a:t>RAID, Indexes, B-Trees, Triggers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Unicode MS" pitchFamily="34" charset="-128"/>
              <a:buNone/>
              <a:tabLst/>
              <a:defRPr/>
            </a:pPr>
            <a:r>
              <a:rPr lang="en-IE" sz="2000" kern="0" dirty="0" smtClean="0">
                <a:latin typeface="+mn-lt"/>
              </a:rPr>
              <a:t>Dr. </a:t>
            </a:r>
            <a:r>
              <a:rPr lang="en-IE" sz="2000" kern="0" dirty="0" err="1" smtClean="0">
                <a:latin typeface="+mn-lt"/>
              </a:rPr>
              <a:t>Pierpaolo</a:t>
            </a:r>
            <a:r>
              <a:rPr lang="en-IE" sz="2000" kern="0" dirty="0" smtClean="0">
                <a:latin typeface="+mn-lt"/>
              </a:rPr>
              <a:t> </a:t>
            </a:r>
            <a:r>
              <a:rPr lang="en-IE" sz="2000" kern="0" dirty="0" err="1" smtClean="0">
                <a:latin typeface="+mn-lt"/>
              </a:rPr>
              <a:t>Dondio</a:t>
            </a:r>
            <a:r>
              <a:rPr lang="en-IE" sz="2000" kern="0" dirty="0" smtClean="0">
                <a:latin typeface="+mn-lt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Unicode MS" pitchFamily="34" charset="-128"/>
              <a:buNone/>
              <a:tabLst/>
              <a:defRPr/>
            </a:pPr>
            <a:r>
              <a:rPr lang="en-IE" sz="2000" kern="0" dirty="0" smtClean="0">
                <a:latin typeface="+mn-lt"/>
              </a:rPr>
              <a:t>DT228/4</a:t>
            </a:r>
            <a:endParaRPr kumimoji="0" lang="en-IE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2012/2013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0970C-C400-4E43-AAB0-B36362BEE2B1}" type="slidenum">
              <a:rPr lang="en-IE" smtClean="0"/>
              <a:pPr>
                <a:defRPr/>
              </a:pPr>
              <a:t>1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13- </a:t>
            </a:r>
            <a:fld id="{70C412F1-3403-4B0A-BF5A-C43A1CF941F0}" type="slidenum">
              <a:rPr lang="en-US"/>
              <a:pPr/>
              <a:t>10</a:t>
            </a:fld>
            <a:endParaRPr lang="en-CA"/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Hashed Files (contd.)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There are numerous methods for collision resolution, including the following: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Open addressing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Proceeding from the occupied position specified by the hash address, the program checks the subsequent positions in order until an unused (empty) position is found.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Chaining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For this method, various overflow locations are kept, usually by extending the array with a number of overflow positions. In addition, a pointer field is added to each record location. A collision is resolved by placing the new record in an unused overflow location and setting the pointer of the occupied hash address location to the address of that overflow location.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Multiple hashing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The program applies a second hash function if the first results in a collision. If another collision results, the program uses open addressing or applies a third hash function and then uses open addressing if necessary.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13- </a:t>
            </a:r>
            <a:fld id="{F3DE6A20-77E2-4F7E-AD4E-CCB5D93B6008}" type="slidenum">
              <a:rPr lang="en-US"/>
              <a:pPr/>
              <a:t>11</a:t>
            </a:fld>
            <a:endParaRPr lang="en-CA"/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6923112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Hashed Files - Chaining</a:t>
            </a:r>
          </a:p>
        </p:txBody>
      </p:sp>
      <p:pic>
        <p:nvPicPr>
          <p:cNvPr id="23556" name="Picture 9" descr="fig13_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422995"/>
            <a:ext cx="594360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13- </a:t>
            </a:r>
            <a:fld id="{AF342F63-802C-4C04-A3AA-A8FD75AD0683}" type="slidenum">
              <a:rPr lang="en-US"/>
              <a:pPr/>
              <a:t>12</a:t>
            </a:fld>
            <a:endParaRPr lang="en-CA"/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Hashed Files (contd.)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To reduce overflow records, a hash file is typically kept 70-80% full.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hash function h should distribute the records uniformly among the buckets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Otherwise, search time will be increased because many overflow records will exist.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Main disadvantages of static external hashing: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Fixed number of buckets M is a problem if the number of records in the file grows or shrinks.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Ordered access on the hash key is quite inefficient (requires  sorting the records).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13- </a:t>
            </a:r>
            <a:fld id="{65A64B09-3861-43C8-AA14-1C3B7FBD7BEE}" type="slidenum">
              <a:rPr lang="en-US"/>
              <a:pPr/>
              <a:t>13</a:t>
            </a:fld>
            <a:endParaRPr lang="en-CA"/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And Extendible Hashed Files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Dynamic and Extendible Hashing Techniques</a:t>
            </a:r>
          </a:p>
          <a:p>
            <a:pPr lvl="1" eaLnBrk="1" hangingPunct="1"/>
            <a:r>
              <a:rPr lang="en-US" sz="2200" smtClean="0"/>
              <a:t>Hashing techniques are adapted to allow the dynamic growth and shrinking of the number of file records.</a:t>
            </a:r>
          </a:p>
          <a:p>
            <a:pPr lvl="1" eaLnBrk="1" hangingPunct="1"/>
            <a:r>
              <a:rPr lang="en-US" sz="2200" smtClean="0"/>
              <a:t>These techniques include the following:</a:t>
            </a:r>
            <a:r>
              <a:rPr lang="en-US" sz="2200" b="1" smtClean="0"/>
              <a:t> dynamic hashing, extendible hashing</a:t>
            </a:r>
            <a:r>
              <a:rPr lang="en-US" sz="2200" smtClean="0"/>
              <a:t>, and</a:t>
            </a:r>
            <a:r>
              <a:rPr lang="en-US" sz="2200" b="1" smtClean="0"/>
              <a:t> linear hashing.</a:t>
            </a:r>
          </a:p>
          <a:p>
            <a:pPr eaLnBrk="1" hangingPunct="1"/>
            <a:r>
              <a:rPr lang="en-US" sz="2400" smtClean="0"/>
              <a:t>Both dynamic and extendible hashing use the </a:t>
            </a:r>
            <a:r>
              <a:rPr lang="en-US" sz="2400" b="1" smtClean="0"/>
              <a:t>binary representation</a:t>
            </a:r>
            <a:r>
              <a:rPr lang="en-US" sz="2400" smtClean="0"/>
              <a:t> of the hash value h(K) in order to access a </a:t>
            </a:r>
            <a:r>
              <a:rPr lang="en-US" sz="2400" b="1" smtClean="0"/>
              <a:t>directory</a:t>
            </a:r>
            <a:r>
              <a:rPr lang="en-US" sz="2400" smtClean="0"/>
              <a:t>.</a:t>
            </a:r>
          </a:p>
          <a:p>
            <a:pPr lvl="1" eaLnBrk="1" hangingPunct="1"/>
            <a:r>
              <a:rPr lang="en-US" sz="2200" smtClean="0"/>
              <a:t>In dynamic hashing the directory is a binary tree.</a:t>
            </a:r>
          </a:p>
          <a:p>
            <a:pPr lvl="1" eaLnBrk="1" hangingPunct="1"/>
            <a:r>
              <a:rPr lang="en-US" sz="2200" smtClean="0"/>
              <a:t>In extendible hashing the directory is an array of size 2</a:t>
            </a:r>
            <a:r>
              <a:rPr lang="en-US" sz="2200" baseline="30000" smtClean="0"/>
              <a:t>d</a:t>
            </a:r>
            <a:r>
              <a:rPr lang="en-US" sz="2200" smtClean="0"/>
              <a:t> where d is called the </a:t>
            </a:r>
            <a:r>
              <a:rPr lang="en-US" sz="2200" b="1" smtClean="0"/>
              <a:t>global depth</a:t>
            </a:r>
            <a:r>
              <a:rPr lang="en-US" sz="2200" smtClean="0"/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13- </a:t>
            </a:r>
            <a:fld id="{3A82E71E-0E9B-4CB3-B57F-7CECBE3D3983}" type="slidenum">
              <a:rPr lang="en-US"/>
              <a:pPr/>
              <a:t>14</a:t>
            </a:fld>
            <a:endParaRPr lang="en-CA"/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And Extendible Hashing (contd.)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The directories can be stored on disk, and they expand or shrink dynamically.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Directory entries point to the disk blocks that contain the stored records.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An insertion in a disk block that is full causes the block to split into two blocks and the records are redistributed among the two blocks.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The directory is updated appropriately.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Dynamic and extendible hashing do not require an overflow area.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Hashing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0A4A7-62C9-415D-BED7-BD9B9DF611B4}" type="slidenum">
              <a:rPr lang="en-IE" smtClean="0"/>
              <a:pPr>
                <a:defRPr/>
              </a:pPr>
              <a:t>15</a:t>
            </a:fld>
            <a:endParaRPr lang="en-I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381124"/>
            <a:ext cx="5808025" cy="4712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13- </a:t>
            </a:r>
            <a:fld id="{302B81D5-AF10-4DDF-A381-CF10D02AB8D4}" type="slidenum">
              <a:rPr lang="en-US"/>
              <a:pPr/>
              <a:t>16</a:t>
            </a:fld>
            <a:endParaRPr lang="en-CA"/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Extendible Hashing</a:t>
            </a:r>
          </a:p>
        </p:txBody>
      </p:sp>
      <p:pic>
        <p:nvPicPr>
          <p:cNvPr id="26628" name="Picture 9" descr="fig13_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404516"/>
            <a:ext cx="4976813" cy="497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2C10-CF5C-486A-A98B-49A8ECFA630E}" type="slidenum">
              <a:rPr lang="en-US"/>
              <a:pPr/>
              <a:t>17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 smtClean="0"/>
              <a:t>Index </a:t>
            </a:r>
            <a:r>
              <a:rPr lang="en-US" dirty="0"/>
              <a:t>Structures for </a:t>
            </a:r>
            <a:r>
              <a:rPr lang="en-US" dirty="0" smtClean="0"/>
              <a:t>Databases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7484-1F40-4E97-A222-43AE7B50C50F}" type="slidenum">
              <a:rPr lang="en-US"/>
              <a:pPr/>
              <a:t>18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Indexes</a:t>
            </a:r>
            <a:r>
              <a:rPr lang="en-US" dirty="0"/>
              <a:t> are additional auxiliary access structures with typically provide </a:t>
            </a:r>
            <a:r>
              <a:rPr lang="en-US" b="1" dirty="0"/>
              <a:t>either</a:t>
            </a:r>
            <a:r>
              <a:rPr lang="en-US" dirty="0"/>
              <a:t> faster access to data or secondary access paths without effecting the physical storage of the data.</a:t>
            </a:r>
          </a:p>
          <a:p>
            <a:r>
              <a:rPr lang="en-US" dirty="0"/>
              <a:t>They are based on </a:t>
            </a:r>
            <a:r>
              <a:rPr lang="en-US" b="1" i="1" dirty="0"/>
              <a:t>indexing field(s)</a:t>
            </a:r>
            <a:r>
              <a:rPr lang="en-US" dirty="0"/>
              <a:t> that are used to construct the </a:t>
            </a:r>
            <a:r>
              <a:rPr lang="en-US" b="1" i="1" dirty="0"/>
              <a:t>index</a:t>
            </a:r>
            <a:r>
              <a:rPr lang="en-US" b="1" i="1" dirty="0" smtClean="0"/>
              <a:t>.</a:t>
            </a:r>
          </a:p>
          <a:p>
            <a:r>
              <a:rPr lang="en-US" i="1" dirty="0" smtClean="0"/>
              <a:t>Indexes can be </a:t>
            </a:r>
            <a:r>
              <a:rPr lang="en-US" b="1" i="1" dirty="0" smtClean="0"/>
              <a:t>sparse or dense. </a:t>
            </a:r>
            <a:r>
              <a:rPr lang="en-US" i="1" dirty="0" smtClean="0"/>
              <a:t>A dense index has an entry for each record.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CDB0-443C-4AD3-A005-F35F3F82917F}" type="slidenum">
              <a:rPr lang="en-US"/>
              <a:pPr/>
              <a:t>19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Indexes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Single-Level Indexes</a:t>
            </a:r>
          </a:p>
          <a:p>
            <a:pPr lvl="1"/>
            <a:r>
              <a:rPr lang="en-US" dirty="0" smtClean="0"/>
              <a:t>Primary (Clustered or not)</a:t>
            </a:r>
            <a:endParaRPr lang="en-US" dirty="0"/>
          </a:p>
          <a:p>
            <a:pPr lvl="1"/>
            <a:r>
              <a:rPr lang="en-US" dirty="0" smtClean="0"/>
              <a:t>Secondary</a:t>
            </a:r>
            <a:endParaRPr lang="en-US" dirty="0" smtClean="0"/>
          </a:p>
          <a:p>
            <a:pPr lvl="1"/>
            <a:r>
              <a:rPr lang="en-US" dirty="0" smtClean="0"/>
              <a:t>Bitmap</a:t>
            </a:r>
            <a:endParaRPr lang="en-US" dirty="0"/>
          </a:p>
          <a:p>
            <a:r>
              <a:rPr lang="en-US" dirty="0"/>
              <a:t>Multi-Level </a:t>
            </a:r>
            <a:r>
              <a:rPr lang="en-US" dirty="0" smtClean="0"/>
              <a:t>Indexes</a:t>
            </a:r>
          </a:p>
          <a:p>
            <a:pPr lvl="1"/>
            <a:r>
              <a:rPr lang="en-US" dirty="0" smtClean="0"/>
              <a:t>Binary Trees</a:t>
            </a:r>
          </a:p>
          <a:p>
            <a:pPr lvl="1"/>
            <a:r>
              <a:rPr lang="en-US" dirty="0" smtClean="0"/>
              <a:t>B-Trees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Physical database design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11094"/>
            <a:ext cx="2895600" cy="244475"/>
          </a:xfrm>
        </p:spPr>
        <p:txBody>
          <a:bodyPr/>
          <a:lstStyle/>
          <a:p>
            <a:pPr>
              <a:defRPr/>
            </a:pPr>
            <a:r>
              <a:rPr lang="en-GB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Advanced Databases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640909"/>
            <a:ext cx="2133600" cy="244475"/>
          </a:xfrm>
        </p:spPr>
        <p:txBody>
          <a:bodyPr/>
          <a:lstStyle/>
          <a:p>
            <a:pPr>
              <a:defRPr/>
            </a:pPr>
            <a:fld id="{FF700A10-1E37-4102-AA2A-3F7C450ED798}" type="slidenum">
              <a:rPr lang="en-US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pPr>
                <a:defRPr/>
              </a:pPr>
              <a:t>2</a:t>
            </a:fld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552" y="1268760"/>
            <a:ext cx="820891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Process of producing a description of the implementation of the database on secondary storage. </a:t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It describes the relations, file organizations, and indexes used to achieve efficient access to the data, and any associated integrity constraints and security measures.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GB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41037"/>
            <a:ext cx="2448272" cy="2121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3727549"/>
            <a:ext cx="2824627" cy="268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51164" y="3818657"/>
            <a:ext cx="269730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67544" y="3284984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Conceptual (ER)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15816" y="3267283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Logical (Relational)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32240" y="3284984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Physical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98CE-F01C-4C19-8528-8273D92F8E54}" type="slidenum">
              <a:rPr lang="en-US"/>
              <a:pPr/>
              <a:t>20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Level Indexes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Single Level = there is only 1 level of indirection. The entries in the index are pointing to the data in the table</a:t>
            </a:r>
          </a:p>
          <a:p>
            <a:r>
              <a:rPr lang="en-US" sz="2400" dirty="0" smtClean="0"/>
              <a:t>Multiple-Index = entries in the index might point to other entries in the index , that eventually point to the data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b="1" i="1" dirty="0"/>
              <a:t>Primary Index</a:t>
            </a:r>
            <a:r>
              <a:rPr lang="en-US" sz="2400" dirty="0"/>
              <a:t> is specified on the </a:t>
            </a:r>
            <a:r>
              <a:rPr lang="en-US" sz="2400" b="1" i="1" dirty="0"/>
              <a:t>ordering key field</a:t>
            </a:r>
            <a:r>
              <a:rPr lang="en-US" sz="2400" dirty="0"/>
              <a:t> where each tuple has a </a:t>
            </a:r>
            <a:r>
              <a:rPr lang="en-US" sz="2400" b="1" i="1" dirty="0"/>
              <a:t>unique</a:t>
            </a:r>
            <a:r>
              <a:rPr lang="en-US" sz="2400" dirty="0"/>
              <a:t> value.</a:t>
            </a:r>
          </a:p>
          <a:p>
            <a:r>
              <a:rPr lang="en-US" sz="2400" dirty="0" smtClean="0"/>
              <a:t>A </a:t>
            </a:r>
            <a:r>
              <a:rPr lang="en-US" sz="2400" b="1" i="1" dirty="0"/>
              <a:t>Secondary Index</a:t>
            </a:r>
            <a:r>
              <a:rPr lang="en-US" sz="2400" dirty="0"/>
              <a:t> is specified on a </a:t>
            </a:r>
            <a:r>
              <a:rPr lang="en-US" sz="2400" b="1" i="1" dirty="0"/>
              <a:t>NON-ORDERING Field</a:t>
            </a:r>
            <a:r>
              <a:rPr lang="en-US" sz="2400" dirty="0"/>
              <a:t> of the file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Indexes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</a:t>
            </a:r>
            <a:r>
              <a:rPr lang="en-US" sz="2400" b="1" i="1" dirty="0"/>
              <a:t>Primary Index</a:t>
            </a:r>
            <a:r>
              <a:rPr lang="en-US" sz="2400" dirty="0"/>
              <a:t> is constructed of two parts: The </a:t>
            </a:r>
            <a:r>
              <a:rPr lang="en-US" sz="2400" b="1" i="1" dirty="0"/>
              <a:t>first field</a:t>
            </a:r>
            <a:r>
              <a:rPr lang="en-US" sz="2400" dirty="0"/>
              <a:t> is the same data type of the </a:t>
            </a:r>
            <a:r>
              <a:rPr lang="en-US" sz="2400" b="1" i="1" dirty="0"/>
              <a:t>primary key</a:t>
            </a:r>
            <a:r>
              <a:rPr lang="en-US" sz="2400" dirty="0"/>
              <a:t> of a file block of the data file and the </a:t>
            </a:r>
            <a:r>
              <a:rPr lang="en-US" sz="2400" b="1" i="1" dirty="0"/>
              <a:t>second field</a:t>
            </a:r>
            <a:r>
              <a:rPr lang="en-US" sz="2400" dirty="0"/>
              <a:t> is file </a:t>
            </a:r>
            <a:r>
              <a:rPr lang="en-US" sz="2400" b="1" i="1" dirty="0"/>
              <a:t>block pointer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If the primary index is clustered, the file is physically sorted using the indexing field. If this is the case:</a:t>
            </a:r>
          </a:p>
          <a:p>
            <a:r>
              <a:rPr lang="en-US" sz="2400" dirty="0" smtClean="0"/>
              <a:t>The </a:t>
            </a:r>
            <a:r>
              <a:rPr lang="en-US" sz="2400" b="1" i="1" dirty="0"/>
              <a:t>Anchor Record</a:t>
            </a:r>
            <a:r>
              <a:rPr lang="en-US" sz="2400" dirty="0"/>
              <a:t> or </a:t>
            </a:r>
            <a:r>
              <a:rPr lang="en-US" sz="2400" b="1" i="1" dirty="0"/>
              <a:t>Block anchor</a:t>
            </a:r>
            <a:r>
              <a:rPr lang="en-US" sz="2400" dirty="0"/>
              <a:t> is the </a:t>
            </a:r>
            <a:r>
              <a:rPr lang="en-US" sz="2400" b="1" i="1" dirty="0"/>
              <a:t>first</a:t>
            </a:r>
            <a:r>
              <a:rPr lang="en-US" sz="2400" dirty="0"/>
              <a:t> record in a file block. This is where the </a:t>
            </a:r>
            <a:r>
              <a:rPr lang="en-US" sz="2400" b="1" i="1" dirty="0"/>
              <a:t>value</a:t>
            </a:r>
            <a:r>
              <a:rPr lang="en-US" sz="2400" dirty="0"/>
              <a:t> for the </a:t>
            </a:r>
            <a:r>
              <a:rPr lang="en-US" sz="2400" b="1" i="1" dirty="0"/>
              <a:t>first field</a:t>
            </a:r>
            <a:r>
              <a:rPr lang="en-US" sz="2400" dirty="0"/>
              <a:t> of the </a:t>
            </a:r>
            <a:r>
              <a:rPr lang="en-US" sz="2400" b="1" i="1" dirty="0"/>
              <a:t>primary index</a:t>
            </a:r>
            <a:r>
              <a:rPr lang="en-US" sz="2400" dirty="0"/>
              <a:t> come from along with the respective address of that block.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31F3-05F2-4F76-811B-969AD37E2678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20C8-3A60-40D6-9720-AD093F072705}" type="slidenum">
              <a:rPr lang="en-US"/>
              <a:pPr/>
              <a:t>22</a:t>
            </a:fld>
            <a:endParaRPr lang="en-US"/>
          </a:p>
        </p:txBody>
      </p:sp>
      <p:pic>
        <p:nvPicPr>
          <p:cNvPr id="11268" name="Picture 4" descr="C:\temp\fig6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853641"/>
            <a:ext cx="4968552" cy="5403726"/>
          </a:xfrm>
          <a:prstGeom prst="rect">
            <a:avLst/>
          </a:prstGeom>
          <a:noFill/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64904"/>
            <a:ext cx="3335712" cy="990600"/>
          </a:xfrm>
        </p:spPr>
        <p:txBody>
          <a:bodyPr/>
          <a:lstStyle/>
          <a:p>
            <a:r>
              <a:rPr lang="en-US" dirty="0"/>
              <a:t>Primary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Indexes</a:t>
            </a:r>
            <a:br>
              <a:rPr lang="en-US" dirty="0" smtClean="0"/>
            </a:br>
            <a:r>
              <a:rPr lang="en-US" dirty="0" smtClean="0"/>
              <a:t>(clustered)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Primary </a:t>
            </a:r>
            <a:r>
              <a:rPr lang="en-GB" dirty="0" smtClean="0"/>
              <a:t>Indexes (clustered)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00A10-1E37-4102-AA2A-3F7C450ED79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1520" y="1412776"/>
            <a:ext cx="8362950" cy="1684338"/>
          </a:xfrm>
          <a:prstGeom prst="rect">
            <a:avLst/>
          </a:prstGeom>
        </p:spPr>
        <p:txBody>
          <a:bodyPr/>
          <a:lstStyle/>
          <a:p>
            <a:pPr marL="1200150" lvl="2" indent="-285750" eaLnBrk="0" hangingPunct="0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20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primary index file is usually smaller than the data file it’s indexing because</a:t>
            </a:r>
          </a:p>
          <a:p>
            <a:pPr marL="1200150" lvl="2" indent="-285750" eaLnBrk="0" hangingPunct="0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endParaRPr lang="en-GB" sz="20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657350" lvl="3" indent="-285750" eaLnBrk="0" hangingPunct="0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20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There are usually fewer index entries than records in the data file (because a block holds more than one record)</a:t>
            </a:r>
          </a:p>
          <a:p>
            <a:pPr marL="1657350" lvl="3" indent="-285750" eaLnBrk="0" hangingPunct="0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20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individual index records are smaller than data file records</a:t>
            </a:r>
          </a:p>
          <a:p>
            <a:pPr marL="1657350" lvl="3" indent="-285750" eaLnBrk="0" hangingPunct="0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endParaRPr lang="en-GB" sz="20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200150" lvl="2" indent="-285750" eaLnBrk="0" hangingPunct="0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20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Binary </a:t>
            </a:r>
            <a:r>
              <a:rPr lang="en-GB" sz="20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search </a:t>
            </a:r>
            <a:r>
              <a:rPr lang="en-GB" sz="20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 index file is faster than binary search on the database</a:t>
            </a:r>
          </a:p>
          <a:p>
            <a:pPr marL="1200150" lvl="2" indent="-285750" eaLnBrk="0" hangingPunct="0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endParaRPr lang="en-GB" sz="20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200150" lvl="2" indent="-285750" eaLnBrk="0" hangingPunct="0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20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But slow for insertion and deletion </a:t>
            </a:r>
          </a:p>
          <a:p>
            <a:pPr marL="1657350" lvl="3" indent="-285750" eaLnBrk="0" hangingPunct="0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20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records have to be kept in order in the data file</a:t>
            </a:r>
          </a:p>
          <a:p>
            <a:pPr marL="1657350" lvl="3" indent="-285750" eaLnBrk="0" hangingPunct="0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20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AND index file has to be kept in order too</a:t>
            </a:r>
          </a:p>
          <a:p>
            <a:pPr marL="1657350" lvl="3" indent="-285750" eaLnBrk="0" hangingPunct="0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endParaRPr lang="en-GB" sz="20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657350" lvl="3" indent="-285750" eaLnBrk="0" hangingPunct="0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endParaRPr lang="en-GB" sz="20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200150" lvl="2" indent="-285750" eaLnBrk="0" hangingPunct="0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endParaRPr lang="en-GB" sz="20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779096" cy="990600"/>
          </a:xfrm>
        </p:spPr>
        <p:txBody>
          <a:bodyPr/>
          <a:lstStyle/>
          <a:p>
            <a:r>
              <a:rPr lang="en-IE" dirty="0" smtClean="0"/>
              <a:t>Note on Primary </a:t>
            </a:r>
            <a:r>
              <a:rPr lang="en-IE" dirty="0" smtClean="0"/>
              <a:t>Index (clustered)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 smtClean="0"/>
              <a:t>We have shown a primary </a:t>
            </a:r>
            <a:r>
              <a:rPr lang="en-IE" sz="2400" u="sng" dirty="0" smtClean="0"/>
              <a:t>sparse</a:t>
            </a:r>
            <a:r>
              <a:rPr lang="en-IE" sz="2400" dirty="0" smtClean="0"/>
              <a:t> index, where the “big” file (=table) is physically sorted by the key and the index structure indexes each block. This is usually called a clustered index, since each entry in the index points to a “cluster” or values</a:t>
            </a:r>
          </a:p>
          <a:p>
            <a:r>
              <a:rPr lang="en-IE" sz="2400" dirty="0" smtClean="0"/>
              <a:t>Some DBs (latest Oracle versions) implement primary index like secondary index. </a:t>
            </a:r>
          </a:p>
          <a:p>
            <a:pPr lvl="1"/>
            <a:r>
              <a:rPr lang="en-IE" sz="2000" dirty="0" smtClean="0"/>
              <a:t>The table is left unordered like a heap</a:t>
            </a:r>
          </a:p>
          <a:p>
            <a:pPr lvl="1"/>
            <a:r>
              <a:rPr lang="en-IE" sz="2000" dirty="0" smtClean="0"/>
              <a:t>The index structure has an entry for each record (not each block) and it is a dense index</a:t>
            </a:r>
          </a:p>
          <a:p>
            <a:pPr lvl="1"/>
            <a:endParaRPr lang="en-I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742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Secondary Indexes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00A10-1E37-4102-AA2A-3F7C450ED79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484784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An index file that uses a non primary field as an index e.g. Job field in the employee table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They improve the performance of queries that use attributes </a:t>
            </a:r>
            <a:r>
              <a:rPr kumimoji="0" lang="en-GB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other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than the primary key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You can use a separate index for every attribute you wish to use in the WHERE clause of your select query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But there is the overhead of maintaining a large number of these indexes </a:t>
            </a: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13DC-DDFA-4A7C-A907-1E4A4D24B2D6}" type="slidenum">
              <a:rPr lang="en-US"/>
              <a:pPr/>
              <a:t>26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Secondary Indexes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289032" cy="4114800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i="1" dirty="0"/>
              <a:t>Secondary Index</a:t>
            </a:r>
            <a:r>
              <a:rPr lang="en-US" sz="2400" dirty="0"/>
              <a:t> is an </a:t>
            </a:r>
            <a:r>
              <a:rPr lang="en-US" sz="2400" b="1" i="1" dirty="0"/>
              <a:t>ordered file</a:t>
            </a:r>
            <a:r>
              <a:rPr lang="en-US" sz="2400" dirty="0"/>
              <a:t> with two fields.  The </a:t>
            </a:r>
            <a:r>
              <a:rPr lang="en-US" sz="2400" b="1" i="1" dirty="0"/>
              <a:t>first </a:t>
            </a:r>
            <a:r>
              <a:rPr lang="en-US" sz="2400" dirty="0"/>
              <a:t>is of the same data type as some </a:t>
            </a:r>
            <a:r>
              <a:rPr lang="en-US" sz="2400" b="1" i="1" dirty="0" err="1"/>
              <a:t>nonordering</a:t>
            </a:r>
            <a:r>
              <a:rPr lang="en-US" sz="2400" b="1" i="1" dirty="0"/>
              <a:t> field</a:t>
            </a:r>
            <a:r>
              <a:rPr lang="en-US" sz="2400" dirty="0"/>
              <a:t> and the second is either a block or a record pointer.</a:t>
            </a:r>
          </a:p>
          <a:p>
            <a:r>
              <a:rPr lang="en-US" sz="2400" dirty="0"/>
              <a:t>If the </a:t>
            </a:r>
            <a:r>
              <a:rPr lang="en-US" sz="2400" b="1" i="1" dirty="0"/>
              <a:t>entries</a:t>
            </a:r>
            <a:r>
              <a:rPr lang="en-US" sz="2400" dirty="0"/>
              <a:t> in this </a:t>
            </a:r>
            <a:r>
              <a:rPr lang="en-US" sz="2400" dirty="0" err="1"/>
              <a:t>nonordering</a:t>
            </a:r>
            <a:r>
              <a:rPr lang="en-US" sz="2400" dirty="0"/>
              <a:t> field </a:t>
            </a:r>
            <a:r>
              <a:rPr lang="en-US" sz="2400" b="1" i="1" dirty="0"/>
              <a:t>must </a:t>
            </a:r>
            <a:r>
              <a:rPr lang="en-US" sz="2400" dirty="0"/>
              <a:t>be </a:t>
            </a:r>
            <a:r>
              <a:rPr lang="en-US" sz="2400" b="1" i="1" dirty="0"/>
              <a:t>unique </a:t>
            </a:r>
            <a:r>
              <a:rPr lang="en-US" sz="2400" dirty="0"/>
              <a:t>this field is sometime referred to as a </a:t>
            </a:r>
            <a:r>
              <a:rPr lang="en-US" sz="2400" b="1" i="1" dirty="0"/>
              <a:t>Secondary Key</a:t>
            </a:r>
            <a:r>
              <a:rPr lang="en-US" sz="2400" dirty="0"/>
              <a:t>.  This results in a dense </a:t>
            </a:r>
            <a:r>
              <a:rPr lang="en-US" sz="2400" dirty="0" smtClean="0"/>
              <a:t>index.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For a secondary index, an external index file has a list of pointers to the various values of the indexed column (i.e. It’s a logical index, not physical)  so you can have many secondary indexes</a:t>
            </a:r>
            <a:endParaRPr lang="en-GB" sz="2800" dirty="0" smtClean="0">
              <a:latin typeface="Arial" pitchFamily="34" charset="0"/>
              <a:cs typeface="Arial" pitchFamily="34" charset="0"/>
            </a:endParaRPr>
          </a:p>
          <a:p>
            <a:pPr lvl="1" eaLnBrk="0" hangingPunct="0">
              <a:lnSpc>
                <a:spcPct val="80000"/>
              </a:lnSpc>
              <a:buFontTx/>
              <a:buChar char="–"/>
              <a:defRPr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What would a secondary index to a telephone directory look like? E.g. Road Name?</a:t>
            </a:r>
          </a:p>
          <a:p>
            <a:pPr lvl="1" eaLnBrk="0" hangingPunct="0">
              <a:lnSpc>
                <a:spcPct val="80000"/>
              </a:lnSpc>
              <a:buFontTx/>
              <a:buChar char="–"/>
              <a:defRPr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WHY would you use a secondary index?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13DC-DDFA-4A7C-A907-1E4A4D24B2D6}" type="slidenum">
              <a:rPr lang="en-US"/>
              <a:pPr/>
              <a:t>27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Indexes (not clustered)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289032" cy="4114800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i="1" dirty="0" smtClean="0"/>
              <a:t>Primary </a:t>
            </a:r>
            <a:r>
              <a:rPr lang="en-US" sz="2400" b="1" i="1" dirty="0"/>
              <a:t>Index</a:t>
            </a:r>
            <a:r>
              <a:rPr lang="en-US" sz="2400" dirty="0"/>
              <a:t> </a:t>
            </a:r>
            <a:r>
              <a:rPr lang="en-US" sz="2400" dirty="0" smtClean="0"/>
              <a:t>can also be not clustered. In this case, the file (table) is not physically sorted by the index key.</a:t>
            </a:r>
          </a:p>
          <a:p>
            <a:r>
              <a:rPr lang="en-US" sz="2400" dirty="0" smtClean="0"/>
              <a:t>For each entry in the table, there is an entry in the index, so a primary index not clustered is a dense index.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7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97D1-42A6-41D9-9A3A-120AF9E328A9}" type="slidenum">
              <a:rPr lang="en-US"/>
              <a:pPr/>
              <a:t>28</a:t>
            </a:fld>
            <a:endParaRPr lang="en-US"/>
          </a:p>
        </p:txBody>
      </p:sp>
      <p:pic>
        <p:nvPicPr>
          <p:cNvPr id="19461" name="Picture 5" descr="C:\temp\fig6_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196752"/>
            <a:ext cx="4601956" cy="5189580"/>
          </a:xfrm>
          <a:prstGeom prst="rect">
            <a:avLst/>
          </a:prstGeom>
          <a:noFill/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6275040" cy="990600"/>
          </a:xfrm>
        </p:spPr>
        <p:txBody>
          <a:bodyPr/>
          <a:lstStyle/>
          <a:p>
            <a:r>
              <a:rPr lang="en-US" dirty="0" smtClean="0"/>
              <a:t>Primary Indexes (not clustered)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508F-DD7F-446E-92B0-609CF744CDE4}" type="slidenum">
              <a:rPr lang="en-US"/>
              <a:pPr/>
              <a:t>29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458200" cy="685800"/>
          </a:xfrm>
        </p:spPr>
        <p:txBody>
          <a:bodyPr/>
          <a:lstStyle/>
          <a:p>
            <a:r>
              <a:rPr lang="en-US" dirty="0"/>
              <a:t>Secondary Index on Non-Key Field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A secondary index is an index defined on a non-key field. It can be implemented as a primary index (not clustered) but since </a:t>
            </a:r>
            <a:r>
              <a:rPr lang="en-US" dirty="0"/>
              <a:t>there is </a:t>
            </a:r>
            <a:r>
              <a:rPr lang="en-US" b="1" i="1" dirty="0"/>
              <a:t>no guarantee</a:t>
            </a:r>
            <a:r>
              <a:rPr lang="en-US" dirty="0"/>
              <a:t> that the value will be </a:t>
            </a:r>
            <a:r>
              <a:rPr lang="en-US" b="1" i="1" dirty="0"/>
              <a:t>unique</a:t>
            </a:r>
            <a:r>
              <a:rPr lang="en-US" dirty="0"/>
              <a:t> the previous index method will not </a:t>
            </a:r>
            <a:r>
              <a:rPr lang="en-US" dirty="0" smtClean="0"/>
              <a:t>work in all the case.</a:t>
            </a:r>
            <a:endParaRPr lang="en-US" dirty="0"/>
          </a:p>
          <a:p>
            <a:pPr lvl="1"/>
            <a:r>
              <a:rPr lang="en-US" dirty="0"/>
              <a:t>Option 1: Include index entries for each record.  This results in multiple entries of the same value.</a:t>
            </a:r>
          </a:p>
          <a:p>
            <a:pPr lvl="1"/>
            <a:r>
              <a:rPr lang="en-US" dirty="0"/>
              <a:t>Option 2: Use variable length records with a pointer to each block/record with that value.</a:t>
            </a:r>
          </a:p>
          <a:p>
            <a:pPr lvl="1"/>
            <a:r>
              <a:rPr lang="en-US" dirty="0"/>
              <a:t>Option 3: Have the pointer; point to a block or chain of blocks that contain pointers to all the blocks/records that contain the field value</a:t>
            </a:r>
            <a:r>
              <a:rPr lang="en-US" dirty="0" smtClean="0"/>
              <a:t>. Example of multi-level index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Indexes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smtClean="0"/>
          </a:p>
          <a:p>
            <a:pPr>
              <a:defRPr/>
            </a:pP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0970C-C400-4E43-AAB0-B36362BEE2B1}" type="slidenum">
              <a:rPr lang="en-IE" smtClean="0"/>
              <a:pPr>
                <a:defRPr/>
              </a:pPr>
              <a:t>3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F489-6CBD-4730-AEF1-0D2D9C963E33}" type="slidenum">
              <a:rPr lang="en-US"/>
              <a:pPr/>
              <a:t>30</a:t>
            </a:fld>
            <a:endParaRPr lang="en-US"/>
          </a:p>
        </p:txBody>
      </p:sp>
      <p:pic>
        <p:nvPicPr>
          <p:cNvPr id="40965" name="Picture 5" descr="C:\temp\fig6_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80728"/>
            <a:ext cx="6871206" cy="5422553"/>
          </a:xfrm>
          <a:prstGeom prst="rect">
            <a:avLst/>
          </a:prstGeom>
          <a:noFill/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189806"/>
            <a:ext cx="8458200" cy="685800"/>
          </a:xfrm>
        </p:spPr>
        <p:txBody>
          <a:bodyPr/>
          <a:lstStyle/>
          <a:p>
            <a:r>
              <a:rPr lang="en-US" dirty="0"/>
              <a:t>Secondary Index on Non-Key Field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Bitmap Index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000" dirty="0" smtClean="0"/>
              <a:t>An index implemented as a map of bits</a:t>
            </a:r>
          </a:p>
          <a:p>
            <a:r>
              <a:rPr lang="en-IE" sz="2000" dirty="0" smtClean="0"/>
              <a:t>Each unique entry in the index is a string of bits</a:t>
            </a:r>
          </a:p>
          <a:p>
            <a:r>
              <a:rPr lang="en-IE" sz="2000" dirty="0" smtClean="0"/>
              <a:t>Usually used on fields that are not (or rarely)  modified </a:t>
            </a:r>
          </a:p>
          <a:p>
            <a:r>
              <a:rPr lang="en-IE" sz="2000" dirty="0" smtClean="0"/>
              <a:t>Fields with low cardinality</a:t>
            </a:r>
          </a:p>
          <a:p>
            <a:r>
              <a:rPr lang="en-IE" sz="2000" dirty="0" smtClean="0"/>
              <a:t>Used in read-only environment like data warehouses</a:t>
            </a:r>
          </a:p>
          <a:p>
            <a:r>
              <a:rPr lang="en-IE" sz="2000" dirty="0" smtClean="0"/>
              <a:t>Typical example: day of the week, gender,…</a:t>
            </a:r>
          </a:p>
          <a:p>
            <a:r>
              <a:rPr lang="en-IE" sz="2000" dirty="0" smtClean="0"/>
              <a:t>How many bytes is a bitmap index on:</a:t>
            </a:r>
          </a:p>
          <a:p>
            <a:pPr lvl="1"/>
            <a:r>
              <a:rPr lang="en-IE" sz="1600" dirty="0" smtClean="0"/>
              <a:t>Day of the week for 10 millions records </a:t>
            </a:r>
          </a:p>
          <a:p>
            <a:pPr lvl="1"/>
            <a:r>
              <a:rPr lang="en-IE" sz="1600" dirty="0" smtClean="0"/>
              <a:t>Gender for 1 billion records</a:t>
            </a:r>
            <a:endParaRPr lang="en-IE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31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825" y="3717032"/>
            <a:ext cx="28479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FF1B-4929-4F94-97A8-11B1983B88FF}" type="slidenum">
              <a:rPr lang="en-US"/>
              <a:pPr/>
              <a:t>32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Indexes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077200" cy="4114800"/>
          </a:xfrm>
        </p:spPr>
        <p:txBody>
          <a:bodyPr/>
          <a:lstStyle/>
          <a:p>
            <a:r>
              <a:rPr lang="en-US"/>
              <a:t>A </a:t>
            </a:r>
            <a:r>
              <a:rPr lang="en-US" b="1" i="1"/>
              <a:t>Multilevel Index</a:t>
            </a:r>
            <a:r>
              <a:rPr lang="en-US"/>
              <a:t> is where you construct an </a:t>
            </a:r>
            <a:r>
              <a:rPr lang="en-US" b="1" i="1"/>
              <a:t>Second- Level</a:t>
            </a:r>
            <a:r>
              <a:rPr lang="en-US"/>
              <a:t> index on a </a:t>
            </a:r>
            <a:r>
              <a:rPr lang="en-US" b="1" i="1"/>
              <a:t>First-Level</a:t>
            </a:r>
            <a:r>
              <a:rPr lang="en-US"/>
              <a:t> Index. Continue this process until the </a:t>
            </a:r>
            <a:r>
              <a:rPr lang="en-US" b="1" i="1"/>
              <a:t>entire</a:t>
            </a:r>
            <a:r>
              <a:rPr lang="en-US"/>
              <a:t> index can be contained in a </a:t>
            </a:r>
            <a:r>
              <a:rPr lang="en-US" b="1" i="1"/>
              <a:t>Single File Block.</a:t>
            </a:r>
          </a:p>
          <a:p>
            <a:r>
              <a:rPr lang="en-US"/>
              <a:t>This allows much faster access than binary search because at each level the size of the index is reduced by the fan out factor.  Rather just by 2 as in binary search.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7722-57AC-4F06-A1D7-724C86F917D0}" type="slidenum">
              <a:rPr lang="en-US"/>
              <a:pPr/>
              <a:t>33</a:t>
            </a:fld>
            <a:endParaRPr lang="en-US"/>
          </a:p>
        </p:txBody>
      </p:sp>
      <p:pic>
        <p:nvPicPr>
          <p:cNvPr id="24581" name="Picture 5" descr="C:\temp\fig6_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849" y="1412776"/>
            <a:ext cx="5071222" cy="4800294"/>
          </a:xfrm>
          <a:prstGeom prst="rect">
            <a:avLst/>
          </a:prstGeom>
          <a:noFill/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6275040" cy="990600"/>
          </a:xfrm>
        </p:spPr>
        <p:txBody>
          <a:bodyPr/>
          <a:lstStyle/>
          <a:p>
            <a:r>
              <a:rPr lang="en-US" dirty="0"/>
              <a:t>Multilevel Indexes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Multilevel index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databases, multi-level indexes are implemented using a tree structure</a:t>
            </a:r>
          </a:p>
          <a:p>
            <a:r>
              <a:rPr lang="en-IE" dirty="0" smtClean="0"/>
              <a:t>A tree is a data structure with specific rules, which ones?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34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3044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5941-39C8-482C-9B18-F57E71B62C6E}" type="slidenum">
              <a:rPr lang="en-US"/>
              <a:pPr/>
              <a:t>35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6923112" cy="990600"/>
          </a:xfrm>
        </p:spPr>
        <p:txBody>
          <a:bodyPr/>
          <a:lstStyle/>
          <a:p>
            <a:r>
              <a:rPr lang="en-US" dirty="0"/>
              <a:t>Multilevel Indexes Using Search Trees, B-Trees &amp; B+ Trees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Search Tree</a:t>
            </a:r>
            <a:r>
              <a:rPr lang="en-US" dirty="0"/>
              <a:t> of order </a:t>
            </a:r>
            <a:r>
              <a:rPr lang="en-US" b="1" i="1" dirty="0"/>
              <a:t>p</a:t>
            </a:r>
            <a:r>
              <a:rPr lang="en-US" dirty="0"/>
              <a:t> differs from a </a:t>
            </a:r>
            <a:r>
              <a:rPr lang="en-US" b="1" i="1" dirty="0"/>
              <a:t>Multilevel Index</a:t>
            </a:r>
            <a:r>
              <a:rPr lang="en-US" dirty="0"/>
              <a:t> in that each node contains a most </a:t>
            </a:r>
            <a:r>
              <a:rPr lang="en-US" b="1" i="1" dirty="0"/>
              <a:t>p - 1 </a:t>
            </a:r>
            <a:r>
              <a:rPr lang="en-US" dirty="0"/>
              <a:t>search values and </a:t>
            </a:r>
            <a:r>
              <a:rPr lang="en-US" b="1" i="1" dirty="0"/>
              <a:t>p</a:t>
            </a:r>
            <a:r>
              <a:rPr lang="en-US" dirty="0"/>
              <a:t> pointers.</a:t>
            </a:r>
          </a:p>
          <a:p>
            <a:r>
              <a:rPr lang="en-US" dirty="0"/>
              <a:t>There is </a:t>
            </a:r>
            <a:r>
              <a:rPr lang="en-US" b="1" i="1" dirty="0"/>
              <a:t>no</a:t>
            </a:r>
            <a:r>
              <a:rPr lang="en-US" dirty="0"/>
              <a:t> requirement that the Search Tree be </a:t>
            </a:r>
            <a:r>
              <a:rPr lang="en-US" b="1" i="1" dirty="0"/>
              <a:t>Balanced.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77F5-A58D-4E17-BC71-618419F98C04}" type="slidenum">
              <a:rPr lang="en-US"/>
              <a:pPr/>
              <a:t>36</a:t>
            </a:fld>
            <a:endParaRPr lang="en-US"/>
          </a:p>
        </p:txBody>
      </p:sp>
      <p:pic>
        <p:nvPicPr>
          <p:cNvPr id="41989" name="Picture 5" descr="C:\temp\fig6_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36750"/>
            <a:ext cx="9144000" cy="298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96BE-CF83-455F-B45D-80C373E256D8}" type="slidenum">
              <a:rPr lang="en-US"/>
              <a:pPr/>
              <a:t>37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B-Trees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B-Trees</a:t>
            </a:r>
            <a:r>
              <a:rPr lang="en-US"/>
              <a:t> address the problems with Search Trees in that they have the </a:t>
            </a:r>
            <a:r>
              <a:rPr lang="en-US" b="1" i="1"/>
              <a:t>additional </a:t>
            </a:r>
            <a:r>
              <a:rPr lang="en-US"/>
              <a:t>constraint that they be </a:t>
            </a:r>
            <a:r>
              <a:rPr lang="en-US" b="1" i="1"/>
              <a:t>balanced</a:t>
            </a:r>
            <a:r>
              <a:rPr lang="en-US"/>
              <a:t> and they contain pointers to data records.</a:t>
            </a:r>
          </a:p>
          <a:p>
            <a:r>
              <a:rPr lang="en-US"/>
              <a:t>Each B-Trees is made up of at most </a:t>
            </a:r>
            <a:r>
              <a:rPr lang="en-US" b="1" i="1"/>
              <a:t>P </a:t>
            </a:r>
            <a:r>
              <a:rPr lang="en-US"/>
              <a:t>tree pointers and </a:t>
            </a:r>
            <a:r>
              <a:rPr lang="en-US" b="1" i="1"/>
              <a:t>P-1</a:t>
            </a:r>
            <a:r>
              <a:rPr lang="en-US"/>
              <a:t> field values </a:t>
            </a:r>
            <a:r>
              <a:rPr lang="en-US" b="1" i="1"/>
              <a:t>K</a:t>
            </a:r>
            <a:r>
              <a:rPr lang="en-US"/>
              <a:t> and data pointers </a:t>
            </a:r>
            <a:r>
              <a:rPr lang="en-US" b="1" i="1"/>
              <a:t>Pr.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CB37-3B01-4C76-AA9B-35BC878AF3EF}" type="slidenum">
              <a:rPr lang="en-US"/>
              <a:pPr/>
              <a:t>38</a:t>
            </a:fld>
            <a:endParaRPr lang="en-US"/>
          </a:p>
        </p:txBody>
      </p:sp>
      <p:pic>
        <p:nvPicPr>
          <p:cNvPr id="51203" name="Picture 2051" descr="C:\temp\fig6_10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8650"/>
            <a:ext cx="9144000" cy="30591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9525" y="6359525"/>
            <a:ext cx="587375" cy="488950"/>
          </a:xfrm>
          <a:prstGeom prst="rect">
            <a:avLst/>
          </a:prstGeom>
        </p:spPr>
        <p:txBody>
          <a:bodyPr/>
          <a:lstStyle/>
          <a:p>
            <a:fld id="{921D9F22-E8FE-4D15-942D-943C84D41C8C}" type="slidenum">
              <a:rPr lang="en-GB"/>
              <a:pPr/>
              <a:t>39</a:t>
            </a:fld>
            <a:endParaRPr lang="en-GB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TRIGGERS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 of File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Database tables are saved on a collections of files</a:t>
            </a:r>
          </a:p>
          <a:p>
            <a:r>
              <a:rPr lang="en-GB" dirty="0" smtClean="0"/>
              <a:t>Type of file:</a:t>
            </a:r>
          </a:p>
          <a:p>
            <a:pPr lvl="1"/>
            <a:r>
              <a:rPr lang="en-GB" dirty="0" smtClean="0"/>
              <a:t>Unordered</a:t>
            </a:r>
          </a:p>
          <a:p>
            <a:pPr lvl="1"/>
            <a:r>
              <a:rPr lang="en-GB" dirty="0" smtClean="0"/>
              <a:t>Ordered</a:t>
            </a:r>
          </a:p>
          <a:p>
            <a:pPr lvl="1"/>
            <a:r>
              <a:rPr lang="en-GB" dirty="0" smtClean="0"/>
              <a:t>Hashed</a:t>
            </a:r>
            <a:endParaRPr lang="it-IT" dirty="0" smtClean="0"/>
          </a:p>
          <a:p>
            <a:pPr lvl="1"/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4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 trigger?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A block of code that is attached to an event.  When that event occurs the trigger code is fired.</a:t>
            </a:r>
          </a:p>
          <a:p>
            <a:pPr>
              <a:lnSpc>
                <a:spcPct val="90000"/>
              </a:lnSpc>
            </a:pPr>
            <a:r>
              <a:rPr lang="en-GB" sz="2400"/>
              <a:t>A stored block with [Declare], Begin, End.</a:t>
            </a:r>
          </a:p>
          <a:p>
            <a:pPr>
              <a:lnSpc>
                <a:spcPct val="90000"/>
              </a:lnSpc>
            </a:pPr>
            <a:r>
              <a:rPr lang="en-GB" sz="2400"/>
              <a:t>Associated with a database table or action</a:t>
            </a:r>
          </a:p>
          <a:p>
            <a:pPr>
              <a:lnSpc>
                <a:spcPct val="90000"/>
              </a:lnSpc>
            </a:pPr>
            <a:r>
              <a:rPr lang="en-GB" sz="2400"/>
              <a:t>Fires </a:t>
            </a:r>
            <a:r>
              <a:rPr lang="en-GB" sz="2400" b="1"/>
              <a:t>automatically</a:t>
            </a:r>
            <a:r>
              <a:rPr lang="en-GB" sz="2400"/>
              <a:t> when certain DML action is carried out on the table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Before or after an event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Change may be INSERT, DELETE, UPDATE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Do we want to perform on multiple rows?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If not, then Statement level trigger fires once only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If so, then Row level trigger fires for each affected row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5446-25FC-48BB-90E6-183276901069}" type="slidenum">
              <a:rPr lang="en-GB"/>
              <a:pPr/>
              <a:t>40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Trigger Uses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GB"/>
              <a:t>Auditing</a:t>
            </a:r>
          </a:p>
          <a:p>
            <a:pPr marL="838200" lvl="1" indent="-381000">
              <a:lnSpc>
                <a:spcPct val="90000"/>
              </a:lnSpc>
            </a:pPr>
            <a:r>
              <a:rPr lang="en-GB"/>
              <a:t>Write information about (sensitive) data modifications to an audit table</a:t>
            </a:r>
          </a:p>
          <a:p>
            <a:pPr marL="838200" lvl="1" indent="-381000">
              <a:lnSpc>
                <a:spcPct val="90000"/>
              </a:lnSpc>
            </a:pPr>
            <a:r>
              <a:rPr lang="en-GB"/>
              <a:t>May include old and new values, user, timestamp </a:t>
            </a:r>
          </a:p>
          <a:p>
            <a:pPr marL="838200" lvl="1" indent="-381000">
              <a:lnSpc>
                <a:spcPct val="90000"/>
              </a:lnSpc>
            </a:pPr>
            <a:r>
              <a:rPr lang="en-GB"/>
              <a:t>E.g. new and old salary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GB"/>
              <a:t>Data Integrity</a:t>
            </a:r>
          </a:p>
          <a:p>
            <a:pPr marL="838200" lvl="1" indent="-381000">
              <a:lnSpc>
                <a:spcPct val="90000"/>
              </a:lnSpc>
            </a:pPr>
            <a:r>
              <a:rPr lang="en-GB"/>
              <a:t>Implement checks on data against business rules</a:t>
            </a:r>
          </a:p>
          <a:p>
            <a:pPr marL="838200" lvl="1" indent="-381000">
              <a:lnSpc>
                <a:spcPct val="90000"/>
              </a:lnSpc>
            </a:pPr>
            <a:r>
              <a:rPr lang="en-GB"/>
              <a:t>Can compare with live database values</a:t>
            </a:r>
          </a:p>
          <a:p>
            <a:pPr marL="838200" lvl="1" indent="-381000">
              <a:lnSpc>
                <a:spcPct val="90000"/>
              </a:lnSpc>
            </a:pPr>
            <a:r>
              <a:rPr lang="en-GB"/>
              <a:t>NEW and OLD values can be compared </a:t>
            </a:r>
          </a:p>
          <a:p>
            <a:pPr marL="838200" lvl="1" indent="-381000">
              <a:lnSpc>
                <a:spcPct val="90000"/>
              </a:lnSpc>
            </a:pPr>
            <a:r>
              <a:rPr lang="en-GB"/>
              <a:t>E.g. prices must not go down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CCD0-A64F-4C32-8761-8D06A96CFB79}" type="slidenum">
              <a:rPr lang="en-GB"/>
              <a:pPr/>
              <a:t>41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D9BF-FB18-45BD-B2BB-8D0FF608D871}" type="slidenum">
              <a:rPr lang="en-GB"/>
              <a:pPr/>
              <a:t>42</a:t>
            </a:fld>
            <a:endParaRPr lang="en-GB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Trigger Uses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 typeface="Wingdings" pitchFamily="2" charset="2"/>
              <a:buAutoNum type="arabicPeriod" startAt="3"/>
            </a:pPr>
            <a:r>
              <a:rPr lang="en-GB"/>
              <a:t>Referential integrity</a:t>
            </a:r>
          </a:p>
          <a:p>
            <a:pPr marL="914400" lvl="1" indent="-457200">
              <a:lnSpc>
                <a:spcPct val="90000"/>
              </a:lnSpc>
            </a:pPr>
            <a:r>
              <a:rPr lang="en-GB"/>
              <a:t>Allows implementation of a "cascade update"</a:t>
            </a:r>
          </a:p>
          <a:p>
            <a:pPr marL="914400" lvl="1" indent="-457200">
              <a:lnSpc>
                <a:spcPct val="90000"/>
              </a:lnSpc>
            </a:pPr>
            <a:r>
              <a:rPr lang="en-GB"/>
              <a:t>E.g. if author ID (aID) is changed, appropriately change authID in foreign key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 startAt="4"/>
            </a:pPr>
            <a:r>
              <a:rPr lang="en-GB"/>
              <a:t>Derived data</a:t>
            </a:r>
          </a:p>
          <a:p>
            <a:pPr marL="914400" lvl="1" indent="-457200">
              <a:lnSpc>
                <a:spcPct val="90000"/>
              </a:lnSpc>
            </a:pPr>
            <a:r>
              <a:rPr lang="en-GB"/>
              <a:t>Update any stored derived data when base data changes</a:t>
            </a:r>
          </a:p>
          <a:p>
            <a:pPr marL="914400" lvl="1" indent="-457200">
              <a:lnSpc>
                <a:spcPct val="90000"/>
              </a:lnSpc>
            </a:pPr>
            <a:r>
              <a:rPr lang="en-GB"/>
              <a:t>E.g. if total number of employees is stored, add 1 if new employee added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BCC33-A740-44A3-81CE-5CD1397410FB}" type="slidenum">
              <a:rPr lang="en-GB"/>
              <a:pPr/>
              <a:t>43</a:t>
            </a:fld>
            <a:endParaRPr lang="en-GB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Trigger Uses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AutoNum type="arabicPeriod" startAt="5"/>
            </a:pPr>
            <a:r>
              <a:rPr lang="en-GB"/>
              <a:t>Security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Char char="l"/>
            </a:pPr>
            <a:r>
              <a:rPr lang="en-GB"/>
              <a:t>Logging of database access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Char char="l"/>
            </a:pPr>
            <a:r>
              <a:rPr lang="en-GB"/>
              <a:t>E.g. date and time each user logs on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Char char="l"/>
            </a:pPr>
            <a:r>
              <a:rPr lang="en-GB"/>
              <a:t>E.g. deny access at weekend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 startAt="6"/>
            </a:pPr>
            <a:r>
              <a:rPr lang="en-GB"/>
              <a:t>Maintaining synchronous replicates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Char char="l"/>
            </a:pPr>
            <a:r>
              <a:rPr lang="en-GB"/>
              <a:t>In a distributed database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 startAt="7"/>
            </a:pPr>
            <a:r>
              <a:rPr lang="en-GB"/>
              <a:t>Generating statistics on table 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D37B-ACD8-4575-B657-D25866981BDF}" type="slidenum">
              <a:rPr lang="en-GB"/>
              <a:pPr/>
              <a:t>44</a:t>
            </a:fld>
            <a:endParaRPr lang="en-GB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Types of Trigger and Naming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Statement or Row triggers</a:t>
            </a:r>
          </a:p>
          <a:p>
            <a:r>
              <a:rPr lang="en-GB"/>
              <a:t>So 4 types can be triggered:</a:t>
            </a:r>
          </a:p>
          <a:p>
            <a:pPr lvl="1"/>
            <a:r>
              <a:rPr lang="en-GB"/>
              <a:t>Before Statement, Before Row</a:t>
            </a:r>
          </a:p>
          <a:p>
            <a:pPr lvl="1"/>
            <a:r>
              <a:rPr lang="en-GB"/>
              <a:t>After Statement, After Row</a:t>
            </a:r>
          </a:p>
          <a:p>
            <a:r>
              <a:rPr lang="en-GB"/>
              <a:t>Naming them</a:t>
            </a:r>
          </a:p>
          <a:p>
            <a:pPr lvl="1"/>
            <a:r>
              <a:rPr lang="en-GB"/>
              <a:t>Must be unique within a schema</a:t>
            </a:r>
          </a:p>
          <a:p>
            <a:pPr lvl="1"/>
            <a:r>
              <a:rPr lang="en-GB"/>
              <a:t>Can have same name as table on which it is defined but this may be confusing to developers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Statement Triggers</a:t>
            </a:r>
          </a:p>
        </p:txBody>
      </p:sp>
      <p:sp>
        <p:nvSpPr>
          <p:cNvPr id="84996" name="Rectangle 4"/>
          <p:cNvSpPr>
            <a:spLocks noGrp="1" noChangeArrowheads="1"/>
          </p:cNvSpPr>
          <p:nvPr>
            <p:ph idx="1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CREATE OR REPLACE TRIGGER </a:t>
            </a:r>
            <a:r>
              <a:rPr lang="en-GB" sz="20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trig_testTable</a:t>
            </a:r>
            <a:endParaRPr lang="en-GB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AFTER INSERT or UPDATE ON Personnel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BEGIN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If </a:t>
            </a:r>
            <a:r>
              <a:rPr lang="en-GB" sz="2000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Inserting</a:t>
            </a:r>
            <a:r>
              <a:rPr lang="en-GB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	Then INSERT into </a:t>
            </a:r>
            <a:r>
              <a:rPr lang="en-GB" sz="20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testTable</a:t>
            </a:r>
            <a:r>
              <a:rPr lang="en-GB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values ('insert done', SYSDATE) 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Else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	 INSERT into </a:t>
            </a:r>
            <a:r>
              <a:rPr lang="en-GB" sz="20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testTable</a:t>
            </a:r>
            <a:r>
              <a:rPr lang="en-GB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values ('update done', SYSDATE) 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End If;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END;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A6AB-840C-492D-95A5-238344F3C227}" type="slidenum">
              <a:rPr lang="en-GB"/>
              <a:pPr/>
              <a:t>45</a:t>
            </a:fld>
            <a:endParaRPr lang="en-GB"/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838200" y="5486400"/>
            <a:ext cx="80010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/>
              <a:t>The statement level trigger is useful for INSERT as it only involves a single row whereas DELETE and UPDATE often deal with many rows at once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7092280" y="1628800"/>
            <a:ext cx="2051720" cy="120032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GB" dirty="0"/>
              <a:t>Inserting, Deleting and Updating can be used to find out which event is occurring</a:t>
            </a:r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 flipH="1">
            <a:off x="2483768" y="2420888"/>
            <a:ext cx="4392488" cy="288032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3A5A-2E33-4662-AF0F-A27CCB699BE6}" type="slidenum">
              <a:rPr lang="en-GB"/>
              <a:pPr/>
              <a:t>46</a:t>
            </a:fld>
            <a:endParaRPr lang="en-GB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Row trigger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Operates on many rows potentially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609600" y="2971800"/>
            <a:ext cx="7706816" cy="2438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2400" b="1">
                <a:latin typeface="Arial" charset="0"/>
              </a:rPr>
              <a:t>CREATE OR REPLACE TRIGGER trig_test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2400" b="1">
                <a:latin typeface="Arial" charset="0"/>
              </a:rPr>
              <a:t>AFTER UPDATE OF SNUM ON PERSONNEL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2400" b="1">
                <a:latin typeface="Arial" charset="0"/>
              </a:rPr>
              <a:t>FOR EACH ROW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2400" b="1">
                <a:latin typeface="Arial" charset="0"/>
              </a:rPr>
              <a:t>BEGIN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2400" b="1">
                <a:latin typeface="Arial" charset="0"/>
              </a:rPr>
              <a:t>	null;		-- write operations here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2400" b="1">
                <a:latin typeface="Arial" charset="0"/>
              </a:rPr>
              <a:t>END;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990600" y="5562600"/>
            <a:ext cx="78644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/>
              <a:t>A Row trigger fires once for every row affected by the DML operation</a:t>
            </a:r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 flipV="1">
            <a:off x="1905000" y="4114800"/>
            <a:ext cx="685800" cy="15240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:OLD and :NEW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/>
              <a:t>When a DML statement changes a column the old and new values are visible to the executing code</a:t>
            </a:r>
          </a:p>
          <a:p>
            <a:r>
              <a:rPr lang="en-GB" sz="2400"/>
              <a:t>This is done by prefixing the table column with :old or :new</a:t>
            </a:r>
          </a:p>
          <a:p>
            <a:r>
              <a:rPr lang="en-GB" sz="2400" b="1"/>
              <a:t>:new</a:t>
            </a:r>
            <a:r>
              <a:rPr lang="en-GB" sz="2400"/>
              <a:t> is useful for INSERT and UPDATE</a:t>
            </a:r>
          </a:p>
          <a:p>
            <a:r>
              <a:rPr lang="en-GB" sz="2400" b="1"/>
              <a:t>:old</a:t>
            </a:r>
            <a:r>
              <a:rPr lang="en-GB" sz="2400"/>
              <a:t> is useful for DELETE and UPDATE</a:t>
            </a:r>
            <a:endParaRPr lang="en-GB" sz="2400" b="1"/>
          </a:p>
          <a:p>
            <a:r>
              <a:rPr lang="en-GB" sz="2400"/>
              <a:t>triggers may fire other triggers in which case they are CASCADING.  Try not to create too many interdependencies with triggers!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BE2E-1279-4EB0-9CDA-BC2206425205}" type="slidenum">
              <a:rPr lang="en-GB"/>
              <a:pPr/>
              <a:t>47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Referential integrity trigger example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29600" cy="4876800"/>
          </a:xfr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</a:pPr>
            <a:r>
              <a:rPr lang="en-GB" sz="2000" b="1"/>
              <a:t>CREATE OR REPLACE TRIGGER author_trg</a:t>
            </a:r>
          </a:p>
          <a:p>
            <a:pPr>
              <a:buFont typeface="Wingdings" pitchFamily="2" charset="2"/>
              <a:buNone/>
            </a:pPr>
            <a:r>
              <a:rPr lang="en-GB" sz="2000" b="1"/>
              <a:t>AFTER UPDATE OF aID ON author</a:t>
            </a:r>
          </a:p>
          <a:p>
            <a:pPr>
              <a:buFont typeface="Wingdings" pitchFamily="2" charset="2"/>
              <a:buNone/>
            </a:pPr>
            <a:r>
              <a:rPr lang="en-GB" sz="2000" b="1"/>
              <a:t>FOR EACH ROW</a:t>
            </a:r>
          </a:p>
          <a:p>
            <a:pPr>
              <a:buFont typeface="Wingdings" pitchFamily="2" charset="2"/>
              <a:buNone/>
            </a:pPr>
            <a:r>
              <a:rPr lang="en-GB" sz="2000" b="1"/>
              <a:t>BEGIN</a:t>
            </a:r>
          </a:p>
          <a:p>
            <a:pPr>
              <a:buFont typeface="Wingdings" pitchFamily="2" charset="2"/>
              <a:buNone/>
            </a:pPr>
            <a:r>
              <a:rPr lang="en-GB" sz="2000" b="1"/>
              <a:t>UPDATE Book SET authID = :new.aID WHERE authID= :old.aID;</a:t>
            </a:r>
          </a:p>
          <a:p>
            <a:pPr>
              <a:buFont typeface="Wingdings" pitchFamily="2" charset="2"/>
              <a:buNone/>
            </a:pPr>
            <a:r>
              <a:rPr lang="en-GB" sz="2000" b="1"/>
              <a:t>END;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31FC-762F-4E33-A859-C0E6E6C8DD7E}" type="slidenum">
              <a:rPr lang="en-GB"/>
              <a:pPr/>
              <a:t>48</a:t>
            </a:fld>
            <a:endParaRPr lang="en-GB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381000" y="5531768"/>
            <a:ext cx="8534400" cy="76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/>
            <a:r>
              <a:rPr lang="en-GB" sz="1800" b="1">
                <a:latin typeface="Arial" charset="0"/>
              </a:rPr>
              <a:t>UPDATE author SET aID='9' WHERE aID='5';</a:t>
            </a:r>
            <a:endParaRPr lang="en-GB" sz="800" b="1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1800" b="1">
                <a:latin typeface="Courier New" pitchFamily="49" charset="0"/>
              </a:rPr>
              <a:t>1 row updated.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381000" y="1416968"/>
            <a:ext cx="8534400" cy="1371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1800" b="1">
                <a:latin typeface="Arial" charset="0"/>
              </a:rPr>
              <a:t>UPDATE author SET aID='9' WHERE aID='5';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GB" sz="1000" b="1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1800" b="1">
                <a:latin typeface="Courier New" pitchFamily="49" charset="0"/>
              </a:rPr>
              <a:t>ERROR at line 1: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1800" b="1">
                <a:latin typeface="Courier New" pitchFamily="49" charset="0"/>
              </a:rPr>
              <a:t>ORA-02292: integrity constraint </a:t>
            </a:r>
            <a:br>
              <a:rPr lang="en-GB" sz="1800" b="1">
                <a:latin typeface="Courier New" pitchFamily="49" charset="0"/>
              </a:rPr>
            </a:br>
            <a:r>
              <a:rPr lang="en-GB" sz="1800" b="1">
                <a:latin typeface="Courier New" pitchFamily="49" charset="0"/>
              </a:rPr>
              <a:t>(MCTPL.BOOK_FK) violated - child record found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5638800" y="1645568"/>
            <a:ext cx="32924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GB" sz="1600">
                <a:solidFill>
                  <a:srgbClr val="006600"/>
                </a:solidFill>
                <a:latin typeface="Comic Sans MS" pitchFamily="66" charset="0"/>
              </a:rPr>
              <a:t>Without trigger – </a:t>
            </a:r>
            <a:br>
              <a:rPr lang="en-GB" sz="1600">
                <a:solidFill>
                  <a:srgbClr val="006600"/>
                </a:solidFill>
                <a:latin typeface="Comic Sans MS" pitchFamily="66" charset="0"/>
              </a:rPr>
            </a:br>
            <a:r>
              <a:rPr lang="en-GB" sz="1600">
                <a:solidFill>
                  <a:srgbClr val="006600"/>
                </a:solidFill>
                <a:latin typeface="Comic Sans MS" pitchFamily="66" charset="0"/>
              </a:rPr>
              <a:t>referential integrity prevents changes to aID</a:t>
            </a:r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3505200" y="5760368"/>
            <a:ext cx="533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r>
              <a:rPr lang="en-GB" sz="1600">
                <a:solidFill>
                  <a:srgbClr val="006600"/>
                </a:solidFill>
                <a:latin typeface="Comic Sans MS" pitchFamily="66" charset="0"/>
              </a:rPr>
              <a:t>With trigger – </a:t>
            </a:r>
            <a:br>
              <a:rPr lang="en-GB" sz="1600">
                <a:solidFill>
                  <a:srgbClr val="006600"/>
                </a:solidFill>
                <a:latin typeface="Comic Sans MS" pitchFamily="66" charset="0"/>
              </a:rPr>
            </a:br>
            <a:r>
              <a:rPr lang="en-GB" sz="1600">
                <a:solidFill>
                  <a:srgbClr val="006600"/>
                </a:solidFill>
                <a:latin typeface="Comic Sans MS" pitchFamily="66" charset="0"/>
              </a:rPr>
              <a:t>changes to aID are now allowed!</a:t>
            </a:r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5508104" y="3390379"/>
            <a:ext cx="3048000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r>
              <a:rPr lang="en-GB" sz="1600" dirty="0">
                <a:solidFill>
                  <a:srgbClr val="006600"/>
                </a:solidFill>
                <a:latin typeface="Comic Sans MS" pitchFamily="66" charset="0"/>
              </a:rPr>
              <a:t>Trigger </a:t>
            </a:r>
            <a:br>
              <a:rPr lang="en-GB" sz="1600" dirty="0">
                <a:solidFill>
                  <a:srgbClr val="006600"/>
                </a:solidFill>
                <a:latin typeface="Comic Sans MS" pitchFamily="66" charset="0"/>
              </a:rPr>
            </a:br>
            <a:r>
              <a:rPr lang="en-GB" sz="1600" dirty="0">
                <a:solidFill>
                  <a:srgbClr val="006600"/>
                </a:solidFill>
                <a:latin typeface="Comic Sans MS" pitchFamily="66" charset="0"/>
              </a:rPr>
              <a:t>automatically applies </a:t>
            </a:r>
            <a:br>
              <a:rPr lang="en-GB" sz="1600" dirty="0">
                <a:solidFill>
                  <a:srgbClr val="006600"/>
                </a:solidFill>
                <a:latin typeface="Comic Sans MS" pitchFamily="66" charset="0"/>
              </a:rPr>
            </a:br>
            <a:r>
              <a:rPr lang="en-GB" sz="1600" dirty="0">
                <a:solidFill>
                  <a:srgbClr val="006600"/>
                </a:solidFill>
                <a:latin typeface="Comic Sans MS" pitchFamily="66" charset="0"/>
              </a:rPr>
              <a:t>corresponding changes </a:t>
            </a:r>
            <a:br>
              <a:rPr lang="en-GB" sz="1600" dirty="0">
                <a:solidFill>
                  <a:srgbClr val="006600"/>
                </a:solidFill>
                <a:latin typeface="Comic Sans MS" pitchFamily="66" charset="0"/>
              </a:rPr>
            </a:br>
            <a:r>
              <a:rPr lang="en-GB" sz="1600" dirty="0">
                <a:solidFill>
                  <a:srgbClr val="006600"/>
                </a:solidFill>
                <a:latin typeface="Comic Sans MS" pitchFamily="66" charset="0"/>
              </a:rPr>
              <a:t>to </a:t>
            </a:r>
            <a:r>
              <a:rPr lang="en-GB" sz="1600" dirty="0" err="1">
                <a:solidFill>
                  <a:srgbClr val="006600"/>
                </a:solidFill>
                <a:latin typeface="Comic Sans MS" pitchFamily="66" charset="0"/>
              </a:rPr>
              <a:t>aID</a:t>
            </a:r>
            <a:r>
              <a:rPr lang="en-GB" sz="1600" dirty="0">
                <a:solidFill>
                  <a:srgbClr val="006600"/>
                </a:solidFill>
                <a:latin typeface="Comic Sans MS" pitchFamily="66" charset="0"/>
              </a:rPr>
              <a:t> in child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nimBg="1" autoUpdateAnimBg="0"/>
      <p:bldP spid="88068" grpId="0" animBg="1" autoUpdateAnimBg="0"/>
      <p:bldP spid="88071" grpId="0" autoUpdateAnimBg="0"/>
      <p:bldP spid="88072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Referring to Values which fire the trigger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So remember ………….</a:t>
            </a:r>
          </a:p>
          <a:p>
            <a:pPr>
              <a:lnSpc>
                <a:spcPct val="90000"/>
              </a:lnSpc>
            </a:pPr>
            <a:r>
              <a:rPr lang="en-GB"/>
              <a:t>While trigger is running, it knows the old </a:t>
            </a:r>
            <a:r>
              <a:rPr lang="en-GB" u="sng"/>
              <a:t>and</a:t>
            </a:r>
            <a:r>
              <a:rPr lang="en-GB"/>
              <a:t> the new values of the record you're updating</a:t>
            </a:r>
          </a:p>
          <a:p>
            <a:pPr>
              <a:lnSpc>
                <a:spcPct val="90000"/>
              </a:lnSpc>
            </a:pPr>
            <a:r>
              <a:rPr lang="en-GB"/>
              <a:t>You need to specify which you want to refer to</a:t>
            </a:r>
          </a:p>
          <a:p>
            <a:pPr>
              <a:lnSpc>
                <a:spcPct val="90000"/>
              </a:lnSpc>
            </a:pPr>
            <a:r>
              <a:rPr lang="en-GB"/>
              <a:t>Prefix column name with </a:t>
            </a:r>
            <a:r>
              <a:rPr lang="en-GB" b="1">
                <a:solidFill>
                  <a:srgbClr val="008000"/>
                </a:solidFill>
              </a:rPr>
              <a:t>:new.</a:t>
            </a:r>
            <a:r>
              <a:rPr lang="en-GB"/>
              <a:t> or </a:t>
            </a:r>
            <a:r>
              <a:rPr lang="en-GB" b="1">
                <a:solidFill>
                  <a:srgbClr val="008000"/>
                </a:solidFill>
              </a:rPr>
              <a:t>:old.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AF0E-B40A-4D0D-AD50-93F9A6AC7EE1}" type="slidenum">
              <a:rPr lang="en-GB"/>
              <a:pPr/>
              <a:t>49</a:t>
            </a:fld>
            <a:endParaRPr lang="en-GB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827584" y="4077072"/>
            <a:ext cx="5984875" cy="1930400"/>
          </a:xfrm>
          <a:prstGeom prst="rect">
            <a:avLst/>
          </a:prstGeom>
          <a:noFill/>
          <a:ln w="9525">
            <a:solidFill>
              <a:srgbClr val="D60093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D60093"/>
                </a:solidFill>
                <a:latin typeface="Courier New" pitchFamily="49" charset="0"/>
              </a:rPr>
              <a:t>…</a:t>
            </a:r>
          </a:p>
          <a:p>
            <a:r>
              <a:rPr lang="en-GB" sz="2000" b="1">
                <a:solidFill>
                  <a:srgbClr val="D60093"/>
                </a:solidFill>
                <a:latin typeface="Courier New" pitchFamily="49" charset="0"/>
              </a:rPr>
              <a:t>AFTER UPDATE OF name ON publisher</a:t>
            </a:r>
          </a:p>
          <a:p>
            <a:r>
              <a:rPr lang="en-GB" sz="2000" b="1">
                <a:solidFill>
                  <a:srgbClr val="D60093"/>
                </a:solidFill>
                <a:latin typeface="Courier New" pitchFamily="49" charset="0"/>
              </a:rPr>
              <a:t>…</a:t>
            </a:r>
          </a:p>
          <a:p>
            <a:r>
              <a:rPr lang="en-GB" sz="2000" b="1">
                <a:solidFill>
                  <a:srgbClr val="D60093"/>
                </a:solidFill>
                <a:latin typeface="Courier New" pitchFamily="49" charset="0"/>
              </a:rPr>
              <a:t>INSERT INTO publish_audit </a:t>
            </a:r>
            <a:br>
              <a:rPr lang="en-GB" sz="2000" b="1">
                <a:solidFill>
                  <a:srgbClr val="D60093"/>
                </a:solidFill>
                <a:latin typeface="Courier New" pitchFamily="49" charset="0"/>
              </a:rPr>
            </a:br>
            <a:r>
              <a:rPr lang="en-GB" sz="2000" b="1">
                <a:solidFill>
                  <a:srgbClr val="D60093"/>
                </a:solidFill>
                <a:latin typeface="Courier New" pitchFamily="49" charset="0"/>
              </a:rPr>
              <a:t>VALUES(SYSDATE, </a:t>
            </a:r>
            <a:r>
              <a:rPr lang="en-GB" sz="2000" b="1">
                <a:solidFill>
                  <a:srgbClr val="6600CC"/>
                </a:solidFill>
                <a:latin typeface="Courier New" pitchFamily="49" charset="0"/>
              </a:rPr>
              <a:t>:new.name</a:t>
            </a:r>
            <a:r>
              <a:rPr lang="en-GB" sz="2000" b="1">
                <a:solidFill>
                  <a:srgbClr val="D60093"/>
                </a:solidFill>
                <a:latin typeface="Courier New" pitchFamily="49" charset="0"/>
              </a:rPr>
              <a:t>, </a:t>
            </a:r>
            <a:r>
              <a:rPr lang="en-GB" sz="2000" b="1">
                <a:solidFill>
                  <a:srgbClr val="6600CC"/>
                </a:solidFill>
                <a:latin typeface="Courier New" pitchFamily="49" charset="0"/>
              </a:rPr>
              <a:t>:old.name</a:t>
            </a:r>
            <a:r>
              <a:rPr lang="en-GB" sz="2000" b="1">
                <a:solidFill>
                  <a:srgbClr val="D60093"/>
                </a:solidFill>
                <a:latin typeface="Courier New" pitchFamily="49" charset="0"/>
              </a:rPr>
              <a:t>);</a:t>
            </a:r>
          </a:p>
          <a:p>
            <a:r>
              <a:rPr lang="en-GB" sz="2000" b="1">
                <a:solidFill>
                  <a:srgbClr val="D60093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7228384" y="4305672"/>
            <a:ext cx="16160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400"/>
              <a:t>A record of what has changed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13- </a:t>
            </a:r>
            <a:fld id="{20727802-7182-488E-AE8B-3BB1A01356BF}" type="slidenum">
              <a:rPr lang="en-US"/>
              <a:pPr/>
              <a:t>5</a:t>
            </a:fld>
            <a:endParaRPr lang="en-CA"/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 of File: Unordered</a:t>
            </a:r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Also called a </a:t>
            </a:r>
            <a:r>
              <a:rPr lang="en-US" b="1" smtClean="0"/>
              <a:t>heap</a:t>
            </a:r>
            <a:r>
              <a:rPr lang="en-US" smtClean="0"/>
              <a:t> or a </a:t>
            </a:r>
            <a:r>
              <a:rPr lang="en-US" b="1" smtClean="0"/>
              <a:t>pile</a:t>
            </a:r>
            <a:r>
              <a:rPr lang="en-US" smtClean="0"/>
              <a:t> file.</a:t>
            </a:r>
          </a:p>
          <a:p>
            <a:pPr eaLnBrk="1" hangingPunct="1"/>
            <a:r>
              <a:rPr lang="en-US" smtClean="0"/>
              <a:t>New records are inserted at the end of the file.</a:t>
            </a:r>
          </a:p>
          <a:p>
            <a:pPr eaLnBrk="1" hangingPunct="1"/>
            <a:r>
              <a:rPr lang="en-US" smtClean="0"/>
              <a:t>A </a:t>
            </a:r>
            <a:r>
              <a:rPr lang="en-US" b="1" smtClean="0"/>
              <a:t>linear search</a:t>
            </a:r>
            <a:r>
              <a:rPr lang="en-US" smtClean="0"/>
              <a:t> through the file records is necessary to search for a record.</a:t>
            </a:r>
          </a:p>
          <a:p>
            <a:pPr lvl="1" eaLnBrk="1" hangingPunct="1"/>
            <a:r>
              <a:rPr lang="en-US" smtClean="0"/>
              <a:t>This requires reading and searching half the file blocks on the average, and is hence quite expensive.</a:t>
            </a:r>
          </a:p>
          <a:p>
            <a:pPr eaLnBrk="1" hangingPunct="1"/>
            <a:r>
              <a:rPr lang="en-US" smtClean="0"/>
              <a:t>Record insertion is quite efficient.</a:t>
            </a:r>
          </a:p>
          <a:p>
            <a:pPr eaLnBrk="1" hangingPunct="1"/>
            <a:r>
              <a:rPr lang="en-US" smtClean="0"/>
              <a:t>Reading the records in order of a particular field requires sorting the file records.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trigger: business rules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189B-58D2-43BF-ADFD-A3BFCF91B7DB}" type="slidenum">
              <a:rPr lang="en-GB"/>
              <a:pPr/>
              <a:t>50</a:t>
            </a:fld>
            <a:endParaRPr lang="en-GB"/>
          </a:p>
        </p:txBody>
      </p:sp>
      <p:sp>
        <p:nvSpPr>
          <p:cNvPr id="68611" name="AutoShape 3"/>
          <p:cNvSpPr>
            <a:spLocks noChangeArrowheads="1"/>
          </p:cNvSpPr>
          <p:nvPr/>
        </p:nvSpPr>
        <p:spPr bwMode="auto">
          <a:xfrm>
            <a:off x="228600" y="1447800"/>
            <a:ext cx="8153400" cy="4495800"/>
          </a:xfrm>
          <a:prstGeom prst="roundRect">
            <a:avLst>
              <a:gd name="adj" fmla="val 3458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2000" b="1" dirty="0">
                <a:solidFill>
                  <a:srgbClr val="D60093"/>
                </a:solidFill>
                <a:latin typeface="Courier New" pitchFamily="49" charset="0"/>
                <a:cs typeface="Times New Roman" charset="0"/>
              </a:rPr>
              <a:t>CREATE OR REPLACE TRIGGER </a:t>
            </a:r>
            <a:r>
              <a:rPr lang="en-GB" sz="2000" b="1" dirty="0" err="1">
                <a:solidFill>
                  <a:srgbClr val="D60093"/>
                </a:solidFill>
                <a:latin typeface="Courier New" pitchFamily="49" charset="0"/>
                <a:cs typeface="Times New Roman" charset="0"/>
              </a:rPr>
              <a:t>publish_trg</a:t>
            </a:r>
            <a:endParaRPr lang="en-GB" sz="2000" b="1" dirty="0">
              <a:solidFill>
                <a:srgbClr val="D60093"/>
              </a:solidFill>
              <a:latin typeface="Arial" charset="0"/>
              <a:cs typeface="Times New Roman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2000" b="1" dirty="0">
                <a:solidFill>
                  <a:srgbClr val="D60093"/>
                </a:solidFill>
                <a:latin typeface="Courier New" pitchFamily="49" charset="0"/>
                <a:cs typeface="Times New Roman" charset="0"/>
              </a:rPr>
              <a:t>BEFORE INSERT OR UPDATE ON book</a:t>
            </a:r>
            <a:endParaRPr lang="en-GB" sz="2000" b="1" dirty="0">
              <a:solidFill>
                <a:srgbClr val="D60093"/>
              </a:solidFill>
              <a:latin typeface="Arial" charset="0"/>
              <a:cs typeface="Times New Roman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2000" b="1" dirty="0">
                <a:solidFill>
                  <a:srgbClr val="D60093"/>
                </a:solidFill>
                <a:latin typeface="Courier New" pitchFamily="49" charset="0"/>
                <a:cs typeface="Times New Roman" charset="0"/>
              </a:rPr>
              <a:t>FOR EACH ROW</a:t>
            </a:r>
            <a:endParaRPr lang="en-GB" sz="2000" b="1" dirty="0">
              <a:latin typeface="Courier New" pitchFamily="49" charset="0"/>
              <a:cs typeface="Times New Roman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2000" b="1" dirty="0">
                <a:latin typeface="Courier New" pitchFamily="49" charset="0"/>
                <a:cs typeface="Times New Roman" charset="0"/>
              </a:rPr>
              <a:t>DECLARE</a:t>
            </a:r>
            <a:endParaRPr lang="en-GB" sz="2000" b="1" dirty="0">
              <a:latin typeface="Arial" charset="0"/>
              <a:cs typeface="Times New Roman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2000" b="1" dirty="0">
                <a:latin typeface="Courier New" pitchFamily="49" charset="0"/>
                <a:cs typeface="Times New Roman" charset="0"/>
              </a:rPr>
              <a:t>	</a:t>
            </a:r>
            <a:r>
              <a:rPr lang="en-GB" sz="2000" b="1" dirty="0" err="1">
                <a:latin typeface="Courier New" pitchFamily="49" charset="0"/>
                <a:cs typeface="Times New Roman" charset="0"/>
              </a:rPr>
              <a:t>how_many</a:t>
            </a:r>
            <a:r>
              <a:rPr lang="en-GB" sz="2000" b="1" dirty="0">
                <a:latin typeface="Courier New" pitchFamily="49" charset="0"/>
                <a:cs typeface="Times New Roman" charset="0"/>
              </a:rPr>
              <a:t> NUMBER; </a:t>
            </a:r>
            <a:endParaRPr lang="en-GB" sz="2000" b="1" dirty="0">
              <a:latin typeface="Arial" charset="0"/>
              <a:cs typeface="Times New Roman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2000" b="1" dirty="0">
                <a:latin typeface="Courier New" pitchFamily="49" charset="0"/>
                <a:cs typeface="Times New Roman" charset="0"/>
              </a:rPr>
              <a:t>BEGIN</a:t>
            </a:r>
            <a:endParaRPr lang="en-GB" sz="2000" b="1" dirty="0">
              <a:latin typeface="Arial" charset="0"/>
              <a:cs typeface="Times New Roman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2000" b="1" dirty="0">
                <a:latin typeface="Courier New" pitchFamily="49" charset="0"/>
                <a:cs typeface="Times New Roman" charset="0"/>
              </a:rPr>
              <a:t>	SELECT COUNT(*) INTO </a:t>
            </a:r>
            <a:r>
              <a:rPr lang="en-GB" sz="2000" b="1" dirty="0" err="1">
                <a:latin typeface="Courier New" pitchFamily="49" charset="0"/>
                <a:cs typeface="Times New Roman" charset="0"/>
              </a:rPr>
              <a:t>how_many</a:t>
            </a:r>
            <a:r>
              <a:rPr lang="en-GB" sz="2000" b="1" dirty="0">
                <a:latin typeface="Courier New" pitchFamily="49" charset="0"/>
                <a:cs typeface="Times New Roman" charset="0"/>
              </a:rPr>
              <a:t> FROM book</a:t>
            </a:r>
            <a:endParaRPr lang="en-GB" sz="2000" b="1" dirty="0">
              <a:latin typeface="Arial" charset="0"/>
              <a:cs typeface="Times New Roman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2000" b="1" dirty="0">
                <a:latin typeface="Courier New" pitchFamily="49" charset="0"/>
                <a:cs typeface="Times New Roman" charset="0"/>
              </a:rPr>
              <a:t>          WHERE publisher = :</a:t>
            </a:r>
            <a:r>
              <a:rPr lang="en-GB" sz="2000" b="1" dirty="0" err="1">
                <a:latin typeface="Courier New" pitchFamily="49" charset="0"/>
                <a:cs typeface="Times New Roman" charset="0"/>
              </a:rPr>
              <a:t>new.publisher</a:t>
            </a:r>
            <a:r>
              <a:rPr lang="en-GB" sz="2000" b="1" dirty="0">
                <a:latin typeface="Courier New" pitchFamily="49" charset="0"/>
                <a:cs typeface="Times New Roman" charset="0"/>
              </a:rPr>
              <a:t>;</a:t>
            </a:r>
            <a:endParaRPr lang="en-GB" sz="2000" b="1" dirty="0">
              <a:latin typeface="Arial" charset="0"/>
              <a:cs typeface="Times New Roman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2000" b="1" dirty="0">
                <a:latin typeface="Courier New" pitchFamily="49" charset="0"/>
                <a:cs typeface="Times New Roman" charset="0"/>
              </a:rPr>
              <a:t>	IF </a:t>
            </a:r>
            <a:r>
              <a:rPr lang="en-GB" sz="2000" b="1" dirty="0" err="1">
                <a:latin typeface="Courier New" pitchFamily="49" charset="0"/>
                <a:cs typeface="Times New Roman" charset="0"/>
              </a:rPr>
              <a:t>how_many</a:t>
            </a:r>
            <a:r>
              <a:rPr lang="en-GB" sz="2000" b="1" dirty="0">
                <a:latin typeface="Courier New" pitchFamily="49" charset="0"/>
                <a:cs typeface="Times New Roman" charset="0"/>
              </a:rPr>
              <a:t> &gt;= 3 then</a:t>
            </a:r>
            <a:endParaRPr lang="en-GB" sz="2000" b="1" dirty="0">
              <a:latin typeface="Arial" charset="0"/>
              <a:cs typeface="Times New Roman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2000" b="1" dirty="0">
                <a:latin typeface="Courier New" pitchFamily="49" charset="0"/>
                <a:cs typeface="Times New Roman" charset="0"/>
              </a:rPr>
              <a:t>	  </a:t>
            </a:r>
            <a:r>
              <a:rPr lang="en-GB" sz="2000" b="1" dirty="0" err="1">
                <a:latin typeface="Courier New" pitchFamily="49" charset="0"/>
                <a:cs typeface="Times New Roman" charset="0"/>
              </a:rPr>
              <a:t>Raise_application_error</a:t>
            </a:r>
            <a:r>
              <a:rPr lang="en-GB" sz="2000" b="1" dirty="0">
                <a:latin typeface="Courier New" pitchFamily="49" charset="0"/>
                <a:cs typeface="Times New Roman" charset="0"/>
              </a:rPr>
              <a:t>(-20000,'Publisher' ||</a:t>
            </a:r>
            <a:endParaRPr lang="en-GB" sz="2000" b="1" dirty="0">
              <a:latin typeface="Arial" charset="0"/>
              <a:cs typeface="Times New Roman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2000" b="1" dirty="0">
                <a:latin typeface="Courier New" pitchFamily="49" charset="0"/>
                <a:cs typeface="Times New Roman" charset="0"/>
              </a:rPr>
              <a:t>         :</a:t>
            </a:r>
            <a:r>
              <a:rPr lang="en-GB" sz="2000" b="1" dirty="0" err="1">
                <a:latin typeface="Courier New" pitchFamily="49" charset="0"/>
                <a:cs typeface="Times New Roman" charset="0"/>
              </a:rPr>
              <a:t>new.publisher</a:t>
            </a:r>
            <a:r>
              <a:rPr lang="en-GB" sz="2000" b="1" dirty="0">
                <a:latin typeface="Courier New" pitchFamily="49" charset="0"/>
                <a:cs typeface="Times New Roman" charset="0"/>
              </a:rPr>
              <a:t> || 'already has 3 books');</a:t>
            </a:r>
            <a:endParaRPr lang="en-GB" sz="2000" b="1" dirty="0">
              <a:latin typeface="Arial" charset="0"/>
              <a:cs typeface="Times New Roman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2000" b="1" dirty="0">
                <a:latin typeface="Courier New" pitchFamily="49" charset="0"/>
                <a:cs typeface="Times New Roman" charset="0"/>
              </a:rPr>
              <a:t>	END IF;</a:t>
            </a:r>
            <a:endParaRPr lang="en-GB" sz="2000" b="1" dirty="0">
              <a:latin typeface="Arial" charset="0"/>
              <a:cs typeface="Times New Roman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2000" b="1" dirty="0">
                <a:latin typeface="Courier New" pitchFamily="49" charset="0"/>
                <a:cs typeface="Times New Roman" charset="0"/>
              </a:rPr>
              <a:t>END;</a:t>
            </a:r>
            <a:endParaRPr lang="en-GB" sz="2000" b="1" dirty="0">
              <a:latin typeface="Courier New" pitchFamily="49" charset="0"/>
            </a:endParaRPr>
          </a:p>
        </p:txBody>
      </p:sp>
      <p:sp>
        <p:nvSpPr>
          <p:cNvPr id="68612" name="AutoShape 4"/>
          <p:cNvSpPr>
            <a:spLocks/>
          </p:cNvSpPr>
          <p:nvPr/>
        </p:nvSpPr>
        <p:spPr bwMode="auto">
          <a:xfrm>
            <a:off x="6477000" y="1524000"/>
            <a:ext cx="381000" cy="838200"/>
          </a:xfrm>
          <a:prstGeom prst="rightBrace">
            <a:avLst>
              <a:gd name="adj1" fmla="val 23334"/>
              <a:gd name="adj2" fmla="val 50000"/>
            </a:avLst>
          </a:prstGeom>
          <a:noFill/>
          <a:ln w="19050">
            <a:solidFill>
              <a:srgbClr val="D6009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68613" name="AutoShape 5"/>
          <p:cNvSpPr>
            <a:spLocks/>
          </p:cNvSpPr>
          <p:nvPr/>
        </p:nvSpPr>
        <p:spPr bwMode="auto">
          <a:xfrm>
            <a:off x="8001000" y="2819400"/>
            <a:ext cx="533400" cy="2971800"/>
          </a:xfrm>
          <a:prstGeom prst="rightBrace">
            <a:avLst>
              <a:gd name="adj1" fmla="val 46429"/>
              <a:gd name="adj2" fmla="val 50000"/>
            </a:avLst>
          </a:prstGeom>
          <a:noFill/>
          <a:ln w="19050">
            <a:solidFill>
              <a:srgbClr val="66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7010400" y="1524000"/>
            <a:ext cx="13509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D60093"/>
                </a:solidFill>
                <a:latin typeface="Comic Sans MS" pitchFamily="66" charset="0"/>
              </a:rPr>
              <a:t>Trigger </a:t>
            </a:r>
            <a:br>
              <a:rPr lang="en-GB" sz="2400">
                <a:solidFill>
                  <a:srgbClr val="D60093"/>
                </a:solidFill>
                <a:latin typeface="Comic Sans MS" pitchFamily="66" charset="0"/>
              </a:rPr>
            </a:br>
            <a:r>
              <a:rPr lang="en-GB" sz="2400">
                <a:solidFill>
                  <a:srgbClr val="D60093"/>
                </a:solidFill>
                <a:latin typeface="Comic Sans MS" pitchFamily="66" charset="0"/>
              </a:rPr>
              <a:t>header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 rot="5400000">
            <a:off x="7596187" y="4124326"/>
            <a:ext cx="216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6666FF"/>
                </a:solidFill>
                <a:latin typeface="Comic Sans MS" pitchFamily="66" charset="0"/>
              </a:rPr>
              <a:t>PL/SQL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explained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924944"/>
            <a:ext cx="8229600" cy="3475856"/>
          </a:xfrm>
        </p:spPr>
        <p:txBody>
          <a:bodyPr/>
          <a:lstStyle/>
          <a:p>
            <a:r>
              <a:rPr lang="en-GB" sz="2400" dirty="0"/>
              <a:t>Creates a trigger called </a:t>
            </a:r>
            <a:r>
              <a:rPr lang="en-GB" sz="2400" dirty="0" err="1"/>
              <a:t>publish_trg</a:t>
            </a:r>
            <a:endParaRPr lang="en-GB" sz="2400" dirty="0"/>
          </a:p>
          <a:p>
            <a:r>
              <a:rPr lang="en-GB" sz="2400" dirty="0"/>
              <a:t>Executes before data in book table is added/updated</a:t>
            </a:r>
          </a:p>
          <a:p>
            <a:pPr lvl="1"/>
            <a:r>
              <a:rPr lang="en-GB" sz="2000" dirty="0"/>
              <a:t>Can prevent the change if necessary</a:t>
            </a:r>
          </a:p>
          <a:p>
            <a:pPr lvl="1"/>
            <a:r>
              <a:rPr lang="en-GB" sz="2000" dirty="0"/>
              <a:t>Not fired if deleting from book table</a:t>
            </a:r>
          </a:p>
          <a:p>
            <a:r>
              <a:rPr lang="en-GB" sz="2400" dirty="0"/>
              <a:t>Following block will execute once for each row</a:t>
            </a:r>
          </a:p>
          <a:p>
            <a:pPr lvl="1"/>
            <a:r>
              <a:rPr lang="en-GB" sz="2000" dirty="0"/>
              <a:t>Whenever book table data is changed or added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84D8-42C7-422D-9E89-08C3DA05BE78}" type="slidenum">
              <a:rPr lang="en-GB"/>
              <a:pPr/>
              <a:t>51</a:t>
            </a:fld>
            <a:endParaRPr lang="en-GB"/>
          </a:p>
        </p:txBody>
      </p:sp>
      <p:sp>
        <p:nvSpPr>
          <p:cNvPr id="70660" name="AutoShape 4"/>
          <p:cNvSpPr>
            <a:spLocks noChangeArrowheads="1"/>
          </p:cNvSpPr>
          <p:nvPr/>
        </p:nvSpPr>
        <p:spPr bwMode="auto">
          <a:xfrm>
            <a:off x="755576" y="1556792"/>
            <a:ext cx="6400800" cy="1143000"/>
          </a:xfrm>
          <a:prstGeom prst="roundRect">
            <a:avLst>
              <a:gd name="adj" fmla="val 3458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2000" b="1">
                <a:solidFill>
                  <a:srgbClr val="D60093"/>
                </a:solidFill>
                <a:latin typeface="Courier New" pitchFamily="49" charset="0"/>
                <a:cs typeface="Times New Roman" charset="0"/>
              </a:rPr>
              <a:t>CREATE OR REPLACE TRIGGER publish_trg</a:t>
            </a:r>
            <a:endParaRPr lang="en-GB" sz="2000" b="1">
              <a:solidFill>
                <a:srgbClr val="D60093"/>
              </a:solidFill>
              <a:latin typeface="Arial" charset="0"/>
              <a:cs typeface="Times New Roman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2000" b="1">
                <a:solidFill>
                  <a:srgbClr val="D60093"/>
                </a:solidFill>
                <a:latin typeface="Courier New" pitchFamily="49" charset="0"/>
                <a:cs typeface="Times New Roman" charset="0"/>
              </a:rPr>
              <a:t>BEFORE INSERT OR UPDATE ON book</a:t>
            </a:r>
            <a:endParaRPr lang="en-GB" sz="2000" b="1">
              <a:solidFill>
                <a:srgbClr val="D60093"/>
              </a:solidFill>
              <a:latin typeface="Arial" charset="0"/>
              <a:cs typeface="Times New Roman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2000" b="1">
                <a:solidFill>
                  <a:srgbClr val="D60093"/>
                </a:solidFill>
                <a:latin typeface="Courier New" pitchFamily="49" charset="0"/>
                <a:cs typeface="Times New Roman" charset="0"/>
              </a:rPr>
              <a:t>FOR EACH ROW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explained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000" dirty="0">
                <a:solidFill>
                  <a:srgbClr val="376D37"/>
                </a:solidFill>
              </a:rPr>
              <a:t>Count how many records already exist with the same  publisher value as the new record (the one being added or updated)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rgbClr val="0000FF"/>
                </a:solidFill>
              </a:rPr>
              <a:t>If count is 3 or more, error fires - Output message and abort transaction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C6F1-24F9-4E37-8E17-DEF035BD9375}" type="slidenum">
              <a:rPr lang="en-GB"/>
              <a:pPr/>
              <a:t>52</a:t>
            </a:fld>
            <a:endParaRPr lang="en-GB"/>
          </a:p>
        </p:txBody>
      </p:sp>
      <p:sp>
        <p:nvSpPr>
          <p:cNvPr id="71684" name="AutoShape 4"/>
          <p:cNvSpPr>
            <a:spLocks noChangeArrowheads="1"/>
          </p:cNvSpPr>
          <p:nvPr/>
        </p:nvSpPr>
        <p:spPr bwMode="auto">
          <a:xfrm>
            <a:off x="228600" y="1447800"/>
            <a:ext cx="8763000" cy="3124200"/>
          </a:xfrm>
          <a:prstGeom prst="roundRect">
            <a:avLst>
              <a:gd name="adj" fmla="val 3458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2000" b="1">
                <a:latin typeface="Courier New" pitchFamily="49" charset="0"/>
                <a:cs typeface="Times New Roman" charset="0"/>
              </a:rPr>
              <a:t>DECLARE</a:t>
            </a:r>
            <a:endParaRPr lang="en-GB" sz="2000" b="1">
              <a:latin typeface="Arial" charset="0"/>
              <a:cs typeface="Times New Roman" charset="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2000" b="1">
                <a:latin typeface="Courier New" pitchFamily="49" charset="0"/>
                <a:cs typeface="Times New Roman" charset="0"/>
              </a:rPr>
              <a:t>	how_many NUMBER; </a:t>
            </a:r>
            <a:endParaRPr lang="en-GB" sz="2000" b="1">
              <a:latin typeface="Arial" charset="0"/>
              <a:cs typeface="Times New Roman" charset="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2000" b="1">
                <a:latin typeface="Courier New" pitchFamily="49" charset="0"/>
                <a:cs typeface="Times New Roman" charset="0"/>
              </a:rPr>
              <a:t>BEGIN</a:t>
            </a:r>
            <a:endParaRPr lang="en-GB" sz="2000" b="1">
              <a:latin typeface="Arial" charset="0"/>
              <a:cs typeface="Times New Roman" charset="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2000" b="1">
                <a:latin typeface="Courier New" pitchFamily="49" charset="0"/>
                <a:cs typeface="Times New Roman" charset="0"/>
              </a:rPr>
              <a:t>	</a:t>
            </a:r>
            <a:r>
              <a:rPr lang="en-GB" sz="2000" b="1">
                <a:solidFill>
                  <a:srgbClr val="376D37"/>
                </a:solidFill>
                <a:latin typeface="Courier New" pitchFamily="49" charset="0"/>
                <a:cs typeface="Times New Roman" charset="0"/>
              </a:rPr>
              <a:t>SELECT COUNT(*) INTO how_many FROM book</a:t>
            </a:r>
            <a:endParaRPr lang="en-GB" sz="2000" b="1">
              <a:solidFill>
                <a:srgbClr val="376D37"/>
              </a:solidFill>
              <a:latin typeface="Arial" charset="0"/>
              <a:cs typeface="Times New Roman" charset="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2000" b="1">
                <a:solidFill>
                  <a:srgbClr val="376D37"/>
                </a:solidFill>
                <a:latin typeface="Courier New" pitchFamily="49" charset="0"/>
                <a:cs typeface="Times New Roman" charset="0"/>
              </a:rPr>
              <a:t>          WHERE publisher =  :new.publisher;</a:t>
            </a:r>
            <a:endParaRPr lang="en-GB" sz="2000" b="1">
              <a:solidFill>
                <a:srgbClr val="376D37"/>
              </a:solidFill>
              <a:latin typeface="Arial" charset="0"/>
              <a:cs typeface="Times New Roman" charset="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2000" b="1">
                <a:latin typeface="Courier New" pitchFamily="49" charset="0"/>
                <a:cs typeface="Times New Roman" charset="0"/>
              </a:rPr>
              <a:t>	</a:t>
            </a:r>
            <a:r>
              <a:rPr lang="en-GB" sz="2000" b="1">
                <a:solidFill>
                  <a:srgbClr val="0000FF"/>
                </a:solidFill>
                <a:latin typeface="Courier New" pitchFamily="49" charset="0"/>
                <a:cs typeface="Times New Roman" charset="0"/>
              </a:rPr>
              <a:t>IF how_many &gt;= 3 THEN</a:t>
            </a:r>
            <a:endParaRPr lang="en-GB" sz="2000" b="1">
              <a:solidFill>
                <a:srgbClr val="0000FF"/>
              </a:solidFill>
              <a:latin typeface="Arial" charset="0"/>
              <a:cs typeface="Times New Roman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2000" b="1">
                <a:solidFill>
                  <a:srgbClr val="0000FF"/>
                </a:solidFill>
                <a:latin typeface="Courier New" pitchFamily="49" charset="0"/>
                <a:cs typeface="Times New Roman" charset="0"/>
              </a:rPr>
              <a:t>	  Raise_application_error(-20000,</a:t>
            </a:r>
            <a:br>
              <a:rPr lang="en-GB" sz="2000" b="1">
                <a:solidFill>
                  <a:srgbClr val="0000FF"/>
                </a:solidFill>
                <a:latin typeface="Courier New" pitchFamily="49" charset="0"/>
                <a:cs typeface="Times New Roman" charset="0"/>
              </a:rPr>
            </a:br>
            <a:r>
              <a:rPr lang="en-GB" sz="2000" b="1">
                <a:solidFill>
                  <a:srgbClr val="0000FF"/>
                </a:solidFill>
                <a:latin typeface="Courier New" pitchFamily="49" charset="0"/>
                <a:cs typeface="Times New Roman" charset="0"/>
              </a:rPr>
              <a:t>           ('Publisher ' ||:new.publisher || </a:t>
            </a:r>
            <a:br>
              <a:rPr lang="en-GB" sz="2000" b="1">
                <a:solidFill>
                  <a:srgbClr val="0000FF"/>
                </a:solidFill>
                <a:latin typeface="Courier New" pitchFamily="49" charset="0"/>
                <a:cs typeface="Times New Roman" charset="0"/>
              </a:rPr>
            </a:br>
            <a:r>
              <a:rPr lang="en-GB" sz="2000" b="1">
                <a:solidFill>
                  <a:srgbClr val="0000FF"/>
                </a:solidFill>
                <a:latin typeface="Courier New" pitchFamily="49" charset="0"/>
                <a:cs typeface="Times New Roman" charset="0"/>
              </a:rPr>
              <a:t>            ' already has 3 books'));</a:t>
            </a:r>
            <a:endParaRPr lang="en-GB" sz="2000" b="1">
              <a:solidFill>
                <a:srgbClr val="0000FF"/>
              </a:solidFill>
              <a:latin typeface="Arial" charset="0"/>
              <a:cs typeface="Times New Roman" charset="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2000" b="1">
                <a:solidFill>
                  <a:srgbClr val="0000FF"/>
                </a:solidFill>
                <a:latin typeface="Courier New" pitchFamily="49" charset="0"/>
                <a:cs typeface="Times New Roman" charset="0"/>
              </a:rPr>
              <a:t>	END IF;</a:t>
            </a:r>
            <a:endParaRPr lang="en-GB" sz="2000" b="1">
              <a:solidFill>
                <a:srgbClr val="0000FF"/>
              </a:solidFill>
              <a:latin typeface="Arial" charset="0"/>
              <a:cs typeface="Times New Roman" charset="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2000" b="1">
                <a:latin typeface="Courier New" pitchFamily="49" charset="0"/>
                <a:cs typeface="Times New Roman" charset="0"/>
              </a:rPr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Raise_application_error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/>
              <a:t>Used inside trigger</a:t>
            </a:r>
          </a:p>
          <a:p>
            <a:r>
              <a:rPr lang="en-GB" sz="2400"/>
              <a:t>Purpose:</a:t>
            </a:r>
          </a:p>
          <a:p>
            <a:pPr lvl="1"/>
            <a:r>
              <a:rPr lang="en-GB" sz="2000"/>
              <a:t>output an error message and </a:t>
            </a:r>
          </a:p>
          <a:p>
            <a:pPr lvl="1"/>
            <a:r>
              <a:rPr lang="en-GB" sz="2000"/>
              <a:t>immediately </a:t>
            </a:r>
            <a:r>
              <a:rPr lang="en-GB" sz="2000" b="1"/>
              <a:t>stop</a:t>
            </a:r>
            <a:r>
              <a:rPr lang="en-GB" sz="2000"/>
              <a:t> the event that fired the trigger</a:t>
            </a:r>
          </a:p>
          <a:p>
            <a:pPr lvl="1"/>
            <a:r>
              <a:rPr lang="en-GB" sz="2000"/>
              <a:t>For example, data insertion</a:t>
            </a:r>
          </a:p>
          <a:p>
            <a:r>
              <a:rPr lang="en-GB" sz="2400"/>
              <a:t>Can include variables/trigger values, see previous slide</a:t>
            </a:r>
          </a:p>
          <a:p>
            <a:r>
              <a:rPr lang="en-GB" sz="2400"/>
              <a:t>E.g.</a:t>
            </a:r>
            <a:br>
              <a:rPr lang="en-GB" sz="2400"/>
            </a:br>
            <a:r>
              <a:rPr lang="en-GB" sz="1800" b="1">
                <a:latin typeface="Courier New" pitchFamily="49" charset="0"/>
              </a:rPr>
              <a:t>RAISE_APPLICATION_ERROR(-20000,'trigger violated')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C6B3-435B-44A8-8547-FAC3C7293608}" type="slidenum">
              <a:rPr lang="en-GB"/>
              <a:pPr/>
              <a:t>53</a:t>
            </a:fld>
            <a:endParaRPr lang="en-GB"/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4419600" y="5110336"/>
            <a:ext cx="744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>
                <a:solidFill>
                  <a:srgbClr val="FF0000"/>
                </a:solidFill>
                <a:latin typeface="Comic Sans MS" pitchFamily="66" charset="0"/>
              </a:rPr>
              <a:t>label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5867400" y="5262736"/>
            <a:ext cx="180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>
                <a:solidFill>
                  <a:srgbClr val="FF0000"/>
                </a:solidFill>
                <a:latin typeface="Comic Sans MS" pitchFamily="66" charset="0"/>
              </a:rPr>
              <a:t>Message text</a:t>
            </a:r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 flipV="1">
            <a:off x="4648200" y="4653136"/>
            <a:ext cx="152400" cy="533400"/>
          </a:xfrm>
          <a:prstGeom prst="line">
            <a:avLst/>
          </a:prstGeom>
          <a:noFill/>
          <a:ln w="9525">
            <a:solidFill>
              <a:srgbClr val="D60093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it-IT">
              <a:solidFill>
                <a:srgbClr val="FF0000"/>
              </a:solidFill>
            </a:endParaRPr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 flipH="1" flipV="1">
            <a:off x="6248400" y="4729336"/>
            <a:ext cx="228600" cy="609600"/>
          </a:xfrm>
          <a:prstGeom prst="line">
            <a:avLst/>
          </a:prstGeom>
          <a:noFill/>
          <a:ln w="9525">
            <a:solidFill>
              <a:srgbClr val="D60093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it-IT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E566-CFF7-4D68-868E-8CF74188754B}" type="slidenum">
              <a:rPr lang="en-GB"/>
              <a:pPr/>
              <a:t>54</a:t>
            </a:fld>
            <a:endParaRPr lang="en-GB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Trigger in use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0" y="2068513"/>
            <a:ext cx="8931275" cy="17176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700" b="1" dirty="0">
                <a:latin typeface="Courier New" pitchFamily="49" charset="0"/>
              </a:rPr>
              <a:t>insert into book (</a:t>
            </a:r>
            <a:r>
              <a:rPr lang="en-GB" sz="1700" b="1" dirty="0" err="1">
                <a:latin typeface="Courier New" pitchFamily="49" charset="0"/>
              </a:rPr>
              <a:t>ISBN,publisher</a:t>
            </a:r>
            <a:r>
              <a:rPr lang="en-GB" sz="1700" b="1" dirty="0">
                <a:latin typeface="Courier New" pitchFamily="49" charset="0"/>
              </a:rPr>
              <a:t>) values('012345678','McGraw-Hill')</a:t>
            </a:r>
          </a:p>
          <a:p>
            <a:r>
              <a:rPr lang="en-GB" sz="1700" b="1" dirty="0">
                <a:latin typeface="Courier New" pitchFamily="49" charset="0"/>
              </a:rPr>
              <a:t>            *</a:t>
            </a:r>
          </a:p>
          <a:p>
            <a:r>
              <a:rPr lang="en-GB" sz="1800" b="1" dirty="0">
                <a:latin typeface="Courier New" pitchFamily="49" charset="0"/>
              </a:rPr>
              <a:t>ERROR at line 1:</a:t>
            </a:r>
          </a:p>
          <a:p>
            <a:r>
              <a:rPr lang="en-GB" sz="1800" b="1" dirty="0">
                <a:solidFill>
                  <a:srgbClr val="6600CC"/>
                </a:solidFill>
                <a:latin typeface="Courier New" pitchFamily="49" charset="0"/>
              </a:rPr>
              <a:t>ORA-20000: Publisher 4233 already has 3 books</a:t>
            </a:r>
          </a:p>
          <a:p>
            <a:r>
              <a:rPr lang="en-GB" sz="1800" b="1" dirty="0">
                <a:latin typeface="Courier New" pitchFamily="49" charset="0"/>
              </a:rPr>
              <a:t>ORA-06512: at "MCTPL.PUBLISH_TRG", line 7</a:t>
            </a:r>
          </a:p>
          <a:p>
            <a:r>
              <a:rPr lang="en-GB" sz="1800" b="1" dirty="0">
                <a:latin typeface="Courier New" pitchFamily="49" charset="0"/>
              </a:rPr>
              <a:t>ORA-04088: error during execution of trigger 'MCTPL.PUBLISH_TRG'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334000" y="1295400"/>
            <a:ext cx="287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latin typeface="Comic Sans MS" pitchFamily="66" charset="0"/>
              </a:rPr>
              <a:t>This should happen</a:t>
            </a:r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4800600" y="1600200"/>
            <a:ext cx="533400" cy="304800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WHEN clause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Optional additional statement to control the trigger</a:t>
            </a:r>
          </a:p>
          <a:p>
            <a:r>
              <a:rPr lang="en-GB"/>
              <a:t>Takes a BOOLEAN SQL expression</a:t>
            </a:r>
          </a:p>
          <a:p>
            <a:pPr lvl="1"/>
            <a:r>
              <a:rPr lang="en-GB"/>
              <a:t>Trigger fires if TRUE and not if FALSE</a:t>
            </a:r>
          </a:p>
          <a:p>
            <a:r>
              <a:rPr lang="en-GB"/>
              <a:t>Operates on a ROW level trigger</a:t>
            </a:r>
          </a:p>
          <a:p>
            <a:pPr lvl="1"/>
            <a:r>
              <a:rPr lang="en-GB"/>
              <a:t>To prevent the trigger from firing in specific row cases</a:t>
            </a:r>
          </a:p>
          <a:p>
            <a:r>
              <a:rPr lang="en-GB"/>
              <a:t>WHEN (expression)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0126-C9C9-4EF2-9015-4DD762921EDC}" type="slidenum">
              <a:rPr lang="en-GB"/>
              <a:pPr/>
              <a:t>55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7766-4D06-4351-B5EC-58417DDAEA91}" type="slidenum">
              <a:rPr lang="en-GB"/>
              <a:pPr/>
              <a:t>56</a:t>
            </a:fld>
            <a:endParaRPr lang="en-GB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WHEN Example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514600"/>
            <a:ext cx="8382000" cy="3276600"/>
          </a:xfr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</a:pPr>
            <a:r>
              <a:rPr lang="en-GB" sz="2400" dirty="0"/>
              <a:t>create or replace trigger </a:t>
            </a:r>
            <a:r>
              <a:rPr lang="en-GB" sz="2400" dirty="0" err="1"/>
              <a:t>only_nulls</a:t>
            </a:r>
            <a:r>
              <a:rPr lang="en-GB" sz="2400" dirty="0"/>
              <a:t> </a:t>
            </a:r>
          </a:p>
          <a:p>
            <a:pPr>
              <a:buFont typeface="Wingdings" pitchFamily="2" charset="2"/>
              <a:buNone/>
            </a:pPr>
            <a:r>
              <a:rPr lang="en-GB" sz="2400" dirty="0"/>
              <a:t>after update on BOOK</a:t>
            </a:r>
          </a:p>
          <a:p>
            <a:pPr>
              <a:buFont typeface="Wingdings" pitchFamily="2" charset="2"/>
              <a:buNone/>
            </a:pPr>
            <a:r>
              <a:rPr lang="en-GB" sz="2400" dirty="0"/>
              <a:t>for each row</a:t>
            </a:r>
          </a:p>
          <a:p>
            <a:pPr>
              <a:buFont typeface="Wingdings" pitchFamily="2" charset="2"/>
              <a:buNone/>
            </a:pPr>
            <a:r>
              <a:rPr lang="en-GB" sz="2400" b="1" dirty="0"/>
              <a:t>when (</a:t>
            </a:r>
            <a:r>
              <a:rPr lang="en-GB" sz="2400" b="1" dirty="0" err="1"/>
              <a:t>old.price</a:t>
            </a:r>
            <a:r>
              <a:rPr lang="en-GB" sz="2400" b="1" dirty="0"/>
              <a:t> is null)</a:t>
            </a:r>
            <a:r>
              <a:rPr lang="en-GB" sz="2400" dirty="0"/>
              <a:t>  -- </a:t>
            </a:r>
            <a:r>
              <a:rPr lang="en-GB" sz="1800" dirty="0"/>
              <a:t>notice the colon with OLD is </a:t>
            </a:r>
            <a:r>
              <a:rPr lang="en-GB" sz="1800" u="sng" dirty="0"/>
              <a:t>not</a:t>
            </a:r>
            <a:r>
              <a:rPr lang="en-GB" sz="1800" dirty="0"/>
              <a:t> used here</a:t>
            </a:r>
          </a:p>
          <a:p>
            <a:pPr>
              <a:buFont typeface="Wingdings" pitchFamily="2" charset="2"/>
              <a:buNone/>
            </a:pPr>
            <a:r>
              <a:rPr lang="en-GB" sz="2400" dirty="0"/>
              <a:t>begin</a:t>
            </a:r>
          </a:p>
          <a:p>
            <a:pPr>
              <a:buFont typeface="Wingdings" pitchFamily="2" charset="2"/>
              <a:buNone/>
            </a:pPr>
            <a:r>
              <a:rPr lang="en-GB" sz="2400" dirty="0"/>
              <a:t>   insert into </a:t>
            </a:r>
            <a:r>
              <a:rPr lang="en-GB" sz="2400" dirty="0" err="1"/>
              <a:t>PriceChange</a:t>
            </a:r>
            <a:r>
              <a:rPr lang="en-GB" sz="2400" dirty="0"/>
              <a:t> values(:</a:t>
            </a:r>
            <a:r>
              <a:rPr lang="en-GB" sz="2400" dirty="0" err="1"/>
              <a:t>old.isbn,:new.price</a:t>
            </a:r>
            <a:r>
              <a:rPr lang="en-GB" sz="2400" dirty="0"/>
              <a:t>);</a:t>
            </a:r>
          </a:p>
          <a:p>
            <a:pPr>
              <a:buFont typeface="Wingdings" pitchFamily="2" charset="2"/>
              <a:buNone/>
            </a:pPr>
            <a:r>
              <a:rPr lang="en-GB" sz="2400" dirty="0"/>
              <a:t>end;</a:t>
            </a:r>
          </a:p>
          <a:p>
            <a:pPr>
              <a:buFont typeface="Wingdings" pitchFamily="2" charset="2"/>
              <a:buNone/>
            </a:pP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BF82-5D47-4275-9313-2C7DA0E01C60}" type="slidenum">
              <a:rPr lang="en-GB"/>
              <a:pPr/>
              <a:t>57</a:t>
            </a:fld>
            <a:endParaRPr lang="en-GB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Compilation errors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When you create a trigger, Oracle responds</a:t>
            </a:r>
          </a:p>
          <a:p>
            <a:pPr lvl="1"/>
            <a:r>
              <a:rPr lang="en-GB"/>
              <a:t>"Trigger created" or</a:t>
            </a:r>
          </a:p>
          <a:p>
            <a:pPr lvl="1"/>
            <a:r>
              <a:rPr lang="en-GB"/>
              <a:t>"Warning: Trigger created with compilation errors."</a:t>
            </a:r>
          </a:p>
          <a:p>
            <a:r>
              <a:rPr lang="en-GB"/>
              <a:t>Type in the command</a:t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r>
              <a:rPr lang="en-GB" b="1"/>
              <a:t>SHOW ERRORS</a:t>
            </a:r>
            <a:r>
              <a:rPr lang="en-GB"/>
              <a:t/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r>
              <a:rPr lang="en-GB"/>
              <a:t>on its own to make the error messages visible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142C-A335-4EBB-BD4C-8C06807FDFA0}" type="slidenum">
              <a:rPr lang="en-GB"/>
              <a:pPr/>
              <a:t>58</a:t>
            </a:fld>
            <a:endParaRPr lang="en-GB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to think about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BEFORE or AFTER?</a:t>
            </a:r>
          </a:p>
          <a:p>
            <a:r>
              <a:rPr lang="en-GB"/>
              <a:t>INSERT, DELETE, UPDATE?</a:t>
            </a:r>
          </a:p>
          <a:p>
            <a:r>
              <a:rPr lang="en-GB"/>
              <a:t>FOR EACH ROW or once only?</a:t>
            </a:r>
          </a:p>
          <a:p>
            <a:r>
              <a:rPr lang="en-GB"/>
              <a:t>Any error conditions/messages?</a:t>
            </a:r>
          </a:p>
          <a:p>
            <a:endParaRPr lang="en-GB"/>
          </a:p>
          <a:p>
            <a:r>
              <a:rPr lang="en-GB"/>
              <a:t>How can I test that the trigger works?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17E8-2A79-48F0-9500-E253B1E52845}" type="slidenum">
              <a:rPr lang="en-GB"/>
              <a:pPr/>
              <a:t>59</a:t>
            </a:fld>
            <a:endParaRPr lang="en-GB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else can we do with triggers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DROP TRIGGER trigger_name;</a:t>
            </a:r>
          </a:p>
          <a:p>
            <a:pPr lvl="1"/>
            <a:r>
              <a:rPr lang="en-GB"/>
              <a:t>No further firing will occur when dropped</a:t>
            </a:r>
            <a:br>
              <a:rPr lang="en-GB"/>
            </a:br>
            <a:endParaRPr lang="en-GB"/>
          </a:p>
          <a:p>
            <a:r>
              <a:rPr lang="en-GB"/>
              <a:t>ALTER TRIGGER trigger_name DISABLE;</a:t>
            </a:r>
          </a:p>
          <a:p>
            <a:r>
              <a:rPr lang="en-GB"/>
              <a:t>ALTER TRIGGER trigger_name ENABLE;</a:t>
            </a:r>
            <a:br>
              <a:rPr lang="en-GB"/>
            </a:br>
            <a:endParaRPr lang="en-GB"/>
          </a:p>
          <a:p>
            <a:r>
              <a:rPr lang="en-GB" sz="2400"/>
              <a:t>ALTER TABLE table_name DISABLE ALL TRIGGERS;</a:t>
            </a:r>
          </a:p>
          <a:p>
            <a:r>
              <a:rPr lang="en-GB" sz="2400"/>
              <a:t>ALTER TABLE table_name ENABLE ALL TRIGGERS;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13- </a:t>
            </a:r>
            <a:fld id="{A5112E98-D00C-4BB0-8F22-0BC2510656FD}" type="slidenum">
              <a:rPr lang="en-US"/>
              <a:pPr/>
              <a:t>6</a:t>
            </a:fld>
            <a:endParaRPr lang="en-CA"/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Ordered Files</a:t>
            </a:r>
          </a:p>
        </p:txBody>
      </p:sp>
      <p:sp>
        <p:nvSpPr>
          <p:cNvPr id="1638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Also called a </a:t>
            </a:r>
            <a:r>
              <a:rPr lang="en-US" sz="2000" b="1" smtClean="0"/>
              <a:t>sequential</a:t>
            </a:r>
            <a:r>
              <a:rPr lang="en-US" sz="2000" smtClean="0"/>
              <a:t> file.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File records are kept sorted by the values of an </a:t>
            </a:r>
            <a:r>
              <a:rPr lang="en-US" sz="2000" i="1" smtClean="0"/>
              <a:t>ordering</a:t>
            </a:r>
            <a:r>
              <a:rPr lang="en-US" sz="2000" smtClean="0"/>
              <a:t> </a:t>
            </a:r>
            <a:r>
              <a:rPr lang="en-US" sz="2000" i="1" smtClean="0"/>
              <a:t>field</a:t>
            </a:r>
            <a:r>
              <a:rPr lang="en-US" sz="20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Insertion is expensive: records must be inserted in the correct order.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It is common to keep a separate unordered </a:t>
            </a:r>
            <a:r>
              <a:rPr lang="en-US" sz="2000" i="1" smtClean="0"/>
              <a:t>overflow</a:t>
            </a:r>
            <a:r>
              <a:rPr lang="en-US" sz="2000" smtClean="0"/>
              <a:t> (or </a:t>
            </a:r>
            <a:r>
              <a:rPr lang="en-US" sz="2000" i="1" smtClean="0"/>
              <a:t>transaction</a:t>
            </a:r>
            <a:r>
              <a:rPr lang="en-US" sz="2000" smtClean="0"/>
              <a:t>) file for new records to improve insertion efficiency; this is periodically merged with the main ordered file.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A </a:t>
            </a:r>
            <a:r>
              <a:rPr lang="en-US" sz="2000" b="1" smtClean="0"/>
              <a:t>binary search</a:t>
            </a:r>
            <a:r>
              <a:rPr lang="en-US" sz="2000" smtClean="0"/>
              <a:t> can be used to search for a record on its </a:t>
            </a:r>
            <a:r>
              <a:rPr lang="en-US" sz="2000" i="1" smtClean="0"/>
              <a:t>ordering field</a:t>
            </a:r>
            <a:r>
              <a:rPr lang="en-US" sz="2000" smtClean="0"/>
              <a:t> value.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This requires reading and searching log</a:t>
            </a:r>
            <a:r>
              <a:rPr lang="en-US" sz="2000" baseline="-25000" smtClean="0"/>
              <a:t>2</a:t>
            </a:r>
            <a:r>
              <a:rPr lang="en-US" sz="2000" smtClean="0"/>
              <a:t> of the file blocks on the average, an improvement over linear search.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Reading the records in order of the ordering field is quite efficient.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0D5-2ABD-4F9A-9465-818905430C1B}" type="slidenum">
              <a:rPr lang="en-GB"/>
              <a:pPr/>
              <a:t>60</a:t>
            </a:fld>
            <a:endParaRPr lang="en-GB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Trigger problems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Easy to confuse </a:t>
            </a:r>
            <a:r>
              <a:rPr lang="en-GB">
                <a:solidFill>
                  <a:srgbClr val="FF3300"/>
                </a:solidFill>
              </a:rPr>
              <a:t>:=</a:t>
            </a:r>
            <a:r>
              <a:rPr lang="en-GB"/>
              <a:t>   with </a:t>
            </a:r>
            <a:r>
              <a:rPr lang="en-GB">
                <a:solidFill>
                  <a:srgbClr val="FF3300"/>
                </a:solidFill>
              </a:rPr>
              <a:t>=</a:t>
            </a:r>
            <a:r>
              <a:rPr lang="en-GB"/>
              <a:t> with </a:t>
            </a:r>
            <a:r>
              <a:rPr lang="en-GB">
                <a:solidFill>
                  <a:srgbClr val="FF3300"/>
                </a:solidFill>
              </a:rPr>
              <a:t>=    :old</a:t>
            </a:r>
          </a:p>
          <a:p>
            <a:r>
              <a:rPr lang="en-GB"/>
              <a:t>Compilation errors:</a:t>
            </a:r>
            <a:br>
              <a:rPr lang="en-GB"/>
            </a:br>
            <a:r>
              <a:rPr lang="en-GB"/>
              <a:t>use SHOW ERRORS to see them</a:t>
            </a:r>
          </a:p>
          <a:p>
            <a:r>
              <a:rPr lang="en-GB"/>
              <a:t>Errors may need to be solved in a different place from where they occur</a:t>
            </a:r>
          </a:p>
          <a:p>
            <a:r>
              <a:rPr lang="en-GB"/>
              <a:t>"table is mutating"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Getting the code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69296"/>
          </a:xfr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dirty="0"/>
              <a:t> </a:t>
            </a:r>
            <a:r>
              <a:rPr lang="en-GB" b="1" dirty="0"/>
              <a:t>SELECT text FROM </a:t>
            </a:r>
            <a:r>
              <a:rPr lang="en-GB" b="1" dirty="0" err="1"/>
              <a:t>user_source</a:t>
            </a:r>
            <a:r>
              <a:rPr lang="en-GB" b="1" dirty="0"/>
              <a:t> </a:t>
            </a:r>
            <a:br>
              <a:rPr lang="en-GB" b="1" dirty="0"/>
            </a:br>
            <a:r>
              <a:rPr lang="en-GB" b="1" dirty="0"/>
              <a:t>WHERE name ='SAL_TRG'</a:t>
            </a:r>
            <a:r>
              <a:rPr lang="en-GB" sz="3600" b="1" dirty="0"/>
              <a:t>;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7D9E-9139-465C-A0D5-4757010B0D6F}" type="slidenum">
              <a:rPr lang="en-GB"/>
              <a:pPr/>
              <a:t>61</a:t>
            </a:fld>
            <a:endParaRPr lang="en-GB"/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1043608" y="2636912"/>
            <a:ext cx="7272808" cy="32702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/>
              <a:t>trigger </a:t>
            </a:r>
            <a:r>
              <a:rPr lang="en-GB" sz="1600" b="1" dirty="0" err="1"/>
              <a:t>sal_trg</a:t>
            </a:r>
            <a:endParaRPr lang="en-GB" sz="1600" b="1" dirty="0"/>
          </a:p>
          <a:p>
            <a:r>
              <a:rPr lang="en-GB" sz="1600" b="1" dirty="0"/>
              <a:t>after update on </a:t>
            </a:r>
            <a:r>
              <a:rPr lang="en-GB" sz="1600" b="1" dirty="0" err="1"/>
              <a:t>personnel_copy</a:t>
            </a:r>
            <a:endParaRPr lang="en-GB" sz="1600" b="1" dirty="0"/>
          </a:p>
          <a:p>
            <a:r>
              <a:rPr lang="en-GB" sz="1600" b="1" dirty="0"/>
              <a:t>for each row</a:t>
            </a:r>
          </a:p>
          <a:p>
            <a:r>
              <a:rPr lang="en-GB" sz="1600" b="1" dirty="0"/>
              <a:t>when (</a:t>
            </a:r>
            <a:r>
              <a:rPr lang="en-GB" sz="1600" b="1" dirty="0" err="1"/>
              <a:t>old.salary</a:t>
            </a:r>
            <a:r>
              <a:rPr lang="en-GB" sz="1600" b="1" dirty="0"/>
              <a:t> &gt; 20000 and </a:t>
            </a:r>
            <a:r>
              <a:rPr lang="en-GB" sz="1600" b="1" dirty="0" err="1"/>
              <a:t>old.bonus</a:t>
            </a:r>
            <a:r>
              <a:rPr lang="en-GB" sz="1600" b="1" dirty="0"/>
              <a:t> is not null)</a:t>
            </a:r>
          </a:p>
          <a:p>
            <a:r>
              <a:rPr lang="en-GB" sz="1600" b="1" dirty="0"/>
              <a:t>begin</a:t>
            </a:r>
          </a:p>
          <a:p>
            <a:r>
              <a:rPr lang="en-GB" sz="1600" b="1" dirty="0"/>
              <a:t>if inserting then</a:t>
            </a:r>
          </a:p>
          <a:p>
            <a:r>
              <a:rPr lang="en-GB" sz="1600" b="1" dirty="0"/>
              <a:t>  insert into </a:t>
            </a:r>
            <a:r>
              <a:rPr lang="en-GB" sz="1600" b="1" dirty="0" err="1"/>
              <a:t>audit_salaries</a:t>
            </a:r>
            <a:r>
              <a:rPr lang="en-GB" sz="1600" b="1" dirty="0"/>
              <a:t> values(</a:t>
            </a:r>
            <a:r>
              <a:rPr lang="en-GB" sz="1600" b="1" dirty="0" err="1"/>
              <a:t>null,:new.salary</a:t>
            </a:r>
            <a:r>
              <a:rPr lang="en-GB" sz="1600" b="1" dirty="0"/>
              <a:t>);</a:t>
            </a:r>
          </a:p>
          <a:p>
            <a:r>
              <a:rPr lang="en-GB" sz="1600" b="1" dirty="0"/>
              <a:t>  </a:t>
            </a:r>
            <a:r>
              <a:rPr lang="en-GB" sz="1600" b="1" dirty="0" err="1"/>
              <a:t>elsif</a:t>
            </a:r>
            <a:r>
              <a:rPr lang="en-GB" sz="1600" b="1" dirty="0"/>
              <a:t> deleting then</a:t>
            </a:r>
          </a:p>
          <a:p>
            <a:r>
              <a:rPr lang="en-GB" sz="1600" b="1" dirty="0"/>
              <a:t>    insert into </a:t>
            </a:r>
            <a:r>
              <a:rPr lang="en-GB" sz="1600" b="1" dirty="0" err="1"/>
              <a:t>audit_salaries</a:t>
            </a:r>
            <a:r>
              <a:rPr lang="en-GB" sz="1600" b="1" dirty="0"/>
              <a:t> values(:</a:t>
            </a:r>
            <a:r>
              <a:rPr lang="en-GB" sz="1600" b="1" dirty="0" err="1"/>
              <a:t>old.salary</a:t>
            </a:r>
            <a:r>
              <a:rPr lang="en-GB" sz="1600" b="1" dirty="0"/>
              <a:t>, null);</a:t>
            </a:r>
          </a:p>
          <a:p>
            <a:r>
              <a:rPr lang="en-GB" sz="1600" b="1" dirty="0"/>
              <a:t>    else</a:t>
            </a:r>
          </a:p>
          <a:p>
            <a:r>
              <a:rPr lang="en-GB" sz="1600" b="1" dirty="0"/>
              <a:t>      insert into </a:t>
            </a:r>
            <a:r>
              <a:rPr lang="en-GB" sz="1600" b="1" dirty="0" err="1"/>
              <a:t>audit_salaries</a:t>
            </a:r>
            <a:r>
              <a:rPr lang="en-GB" sz="1600" b="1" dirty="0"/>
              <a:t> values(:</a:t>
            </a:r>
            <a:r>
              <a:rPr lang="en-GB" sz="1600" b="1" dirty="0" err="1"/>
              <a:t>old.salary,:new.salary</a:t>
            </a:r>
            <a:r>
              <a:rPr lang="en-GB" sz="1600" b="1" dirty="0"/>
              <a:t>);</a:t>
            </a:r>
          </a:p>
          <a:p>
            <a:r>
              <a:rPr lang="en-GB" sz="1600" b="1" dirty="0"/>
              <a:t>end if;</a:t>
            </a:r>
          </a:p>
          <a:p>
            <a:r>
              <a:rPr lang="en-GB" sz="1600" b="1" dirty="0"/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Triggers are in the Data Dictionary</a:t>
            </a:r>
          </a:p>
        </p:txBody>
      </p:sp>
      <p:graphicFrame>
        <p:nvGraphicFramePr>
          <p:cNvPr id="90162" name="Group 50"/>
          <p:cNvGraphicFramePr>
            <a:graphicFrameLocks noGrp="1"/>
          </p:cNvGraphicFramePr>
          <p:nvPr>
            <p:ph idx="1"/>
          </p:nvPr>
        </p:nvGraphicFramePr>
        <p:xfrm>
          <a:off x="457200" y="2359496"/>
          <a:ext cx="8229600" cy="3733800"/>
        </p:xfrm>
        <a:graphic>
          <a:graphicData uri="http://schemas.openxmlformats.org/drawingml/2006/table">
            <a:tbl>
              <a:tblPr/>
              <a:tblGrid>
                <a:gridCol w="3027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1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Trigger_name</a:t>
                      </a:r>
                    </a:p>
                  </a:txBody>
                  <a:tcPr marL="93165" marR="931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 of trigger</a:t>
                      </a: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Triggering_event</a:t>
                      </a:r>
                    </a:p>
                  </a:txBody>
                  <a:tcPr marL="93165" marR="931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INSERT, UPDATE, DELETE</a:t>
                      </a: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Table_owner</a:t>
                      </a:r>
                    </a:p>
                  </a:txBody>
                  <a:tcPr marL="93165" marR="931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Owner of the table attached to</a:t>
                      </a: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Table_name</a:t>
                      </a:r>
                    </a:p>
                  </a:txBody>
                  <a:tcPr marL="93165" marR="931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 of the table attached to</a:t>
                      </a: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Referencing_names</a:t>
                      </a:r>
                    </a:p>
                  </a:txBody>
                  <a:tcPr marL="93165" marR="931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Names used for OLD and NEW</a:t>
                      </a: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Status</a:t>
                      </a:r>
                    </a:p>
                  </a:txBody>
                  <a:tcPr marL="93165" marR="931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Disabled or Enabled</a:t>
                      </a: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93165" marR="931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Trigger description</a:t>
                      </a: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Trigger_body</a:t>
                      </a:r>
                    </a:p>
                  </a:txBody>
                  <a:tcPr marL="93165" marR="931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Statements executed when fired</a:t>
                      </a: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53BD-C3CC-45C2-8F41-9A8440FFAF3F}" type="slidenum">
              <a:rPr lang="en-GB"/>
              <a:pPr/>
              <a:t>62</a:t>
            </a:fld>
            <a:endParaRPr lang="en-GB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7544" y="1628800"/>
            <a:ext cx="8305800" cy="30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400" dirty="0"/>
              <a:t>Info about your triggers is held in USER_TRIGGERS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Ordered Files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741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13- </a:t>
            </a:r>
            <a:fld id="{3F99131D-8620-4E76-955F-4143C8A0E5B7}" type="slidenum">
              <a:rPr lang="en-US"/>
              <a:pPr/>
              <a:t>7</a:t>
            </a:fld>
            <a:endParaRPr lang="en-CA"/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1352128"/>
            <a:ext cx="314325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13- </a:t>
            </a:r>
            <a:fld id="{307599E5-DD6C-43FE-A3B2-505233AF620C}" type="slidenum">
              <a:rPr lang="en-US"/>
              <a:pPr/>
              <a:t>8</a:t>
            </a:fld>
            <a:endParaRPr lang="en-CA"/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Average Access Times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following table shows the average access time to access a specific record for a given type of file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7888" y="3246438"/>
            <a:ext cx="7548562" cy="188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13- </a:t>
            </a:r>
            <a:fld id="{EC51BC99-A09E-4D73-8D50-89D7E3F02019}" type="slidenum">
              <a:rPr lang="en-US"/>
              <a:pPr/>
              <a:t>9</a:t>
            </a:fld>
            <a:endParaRPr lang="en-CA"/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Hashed Files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 file blocks are divided into M equal-sized </a:t>
            </a:r>
            <a:r>
              <a:rPr lang="en-US" sz="2000" b="1" dirty="0" smtClean="0"/>
              <a:t>buckets</a:t>
            </a:r>
            <a:r>
              <a:rPr lang="en-US" sz="2000" dirty="0" smtClean="0"/>
              <a:t>, numbered bucket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, bucket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..., bucket</a:t>
            </a:r>
            <a:r>
              <a:rPr lang="en-US" sz="2000" baseline="-25000" dirty="0" smtClean="0"/>
              <a:t>M-1</a:t>
            </a:r>
            <a:r>
              <a:rPr lang="en-US" sz="2000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Typically, a bucket corresponds to one (or a fixed number of) disk block.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One of the file fields is designated to be the </a:t>
            </a:r>
            <a:r>
              <a:rPr lang="en-US" sz="2000" b="1" dirty="0" smtClean="0"/>
              <a:t>hash key</a:t>
            </a:r>
            <a:r>
              <a:rPr lang="en-US" sz="2000" dirty="0" smtClean="0"/>
              <a:t> of the file.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 record with hash key value K is stored in bucket </a:t>
            </a:r>
            <a:r>
              <a:rPr lang="en-US" sz="2000" dirty="0" err="1" smtClean="0"/>
              <a:t>i</a:t>
            </a:r>
            <a:r>
              <a:rPr lang="en-US" sz="2000" dirty="0" smtClean="0"/>
              <a:t>, where </a:t>
            </a:r>
            <a:r>
              <a:rPr lang="en-US" sz="2000" dirty="0" err="1" smtClean="0"/>
              <a:t>i</a:t>
            </a:r>
            <a:r>
              <a:rPr lang="en-US" sz="2000" dirty="0" smtClean="0"/>
              <a:t>=h(K), and h is the </a:t>
            </a:r>
            <a:r>
              <a:rPr lang="en-US" sz="2000" b="1" dirty="0" smtClean="0"/>
              <a:t>hashing function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Search is very efficient on the hash key.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Collisions occur when a new record hashes to a bucket that is already full.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An overflow file is kept for storing such records.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Overflow records that hash to each bucket can be linked together.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DRC Template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FF009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0082"/>
        </a:accent6>
        <a:hlink>
          <a:srgbClr val="A6A6A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FFFF00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E7E700"/>
        </a:accent6>
        <a:hlink>
          <a:srgbClr val="FF0090"/>
        </a:hlink>
        <a:folHlink>
          <a:srgbClr val="A6A6A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NDRC Document" ma:contentTypeID="0x01010067DD71A3E2A05543A829DA82727911F90077C82967715ED94B96AD0B60EC67406A" ma:contentTypeVersion="25" ma:contentTypeDescription="This is the default template for NDRC document." ma:contentTypeScope="" ma:versionID="975fd59ca4815150fd9994aab2aebd8d">
  <xsd:schema xmlns:xsd="http://www.w3.org/2001/XMLSchema" xmlns:p="http://schemas.microsoft.com/office/2006/metadata/properties" targetNamespace="http://schemas.microsoft.com/office/2006/metadata/properties" ma:root="true" ma:fieldsID="ddd02c06f875442d2d8e0c0357ce414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2EFA0D13-7183-4503-AA10-815D0BE334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59CE32C-DA76-40C8-A133-90BBA7D755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21B16E-042D-454A-BA04-BEC5DDB2B281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NDRC Template</Template>
  <TotalTime>42315</TotalTime>
  <Words>3313</Words>
  <Application>Microsoft Office PowerPoint</Application>
  <PresentationFormat>On-screen Show (4:3)</PresentationFormat>
  <Paragraphs>492</Paragraphs>
  <Slides>62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Arial Rounded MT Bold</vt:lpstr>
      <vt:lpstr>Arial Unicode MS</vt:lpstr>
      <vt:lpstr>Comic Sans MS</vt:lpstr>
      <vt:lpstr>Courier New</vt:lpstr>
      <vt:lpstr>Monotype Sorts</vt:lpstr>
      <vt:lpstr>Times New Roman</vt:lpstr>
      <vt:lpstr>Verdana</vt:lpstr>
      <vt:lpstr>Wingdings</vt:lpstr>
      <vt:lpstr>NDRC Template</vt:lpstr>
      <vt:lpstr>Physical Design Week 4 </vt:lpstr>
      <vt:lpstr>Physical database design</vt:lpstr>
      <vt:lpstr>Indexes</vt:lpstr>
      <vt:lpstr>Type of File</vt:lpstr>
      <vt:lpstr>Type of File: Unordered</vt:lpstr>
      <vt:lpstr>Ordered Files</vt:lpstr>
      <vt:lpstr>Ordered Files </vt:lpstr>
      <vt:lpstr>Average Access Times</vt:lpstr>
      <vt:lpstr>Hashed Files</vt:lpstr>
      <vt:lpstr>Hashed Files (contd.)</vt:lpstr>
      <vt:lpstr>Hashed Files - Chaining</vt:lpstr>
      <vt:lpstr>Hashed Files (contd.)</vt:lpstr>
      <vt:lpstr>Dynamic And Extendible Hashed Files</vt:lpstr>
      <vt:lpstr>Dynamic And Extendible Hashing (contd.)</vt:lpstr>
      <vt:lpstr>Dynamic Hashing</vt:lpstr>
      <vt:lpstr>Extendible Hashing</vt:lpstr>
      <vt:lpstr>Index Structures for Databases</vt:lpstr>
      <vt:lpstr>Indexes</vt:lpstr>
      <vt:lpstr>Types of Indexes</vt:lpstr>
      <vt:lpstr>Single Level Indexes</vt:lpstr>
      <vt:lpstr>Primary Indexes</vt:lpstr>
      <vt:lpstr>Primary  Indexes (clustered)</vt:lpstr>
      <vt:lpstr>Primary Indexes (clustered)</vt:lpstr>
      <vt:lpstr>Note on Primary Index (clustered)</vt:lpstr>
      <vt:lpstr>Secondary Indexes</vt:lpstr>
      <vt:lpstr>Secondary Indexes</vt:lpstr>
      <vt:lpstr>Primary Indexes (not clustered)</vt:lpstr>
      <vt:lpstr>Primary Indexes (not clustered)</vt:lpstr>
      <vt:lpstr>Secondary Index on Non-Key Field</vt:lpstr>
      <vt:lpstr>Secondary Index on Non-Key Field</vt:lpstr>
      <vt:lpstr>Bitmap Index</vt:lpstr>
      <vt:lpstr>Multilevel Indexes</vt:lpstr>
      <vt:lpstr>Multilevel Indexes</vt:lpstr>
      <vt:lpstr>Multilevel index</vt:lpstr>
      <vt:lpstr>Multilevel Indexes Using Search Trees, B-Trees &amp; B+ Trees</vt:lpstr>
      <vt:lpstr>PowerPoint Presentation</vt:lpstr>
      <vt:lpstr>B-Trees</vt:lpstr>
      <vt:lpstr>PowerPoint Presentation</vt:lpstr>
      <vt:lpstr>TRIGGERS</vt:lpstr>
      <vt:lpstr>What is a trigger?</vt:lpstr>
      <vt:lpstr>Trigger Uses</vt:lpstr>
      <vt:lpstr>Trigger Uses</vt:lpstr>
      <vt:lpstr>Trigger Uses</vt:lpstr>
      <vt:lpstr>Types of Trigger and Naming</vt:lpstr>
      <vt:lpstr>Statement Triggers</vt:lpstr>
      <vt:lpstr>Row trigger</vt:lpstr>
      <vt:lpstr>:OLD and :NEW</vt:lpstr>
      <vt:lpstr>Referential integrity trigger example</vt:lpstr>
      <vt:lpstr>Referring to Values which fire the trigger</vt:lpstr>
      <vt:lpstr>Example trigger: business rules</vt:lpstr>
      <vt:lpstr>Example explained</vt:lpstr>
      <vt:lpstr>Example explained</vt:lpstr>
      <vt:lpstr>Raise_application_error</vt:lpstr>
      <vt:lpstr>The Trigger in use</vt:lpstr>
      <vt:lpstr>WHEN clause</vt:lpstr>
      <vt:lpstr>WHEN Example</vt:lpstr>
      <vt:lpstr>Compilation errors</vt:lpstr>
      <vt:lpstr>What to think about</vt:lpstr>
      <vt:lpstr>What else can we do with triggers</vt:lpstr>
      <vt:lpstr>Trigger problems</vt:lpstr>
      <vt:lpstr>Getting the code</vt:lpstr>
      <vt:lpstr>Triggers are in the Data Dictionary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Haystack</dc:title>
  <dc:creator>kquinn</dc:creator>
  <cp:lastModifiedBy>Pierpaolo Dondio</cp:lastModifiedBy>
  <cp:revision>380</cp:revision>
  <cp:lastPrinted>1601-01-01T00:00:00Z</cp:lastPrinted>
  <dcterms:created xsi:type="dcterms:W3CDTF">2010-08-13T08:18:53Z</dcterms:created>
  <dcterms:modified xsi:type="dcterms:W3CDTF">2018-09-30T20:54:50Z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