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9" r:id="rId2"/>
    <p:sldId id="314" r:id="rId3"/>
    <p:sldId id="395" r:id="rId4"/>
    <p:sldId id="396" r:id="rId5"/>
    <p:sldId id="415" r:id="rId6"/>
    <p:sldId id="416" r:id="rId7"/>
    <p:sldId id="398" r:id="rId8"/>
    <p:sldId id="414" r:id="rId9"/>
    <p:sldId id="399" r:id="rId10"/>
    <p:sldId id="410" r:id="rId11"/>
    <p:sldId id="417" r:id="rId12"/>
    <p:sldId id="411" r:id="rId13"/>
    <p:sldId id="412" r:id="rId14"/>
    <p:sldId id="408" r:id="rId15"/>
    <p:sldId id="418" r:id="rId16"/>
    <p:sldId id="419" r:id="rId17"/>
    <p:sldId id="42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1111" autoAdjust="0"/>
  </p:normalViewPr>
  <p:slideViewPr>
    <p:cSldViewPr>
      <p:cViewPr varScale="1">
        <p:scale>
          <a:sx n="111" d="100"/>
          <a:sy n="111" d="100"/>
        </p:scale>
        <p:origin x="19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6C76-B85E-43BB-BE41-9A77140381A0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C3C9D-7F2D-4028-8F8D-B2E85078C70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073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0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https://expressjs.com/en/guide/routing.html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00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330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763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handlers listed in the array can use </a:t>
            </a:r>
            <a:r>
              <a:rPr lang="en-IE" sz="1200" dirty="0">
                <a:solidFill>
                  <a:srgbClr val="FF0000"/>
                </a:solidFill>
              </a:rPr>
              <a:t>next('route'); to 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 control to subsequent routes if there’s no reason to proceed with the </a:t>
            </a:r>
            <a:r>
              <a:rPr lang="en-I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route.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806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576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85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C3C9D-7F2D-4028-8F8D-B2E85078C705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79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74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52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227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0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09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49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22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02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95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6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3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8835-CAA7-40BD-A04C-B2BA79D8B22D}" type="datetimeFigureOut">
              <a:rPr lang="en-IE" smtClean="0"/>
              <a:t>01/03/2020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CD16-0ADD-4F16-A544-80B04C3E2F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801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B344DA-257A-488A-95C4-BB93E85F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48" y="2605723"/>
            <a:ext cx="4562104" cy="16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C67-B4FA-4C60-B65F-6F5899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E942-AB17-48AB-837C-337C1744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57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200" dirty="0"/>
              <a:t>Say 'users' is your JS array of users: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r>
              <a:rPr lang="en-IE" sz="2200" dirty="0"/>
              <a:t>With one handler:</a:t>
            </a:r>
          </a:p>
          <a:p>
            <a:pPr marL="400050" lvl="1" indent="0">
              <a:buNone/>
            </a:pPr>
            <a:r>
              <a:rPr lang="en-IE" sz="1800" b="1" dirty="0" err="1"/>
              <a:t>app.get</a:t>
            </a:r>
            <a:r>
              <a:rPr lang="en-IE" sz="1800" b="1" dirty="0"/>
              <a:t>('/users'</a:t>
            </a:r>
            <a:r>
              <a:rPr lang="en-GB" sz="1800" dirty="0"/>
              <a:t>, function (</a:t>
            </a:r>
            <a:r>
              <a:rPr lang="en-GB" sz="1800" dirty="0" err="1"/>
              <a:t>req</a:t>
            </a:r>
            <a:r>
              <a:rPr lang="en-GB" sz="1800" dirty="0"/>
              <a:t>, res) {</a:t>
            </a:r>
          </a:p>
          <a:p>
            <a:pPr marL="400050" lvl="1" indent="0">
              <a:buNone/>
            </a:pPr>
            <a:r>
              <a:rPr lang="en-IE" sz="1800" dirty="0"/>
              <a:t>	</a:t>
            </a:r>
            <a:r>
              <a:rPr lang="en-IE" sz="1800" dirty="0" err="1">
                <a:solidFill>
                  <a:schemeClr val="accent6">
                    <a:lumMod val="75000"/>
                  </a:schemeClr>
                </a:solidFill>
              </a:rPr>
              <a:t>res.json</a:t>
            </a:r>
            <a:r>
              <a:rPr lang="en-IE" sz="1800" dirty="0"/>
              <a:t>(</a:t>
            </a:r>
            <a:r>
              <a:rPr lang="en-IE" sz="1800" dirty="0">
                <a:solidFill>
                  <a:srgbClr val="00B050"/>
                </a:solidFill>
              </a:rPr>
              <a:t>users</a:t>
            </a:r>
            <a:r>
              <a:rPr lang="en-IE" sz="1800" dirty="0"/>
              <a:t>); 	</a:t>
            </a:r>
          </a:p>
          <a:p>
            <a:pPr marL="400050" lvl="1" indent="0">
              <a:buNone/>
            </a:pPr>
            <a:r>
              <a:rPr lang="en-IE" sz="1800" dirty="0"/>
              <a:t>});</a:t>
            </a:r>
          </a:p>
          <a:p>
            <a:pPr marL="400050" lvl="1" indent="0">
              <a:buNone/>
            </a:pPr>
            <a:endParaRPr lang="en-IE" sz="1800" dirty="0"/>
          </a:p>
          <a:p>
            <a:pPr marL="400050" lvl="1" indent="0">
              <a:buNone/>
            </a:pPr>
            <a:endParaRPr lang="en-IE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D3B0B-9AEE-4E33-B793-5BCC2C439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8" y="5733256"/>
            <a:ext cx="626591" cy="62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BF280-999F-4AD1-BAF9-4C3095A1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5733256"/>
            <a:ext cx="517207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DE290-40D5-47AB-B3DE-D728C2D76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2191607"/>
            <a:ext cx="2257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6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C67-B4FA-4C60-B65F-6F5899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E942-AB17-48AB-837C-337C1744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085184"/>
          </a:xfrm>
        </p:spPr>
        <p:txBody>
          <a:bodyPr>
            <a:noAutofit/>
          </a:bodyPr>
          <a:lstStyle/>
          <a:p>
            <a:r>
              <a:rPr lang="en-IE" sz="2200" dirty="0"/>
              <a:t>With multiple handlers:</a:t>
            </a:r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1800" dirty="0" err="1"/>
              <a:t>var</a:t>
            </a:r>
            <a:r>
              <a:rPr lang="en-IE" sz="1800" dirty="0"/>
              <a:t> cb1 = function (</a:t>
            </a:r>
            <a:r>
              <a:rPr lang="en-IE" sz="1800" dirty="0" err="1"/>
              <a:t>req</a:t>
            </a:r>
            <a:r>
              <a:rPr lang="en-IE" sz="1800" dirty="0"/>
              <a:t>, res, </a:t>
            </a:r>
            <a:r>
              <a:rPr lang="en-IE" sz="1800" b="1" dirty="0"/>
              <a:t>next</a:t>
            </a:r>
            <a:r>
              <a:rPr lang="en-IE" sz="1800" dirty="0"/>
              <a:t>) {</a:t>
            </a:r>
          </a:p>
          <a:p>
            <a:pPr marL="0" indent="0">
              <a:buNone/>
            </a:pPr>
            <a:r>
              <a:rPr lang="en-IE" sz="1800" dirty="0"/>
              <a:t>	if (!</a:t>
            </a:r>
            <a:r>
              <a:rPr lang="en-IE" sz="1800" i="1" dirty="0"/>
              <a:t>authenticated</a:t>
            </a:r>
            <a:r>
              <a:rPr lang="en-IE" sz="1800" dirty="0"/>
              <a:t>)</a:t>
            </a:r>
          </a:p>
          <a:p>
            <a:pPr marL="0" indent="0">
              <a:buNone/>
            </a:pPr>
            <a:r>
              <a:rPr lang="en-IE" sz="1800" dirty="0"/>
              <a:t>		</a:t>
            </a:r>
            <a:r>
              <a:rPr lang="en-IE" sz="1800" dirty="0">
                <a:solidFill>
                  <a:srgbClr val="FF0000"/>
                </a:solidFill>
              </a:rPr>
              <a:t>next('route'); </a:t>
            </a:r>
            <a:r>
              <a:rPr lang="en-IE" sz="1800" dirty="0"/>
              <a:t>// bypass the next handlers and go to the next route</a:t>
            </a:r>
          </a:p>
          <a:p>
            <a:pPr marL="0" indent="0">
              <a:buNone/>
            </a:pPr>
            <a:r>
              <a:rPr lang="en-IE" sz="1800" dirty="0"/>
              <a:t>  	</a:t>
            </a:r>
            <a:r>
              <a:rPr lang="en-IE" sz="1800" dirty="0">
                <a:solidFill>
                  <a:srgbClr val="00B050"/>
                </a:solidFill>
              </a:rPr>
              <a:t>next(); </a:t>
            </a:r>
            <a:r>
              <a:rPr lang="en-IE" sz="1800" dirty="0"/>
              <a:t>	// pass control to the next handler specified in the array, cb2</a:t>
            </a:r>
          </a:p>
          <a:p>
            <a:pPr marL="0" indent="0">
              <a:buNone/>
            </a:pPr>
            <a:r>
              <a:rPr lang="en-IE" sz="1800" dirty="0"/>
              <a:t>}</a:t>
            </a:r>
          </a:p>
          <a:p>
            <a:pPr marL="0" indent="0">
              <a:buNone/>
            </a:pPr>
            <a:r>
              <a:rPr lang="en-IE" sz="1800" dirty="0" err="1"/>
              <a:t>var</a:t>
            </a:r>
            <a:r>
              <a:rPr lang="en-IE" sz="1800" dirty="0"/>
              <a:t> cb2 = function (</a:t>
            </a:r>
            <a:r>
              <a:rPr lang="en-IE" sz="1800" dirty="0" err="1"/>
              <a:t>req</a:t>
            </a:r>
            <a:r>
              <a:rPr lang="en-IE" sz="1800" dirty="0"/>
              <a:t>, res) {</a:t>
            </a:r>
          </a:p>
          <a:p>
            <a:pPr marL="0" indent="0">
              <a:buNone/>
            </a:pPr>
            <a:r>
              <a:rPr lang="en-IE" sz="1800" dirty="0"/>
              <a:t>	</a:t>
            </a:r>
            <a:r>
              <a:rPr lang="en-IE" sz="1800" dirty="0">
                <a:solidFill>
                  <a:srgbClr val="00B050"/>
                </a:solidFill>
              </a:rPr>
              <a:t>return </a:t>
            </a:r>
            <a:r>
              <a:rPr lang="en-IE" sz="1800" dirty="0" err="1">
                <a:solidFill>
                  <a:srgbClr val="00B050"/>
                </a:solidFill>
              </a:rPr>
              <a:t>res.json</a:t>
            </a:r>
            <a:r>
              <a:rPr lang="en-IE" sz="1800" dirty="0">
                <a:solidFill>
                  <a:srgbClr val="00B050"/>
                </a:solidFill>
              </a:rPr>
              <a:t>(users); </a:t>
            </a:r>
          </a:p>
          <a:p>
            <a:pPr marL="0" indent="0">
              <a:buNone/>
            </a:pPr>
            <a:r>
              <a:rPr lang="en-IE" sz="1800" dirty="0"/>
              <a:t>}</a:t>
            </a:r>
          </a:p>
          <a:p>
            <a:pPr marL="0" indent="0">
              <a:buNone/>
            </a:pPr>
            <a:endParaRPr lang="en-IE" sz="1800" b="1" dirty="0"/>
          </a:p>
          <a:p>
            <a:pPr marL="0" indent="0">
              <a:buNone/>
            </a:pPr>
            <a:r>
              <a:rPr lang="en-IE" sz="1800" b="1" dirty="0" err="1"/>
              <a:t>app.get</a:t>
            </a:r>
            <a:r>
              <a:rPr lang="en-IE" sz="1800" dirty="0"/>
              <a:t>('/users', [cb1, cb2]); 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/* you can use this mechanism to respect the “single responsibility” and “don’t repeat yourself” principles and reuse handlers */</a:t>
            </a:r>
          </a:p>
        </p:txBody>
      </p:sp>
    </p:spTree>
    <p:extLst>
      <p:ext uri="{BB962C8B-B14F-4D97-AF65-F5344CB8AC3E}">
        <p14:creationId xmlns:p14="http://schemas.microsoft.com/office/powerpoint/2010/main" val="67927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C67-B4FA-4C60-B65F-6F5899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E942-AB17-48AB-837C-337C1744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84576"/>
          </a:xfrm>
        </p:spPr>
        <p:txBody>
          <a:bodyPr>
            <a:noAutofit/>
          </a:bodyPr>
          <a:lstStyle/>
          <a:p>
            <a:r>
              <a:rPr lang="en-IE" sz="2200" b="1" u="sng" dirty="0"/>
              <a:t>Route parameters</a:t>
            </a:r>
            <a:r>
              <a:rPr lang="en-IE" sz="2200" dirty="0"/>
              <a:t> are </a:t>
            </a:r>
            <a:r>
              <a:rPr lang="en-IE" sz="2200" dirty="0">
                <a:solidFill>
                  <a:srgbClr val="FF0000"/>
                </a:solidFill>
              </a:rPr>
              <a:t>named URL segments </a:t>
            </a:r>
            <a:r>
              <a:rPr lang="en-IE" sz="2200" dirty="0"/>
              <a:t>that are used to </a:t>
            </a:r>
            <a:r>
              <a:rPr lang="en-IE" sz="2200" dirty="0">
                <a:solidFill>
                  <a:schemeClr val="accent3">
                    <a:lumMod val="50000"/>
                  </a:schemeClr>
                </a:solidFill>
              </a:rPr>
              <a:t>capture the values </a:t>
            </a:r>
            <a:r>
              <a:rPr lang="en-IE" sz="2200" dirty="0"/>
              <a:t>specified at their position in the URL. </a:t>
            </a:r>
          </a:p>
          <a:p>
            <a:r>
              <a:rPr lang="en-IE" sz="2200" dirty="0"/>
              <a:t>The captured values are populated in the </a:t>
            </a:r>
            <a:r>
              <a:rPr lang="en-IE" sz="2200" dirty="0" err="1">
                <a:solidFill>
                  <a:srgbClr val="7030A0"/>
                </a:solidFill>
              </a:rPr>
              <a:t>req.params</a:t>
            </a:r>
            <a:r>
              <a:rPr lang="en-IE" sz="2200" dirty="0">
                <a:solidFill>
                  <a:srgbClr val="7030A0"/>
                </a:solidFill>
              </a:rPr>
              <a:t> object</a:t>
            </a:r>
            <a:r>
              <a:rPr lang="en-IE" sz="2200" dirty="0"/>
              <a:t>, with the name of the route </a:t>
            </a:r>
            <a:r>
              <a:rPr lang="en-IE" sz="2200" dirty="0">
                <a:solidFill>
                  <a:schemeClr val="accent5">
                    <a:lumMod val="75000"/>
                  </a:schemeClr>
                </a:solidFill>
              </a:rPr>
              <a:t>parameter</a:t>
            </a:r>
            <a:r>
              <a:rPr lang="en-IE" sz="2200" dirty="0"/>
              <a:t> in the path as the </a:t>
            </a:r>
            <a:r>
              <a:rPr lang="en-IE" sz="2200" dirty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IE" sz="2200" dirty="0"/>
              <a:t>.</a:t>
            </a:r>
          </a:p>
          <a:p>
            <a:r>
              <a:rPr lang="en-IE" sz="2200" dirty="0"/>
              <a:t>The name of route parameters must be made up of [A-Za-z0-9_].</a:t>
            </a:r>
          </a:p>
          <a:p>
            <a:endParaRPr lang="en-IE" sz="1800" b="1" dirty="0"/>
          </a:p>
          <a:p>
            <a:pPr marL="0" indent="0">
              <a:buNone/>
            </a:pPr>
            <a:r>
              <a:rPr lang="en-IE" sz="1800" dirty="0"/>
              <a:t>	Request URL: http://localhost:3000/users/1</a:t>
            </a:r>
          </a:p>
          <a:p>
            <a:pPr marL="0" indent="0">
              <a:buNone/>
            </a:pPr>
            <a:r>
              <a:rPr lang="en-IE" sz="1800" dirty="0"/>
              <a:t>	Route path: /users/:</a:t>
            </a:r>
            <a:r>
              <a:rPr lang="en-IE" sz="1800" dirty="0" err="1"/>
              <a:t>userId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	</a:t>
            </a:r>
            <a:r>
              <a:rPr lang="en-IE" sz="1800" dirty="0" err="1"/>
              <a:t>req.params</a:t>
            </a:r>
            <a:r>
              <a:rPr lang="en-IE" sz="1800" dirty="0"/>
              <a:t>: { "</a:t>
            </a:r>
            <a:r>
              <a:rPr lang="en-IE" sz="1800" dirty="0" err="1"/>
              <a:t>userId</a:t>
            </a:r>
            <a:r>
              <a:rPr lang="en-IE" sz="1800" dirty="0"/>
              <a:t>": "1" }</a:t>
            </a:r>
          </a:p>
          <a:p>
            <a:pPr marL="0" indent="0">
              <a:buNone/>
            </a:pPr>
            <a:endParaRPr lang="en-IE" sz="1800" b="1" dirty="0"/>
          </a:p>
          <a:p>
            <a:pPr marL="800100" lvl="2" indent="0">
              <a:buNone/>
            </a:pPr>
            <a:r>
              <a:rPr lang="en-IE" sz="1800" b="1" dirty="0" err="1"/>
              <a:t>app.get</a:t>
            </a:r>
            <a:r>
              <a:rPr lang="en-IE" sz="1800" b="1" dirty="0"/>
              <a:t>('/users/:</a:t>
            </a:r>
            <a:r>
              <a:rPr lang="en-IE" sz="1800" b="1" dirty="0" err="1"/>
              <a:t>userId</a:t>
            </a:r>
            <a:r>
              <a:rPr lang="en-IE" sz="1800" b="1" dirty="0"/>
              <a:t>'</a:t>
            </a:r>
            <a:r>
              <a:rPr lang="en-IE" sz="1800" dirty="0"/>
              <a:t>, </a:t>
            </a:r>
            <a:r>
              <a:rPr lang="en-GB" sz="1800" dirty="0"/>
              <a:t>function (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req</a:t>
            </a:r>
            <a:r>
              <a:rPr lang="en-GB" sz="1800" dirty="0"/>
              <a:t>, res) {</a:t>
            </a:r>
          </a:p>
          <a:p>
            <a:pPr marL="800100" lvl="2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E" sz="1800" dirty="0" err="1">
                <a:solidFill>
                  <a:schemeClr val="accent6">
                    <a:lumMod val="75000"/>
                  </a:schemeClr>
                </a:solidFill>
              </a:rPr>
              <a:t>res.json</a:t>
            </a:r>
            <a:r>
              <a:rPr lang="en-IE" sz="1800" dirty="0"/>
              <a:t>(</a:t>
            </a:r>
            <a:r>
              <a:rPr lang="en-IE" sz="1800" dirty="0">
                <a:solidFill>
                  <a:srgbClr val="00B050"/>
                </a:solidFill>
              </a:rPr>
              <a:t>users</a:t>
            </a:r>
            <a:r>
              <a:rPr lang="en-IE" sz="1800" dirty="0"/>
              <a:t>[</a:t>
            </a:r>
            <a:r>
              <a:rPr lang="en-IE" sz="1800" dirty="0" err="1">
                <a:solidFill>
                  <a:schemeClr val="accent4">
                    <a:lumMod val="75000"/>
                  </a:schemeClr>
                </a:solidFill>
              </a:rPr>
              <a:t>req.params</a:t>
            </a:r>
            <a:r>
              <a:rPr lang="en-IE" sz="1800" dirty="0" err="1"/>
              <a:t>.</a:t>
            </a:r>
            <a:r>
              <a:rPr lang="en-IE" sz="1800" dirty="0" err="1">
                <a:solidFill>
                  <a:schemeClr val="bg2">
                    <a:lumMod val="25000"/>
                  </a:schemeClr>
                </a:solidFill>
              </a:rPr>
              <a:t>userId</a:t>
            </a:r>
            <a:r>
              <a:rPr lang="en-IE" sz="1800" dirty="0"/>
              <a:t>]);  </a:t>
            </a:r>
          </a:p>
          <a:p>
            <a:pPr marL="800100" lvl="2" indent="0">
              <a:buNone/>
            </a:pPr>
            <a:r>
              <a:rPr lang="en-IE" sz="1800" dirty="0"/>
              <a:t>		// returns the JSON representation of the object in position 1</a:t>
            </a:r>
          </a:p>
          <a:p>
            <a:pPr marL="800100" lvl="2" indent="0">
              <a:buNone/>
            </a:pPr>
            <a:r>
              <a:rPr lang="en-IE" sz="1800" dirty="0"/>
              <a:t>		// {"id":"1","username":"Dave </a:t>
            </a:r>
            <a:r>
              <a:rPr lang="en-IE" sz="1800" dirty="0" err="1"/>
              <a:t>Davids</a:t>
            </a:r>
            <a:r>
              <a:rPr lang="en-IE" sz="1800" dirty="0"/>
              <a:t>"}</a:t>
            </a:r>
          </a:p>
          <a:p>
            <a:pPr marL="800100" lvl="2" indent="0">
              <a:buNone/>
            </a:pPr>
            <a:r>
              <a:rPr lang="en-IE" sz="1800" dirty="0"/>
              <a:t>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BAEC1-ED55-46AB-A654-3B172C2E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861048"/>
            <a:ext cx="2257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4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C67-B4FA-4C60-B65F-6F5899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E942-AB17-48AB-837C-337C1744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40362"/>
          </a:xfrm>
        </p:spPr>
        <p:txBody>
          <a:bodyPr>
            <a:noAutofit/>
          </a:bodyPr>
          <a:lstStyle/>
          <a:p>
            <a:r>
              <a:rPr lang="en-IE" sz="2200" dirty="0"/>
              <a:t>Resource/identifier/resource</a:t>
            </a:r>
            <a:endParaRPr lang="en-IE" sz="1800" dirty="0"/>
          </a:p>
          <a:p>
            <a:pPr marL="400050" lvl="1" indent="0">
              <a:buNone/>
            </a:pPr>
            <a:r>
              <a:rPr lang="en-IE" sz="1800" b="1" dirty="0" err="1"/>
              <a:t>app.get</a:t>
            </a:r>
            <a:r>
              <a:rPr lang="en-IE" sz="1800" b="1" dirty="0"/>
              <a:t>('/users/:</a:t>
            </a:r>
            <a:r>
              <a:rPr lang="en-IE" sz="1800" b="1" dirty="0" err="1"/>
              <a:t>userId</a:t>
            </a:r>
            <a:r>
              <a:rPr lang="en-IE" sz="1800" b="1" dirty="0"/>
              <a:t>/books', </a:t>
            </a:r>
            <a:r>
              <a:rPr lang="en-IE" sz="1800" dirty="0"/>
              <a:t>function (</a:t>
            </a:r>
            <a:r>
              <a:rPr lang="en-IE" sz="1800" dirty="0" err="1"/>
              <a:t>req</a:t>
            </a:r>
            <a:r>
              <a:rPr lang="en-IE" sz="1800" dirty="0"/>
              <a:t>, res) {</a:t>
            </a:r>
          </a:p>
          <a:p>
            <a:pPr marL="400050" lvl="1" indent="0">
              <a:buNone/>
            </a:pPr>
            <a:r>
              <a:rPr lang="en-IE" sz="1800" dirty="0"/>
              <a:t>	</a:t>
            </a:r>
            <a:r>
              <a:rPr lang="en-IE" sz="1800" dirty="0" err="1"/>
              <a:t>res.send</a:t>
            </a:r>
            <a:r>
              <a:rPr lang="en-IE" sz="1800" dirty="0"/>
              <a:t>("All the books of user " + </a:t>
            </a:r>
            <a:r>
              <a:rPr lang="en-IE" sz="1800" dirty="0" err="1"/>
              <a:t>req.params.userId</a:t>
            </a:r>
            <a:r>
              <a:rPr lang="en-IE" sz="1800" dirty="0"/>
              <a:t>); </a:t>
            </a:r>
          </a:p>
          <a:p>
            <a:pPr marL="400050" lvl="1" indent="0">
              <a:buNone/>
            </a:pPr>
            <a:r>
              <a:rPr lang="en-IE" sz="1800" dirty="0"/>
              <a:t>	// TODO find all the books of that user and send them</a:t>
            </a:r>
          </a:p>
          <a:p>
            <a:pPr marL="400050" lvl="1" indent="0">
              <a:buNone/>
            </a:pPr>
            <a:r>
              <a:rPr lang="en-IE" sz="1800" dirty="0"/>
              <a:t>});</a:t>
            </a:r>
          </a:p>
          <a:p>
            <a:pPr marL="400050" lvl="1" indent="0">
              <a:buNone/>
            </a:pPr>
            <a:endParaRPr lang="en-IE" sz="1800" dirty="0"/>
          </a:p>
          <a:p>
            <a:r>
              <a:rPr lang="en-IE" sz="2200" dirty="0"/>
              <a:t>Resource/identifier/resource/identifier</a:t>
            </a:r>
            <a:endParaRPr lang="en-IE" sz="1800" dirty="0"/>
          </a:p>
          <a:p>
            <a:pPr marL="400050" lvl="1" indent="0">
              <a:buNone/>
            </a:pPr>
            <a:r>
              <a:rPr lang="en-IE" sz="1800" dirty="0" err="1"/>
              <a:t>req.params</a:t>
            </a:r>
            <a:r>
              <a:rPr lang="en-IE" sz="1800" dirty="0"/>
              <a:t>: { "</a:t>
            </a:r>
            <a:r>
              <a:rPr lang="en-IE" sz="1800" dirty="0" err="1"/>
              <a:t>userId</a:t>
            </a:r>
            <a:r>
              <a:rPr lang="en-IE" sz="1800" dirty="0"/>
              <a:t>": "0", "</a:t>
            </a:r>
            <a:r>
              <a:rPr lang="en-IE" sz="1800" dirty="0" err="1"/>
              <a:t>bookId</a:t>
            </a:r>
            <a:r>
              <a:rPr lang="en-IE" sz="1800" dirty="0"/>
              <a:t>": "1" }</a:t>
            </a:r>
          </a:p>
          <a:p>
            <a:pPr marL="400050" lvl="1" indent="0">
              <a:buNone/>
            </a:pPr>
            <a:r>
              <a:rPr lang="en-IE" sz="1800" b="1" dirty="0" err="1"/>
              <a:t>app.get</a:t>
            </a:r>
            <a:r>
              <a:rPr lang="en-IE" sz="1800" b="1" dirty="0"/>
              <a:t>('/users/:</a:t>
            </a:r>
            <a:r>
              <a:rPr lang="en-IE" sz="1800" b="1" dirty="0" err="1"/>
              <a:t>userId</a:t>
            </a:r>
            <a:r>
              <a:rPr lang="en-IE" sz="1800" b="1" dirty="0"/>
              <a:t>/books/:</a:t>
            </a:r>
            <a:r>
              <a:rPr lang="en-IE" sz="1800" b="1" dirty="0" err="1"/>
              <a:t>bookId</a:t>
            </a:r>
            <a:r>
              <a:rPr lang="en-IE" sz="1800" b="1" dirty="0"/>
              <a:t>', </a:t>
            </a:r>
            <a:r>
              <a:rPr lang="en-IE" sz="1800" dirty="0"/>
              <a:t>function (</a:t>
            </a:r>
            <a:r>
              <a:rPr lang="en-IE" sz="1800" dirty="0" err="1"/>
              <a:t>req</a:t>
            </a:r>
            <a:r>
              <a:rPr lang="en-IE" sz="1800" dirty="0"/>
              <a:t>, res) {</a:t>
            </a:r>
          </a:p>
          <a:p>
            <a:pPr marL="400050" lvl="1" indent="0">
              <a:buNone/>
            </a:pPr>
            <a:r>
              <a:rPr lang="en-IE" sz="1800" dirty="0"/>
              <a:t>	</a:t>
            </a:r>
            <a:r>
              <a:rPr lang="en-IE" sz="1800" dirty="0" err="1"/>
              <a:t>res.send</a:t>
            </a:r>
            <a:r>
              <a:rPr lang="en-IE" sz="1800" dirty="0"/>
              <a:t>("Book " + </a:t>
            </a:r>
            <a:r>
              <a:rPr lang="en-IE" sz="1800" dirty="0" err="1"/>
              <a:t>req.params.bookId</a:t>
            </a:r>
            <a:r>
              <a:rPr lang="en-IE" sz="1800" dirty="0"/>
              <a:t> + " of user " + </a:t>
            </a:r>
            <a:r>
              <a:rPr lang="en-IE" sz="1800" dirty="0" err="1"/>
              <a:t>req.params.userId</a:t>
            </a:r>
            <a:r>
              <a:rPr lang="en-IE" sz="1800" dirty="0"/>
              <a:t>);</a:t>
            </a:r>
          </a:p>
          <a:p>
            <a:pPr marL="400050" lvl="1" indent="0">
              <a:buNone/>
            </a:pPr>
            <a:r>
              <a:rPr lang="en-IE" sz="1800" dirty="0"/>
              <a:t>	// TODO find that book of that user and sent it</a:t>
            </a:r>
          </a:p>
          <a:p>
            <a:pPr marL="400050" lvl="1" indent="0">
              <a:buNone/>
            </a:pPr>
            <a:r>
              <a:rPr lang="en-IE" sz="1800" dirty="0"/>
              <a:t>});</a:t>
            </a:r>
          </a:p>
          <a:p>
            <a:pPr marL="400050" lvl="1" indent="0">
              <a:buNone/>
            </a:pPr>
            <a:endParaRPr lang="en-IE" sz="1800" dirty="0"/>
          </a:p>
          <a:p>
            <a:r>
              <a:rPr lang="en-IE" sz="2200" dirty="0"/>
              <a:t>Force the identifier to be a number</a:t>
            </a:r>
          </a:p>
          <a:p>
            <a:pPr marL="400050" lvl="1" indent="0">
              <a:buNone/>
            </a:pPr>
            <a:r>
              <a:rPr lang="en-IE" sz="1800" dirty="0"/>
              <a:t>Route path: /users/</a:t>
            </a:r>
            <a:r>
              <a:rPr lang="en-IE" sz="1800" dirty="0">
                <a:solidFill>
                  <a:srgbClr val="FF0000"/>
                </a:solidFill>
              </a:rPr>
              <a:t>:</a:t>
            </a:r>
            <a:r>
              <a:rPr lang="en-IE" sz="1800" dirty="0" err="1">
                <a:solidFill>
                  <a:srgbClr val="FF0000"/>
                </a:solidFill>
              </a:rPr>
              <a:t>userId</a:t>
            </a:r>
            <a:r>
              <a:rPr lang="en-IE" sz="1800" dirty="0">
                <a:solidFill>
                  <a:srgbClr val="FF0000"/>
                </a:solidFill>
              </a:rPr>
              <a:t>(\\d+)</a:t>
            </a:r>
          </a:p>
          <a:p>
            <a:pPr marL="400050" lvl="1" indent="0">
              <a:buNone/>
            </a:pPr>
            <a:r>
              <a:rPr lang="en-IE" sz="1800" dirty="0"/>
              <a:t>If it’s not, you will receive a message like: Cannot GET /users/a</a:t>
            </a:r>
          </a:p>
        </p:txBody>
      </p:sp>
    </p:spTree>
    <p:extLst>
      <p:ext uri="{BB962C8B-B14F-4D97-AF65-F5344CB8AC3E}">
        <p14:creationId xmlns:p14="http://schemas.microsoft.com/office/powerpoint/2010/main" val="310566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C67-B4FA-4C60-B65F-6F5899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E942-AB17-48AB-837C-337C1744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301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</a:rPr>
              <a:t>// before any routes are defined:	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FF0000"/>
                </a:solidFill>
              </a:rPr>
              <a:t>app.use</a:t>
            </a:r>
            <a:r>
              <a:rPr lang="en-IE" sz="1800" dirty="0">
                <a:solidFill>
                  <a:srgbClr val="FF0000"/>
                </a:solidFill>
              </a:rPr>
              <a:t>(</a:t>
            </a:r>
            <a:r>
              <a:rPr lang="en-IE" sz="1800" dirty="0" err="1">
                <a:solidFill>
                  <a:srgbClr val="FF0000"/>
                </a:solidFill>
              </a:rPr>
              <a:t>express.json</a:t>
            </a:r>
            <a:r>
              <a:rPr lang="en-IE" sz="1800" dirty="0">
                <a:solidFill>
                  <a:srgbClr val="FF0000"/>
                </a:solidFill>
              </a:rPr>
              <a:t>()); 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</a:rPr>
              <a:t>// p</a:t>
            </a:r>
            <a:r>
              <a:rPr lang="en-IE" sz="1800" dirty="0"/>
              <a:t>arses text as JSON and exposes the object on </a:t>
            </a:r>
            <a:r>
              <a:rPr lang="en-IE" sz="1800" dirty="0" err="1"/>
              <a:t>req.body</a:t>
            </a:r>
            <a:r>
              <a:rPr lang="en-IE" sz="1800" dirty="0"/>
              <a:t>. Don’t double it with </a:t>
            </a:r>
            <a:r>
              <a:rPr lang="en-IE" sz="1800" dirty="0" err="1"/>
              <a:t>JSON.stringify</a:t>
            </a:r>
            <a:endParaRPr lang="en-IE" sz="1800" dirty="0"/>
          </a:p>
          <a:p>
            <a:pPr marL="0" indent="0">
              <a:buNone/>
            </a:pPr>
            <a:r>
              <a:rPr lang="en-IE" sz="1800" dirty="0" err="1">
                <a:solidFill>
                  <a:srgbClr val="FF0000"/>
                </a:solidFill>
              </a:rPr>
              <a:t>app.use</a:t>
            </a:r>
            <a:r>
              <a:rPr lang="en-IE" sz="1800" dirty="0">
                <a:solidFill>
                  <a:srgbClr val="FF0000"/>
                </a:solidFill>
              </a:rPr>
              <a:t>(</a:t>
            </a:r>
            <a:r>
              <a:rPr lang="en-IE" sz="1800" dirty="0" err="1">
                <a:solidFill>
                  <a:srgbClr val="FF0000"/>
                </a:solidFill>
              </a:rPr>
              <a:t>express.urlencoded</a:t>
            </a:r>
            <a:r>
              <a:rPr lang="en-IE" sz="1800" dirty="0">
                <a:solidFill>
                  <a:srgbClr val="FF0000"/>
                </a:solidFill>
              </a:rPr>
              <a:t>({ extended: true }));</a:t>
            </a:r>
          </a:p>
          <a:p>
            <a:pPr marL="0" indent="0">
              <a:buNone/>
            </a:pPr>
            <a:r>
              <a:rPr lang="en-IE" sz="1800" dirty="0"/>
              <a:t>// for forms, parses text as URL encoded data and exposes the object on </a:t>
            </a:r>
            <a:r>
              <a:rPr lang="en-IE" sz="1800" dirty="0" err="1"/>
              <a:t>req.body</a:t>
            </a:r>
            <a:r>
              <a:rPr lang="en-IE" sz="1800" dirty="0"/>
              <a:t>.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B050"/>
                </a:solidFill>
              </a:rPr>
              <a:t>Say your client sends a request like </a:t>
            </a:r>
            <a:r>
              <a:rPr lang="en-IE" sz="1800" b="1" dirty="0">
                <a:solidFill>
                  <a:srgbClr val="00B050"/>
                </a:solidFill>
              </a:rPr>
              <a:t>$.post("/users", {  id: '2', username: 'John Doe' });</a:t>
            </a:r>
          </a:p>
          <a:p>
            <a:pPr marL="0" indent="0">
              <a:buNone/>
            </a:pPr>
            <a:r>
              <a:rPr lang="en-IE" sz="1800" b="1" dirty="0" err="1"/>
              <a:t>app.post</a:t>
            </a:r>
            <a:r>
              <a:rPr lang="en-IE" sz="1800" b="1" dirty="0"/>
              <a:t>('/users'</a:t>
            </a:r>
            <a:r>
              <a:rPr lang="en-IE" sz="1800" dirty="0"/>
              <a:t>, </a:t>
            </a:r>
            <a:r>
              <a:rPr lang="en-GB" sz="1800" dirty="0"/>
              <a:t>function (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req</a:t>
            </a:r>
            <a:r>
              <a:rPr lang="en-GB" sz="1800" dirty="0"/>
              <a:t>, res) {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	</a:t>
            </a:r>
            <a:r>
              <a:rPr lang="en-IE" sz="1800" dirty="0" err="1"/>
              <a:t>users.push</a:t>
            </a:r>
            <a:r>
              <a:rPr lang="en-IE" sz="1800" dirty="0"/>
              <a:t>(</a:t>
            </a:r>
            <a:r>
              <a:rPr lang="en-IE" sz="1800" dirty="0" err="1"/>
              <a:t>req.body</a:t>
            </a:r>
            <a:r>
              <a:rPr lang="en-IE" sz="1800" dirty="0"/>
              <a:t>); // TODO persist the data</a:t>
            </a:r>
          </a:p>
          <a:p>
            <a:pPr marL="0" indent="0">
              <a:buNone/>
            </a:pPr>
            <a:r>
              <a:rPr lang="en-IE" sz="1800" dirty="0"/>
              <a:t>	</a:t>
            </a:r>
            <a:r>
              <a:rPr lang="en-IE" sz="1800" dirty="0" err="1"/>
              <a:t>res.send</a:t>
            </a:r>
            <a:r>
              <a:rPr lang="en-IE" sz="1800" dirty="0"/>
              <a:t>("Received");</a:t>
            </a:r>
          </a:p>
          <a:p>
            <a:pPr marL="0" indent="0">
              <a:buNone/>
            </a:pPr>
            <a:r>
              <a:rPr lang="en-IE" sz="1800" dirty="0"/>
              <a:t>});</a:t>
            </a:r>
          </a:p>
          <a:p>
            <a:pPr marL="0" indent="0">
              <a:buNone/>
            </a:pPr>
            <a:r>
              <a:rPr lang="en-IE" sz="1800" b="1" dirty="0" err="1"/>
              <a:t>app.put</a:t>
            </a:r>
            <a:r>
              <a:rPr lang="en-IE" sz="1800" b="1" dirty="0"/>
              <a:t>('/users/:</a:t>
            </a:r>
            <a:r>
              <a:rPr lang="en-IE" sz="1800" b="1" dirty="0" err="1"/>
              <a:t>userId</a:t>
            </a:r>
            <a:r>
              <a:rPr lang="en-IE" sz="1800" b="1" dirty="0"/>
              <a:t>'</a:t>
            </a:r>
            <a:r>
              <a:rPr lang="en-IE" sz="1800" dirty="0"/>
              <a:t>, </a:t>
            </a:r>
            <a:r>
              <a:rPr lang="en-GB" sz="1800" dirty="0"/>
              <a:t>function (</a:t>
            </a:r>
            <a:r>
              <a:rPr lang="en-GB" sz="1800" dirty="0" err="1"/>
              <a:t>req</a:t>
            </a:r>
            <a:r>
              <a:rPr lang="en-GB" sz="1800" dirty="0"/>
              <a:t>, res) {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	// TODO update the user and reply back</a:t>
            </a:r>
          </a:p>
          <a:p>
            <a:pPr marL="0" indent="0">
              <a:buNone/>
            </a:pPr>
            <a:r>
              <a:rPr lang="en-IE" sz="1800" dirty="0"/>
              <a:t>});</a:t>
            </a:r>
            <a:endParaRPr lang="en-IE" sz="1800" b="1" dirty="0"/>
          </a:p>
          <a:p>
            <a:pPr marL="0" indent="0">
              <a:buNone/>
            </a:pPr>
            <a:r>
              <a:rPr lang="en-IE" sz="1800" b="1" dirty="0" err="1"/>
              <a:t>app.delete</a:t>
            </a:r>
            <a:r>
              <a:rPr lang="en-IE" sz="1800" b="1" dirty="0"/>
              <a:t>('/users/:</a:t>
            </a:r>
            <a:r>
              <a:rPr lang="en-IE" sz="1800" b="1" dirty="0" err="1"/>
              <a:t>userId</a:t>
            </a:r>
            <a:r>
              <a:rPr lang="en-IE" sz="1800" b="1" dirty="0"/>
              <a:t>'</a:t>
            </a:r>
            <a:r>
              <a:rPr lang="en-IE" sz="1800" dirty="0"/>
              <a:t>, </a:t>
            </a:r>
            <a:r>
              <a:rPr lang="en-GB" sz="1800" dirty="0"/>
              <a:t>function (</a:t>
            </a:r>
            <a:r>
              <a:rPr lang="en-GB" sz="1800" dirty="0" err="1"/>
              <a:t>req</a:t>
            </a:r>
            <a:r>
              <a:rPr lang="en-GB" sz="1800" dirty="0"/>
              <a:t>, res) {</a:t>
            </a:r>
          </a:p>
          <a:p>
            <a:pPr marL="0" indent="0">
              <a:buNone/>
            </a:pPr>
            <a:r>
              <a:rPr lang="en-GB" sz="1800" dirty="0"/>
              <a:t>	// TODO delete the user and reply back</a:t>
            </a:r>
          </a:p>
          <a:p>
            <a:pPr marL="0" indent="0">
              <a:buNone/>
            </a:pPr>
            <a:r>
              <a:rPr lang="en-IE" sz="1800" dirty="0"/>
              <a:t>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FB5C2-09E0-496E-B2B0-968E0EFB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861048"/>
            <a:ext cx="2257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REST API Design Conventions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D33BD4-F729-4253-83E7-BF4C3756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500" dirty="0"/>
              <a:t>Keep your </a:t>
            </a:r>
            <a:r>
              <a:rPr lang="en-IE" sz="2500" b="1" dirty="0"/>
              <a:t>base URL </a:t>
            </a:r>
            <a:r>
              <a:rPr lang="en-IE" sz="2500" dirty="0"/>
              <a:t>simple and intuitive, with only singular or </a:t>
            </a:r>
            <a:r>
              <a:rPr lang="en-IE" sz="2500" u="sng" dirty="0"/>
              <a:t>plural</a:t>
            </a:r>
            <a:r>
              <a:rPr lang="en-IE" sz="2500" dirty="0"/>
              <a:t> </a:t>
            </a:r>
            <a:r>
              <a:rPr lang="en-IE" sz="2500" u="sng" dirty="0"/>
              <a:t>concrete</a:t>
            </a:r>
            <a:r>
              <a:rPr lang="en-IE" sz="2500" dirty="0"/>
              <a:t> </a:t>
            </a:r>
            <a:r>
              <a:rPr lang="en-IE" sz="2500" b="1" u="sng" dirty="0"/>
              <a:t>nouns</a:t>
            </a:r>
            <a:r>
              <a:rPr lang="en-IE" sz="2500" dirty="0"/>
              <a:t> for resources and only </a:t>
            </a:r>
            <a:r>
              <a:rPr lang="en-IE" sz="2500" u="sng" dirty="0"/>
              <a:t>2 base URLs</a:t>
            </a:r>
            <a:r>
              <a:rPr lang="en-IE" sz="2500" dirty="0"/>
              <a:t> per resource: </a:t>
            </a:r>
          </a:p>
          <a:p>
            <a:pPr marL="0" indent="0">
              <a:buNone/>
            </a:pPr>
            <a:r>
              <a:rPr lang="en-IE" sz="2500" dirty="0"/>
              <a:t>	/users and /users/1</a:t>
            </a:r>
          </a:p>
          <a:p>
            <a:r>
              <a:rPr lang="en-IE" sz="2500" b="1" dirty="0"/>
              <a:t>Relationships</a:t>
            </a:r>
            <a:r>
              <a:rPr lang="en-IE" sz="2500" dirty="0"/>
              <a:t> between resources: /resource/identifier/resource </a:t>
            </a:r>
          </a:p>
          <a:p>
            <a:pPr marL="0" indent="0">
              <a:buNone/>
            </a:pPr>
            <a:r>
              <a:rPr lang="en-IE" sz="2500" dirty="0"/>
              <a:t>	GET /users/1/books</a:t>
            </a:r>
          </a:p>
          <a:p>
            <a:r>
              <a:rPr lang="en-IE" sz="2500" dirty="0"/>
              <a:t>Put </a:t>
            </a:r>
            <a:r>
              <a:rPr lang="en-IE" sz="2500" b="1" dirty="0"/>
              <a:t>optional states and attributes</a:t>
            </a:r>
            <a:r>
              <a:rPr lang="en-IE" sz="2500" dirty="0"/>
              <a:t> (“sweep complexity”) behind the HTTP question mark:</a:t>
            </a:r>
          </a:p>
          <a:p>
            <a:pPr marL="0" indent="0">
              <a:buNone/>
            </a:pPr>
            <a:r>
              <a:rPr lang="en-IE" sz="2500" dirty="0"/>
              <a:t>	GET /</a:t>
            </a:r>
            <a:r>
              <a:rPr lang="en-IE" sz="2500" dirty="0" err="1"/>
              <a:t>users?location</a:t>
            </a:r>
            <a:r>
              <a:rPr lang="en-IE" sz="2500" dirty="0"/>
              <a:t>=</a:t>
            </a:r>
            <a:r>
              <a:rPr lang="en-IE" sz="2500" dirty="0" err="1"/>
              <a:t>dublin&amp;car</a:t>
            </a:r>
            <a:r>
              <a:rPr lang="en-IE" sz="2500" dirty="0"/>
              <a:t>=no</a:t>
            </a:r>
          </a:p>
        </p:txBody>
      </p:sp>
    </p:spTree>
    <p:extLst>
      <p:ext uri="{BB962C8B-B14F-4D97-AF65-F5344CB8AC3E}">
        <p14:creationId xmlns:p14="http://schemas.microsoft.com/office/powerpoint/2010/main" val="363042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REST API Design Conventions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D33BD4-F729-4253-83E7-BF4C3756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IE" sz="2500" dirty="0"/>
              <a:t>Support </a:t>
            </a:r>
            <a:r>
              <a:rPr lang="en-IE" sz="2500" b="1" dirty="0"/>
              <a:t>partial response </a:t>
            </a:r>
            <a:r>
              <a:rPr lang="en-IE" sz="2500" dirty="0"/>
              <a:t>(to save bandwidth, especially for mobile) by adding optional fields in a comma-delimited list:</a:t>
            </a:r>
          </a:p>
          <a:p>
            <a:pPr marL="0" indent="0">
              <a:buNone/>
            </a:pPr>
            <a:r>
              <a:rPr lang="en-IE" sz="2500" dirty="0"/>
              <a:t>	/</a:t>
            </a:r>
            <a:r>
              <a:rPr lang="en-IE" sz="2500" dirty="0" err="1"/>
              <a:t>users?fields</a:t>
            </a:r>
            <a:r>
              <a:rPr lang="en-IE" sz="2500" dirty="0"/>
              <a:t>=</a:t>
            </a:r>
            <a:r>
              <a:rPr lang="en-IE" sz="2500" dirty="0" err="1"/>
              <a:t>name,car,location</a:t>
            </a:r>
            <a:endParaRPr lang="en-IE" sz="2500" dirty="0"/>
          </a:p>
          <a:p>
            <a:r>
              <a:rPr lang="en-IE" sz="2500" b="1" dirty="0"/>
              <a:t>Pagination</a:t>
            </a:r>
            <a:r>
              <a:rPr lang="en-IE" sz="2500" dirty="0"/>
              <a:t> (e.g. get records 50 to 75) </a:t>
            </a:r>
          </a:p>
          <a:p>
            <a:pPr marL="0" indent="0">
              <a:buNone/>
            </a:pPr>
            <a:r>
              <a:rPr lang="en-IE" sz="2500" dirty="0"/>
              <a:t>	/</a:t>
            </a:r>
            <a:r>
              <a:rPr lang="en-IE" sz="2500" dirty="0" err="1"/>
              <a:t>users?limit</a:t>
            </a:r>
            <a:r>
              <a:rPr lang="en-IE" sz="2500" dirty="0"/>
              <a:t>=25&amp;offset=50</a:t>
            </a:r>
          </a:p>
          <a:p>
            <a:r>
              <a:rPr lang="en-IE" sz="2500" dirty="0"/>
              <a:t>Use </a:t>
            </a:r>
            <a:r>
              <a:rPr lang="en-IE" sz="2500" b="1" u="sng" dirty="0"/>
              <a:t>verbs</a:t>
            </a:r>
            <a:r>
              <a:rPr lang="en-IE" sz="2500" dirty="0"/>
              <a:t> for “</a:t>
            </a:r>
            <a:r>
              <a:rPr lang="en-IE" sz="2500" u="sng" dirty="0"/>
              <a:t>non-resource</a:t>
            </a:r>
            <a:r>
              <a:rPr lang="en-IE" sz="2500" dirty="0"/>
              <a:t>” URLs:</a:t>
            </a:r>
          </a:p>
          <a:p>
            <a:pPr marL="0" indent="0">
              <a:buNone/>
            </a:pPr>
            <a:r>
              <a:rPr lang="en-IE" sz="2500" dirty="0"/>
              <a:t>	/</a:t>
            </a:r>
            <a:r>
              <a:rPr lang="en-IE" sz="2500" dirty="0" err="1"/>
              <a:t>convert?from</a:t>
            </a:r>
            <a:r>
              <a:rPr lang="en-IE" sz="2500" dirty="0"/>
              <a:t>=</a:t>
            </a:r>
            <a:r>
              <a:rPr lang="en-IE" sz="2500" dirty="0" err="1"/>
              <a:t>EUR&amp;to</a:t>
            </a:r>
            <a:r>
              <a:rPr lang="en-IE" sz="2500" dirty="0"/>
              <a:t>=</a:t>
            </a:r>
            <a:r>
              <a:rPr lang="en-IE" sz="2500" dirty="0" err="1"/>
              <a:t>USD&amp;amount</a:t>
            </a:r>
            <a:r>
              <a:rPr lang="en-IE" sz="2500" dirty="0"/>
              <a:t>=100 </a:t>
            </a:r>
          </a:p>
          <a:p>
            <a:r>
              <a:rPr lang="en-IE" sz="2500" dirty="0"/>
              <a:t>Use a </a:t>
            </a:r>
            <a:r>
              <a:rPr lang="en-IE" sz="2500" b="1" dirty="0"/>
              <a:t>few HTTP status codes </a:t>
            </a:r>
            <a:r>
              <a:rPr lang="en-IE" sz="2500" dirty="0"/>
              <a:t>for error handling (200 – OK, 400 – Bad Request, 500 - Internal Server Error) with detailed descriptions in the payload, e.g.:</a:t>
            </a:r>
          </a:p>
          <a:p>
            <a:pPr marL="0" indent="0">
              <a:buNone/>
            </a:pPr>
            <a:r>
              <a:rPr lang="en-IE" sz="2500" dirty="0"/>
              <a:t>{"type" : "</a:t>
            </a:r>
            <a:r>
              <a:rPr lang="en-IE" sz="2500" dirty="0" err="1"/>
              <a:t>OauthException</a:t>
            </a:r>
            <a:r>
              <a:rPr lang="en-IE" sz="2500" dirty="0"/>
              <a:t>", "message":"(#803) Some of the aliases you requested do not exist: </a:t>
            </a:r>
            <a:r>
              <a:rPr lang="en-IE" sz="2500" dirty="0" err="1"/>
              <a:t>foo.bar</a:t>
            </a:r>
            <a:r>
              <a:rPr lang="en-IE" sz="2500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46423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pt-PT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67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8E02788-D15D-442E-8594-F19F0140E317}"/>
              </a:ext>
            </a:extLst>
          </p:cNvPr>
          <p:cNvGrpSpPr/>
          <p:nvPr/>
        </p:nvGrpSpPr>
        <p:grpSpPr>
          <a:xfrm>
            <a:off x="2411760" y="20012"/>
            <a:ext cx="6255657" cy="6793364"/>
            <a:chOff x="2492807" y="20012"/>
            <a:chExt cx="6255657" cy="6793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7F93CA-54A6-4E55-AA9A-F2DAF149B360}"/>
                </a:ext>
              </a:extLst>
            </p:cNvPr>
            <p:cNvSpPr txBox="1"/>
            <p:nvPr/>
          </p:nvSpPr>
          <p:spPr>
            <a:xfrm>
              <a:off x="4471274" y="5982379"/>
              <a:ext cx="1482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Notepad++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Eclipse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Visual Studio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AD519FD-BE1E-4EA2-81B1-6FE9CAAB899D}"/>
                </a:ext>
              </a:extLst>
            </p:cNvPr>
            <p:cNvGrpSpPr/>
            <p:nvPr/>
          </p:nvGrpSpPr>
          <p:grpSpPr>
            <a:xfrm>
              <a:off x="2492807" y="20012"/>
              <a:ext cx="6255657" cy="6793364"/>
              <a:chOff x="2157979" y="20012"/>
              <a:chExt cx="6255657" cy="67933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A1DB779-F7B9-45E9-8EEF-B1208F332062}"/>
                  </a:ext>
                </a:extLst>
              </p:cNvPr>
              <p:cNvGrpSpPr/>
              <p:nvPr/>
            </p:nvGrpSpPr>
            <p:grpSpPr>
              <a:xfrm>
                <a:off x="2157979" y="20012"/>
                <a:ext cx="6255657" cy="5545421"/>
                <a:chOff x="1842706" y="55562"/>
                <a:chExt cx="6255657" cy="554542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9235076-D1BF-43A9-B172-E25DC85EE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2706" y="2300130"/>
                  <a:ext cx="5458587" cy="225774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E8C4E93-2D1E-4E8A-8AB6-8E9A6DFA1056}"/>
                    </a:ext>
                  </a:extLst>
                </p:cNvPr>
                <p:cNvSpPr txBox="1"/>
                <p:nvPr/>
              </p:nvSpPr>
              <p:spPr>
                <a:xfrm>
                  <a:off x="2418770" y="4400654"/>
                  <a:ext cx="144016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HTML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CSS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177203-3765-41E8-A735-6F8EFA68D1A4}"/>
                    </a:ext>
                  </a:extLst>
                </p:cNvPr>
                <p:cNvSpPr txBox="1"/>
                <p:nvPr/>
              </p:nvSpPr>
              <p:spPr>
                <a:xfrm>
                  <a:off x="4097565" y="3740598"/>
                  <a:ext cx="108012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</a:t>
                  </a:r>
                </a:p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754A2C-F67A-4B37-A09D-736C2A8B5985}"/>
                    </a:ext>
                  </a:extLst>
                </p:cNvPr>
                <p:cNvSpPr txBox="1"/>
                <p:nvPr/>
              </p:nvSpPr>
              <p:spPr>
                <a:xfrm>
                  <a:off x="5192831" y="1149070"/>
                  <a:ext cx="1529264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Apache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Tomcat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IIS</a:t>
                  </a:r>
                </a:p>
                <a:p>
                  <a:r>
                    <a:rPr lang="en-IE" sz="1600" dirty="0" err="1">
                      <a:solidFill>
                        <a:schemeClr val="accent4">
                          <a:lumMod val="50000"/>
                        </a:schemeClr>
                      </a:solidFill>
                      <a:highlight>
                        <a:srgbClr val="FFFF00"/>
                      </a:highlight>
                    </a:rPr>
                    <a:t>NodeJS+Express</a:t>
                  </a:r>
                  <a:endParaRPr lang="en-IE" sz="1600" dirty="0">
                    <a:solidFill>
                      <a:schemeClr val="accent4">
                        <a:lumMod val="50000"/>
                      </a:schemeClr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7853A7F-E7FD-4CB6-BF65-10B7EC44DD8B}"/>
                    </a:ext>
                  </a:extLst>
                </p:cNvPr>
                <p:cNvSpPr txBox="1"/>
                <p:nvPr/>
              </p:nvSpPr>
              <p:spPr>
                <a:xfrm>
                  <a:off x="6723200" y="1144454"/>
                  <a:ext cx="137516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MySQL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Oracle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SQL Server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MongoDB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59C636B-8D1C-44A9-99E0-90B458D71A17}"/>
                    </a:ext>
                  </a:extLst>
                </p:cNvPr>
                <p:cNvSpPr txBox="1"/>
                <p:nvPr/>
              </p:nvSpPr>
              <p:spPr>
                <a:xfrm>
                  <a:off x="5155074" y="4400654"/>
                  <a:ext cx="129614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PHP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ASP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C1EE45-DFD4-4915-9E7B-2B42AE7EC030}"/>
                    </a:ext>
                  </a:extLst>
                </p:cNvPr>
                <p:cNvSpPr txBox="1"/>
                <p:nvPr/>
              </p:nvSpPr>
              <p:spPr>
                <a:xfrm>
                  <a:off x="6732239" y="4677653"/>
                  <a:ext cx="79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SQL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JSON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1866AF3-7CE2-4DB0-8175-97A931F835B3}"/>
                    </a:ext>
                  </a:extLst>
                </p:cNvPr>
                <p:cNvSpPr txBox="1"/>
                <p:nvPr/>
              </p:nvSpPr>
              <p:spPr>
                <a:xfrm>
                  <a:off x="2456527" y="1461100"/>
                  <a:ext cx="10498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Chrome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Firefox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Safari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6E8113-1059-4F41-9259-2D36C32FB025}"/>
                    </a:ext>
                  </a:extLst>
                </p:cNvPr>
                <p:cNvSpPr txBox="1"/>
                <p:nvPr/>
              </p:nvSpPr>
              <p:spPr>
                <a:xfrm>
                  <a:off x="2406495" y="55562"/>
                  <a:ext cx="11521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MacOS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Android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A77E5C9-D712-4605-AABF-B225238686C0}"/>
                    </a:ext>
                  </a:extLst>
                </p:cNvPr>
                <p:cNvSpPr txBox="1"/>
                <p:nvPr/>
              </p:nvSpPr>
              <p:spPr>
                <a:xfrm>
                  <a:off x="5717164" y="166515"/>
                  <a:ext cx="19091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 Server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4EED11D6-DAFA-41AC-97AD-AB9283E06CE9}"/>
                    </a:ext>
                  </a:extLst>
                </p:cNvPr>
                <p:cNvCxnSpPr>
                  <a:cxnSpLocks/>
                  <a:stCxn id="14" idx="2"/>
                  <a:endCxn id="13" idx="0"/>
                </p:cNvCxnSpPr>
                <p:nvPr/>
              </p:nvCxnSpPr>
              <p:spPr>
                <a:xfrm flipH="1">
                  <a:off x="2981455" y="1255891"/>
                  <a:ext cx="1104" cy="20520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974D7B4-19A1-423F-95A1-A40099BB9FE9}"/>
                    </a:ext>
                  </a:extLst>
                </p:cNvPr>
                <p:cNvCxnSpPr>
                  <a:cxnSpLocks/>
                  <a:stCxn id="15" idx="2"/>
                  <a:endCxn id="9" idx="0"/>
                </p:cNvCxnSpPr>
                <p:nvPr/>
              </p:nvCxnSpPr>
              <p:spPr>
                <a:xfrm flipH="1">
                  <a:off x="5957463" y="812846"/>
                  <a:ext cx="714260" cy="33622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89CA569-5E21-48D3-92BD-7582B397BB04}"/>
                    </a:ext>
                  </a:extLst>
                </p:cNvPr>
                <p:cNvCxnSpPr>
                  <a:stCxn id="15" idx="2"/>
                  <a:endCxn id="10" idx="0"/>
                </p:cNvCxnSpPr>
                <p:nvPr/>
              </p:nvCxnSpPr>
              <p:spPr>
                <a:xfrm>
                  <a:off x="6671723" y="812846"/>
                  <a:ext cx="739059" cy="3316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Scroll: Vertical 2">
                <a:extLst>
                  <a:ext uri="{FF2B5EF4-FFF2-40B4-BE49-F238E27FC236}">
                    <a16:creationId xmlns:a16="http://schemas.microsoft.com/office/drawing/2014/main" id="{1F81295B-930C-45B8-AED1-2B78C1FDA445}"/>
                  </a:ext>
                </a:extLst>
              </p:cNvPr>
              <p:cNvSpPr/>
              <p:nvPr/>
            </p:nvSpPr>
            <p:spPr>
              <a:xfrm>
                <a:off x="4030187" y="5890047"/>
                <a:ext cx="1482223" cy="923329"/>
              </a:xfrm>
              <a:prstGeom prst="verticalScroll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B79FBEE-EFEF-42CA-AB7E-0A165AFBD08E}"/>
                  </a:ext>
                </a:extLst>
              </p:cNvPr>
              <p:cNvCxnSpPr>
                <a:cxnSpLocks/>
                <a:stCxn id="3" idx="0"/>
                <a:endCxn id="7" idx="2"/>
              </p:cNvCxnSpPr>
              <p:nvPr/>
            </p:nvCxnSpPr>
            <p:spPr>
              <a:xfrm flipH="1" flipV="1">
                <a:off x="3454123" y="5288434"/>
                <a:ext cx="1317176" cy="601613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A3F6DF0-8293-44C3-8D1E-D67F10465E85}"/>
                  </a:ext>
                </a:extLst>
              </p:cNvPr>
              <p:cNvCxnSpPr>
                <a:cxnSpLocks/>
                <a:stCxn id="3" idx="0"/>
                <a:endCxn id="11" idx="2"/>
              </p:cNvCxnSpPr>
              <p:nvPr/>
            </p:nvCxnSpPr>
            <p:spPr>
              <a:xfrm flipV="1">
                <a:off x="4771299" y="5565433"/>
                <a:ext cx="1347120" cy="324614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D693FC-6826-43F8-98FC-8BD462A0369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020272" y="4965269"/>
            <a:ext cx="28102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1202DF96-E906-4BB0-9DFA-9C10B55FE1B1}"/>
              </a:ext>
            </a:extLst>
          </p:cNvPr>
          <p:cNvCxnSpPr/>
          <p:nvPr/>
        </p:nvCxnSpPr>
        <p:spPr>
          <a:xfrm flipH="1">
            <a:off x="2699792" y="5157192"/>
            <a:ext cx="27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BA41DD-A7B9-4AFA-881B-118E5AF60BA2}"/>
              </a:ext>
            </a:extLst>
          </p:cNvPr>
          <p:cNvSpPr txBox="1"/>
          <p:nvPr/>
        </p:nvSpPr>
        <p:spPr>
          <a:xfrm>
            <a:off x="1907704" y="49318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jQuery</a:t>
            </a:r>
          </a:p>
        </p:txBody>
      </p:sp>
      <p:sp>
        <p:nvSpPr>
          <p:cNvPr id="22" name="Chaveta à esquerda 21">
            <a:extLst>
              <a:ext uri="{FF2B5EF4-FFF2-40B4-BE49-F238E27FC236}">
                <a16:creationId xmlns:a16="http://schemas.microsoft.com/office/drawing/2014/main" id="{69C5FDE6-DAFE-47C4-A6D1-95D1FD2FF0DF}"/>
              </a:ext>
            </a:extLst>
          </p:cNvPr>
          <p:cNvSpPr/>
          <p:nvPr/>
        </p:nvSpPr>
        <p:spPr>
          <a:xfrm>
            <a:off x="1619672" y="4365104"/>
            <a:ext cx="72008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A7DBBA-B9EC-41B3-A7D6-3BF855E5E4E1}"/>
              </a:ext>
            </a:extLst>
          </p:cNvPr>
          <p:cNvSpPr txBox="1"/>
          <p:nvPr/>
        </p:nvSpPr>
        <p:spPr>
          <a:xfrm>
            <a:off x="467544" y="4642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tx2">
                    <a:lumMod val="50000"/>
                  </a:schemeClr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9026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AA7C-AC85-4B09-9B31-F0708568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7470-2EE5-46F0-8439-FB6D81C8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983162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Express.js</a:t>
            </a:r>
            <a:r>
              <a:rPr lang="en-GB" dirty="0"/>
              <a:t>, or simply </a:t>
            </a:r>
            <a:r>
              <a:rPr lang="en-GB" b="1" dirty="0"/>
              <a:t>Express</a:t>
            </a:r>
            <a:r>
              <a:rPr lang="en-GB" dirty="0"/>
              <a:t>, is a fast, unopinionated, minimalist web framework for Node.js: </a:t>
            </a:r>
            <a:r>
              <a:rPr lang="en-GB" dirty="0">
                <a:hlinkClick r:id="rId2"/>
              </a:rPr>
              <a:t>http://expressjs.com/</a:t>
            </a:r>
            <a:r>
              <a:rPr lang="en-GB" dirty="0"/>
              <a:t> </a:t>
            </a:r>
          </a:p>
          <a:p>
            <a:r>
              <a:rPr lang="en-GB" dirty="0"/>
              <a:t>It is the </a:t>
            </a:r>
            <a:r>
              <a:rPr lang="en-GB" i="1" dirty="0">
                <a:solidFill>
                  <a:srgbClr val="00B050"/>
                </a:solidFill>
              </a:rPr>
              <a:t>de facto </a:t>
            </a:r>
            <a:r>
              <a:rPr lang="en-GB" dirty="0">
                <a:solidFill>
                  <a:srgbClr val="00B050"/>
                </a:solidFill>
              </a:rPr>
              <a:t>standard: </a:t>
            </a:r>
            <a:r>
              <a:rPr lang="en-IE" dirty="0"/>
              <a:t>dominant position by public acceptance or market forces.</a:t>
            </a:r>
            <a:endParaRPr lang="en-GB" dirty="0"/>
          </a:p>
          <a:p>
            <a:r>
              <a:rPr lang="en-GB" dirty="0"/>
              <a:t>It is free and open-source, under the MIT License. </a:t>
            </a:r>
          </a:p>
          <a:p>
            <a:r>
              <a:rPr lang="en-GB" dirty="0"/>
              <a:t>It is designed for building </a:t>
            </a:r>
            <a:r>
              <a:rPr lang="en-GB" dirty="0">
                <a:solidFill>
                  <a:srgbClr val="FFC000"/>
                </a:solidFill>
              </a:rPr>
              <a:t>web applications </a:t>
            </a:r>
            <a:r>
              <a:rPr lang="en-GB" dirty="0"/>
              <a:t>and </a:t>
            </a:r>
            <a:r>
              <a:rPr lang="en-GB" dirty="0">
                <a:solidFill>
                  <a:srgbClr val="C00000"/>
                </a:solidFill>
              </a:rPr>
              <a:t>APIs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r>
              <a:rPr lang="en-IE" b="1" dirty="0"/>
              <a:t>		</a:t>
            </a:r>
          </a:p>
          <a:p>
            <a:pPr marL="457200" lvl="1" indent="0">
              <a:buNone/>
            </a:pPr>
            <a:r>
              <a:rPr lang="en-IE" b="1" dirty="0"/>
              <a:t>		</a:t>
            </a:r>
            <a:r>
              <a:rPr lang="en-IE" b="1" dirty="0" err="1"/>
              <a:t>npm</a:t>
            </a:r>
            <a:r>
              <a:rPr lang="en-IE" b="1" dirty="0"/>
              <a:t> install express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C0BBC-6778-4E39-A562-07962985B6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1259632" y="5589240"/>
            <a:ext cx="709737" cy="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2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DF53-F3B0-47A6-8631-A6906A43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932A-2C87-4B9A-BB77-963AB2C4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/>
              <a:t>var</a:t>
            </a:r>
            <a:r>
              <a:rPr lang="en-IE" b="1" dirty="0"/>
              <a:t> </a:t>
            </a:r>
            <a:r>
              <a:rPr lang="en-IE" dirty="0"/>
              <a:t>express = require("express");</a:t>
            </a:r>
          </a:p>
          <a:p>
            <a:pPr marL="0" indent="0">
              <a:buNone/>
            </a:pPr>
            <a:r>
              <a:rPr lang="en-IE" dirty="0"/>
              <a:t>var http = require("http");</a:t>
            </a:r>
          </a:p>
          <a:p>
            <a:pPr marL="0" indent="0">
              <a:buNone/>
            </a:pPr>
            <a:r>
              <a:rPr lang="en-IE" dirty="0"/>
              <a:t>var app = express();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GB" i="1" dirty="0"/>
              <a:t>// Create our Express-powered HTTP server and have it listen on port 8080</a:t>
            </a:r>
          </a:p>
          <a:p>
            <a:pPr marL="0" indent="0">
              <a:buNone/>
            </a:pPr>
            <a:r>
              <a:rPr lang="en-IE" dirty="0" err="1"/>
              <a:t>http.createServer</a:t>
            </a:r>
            <a:r>
              <a:rPr lang="en-IE" dirty="0"/>
              <a:t>(app).listen(8080);</a:t>
            </a:r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r>
              <a:rPr lang="en-IE" i="1" dirty="0">
                <a:highlight>
                  <a:srgbClr val="FFFF00"/>
                </a:highlight>
              </a:rPr>
              <a:t>// set up our routes</a:t>
            </a:r>
          </a:p>
          <a:p>
            <a:pPr marL="0" indent="0">
              <a:buNone/>
            </a:pPr>
            <a:r>
              <a:rPr lang="en-GB" dirty="0" err="1"/>
              <a:t>app.get</a:t>
            </a:r>
            <a:r>
              <a:rPr lang="en-GB" dirty="0"/>
              <a:t>("/hello", </a:t>
            </a:r>
            <a:r>
              <a:rPr lang="en-GB" b="1" dirty="0"/>
              <a:t>function </a:t>
            </a:r>
            <a:r>
              <a:rPr lang="en-GB" dirty="0"/>
              <a:t>(</a:t>
            </a:r>
            <a:r>
              <a:rPr lang="en-GB" dirty="0" err="1"/>
              <a:t>req</a:t>
            </a:r>
            <a:r>
              <a:rPr lang="en-GB" dirty="0"/>
              <a:t>, res) {</a:t>
            </a:r>
          </a:p>
          <a:p>
            <a:pPr marL="0" indent="0">
              <a:buNone/>
            </a:pPr>
            <a:r>
              <a:rPr lang="en-IE" dirty="0"/>
              <a:t>	// </a:t>
            </a:r>
            <a:r>
              <a:rPr lang="en-GB" dirty="0"/>
              <a:t>no need to set up HTTP headers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>
                <a:solidFill>
                  <a:srgbClr val="FF0000"/>
                </a:solidFill>
              </a:rPr>
              <a:t>res.send</a:t>
            </a:r>
            <a:r>
              <a:rPr lang="en-IE" dirty="0"/>
              <a:t>("Hello World!"); </a:t>
            </a:r>
            <a:endParaRPr lang="en-GB" dirty="0"/>
          </a:p>
          <a:p>
            <a:pPr marL="0" indent="0">
              <a:buNone/>
            </a:pPr>
            <a:r>
              <a:rPr lang="en-IE" dirty="0"/>
              <a:t>}); 	//</a:t>
            </a:r>
            <a:r>
              <a:rPr lang="en-GB" dirty="0"/>
              <a:t> simply using </a:t>
            </a:r>
            <a:r>
              <a:rPr lang="en-GB" dirty="0" err="1"/>
              <a:t>res.send</a:t>
            </a:r>
            <a:r>
              <a:rPr lang="en-GB" dirty="0"/>
              <a:t> instead of </a:t>
            </a:r>
            <a:r>
              <a:rPr lang="en-GB" dirty="0" err="1"/>
              <a:t>res.write</a:t>
            </a:r>
            <a:r>
              <a:rPr lang="en-GB" dirty="0"/>
              <a:t> and </a:t>
            </a:r>
            <a:r>
              <a:rPr lang="en-GB" dirty="0" err="1"/>
              <a:t>res.end</a:t>
            </a:r>
            <a:endParaRPr lang="en-IE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app.get</a:t>
            </a:r>
            <a:r>
              <a:rPr lang="en-GB" dirty="0"/>
              <a:t>("/goodbye", </a:t>
            </a:r>
            <a:r>
              <a:rPr lang="en-GB" b="1" dirty="0"/>
              <a:t>function </a:t>
            </a:r>
            <a:r>
              <a:rPr lang="en-GB" dirty="0"/>
              <a:t>(</a:t>
            </a:r>
            <a:r>
              <a:rPr lang="en-GB" dirty="0" err="1"/>
              <a:t>req</a:t>
            </a:r>
            <a:r>
              <a:rPr lang="en-GB" dirty="0"/>
              <a:t>, res)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res.send</a:t>
            </a:r>
            <a:r>
              <a:rPr lang="en-IE" dirty="0"/>
              <a:t>("Goodbye World!");</a:t>
            </a:r>
          </a:p>
          <a:p>
            <a:pPr marL="0" indent="0">
              <a:buNone/>
            </a:pPr>
            <a:r>
              <a:rPr lang="en-IE" dirty="0"/>
              <a:t>});</a:t>
            </a:r>
          </a:p>
          <a:p>
            <a:pPr marL="0" indent="0">
              <a:buNone/>
            </a:pPr>
            <a:r>
              <a:rPr lang="en-GB" dirty="0" err="1"/>
              <a:t>app.get</a:t>
            </a:r>
            <a:r>
              <a:rPr lang="en-GB" dirty="0"/>
              <a:t>("/", function (</a:t>
            </a:r>
            <a:r>
              <a:rPr lang="en-GB" dirty="0" err="1"/>
              <a:t>req</a:t>
            </a:r>
            <a:r>
              <a:rPr lang="en-GB" dirty="0"/>
              <a:t>, res)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res.send</a:t>
            </a:r>
            <a:r>
              <a:rPr lang="en-GB" dirty="0"/>
              <a:t>("This is the root route!");</a:t>
            </a:r>
          </a:p>
          <a:p>
            <a:pPr marL="0" indent="0">
              <a:buNone/>
            </a:pPr>
            <a:r>
              <a:rPr lang="en-GB" dirty="0"/>
              <a:t>});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908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4CB8-114F-4122-91F0-DD9E034C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1E81-7E48-4581-9E7C-1123E4E6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	</a:t>
            </a:r>
            <a:r>
              <a:rPr lang="en-IE" dirty="0"/>
              <a:t>node server.js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dirty="0"/>
              <a:t>localhost:8080/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localhost:8080/hello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localhost:8080/goodbye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	</a:t>
            </a:r>
          </a:p>
          <a:p>
            <a:pPr marL="0" indent="0">
              <a:buNone/>
            </a:pPr>
            <a:r>
              <a:rPr lang="en-GB" i="1" dirty="0"/>
              <a:t>	ctrl + c</a:t>
            </a:r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28038-19AB-4978-8871-5E88853AE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8" y="3665247"/>
            <a:ext cx="724593" cy="72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6C5F6-B563-40C2-BAE4-E917FE518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392444" y="1568118"/>
            <a:ext cx="709737" cy="709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9A78A1-5C23-4674-9AE0-8BF9FB5EFA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392444" y="5859927"/>
            <a:ext cx="709737" cy="709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C9A7D-9468-4979-9F7B-D9325A5D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19722"/>
            <a:ext cx="2771775" cy="742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E1801D-A2BD-429A-9632-B54B0F5EE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4725144"/>
            <a:ext cx="326707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EE5D4-6799-4B80-852F-93F4F18C2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698681"/>
            <a:ext cx="298132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483619-D32A-4B85-BC12-B3E0DEDBD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7" y="2649804"/>
            <a:ext cx="724593" cy="724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FD8062-109B-4823-86FA-D5B4F51576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8" y="4680690"/>
            <a:ext cx="724593" cy="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90C0C-F771-49BC-8A11-FAA21184C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104762" cy="3085714"/>
          </a:xfrm>
        </p:spPr>
      </p:pic>
    </p:spTree>
    <p:extLst>
      <p:ext uri="{BB962C8B-B14F-4D97-AF65-F5344CB8AC3E}">
        <p14:creationId xmlns:p14="http://schemas.microsoft.com/office/powerpoint/2010/main" val="67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B328-DD84-4DE3-BB06-82BCA8DE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A733-3A31-4F40-97D5-947BE3CF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dirty="0"/>
              <a:t>// configure the app to use the </a:t>
            </a:r>
            <a:r>
              <a:rPr lang="en-GB" sz="2800" dirty="0">
                <a:solidFill>
                  <a:srgbClr val="00B050"/>
                </a:solidFill>
              </a:rPr>
              <a:t>view</a:t>
            </a:r>
            <a:r>
              <a:rPr lang="en-GB" sz="2800" dirty="0"/>
              <a:t> directory for static files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FF0000"/>
                </a:solidFill>
              </a:rPr>
              <a:t>app.use</a:t>
            </a:r>
            <a:r>
              <a:rPr lang="en-IE" dirty="0"/>
              <a:t>(</a:t>
            </a:r>
            <a:r>
              <a:rPr lang="en-IE" dirty="0" err="1"/>
              <a:t>express.</a:t>
            </a:r>
            <a:r>
              <a:rPr lang="en-IE" b="1" dirty="0" err="1"/>
              <a:t>static</a:t>
            </a:r>
            <a:r>
              <a:rPr lang="en-IE" dirty="0"/>
              <a:t>(__</a:t>
            </a:r>
            <a:r>
              <a:rPr lang="en-IE" dirty="0" err="1"/>
              <a:t>dirname</a:t>
            </a:r>
            <a:r>
              <a:rPr lang="en-IE" dirty="0"/>
              <a:t> + "</a:t>
            </a:r>
            <a:r>
              <a:rPr lang="en-IE" dirty="0">
                <a:solidFill>
                  <a:srgbClr val="00B050"/>
                </a:solidFill>
              </a:rPr>
              <a:t>/view</a:t>
            </a:r>
            <a:r>
              <a:rPr lang="en-IE" dirty="0"/>
              <a:t>"));</a:t>
            </a:r>
          </a:p>
          <a:p>
            <a:pPr marL="0" indent="0">
              <a:buNone/>
            </a:pPr>
            <a:r>
              <a:rPr lang="en-IE" dirty="0"/>
              <a:t>// __</a:t>
            </a:r>
            <a:r>
              <a:rPr lang="en-IE" dirty="0" err="1"/>
              <a:t>dirname</a:t>
            </a:r>
            <a:r>
              <a:rPr lang="en-IE" dirty="0"/>
              <a:t> is where your server script is located</a:t>
            </a:r>
          </a:p>
          <a:p>
            <a:r>
              <a:rPr lang="en-GB" dirty="0"/>
              <a:t>Any request sent to our server will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initially be resolved by the static file directory </a:t>
            </a:r>
            <a:r>
              <a:rPr lang="en-GB" dirty="0">
                <a:solidFill>
                  <a:srgbClr val="00B050"/>
                </a:solidFill>
              </a:rPr>
              <a:t>view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before it is handed off to our routes. </a:t>
            </a:r>
          </a:p>
          <a:p>
            <a:pPr lvl="1"/>
            <a:r>
              <a:rPr lang="en-GB" dirty="0"/>
              <a:t>If we have a file called </a:t>
            </a:r>
            <a:r>
              <a:rPr lang="en-GB" i="1" dirty="0"/>
              <a:t>index.html </a:t>
            </a:r>
            <a:r>
              <a:rPr lang="en-GB" dirty="0"/>
              <a:t>in our </a:t>
            </a:r>
            <a:r>
              <a:rPr lang="en-GB" dirty="0">
                <a:solidFill>
                  <a:srgbClr val="00B050"/>
                </a:solidFill>
              </a:rPr>
              <a:t>view</a:t>
            </a:r>
            <a:r>
              <a:rPr lang="en-GB" dirty="0"/>
              <a:t> directory, and we go to </a:t>
            </a:r>
            <a:r>
              <a:rPr lang="en-GB" i="1" dirty="0"/>
              <a:t>localhost:8080/index.html</a:t>
            </a:r>
            <a:r>
              <a:rPr lang="en-GB" dirty="0"/>
              <a:t>, it will return the contents of the file. </a:t>
            </a:r>
          </a:p>
          <a:p>
            <a:pPr lvl="1"/>
            <a:r>
              <a:rPr lang="en-GB" dirty="0"/>
              <a:t>If the file doesn’t exist, it will then check to see if there’s a match among our routes.</a:t>
            </a:r>
          </a:p>
          <a:p>
            <a:r>
              <a:rPr lang="en-GB" dirty="0"/>
              <a:t>Sending static files more generally:</a:t>
            </a:r>
          </a:p>
          <a:p>
            <a:pPr lvl="1"/>
            <a:r>
              <a:rPr lang="en-IE" dirty="0" err="1"/>
              <a:t>res.</a:t>
            </a:r>
            <a:r>
              <a:rPr lang="en-IE" dirty="0" err="1">
                <a:solidFill>
                  <a:srgbClr val="FF0000"/>
                </a:solidFill>
              </a:rPr>
              <a:t>sendFile</a:t>
            </a:r>
            <a:r>
              <a:rPr lang="en-IE" dirty="0"/>
              <a:t>(</a:t>
            </a:r>
            <a:r>
              <a:rPr lang="en-IE" dirty="0" err="1"/>
              <a:t>path.join</a:t>
            </a:r>
            <a:r>
              <a:rPr lang="en-IE" dirty="0"/>
              <a:t>(__</a:t>
            </a:r>
            <a:r>
              <a:rPr lang="en-IE" dirty="0" err="1"/>
              <a:t>dirname</a:t>
            </a:r>
            <a:r>
              <a:rPr lang="en-IE" dirty="0"/>
              <a:t> + 'view/' + </a:t>
            </a:r>
            <a:r>
              <a:rPr lang="en-IE" i="1" dirty="0"/>
              <a:t>filename</a:t>
            </a:r>
            <a:r>
              <a:rPr lang="en-IE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2570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C67-B4FA-4C60-B65F-6F5899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E942-AB17-48AB-837C-337C1744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19" y="1556792"/>
            <a:ext cx="8229600" cy="5112568"/>
          </a:xfrm>
        </p:spPr>
        <p:txBody>
          <a:bodyPr>
            <a:noAutofit/>
          </a:bodyPr>
          <a:lstStyle/>
          <a:p>
            <a:r>
              <a:rPr lang="en-IE" sz="2400" b="1" u="sng" dirty="0"/>
              <a:t>Routing</a:t>
            </a:r>
            <a:r>
              <a:rPr lang="en-IE" sz="2400" dirty="0"/>
              <a:t> is determining </a:t>
            </a:r>
            <a:r>
              <a:rPr lang="en-IE" sz="2400" dirty="0">
                <a:solidFill>
                  <a:srgbClr val="FF0000"/>
                </a:solidFill>
              </a:rPr>
              <a:t>how an application or API responds </a:t>
            </a:r>
            <a:r>
              <a:rPr lang="en-IE" sz="2400" dirty="0"/>
              <a:t>to a client request to a particular </a:t>
            </a:r>
            <a:r>
              <a:rPr lang="en-IE" sz="2400" dirty="0">
                <a:solidFill>
                  <a:srgbClr val="00B050"/>
                </a:solidFill>
              </a:rPr>
              <a:t>endpoint</a:t>
            </a:r>
            <a:r>
              <a:rPr lang="en-IE" sz="2400" dirty="0"/>
              <a:t>, which is a URI (or path), and a specific </a:t>
            </a:r>
            <a:r>
              <a:rPr lang="en-IE" sz="2400" dirty="0">
                <a:solidFill>
                  <a:srgbClr val="7030A0"/>
                </a:solidFill>
              </a:rPr>
              <a:t>HTTP request method </a:t>
            </a:r>
            <a:r>
              <a:rPr lang="en-IE" sz="2400" dirty="0"/>
              <a:t>(GET, POST, PUT, DELETE).</a:t>
            </a:r>
          </a:p>
          <a:p>
            <a:r>
              <a:rPr lang="en-IE" sz="2400" b="1" dirty="0"/>
              <a:t>Express supports methods corresponding to all HTTP request methods.</a:t>
            </a:r>
          </a:p>
          <a:p>
            <a:r>
              <a:rPr lang="en-IE" sz="2400" dirty="0"/>
              <a:t>Only the first match of each route (endpoint + method) will be called initially. But each route can have </a:t>
            </a:r>
            <a:r>
              <a:rPr lang="en-IE" sz="2400" b="1" u="sng" dirty="0"/>
              <a:t>one or more handler</a:t>
            </a:r>
            <a:r>
              <a:rPr lang="en-IE" sz="2400" dirty="0"/>
              <a:t> functions. These can be chained when the route is matched, and even cause the control flow to go to a ‘next’ route.</a:t>
            </a:r>
          </a:p>
          <a:p>
            <a:r>
              <a:rPr lang="en-IE" sz="2400" dirty="0"/>
              <a:t>Router functions are Express middleware, which means that they must </a:t>
            </a:r>
            <a:r>
              <a:rPr lang="en-IE" sz="2400" dirty="0">
                <a:solidFill>
                  <a:srgbClr val="FF0000"/>
                </a:solidFill>
              </a:rPr>
              <a:t>either complete </a:t>
            </a:r>
            <a:r>
              <a:rPr lang="en-IE" sz="2400" dirty="0"/>
              <a:t>(respond to) the request, e.g. </a:t>
            </a:r>
            <a:r>
              <a:rPr lang="en-IE" sz="2400" dirty="0" err="1"/>
              <a:t>res.send</a:t>
            </a:r>
            <a:r>
              <a:rPr lang="en-IE" sz="2400" dirty="0"/>
              <a:t>(), </a:t>
            </a:r>
            <a:r>
              <a:rPr lang="en-IE" sz="2400" dirty="0">
                <a:solidFill>
                  <a:srgbClr val="FF0000"/>
                </a:solidFill>
              </a:rPr>
              <a:t>or call the </a:t>
            </a:r>
            <a:r>
              <a:rPr lang="en-IE" sz="2400" b="1" i="1" dirty="0">
                <a:solidFill>
                  <a:srgbClr val="FF0000"/>
                </a:solidFill>
              </a:rPr>
              <a:t>next</a:t>
            </a:r>
            <a:r>
              <a:rPr lang="en-IE" sz="2400" dirty="0">
                <a:solidFill>
                  <a:srgbClr val="FF0000"/>
                </a:solidFill>
              </a:rPr>
              <a:t> </a:t>
            </a:r>
            <a:r>
              <a:rPr lang="en-IE" sz="2400" dirty="0"/>
              <a:t>function or route in the chain. 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89361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9C67-B4FA-4C60-B65F-6F5899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API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E942-AB17-48AB-837C-337C1744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4164"/>
            <a:ext cx="8229600" cy="4464496"/>
          </a:xfrm>
        </p:spPr>
        <p:txBody>
          <a:bodyPr>
            <a:noAutofit/>
          </a:bodyPr>
          <a:lstStyle/>
          <a:p>
            <a:r>
              <a:rPr lang="en-IE" sz="2400" dirty="0"/>
              <a:t>Route definition structure: </a:t>
            </a:r>
          </a:p>
          <a:p>
            <a:pPr marL="0" indent="0">
              <a:buNone/>
            </a:pPr>
            <a:r>
              <a:rPr lang="en-IE" sz="2400" dirty="0"/>
              <a:t>      </a:t>
            </a:r>
            <a:r>
              <a:rPr lang="en-IE" sz="2400" dirty="0" err="1"/>
              <a:t>app.</a:t>
            </a:r>
            <a:r>
              <a:rPr lang="en-IE" sz="2400" dirty="0" err="1">
                <a:solidFill>
                  <a:srgbClr val="7030A0"/>
                </a:solidFill>
              </a:rPr>
              <a:t>method</a:t>
            </a:r>
            <a:r>
              <a:rPr lang="en-IE" sz="2400" dirty="0"/>
              <a:t>(</a:t>
            </a:r>
            <a:r>
              <a:rPr lang="en-IE" sz="2400" dirty="0">
                <a:solidFill>
                  <a:srgbClr val="00B050"/>
                </a:solidFill>
              </a:rPr>
              <a:t>PATH</a:t>
            </a:r>
            <a:r>
              <a:rPr lang="en-IE" sz="2400" dirty="0"/>
              <a:t>, </a:t>
            </a:r>
            <a:r>
              <a:rPr lang="en-IE" sz="2400" dirty="0">
                <a:solidFill>
                  <a:srgbClr val="FF0000"/>
                </a:solidFill>
              </a:rPr>
              <a:t>HANDLERs</a:t>
            </a:r>
            <a:r>
              <a:rPr lang="en-IE" sz="2400" dirty="0"/>
              <a:t>)</a:t>
            </a:r>
          </a:p>
          <a:p>
            <a:pPr marL="685800" lvl="1"/>
            <a:r>
              <a:rPr lang="en-IE" sz="2200" dirty="0"/>
              <a:t>app is an instance of express.</a:t>
            </a:r>
          </a:p>
          <a:p>
            <a:pPr marL="685800" lvl="1"/>
            <a:r>
              <a:rPr lang="en-IE" sz="2200" dirty="0"/>
              <a:t>method is an HTTP request method, in lowercase.</a:t>
            </a:r>
          </a:p>
          <a:p>
            <a:pPr marL="685800" lvl="1"/>
            <a:r>
              <a:rPr lang="en-IE" sz="2200" dirty="0"/>
              <a:t>PATH on the server. Can be strings, string patterns, or regular expressions.</a:t>
            </a:r>
          </a:p>
          <a:p>
            <a:pPr marL="1085850" lvl="2"/>
            <a:r>
              <a:rPr lang="en-IE" sz="2000" dirty="0"/>
              <a:t>Query strings are not part of the route path.</a:t>
            </a:r>
          </a:p>
          <a:p>
            <a:pPr marL="1085850" lvl="2"/>
            <a:r>
              <a:rPr lang="en-IE" sz="2000" dirty="0"/>
              <a:t>You can access them in Express via </a:t>
            </a:r>
            <a:r>
              <a:rPr lang="en-IE" sz="2000" dirty="0" err="1"/>
              <a:t>req.</a:t>
            </a:r>
            <a:r>
              <a:rPr lang="en-IE" sz="2000" dirty="0" err="1">
                <a:solidFill>
                  <a:srgbClr val="0070C0"/>
                </a:solidFill>
              </a:rPr>
              <a:t>query</a:t>
            </a:r>
            <a:r>
              <a:rPr lang="en-IE" sz="2000" dirty="0" err="1"/>
              <a:t>.q</a:t>
            </a:r>
            <a:endParaRPr lang="en-IE" sz="2000" dirty="0"/>
          </a:p>
          <a:p>
            <a:pPr marL="685800" lvl="1"/>
            <a:r>
              <a:rPr lang="en-IE" sz="2200" dirty="0"/>
              <a:t>HANDLER is the </a:t>
            </a:r>
            <a:r>
              <a:rPr lang="en-IE" sz="2200" dirty="0" err="1"/>
              <a:t>callback</a:t>
            </a:r>
            <a:r>
              <a:rPr lang="en-IE" sz="2200" dirty="0"/>
              <a:t> function executed when the route is matched.</a:t>
            </a:r>
          </a:p>
          <a:p>
            <a:pPr marL="285750"/>
            <a:r>
              <a:rPr lang="en-IE" sz="2400" dirty="0"/>
              <a:t>You can also use </a:t>
            </a:r>
            <a:r>
              <a:rPr lang="en-IE" sz="2400" dirty="0" err="1"/>
              <a:t>app.all</a:t>
            </a:r>
            <a:r>
              <a:rPr lang="en-IE" sz="2400" dirty="0"/>
              <a:t>() to handle all HTTP methods.</a:t>
            </a:r>
          </a:p>
          <a:p>
            <a:pPr marL="685800" lvl="1"/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7058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615</Words>
  <Application>Microsoft Office PowerPoint</Application>
  <PresentationFormat>On-screen Show (4:3)</PresentationFormat>
  <Paragraphs>196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Express.js</vt:lpstr>
      <vt:lpstr>api.js</vt:lpstr>
      <vt:lpstr>Routes</vt:lpstr>
      <vt:lpstr>Web API Architecture</vt:lpstr>
      <vt:lpstr>Static files</vt:lpstr>
      <vt:lpstr>Web API with Express</vt:lpstr>
      <vt:lpstr>Web API with Express</vt:lpstr>
      <vt:lpstr>Web API with Express</vt:lpstr>
      <vt:lpstr>Web API with Express</vt:lpstr>
      <vt:lpstr>Web API with Express</vt:lpstr>
      <vt:lpstr>Web API with Express</vt:lpstr>
      <vt:lpstr>Web API with Express</vt:lpstr>
      <vt:lpstr>REST API Design Conventions</vt:lpstr>
      <vt:lpstr>REST API Design Conventions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Jenny</dc:creator>
  <cp:lastModifiedBy>Alexandre Ferreira</cp:lastModifiedBy>
  <cp:revision>204</cp:revision>
  <dcterms:created xsi:type="dcterms:W3CDTF">2017-01-16T12:03:32Z</dcterms:created>
  <dcterms:modified xsi:type="dcterms:W3CDTF">2020-03-01T17:38:06Z</dcterms:modified>
</cp:coreProperties>
</file>