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9" r:id="rId5"/>
    <p:sldId id="497"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3112" autoAdjust="0"/>
  </p:normalViewPr>
  <p:slideViewPr>
    <p:cSldViewPr>
      <p:cViewPr varScale="1">
        <p:scale>
          <a:sx n="56" d="100"/>
          <a:sy n="56" d="100"/>
        </p:scale>
        <p:origin x="1001" y="45"/>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41955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Refine/OpenRefine/wiki/Installation-Instructions" TargetMode="External"/><Relationship Id="rId2" Type="http://schemas.openxmlformats.org/officeDocument/2006/relationships/hyperlink" Target="http://www.openrefine.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3333/" TargetMode="External"/><Relationship Id="rId2" Type="http://schemas.openxmlformats.org/officeDocument/2006/relationships/hyperlink" Target="http://127.0.0.1:333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idaholib.github.io/clean-your-dat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Data Cleaning: </a:t>
            </a:r>
            <a:r>
              <a:rPr lang="en-IE" sz="3500" i="1" dirty="0" err="1" smtClean="0"/>
              <a:t>OpenRefine</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pic>
        <p:nvPicPr>
          <p:cNvPr id="8" name="Picture 7"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005958"/>
            <a:ext cx="4521856" cy="7452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Clustering Techniques</a:t>
            </a:r>
            <a:endParaRPr lang="en-IE" dirty="0"/>
          </a:p>
        </p:txBody>
      </p:sp>
      <p:sp>
        <p:nvSpPr>
          <p:cNvPr id="3" name="Content Placeholder 2"/>
          <p:cNvSpPr>
            <a:spLocks noGrp="1"/>
          </p:cNvSpPr>
          <p:nvPr>
            <p:ph idx="1"/>
          </p:nvPr>
        </p:nvSpPr>
        <p:spPr/>
        <p:txBody>
          <a:bodyPr>
            <a:normAutofit/>
          </a:bodyPr>
          <a:lstStyle/>
          <a:p>
            <a:r>
              <a:rPr lang="en-IE" dirty="0" smtClean="0"/>
              <a:t>Key Collision Methods</a:t>
            </a:r>
          </a:p>
          <a:p>
            <a:pPr marL="742950" lvl="2" indent="0">
              <a:buNone/>
            </a:pPr>
            <a:r>
              <a:rPr lang="en-IE" dirty="0" smtClean="0"/>
              <a:t>Key Collision </a:t>
            </a:r>
            <a:r>
              <a:rPr lang="en-IE" dirty="0"/>
              <a:t>methods are based on the idea of creating an alternative representation of a value (a "key") that contains only the most valuable or meaningful part of the string and 'bucket's (or 'bin' as it's described inside </a:t>
            </a:r>
            <a:r>
              <a:rPr lang="en-IE" dirty="0" err="1"/>
              <a:t>OpenRefine's</a:t>
            </a:r>
            <a:r>
              <a:rPr lang="en-IE" dirty="0"/>
              <a:t> code) together different strings based on the fact that their key is the same (hence the name "key collision</a:t>
            </a:r>
            <a:r>
              <a:rPr lang="en-IE" dirty="0" smtClean="0"/>
              <a:t>").</a:t>
            </a:r>
          </a:p>
          <a:p>
            <a:r>
              <a:rPr lang="en-IE" dirty="0" smtClean="0"/>
              <a:t>Fingerprint methods to generate “keys”</a:t>
            </a:r>
          </a:p>
          <a:p>
            <a:pPr lvl="1"/>
            <a:r>
              <a:rPr lang="en-IE" dirty="0" smtClean="0"/>
              <a:t>Fingerprint</a:t>
            </a:r>
          </a:p>
          <a:p>
            <a:pPr lvl="1"/>
            <a:r>
              <a:rPr lang="en-IE" dirty="0" smtClean="0"/>
              <a:t>N-grams Fingerprint</a:t>
            </a:r>
          </a:p>
          <a:p>
            <a:pPr lvl="1"/>
            <a:r>
              <a:rPr lang="en-IE" dirty="0" smtClean="0"/>
              <a:t>Phonetic fingerprint</a:t>
            </a:r>
            <a:endParaRPr lang="en-IE" dirty="0"/>
          </a:p>
        </p:txBody>
      </p:sp>
    </p:spTree>
    <p:extLst>
      <p:ext uri="{BB962C8B-B14F-4D97-AF65-F5344CB8AC3E}">
        <p14:creationId xmlns:p14="http://schemas.microsoft.com/office/powerpoint/2010/main" val="196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Fingerprint</a:t>
            </a:r>
            <a:endParaRPr lang="en-IE" dirty="0"/>
          </a:p>
        </p:txBody>
      </p:sp>
      <p:sp>
        <p:nvSpPr>
          <p:cNvPr id="3" name="Content Placeholder 2"/>
          <p:cNvSpPr>
            <a:spLocks noGrp="1"/>
          </p:cNvSpPr>
          <p:nvPr>
            <p:ph idx="1"/>
          </p:nvPr>
        </p:nvSpPr>
        <p:spPr/>
        <p:txBody>
          <a:bodyPr>
            <a:normAutofit/>
          </a:bodyPr>
          <a:lstStyle/>
          <a:p>
            <a:r>
              <a:rPr lang="en-IE" sz="2400" dirty="0"/>
              <a:t>remove leading and trailing whitespace</a:t>
            </a:r>
          </a:p>
          <a:p>
            <a:r>
              <a:rPr lang="en-IE" sz="2400" dirty="0"/>
              <a:t>change all characters to their lowercase representation</a:t>
            </a:r>
          </a:p>
          <a:p>
            <a:r>
              <a:rPr lang="en-IE" sz="2400" dirty="0"/>
              <a:t>remove all punctuation and control characters</a:t>
            </a:r>
          </a:p>
          <a:p>
            <a:r>
              <a:rPr lang="en-IE" sz="2400" dirty="0"/>
              <a:t>normalize extended western characters to their ASCII representation (for example "</a:t>
            </a:r>
            <a:r>
              <a:rPr lang="en-IE" sz="2400" dirty="0" err="1"/>
              <a:t>gödel</a:t>
            </a:r>
            <a:r>
              <a:rPr lang="en-IE" sz="2400" dirty="0"/>
              <a:t>" → "</a:t>
            </a:r>
            <a:r>
              <a:rPr lang="en-IE" sz="2400" dirty="0" err="1"/>
              <a:t>godel</a:t>
            </a:r>
            <a:r>
              <a:rPr lang="en-IE" sz="2400" dirty="0"/>
              <a:t>")</a:t>
            </a:r>
          </a:p>
          <a:p>
            <a:r>
              <a:rPr lang="en-IE" sz="2400" dirty="0"/>
              <a:t>split the string into whitespace-separated tokens</a:t>
            </a:r>
          </a:p>
          <a:p>
            <a:r>
              <a:rPr lang="en-IE" sz="2400" dirty="0"/>
              <a:t>sort the tokens and remove duplicates</a:t>
            </a:r>
          </a:p>
          <a:p>
            <a:r>
              <a:rPr lang="en-IE" sz="2400" dirty="0"/>
              <a:t>join the tokens back </a:t>
            </a:r>
            <a:r>
              <a:rPr lang="en-IE" sz="2400" dirty="0" smtClean="0"/>
              <a:t>together</a:t>
            </a:r>
          </a:p>
          <a:p>
            <a:r>
              <a:rPr lang="en-IE" sz="2400" dirty="0" smtClean="0"/>
              <a:t>“Tom, Cruise” vs. “Cruise tom” =&gt; same fingerprint (cruise tom)</a:t>
            </a:r>
            <a:endParaRPr lang="en-IE" sz="2400" dirty="0"/>
          </a:p>
          <a:p>
            <a:endParaRPr lang="en-IE" dirty="0"/>
          </a:p>
        </p:txBody>
      </p:sp>
    </p:spTree>
    <p:extLst>
      <p:ext uri="{BB962C8B-B14F-4D97-AF65-F5344CB8AC3E}">
        <p14:creationId xmlns:p14="http://schemas.microsoft.com/office/powerpoint/2010/main" val="335274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N-grams Fingerprint</a:t>
            </a:r>
            <a:endParaRPr lang="en-IE" dirty="0"/>
          </a:p>
        </p:txBody>
      </p:sp>
      <p:sp>
        <p:nvSpPr>
          <p:cNvPr id="3" name="Content Placeholder 2"/>
          <p:cNvSpPr>
            <a:spLocks noGrp="1"/>
          </p:cNvSpPr>
          <p:nvPr>
            <p:ph idx="1"/>
          </p:nvPr>
        </p:nvSpPr>
        <p:spPr/>
        <p:txBody>
          <a:bodyPr>
            <a:normAutofit fontScale="85000" lnSpcReduction="10000"/>
          </a:bodyPr>
          <a:lstStyle/>
          <a:p>
            <a:r>
              <a:rPr lang="en-IE" dirty="0"/>
              <a:t>The n-gram fingerprint method is similar to the fingerprint method </a:t>
            </a:r>
            <a:r>
              <a:rPr lang="en-IE" dirty="0" smtClean="0"/>
              <a:t>but </a:t>
            </a:r>
            <a:r>
              <a:rPr lang="en-IE" dirty="0"/>
              <a:t>instead of using whitespace separated tokens, it uses n-grams, where the n (or the size in chars of the token) can be specified by the user</a:t>
            </a:r>
            <a:r>
              <a:rPr lang="en-IE" dirty="0" smtClean="0"/>
              <a:t>.</a:t>
            </a:r>
          </a:p>
          <a:p>
            <a:r>
              <a:rPr lang="en-IE" dirty="0" smtClean="0"/>
              <a:t>Example</a:t>
            </a:r>
            <a:r>
              <a:rPr lang="en-IE" dirty="0"/>
              <a:t>, the 2-gram fingerprint of "Paris" is "</a:t>
            </a:r>
            <a:r>
              <a:rPr lang="en-IE" dirty="0" err="1"/>
              <a:t>arispari</a:t>
            </a:r>
            <a:r>
              <a:rPr lang="en-IE" dirty="0"/>
              <a:t>" and the 1-gram fingerprint is "</a:t>
            </a:r>
            <a:r>
              <a:rPr lang="en-IE" dirty="0" err="1"/>
              <a:t>aiprs</a:t>
            </a:r>
            <a:r>
              <a:rPr lang="en-IE" dirty="0"/>
              <a:t>".</a:t>
            </a:r>
          </a:p>
          <a:p>
            <a:r>
              <a:rPr lang="en-IE" dirty="0"/>
              <a:t>Why is this useful? In </a:t>
            </a:r>
            <a:r>
              <a:rPr lang="en-IE" dirty="0" smtClean="0"/>
              <a:t>practice it can </a:t>
            </a:r>
            <a:r>
              <a:rPr lang="en-IE" dirty="0"/>
              <a:t>find clusters that the previous method didn't find even with strings that have small differences, with a very small performance price.</a:t>
            </a:r>
          </a:p>
          <a:p>
            <a:r>
              <a:rPr lang="en-IE" dirty="0"/>
              <a:t>For example "Krzysztof", "</a:t>
            </a:r>
            <a:r>
              <a:rPr lang="en-IE" dirty="0" err="1"/>
              <a:t>Kryzysztof</a:t>
            </a:r>
            <a:r>
              <a:rPr lang="en-IE" dirty="0"/>
              <a:t>" and "</a:t>
            </a:r>
            <a:r>
              <a:rPr lang="en-IE" dirty="0" err="1"/>
              <a:t>Krzystof</a:t>
            </a:r>
            <a:r>
              <a:rPr lang="en-IE" dirty="0"/>
              <a:t>" have different lengths and different regular fingerprints, but share the same 1-gram fingerprint because they use the same letters.</a:t>
            </a:r>
          </a:p>
          <a:p>
            <a:endParaRPr lang="en-IE" dirty="0"/>
          </a:p>
        </p:txBody>
      </p:sp>
    </p:spTree>
    <p:extLst>
      <p:ext uri="{BB962C8B-B14F-4D97-AF65-F5344CB8AC3E}">
        <p14:creationId xmlns:p14="http://schemas.microsoft.com/office/powerpoint/2010/main" val="245325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Phonetic Fingerprint</a:t>
            </a:r>
            <a:endParaRPr lang="en-IE" dirty="0"/>
          </a:p>
        </p:txBody>
      </p:sp>
      <p:sp>
        <p:nvSpPr>
          <p:cNvPr id="3" name="Content Placeholder 2"/>
          <p:cNvSpPr>
            <a:spLocks noGrp="1"/>
          </p:cNvSpPr>
          <p:nvPr>
            <p:ph idx="1"/>
          </p:nvPr>
        </p:nvSpPr>
        <p:spPr/>
        <p:txBody>
          <a:bodyPr>
            <a:normAutofit fontScale="85000" lnSpcReduction="20000"/>
          </a:bodyPr>
          <a:lstStyle/>
          <a:p>
            <a:r>
              <a:rPr lang="en-IE" dirty="0"/>
              <a:t>A third keying method uses a phonetic fingerprinting (specifically, </a:t>
            </a:r>
            <a:r>
              <a:rPr lang="en-IE" dirty="0" smtClean="0"/>
              <a:t>Metaphone3</a:t>
            </a:r>
            <a:r>
              <a:rPr lang="en-IE" dirty="0"/>
              <a:t> </a:t>
            </a:r>
            <a:r>
              <a:rPr lang="en-IE" dirty="0" smtClean="0"/>
              <a:t>method </a:t>
            </a:r>
            <a:r>
              <a:rPr lang="en-IE" dirty="0"/>
              <a:t>for </a:t>
            </a:r>
            <a:r>
              <a:rPr lang="en-IE" dirty="0" smtClean="0"/>
              <a:t>English), </a:t>
            </a:r>
            <a:r>
              <a:rPr lang="en-IE" dirty="0"/>
              <a:t>which is a way to transform tokens into the way they are pronounced. </a:t>
            </a:r>
            <a:endParaRPr lang="en-IE" dirty="0" smtClean="0"/>
          </a:p>
          <a:p>
            <a:r>
              <a:rPr lang="en-IE" dirty="0" smtClean="0"/>
              <a:t>This </a:t>
            </a:r>
            <a:r>
              <a:rPr lang="en-IE" dirty="0"/>
              <a:t>is useful to spot errors that are due to people misunderstanding or not knowing the spelling of a word after only hearing it. </a:t>
            </a:r>
            <a:endParaRPr lang="en-IE" dirty="0" smtClean="0"/>
          </a:p>
          <a:p>
            <a:r>
              <a:rPr lang="en-IE" dirty="0" smtClean="0"/>
              <a:t>The </a:t>
            </a:r>
            <a:r>
              <a:rPr lang="en-IE" dirty="0"/>
              <a:t>idea being that similar sounding words will end up sharing the same key and thus being binned in the same cluster.</a:t>
            </a:r>
          </a:p>
          <a:p>
            <a:r>
              <a:rPr lang="en-IE" dirty="0"/>
              <a:t>For example, "Reuben </a:t>
            </a:r>
            <a:r>
              <a:rPr lang="en-IE" dirty="0" err="1"/>
              <a:t>Gevorkiantz</a:t>
            </a:r>
            <a:r>
              <a:rPr lang="en-IE" dirty="0"/>
              <a:t>" and "Ruben </a:t>
            </a:r>
            <a:r>
              <a:rPr lang="en-IE" dirty="0" err="1"/>
              <a:t>Gevorkyants</a:t>
            </a:r>
            <a:r>
              <a:rPr lang="en-IE" dirty="0"/>
              <a:t>" share the same phonetic fingerprint for English </a:t>
            </a:r>
            <a:r>
              <a:rPr lang="en-IE" dirty="0" err="1"/>
              <a:t>pronounciation</a:t>
            </a:r>
            <a:r>
              <a:rPr lang="en-IE" dirty="0"/>
              <a:t> but they have different </a:t>
            </a:r>
            <a:r>
              <a:rPr lang="en-IE" dirty="0" smtClean="0"/>
              <a:t>fingerprints.</a:t>
            </a:r>
            <a:endParaRPr lang="en-IE" dirty="0"/>
          </a:p>
          <a:p>
            <a:endParaRPr lang="en-IE" dirty="0"/>
          </a:p>
        </p:txBody>
      </p:sp>
    </p:spTree>
    <p:extLst>
      <p:ext uri="{BB962C8B-B14F-4D97-AF65-F5344CB8AC3E}">
        <p14:creationId xmlns:p14="http://schemas.microsoft.com/office/powerpoint/2010/main" val="406594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851104" cy="990600"/>
          </a:xfrm>
        </p:spPr>
        <p:txBody>
          <a:bodyPr/>
          <a:lstStyle/>
          <a:p>
            <a:r>
              <a:rPr lang="en-IE" dirty="0"/>
              <a:t>Nearest </a:t>
            </a:r>
            <a:r>
              <a:rPr lang="en-IE" dirty="0" err="1"/>
              <a:t>Neighbor</a:t>
            </a:r>
            <a:r>
              <a:rPr lang="en-IE" dirty="0"/>
              <a:t> </a:t>
            </a:r>
            <a:r>
              <a:rPr lang="en-IE" dirty="0" smtClean="0"/>
              <a:t>Methods (KNN)</a:t>
            </a:r>
            <a:endParaRPr lang="en-IE" dirty="0"/>
          </a:p>
        </p:txBody>
      </p:sp>
      <p:sp>
        <p:nvSpPr>
          <p:cNvPr id="3" name="Content Placeholder 2"/>
          <p:cNvSpPr>
            <a:spLocks noGrp="1"/>
          </p:cNvSpPr>
          <p:nvPr>
            <p:ph idx="1"/>
          </p:nvPr>
        </p:nvSpPr>
        <p:spPr/>
        <p:txBody>
          <a:bodyPr>
            <a:normAutofit fontScale="77500" lnSpcReduction="20000"/>
          </a:bodyPr>
          <a:lstStyle/>
          <a:p>
            <a:r>
              <a:rPr lang="en-IE" dirty="0"/>
              <a:t>While key collisions methods are very fast, they tend to be either too strict or too lax with no way to fine tune how much difference between strings we are willing to tolerate.</a:t>
            </a:r>
          </a:p>
          <a:p>
            <a:endParaRPr lang="en-IE" dirty="0"/>
          </a:p>
          <a:p>
            <a:r>
              <a:rPr lang="en-IE" dirty="0"/>
              <a:t>The Nearest </a:t>
            </a:r>
            <a:r>
              <a:rPr lang="en-IE" dirty="0" err="1"/>
              <a:t>Neighbor</a:t>
            </a:r>
            <a:r>
              <a:rPr lang="en-IE" dirty="0"/>
              <a:t> methods (also known as </a:t>
            </a:r>
            <a:r>
              <a:rPr lang="en-IE" dirty="0" err="1"/>
              <a:t>kNN</a:t>
            </a:r>
            <a:r>
              <a:rPr lang="en-IE" dirty="0"/>
              <a:t>), on the other hand, provide a parameter (the radius, or k) which represents a distance threshold: any pair of strings that is closer than a certain value will be binned together.</a:t>
            </a:r>
          </a:p>
          <a:p>
            <a:endParaRPr lang="en-IE" dirty="0"/>
          </a:p>
          <a:p>
            <a:r>
              <a:rPr lang="en-IE" dirty="0"/>
              <a:t>Unfortunately, given n strings, there are n(n-1)/2 pairs of strings (and relative distances) that need to be compared and this turns out to be too slow even for small datasets (a dataset with 3000 rows require 4.5 million distance calculations</a:t>
            </a:r>
            <a:r>
              <a:rPr lang="en-IE" dirty="0" smtClean="0"/>
              <a:t>!)</a:t>
            </a:r>
          </a:p>
          <a:p>
            <a:r>
              <a:rPr lang="en-IE" dirty="0" smtClean="0"/>
              <a:t>Need a distance between strings</a:t>
            </a:r>
          </a:p>
          <a:p>
            <a:pPr lvl="1"/>
            <a:r>
              <a:rPr lang="en-IE" dirty="0" err="1" smtClean="0"/>
              <a:t>Leveinstein</a:t>
            </a:r>
            <a:r>
              <a:rPr lang="en-IE" dirty="0" smtClean="0"/>
              <a:t> Distance</a:t>
            </a:r>
          </a:p>
          <a:p>
            <a:pPr lvl="1"/>
            <a:r>
              <a:rPr lang="en-IE" dirty="0" smtClean="0"/>
              <a:t>PPM</a:t>
            </a:r>
            <a:endParaRPr lang="en-IE" dirty="0"/>
          </a:p>
        </p:txBody>
      </p:sp>
    </p:spTree>
    <p:extLst>
      <p:ext uri="{BB962C8B-B14F-4D97-AF65-F5344CB8AC3E}">
        <p14:creationId xmlns:p14="http://schemas.microsoft.com/office/powerpoint/2010/main" val="345040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Levenshtein</a:t>
            </a:r>
            <a:r>
              <a:rPr lang="en-IE" dirty="0" smtClean="0"/>
              <a:t> Distance</a:t>
            </a:r>
            <a:endParaRPr lang="en-IE" dirty="0"/>
          </a:p>
        </p:txBody>
      </p:sp>
      <p:sp>
        <p:nvSpPr>
          <p:cNvPr id="3" name="Content Placeholder 2"/>
          <p:cNvSpPr>
            <a:spLocks noGrp="1"/>
          </p:cNvSpPr>
          <p:nvPr>
            <p:ph idx="1"/>
          </p:nvPr>
        </p:nvSpPr>
        <p:spPr/>
        <p:txBody>
          <a:bodyPr>
            <a:normAutofit fontScale="77500" lnSpcReduction="20000"/>
          </a:bodyPr>
          <a:lstStyle/>
          <a:p>
            <a:r>
              <a:rPr lang="en-IE" dirty="0"/>
              <a:t>The </a:t>
            </a:r>
            <a:r>
              <a:rPr lang="en-IE" dirty="0" err="1"/>
              <a:t>Levenshtein</a:t>
            </a:r>
            <a:r>
              <a:rPr lang="en-IE" dirty="0"/>
              <a:t> distance (also known as "edit distance") is probably the simplest and most intuitive distance function between strings and is often still very effective due to its general applicability.</a:t>
            </a:r>
          </a:p>
          <a:p>
            <a:endParaRPr lang="en-IE" dirty="0"/>
          </a:p>
          <a:p>
            <a:r>
              <a:rPr lang="en-IE" dirty="0"/>
              <a:t>It measures the minimal number of 'edit operations' that are required to change one string into the other.</a:t>
            </a:r>
          </a:p>
          <a:p>
            <a:endParaRPr lang="en-IE" dirty="0"/>
          </a:p>
          <a:p>
            <a:r>
              <a:rPr lang="en-IE" dirty="0"/>
              <a:t>For example, "Paris" and "</a:t>
            </a:r>
            <a:r>
              <a:rPr lang="en-IE" dirty="0" err="1"/>
              <a:t>paris</a:t>
            </a:r>
            <a:r>
              <a:rPr lang="en-IE" dirty="0"/>
              <a:t>" have an edit distance of 1 as changing P into p is the only operation required. "New York" and "</a:t>
            </a:r>
            <a:r>
              <a:rPr lang="en-IE" dirty="0" err="1"/>
              <a:t>newyork</a:t>
            </a:r>
            <a:r>
              <a:rPr lang="en-IE" dirty="0"/>
              <a:t>" has edit distance 3: 2 substitutions and 1 removal. "Al Pacino" and "Albert Pacino" have an edit distance of 4 because it requires 4 insertions.</a:t>
            </a:r>
          </a:p>
          <a:p>
            <a:endParaRPr lang="en-IE" dirty="0"/>
          </a:p>
          <a:p>
            <a:r>
              <a:rPr lang="en-IE" dirty="0"/>
              <a:t>In practice, this distance is useful to spot typos, spelling mistakes</a:t>
            </a:r>
          </a:p>
        </p:txBody>
      </p:sp>
    </p:spTree>
    <p:extLst>
      <p:ext uri="{BB962C8B-B14F-4D97-AF65-F5344CB8AC3E}">
        <p14:creationId xmlns:p14="http://schemas.microsoft.com/office/powerpoint/2010/main" val="326846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PPM</a:t>
            </a:r>
            <a:endParaRPr lang="en-IE" dirty="0"/>
          </a:p>
        </p:txBody>
      </p:sp>
      <p:sp>
        <p:nvSpPr>
          <p:cNvPr id="3" name="Content Placeholder 2"/>
          <p:cNvSpPr>
            <a:spLocks noGrp="1"/>
          </p:cNvSpPr>
          <p:nvPr>
            <p:ph idx="1"/>
          </p:nvPr>
        </p:nvSpPr>
        <p:spPr/>
        <p:txBody>
          <a:bodyPr>
            <a:normAutofit fontScale="77500" lnSpcReduction="20000"/>
          </a:bodyPr>
          <a:lstStyle/>
          <a:p>
            <a:r>
              <a:rPr lang="en-IE" dirty="0"/>
              <a:t>This distance is an implementation of a seminal paper about the use of the Kolmogorov complexity to estimate 'similarity' between strings and has been widely applied to the comparison of strings originating from DNA sequencing.</a:t>
            </a:r>
          </a:p>
          <a:p>
            <a:r>
              <a:rPr lang="en-IE" dirty="0"/>
              <a:t>The idea is that because text compressors work by estimating the information content of a string, if two strings A and B are identical, compressing A or compressing A+B (concatenating the strings) should yield very little difference (ideally, a single extra bit to indicate the presence of the redundant information</a:t>
            </a:r>
            <a:r>
              <a:rPr lang="en-IE"/>
              <a:t>). </a:t>
            </a:r>
            <a:endParaRPr lang="en-IE" smtClean="0"/>
          </a:p>
          <a:p>
            <a:r>
              <a:rPr lang="en-IE" smtClean="0"/>
              <a:t>On </a:t>
            </a:r>
            <a:r>
              <a:rPr lang="en-IE" dirty="0"/>
              <a:t>the other hand, if A and B are very different, compressing A and compressing A+B should yield dramatic differences in length.</a:t>
            </a:r>
          </a:p>
          <a:p>
            <a:pPr marL="0" indent="0">
              <a:buNone/>
            </a:pPr>
            <a:endParaRPr lang="en-IE" dirty="0" smtClean="0"/>
          </a:p>
          <a:p>
            <a:pPr marL="0" indent="0">
              <a:buNone/>
            </a:pPr>
            <a:r>
              <a:rPr lang="en-IE" dirty="0" smtClean="0"/>
              <a:t>d(A,B</a:t>
            </a:r>
            <a:r>
              <a:rPr lang="en-IE" dirty="0"/>
              <a:t>) = comp(A+B) + comp(B+A) / (comp(A+A) + comp(B+B));</a:t>
            </a:r>
          </a:p>
        </p:txBody>
      </p:sp>
    </p:spTree>
    <p:extLst>
      <p:ext uri="{BB962C8B-B14F-4D97-AF65-F5344CB8AC3E}">
        <p14:creationId xmlns:p14="http://schemas.microsoft.com/office/powerpoint/2010/main" val="357302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Info</a:t>
            </a:r>
            <a:endParaRPr lang="en-IE" dirty="0"/>
          </a:p>
        </p:txBody>
      </p:sp>
      <p:sp>
        <p:nvSpPr>
          <p:cNvPr id="3" name="Content Placeholder 2"/>
          <p:cNvSpPr>
            <a:spLocks noGrp="1"/>
          </p:cNvSpPr>
          <p:nvPr>
            <p:ph idx="1"/>
          </p:nvPr>
        </p:nvSpPr>
        <p:spPr/>
        <p:txBody>
          <a:bodyPr/>
          <a:lstStyle/>
          <a:p>
            <a:r>
              <a:rPr lang="en-IE" dirty="0" smtClean="0"/>
              <a:t>Open Source project, previously </a:t>
            </a:r>
            <a:r>
              <a:rPr lang="en-IE" dirty="0" err="1" smtClean="0"/>
              <a:t>GoogleRefine</a:t>
            </a:r>
            <a:endParaRPr lang="en-IE" dirty="0" smtClean="0"/>
          </a:p>
          <a:p>
            <a:r>
              <a:rPr lang="en-IE" dirty="0" smtClean="0"/>
              <a:t>A tool to clean data</a:t>
            </a:r>
          </a:p>
          <a:p>
            <a:r>
              <a:rPr lang="en-IE" dirty="0" smtClean="0"/>
              <a:t>It allows to </a:t>
            </a:r>
            <a:endParaRPr lang="en-IE" dirty="0"/>
          </a:p>
          <a:p>
            <a:pPr lvl="1"/>
            <a:r>
              <a:rPr lang="en-IE" dirty="0" smtClean="0"/>
              <a:t>Filter data</a:t>
            </a:r>
            <a:endParaRPr lang="en-IE" dirty="0" smtClean="0"/>
          </a:p>
          <a:p>
            <a:pPr lvl="1"/>
            <a:r>
              <a:rPr lang="en-IE" dirty="0" smtClean="0"/>
              <a:t>Transform / </a:t>
            </a:r>
            <a:r>
              <a:rPr lang="en-IE" dirty="0" smtClean="0"/>
              <a:t>manipulate data</a:t>
            </a:r>
            <a:endParaRPr lang="en-IE" dirty="0" smtClean="0"/>
          </a:p>
          <a:p>
            <a:pPr lvl="1"/>
            <a:r>
              <a:rPr lang="en-IE" dirty="0" smtClean="0"/>
              <a:t>Cluster data</a:t>
            </a:r>
            <a:endParaRPr lang="en-IE" dirty="0" smtClean="0"/>
          </a:p>
          <a:p>
            <a:pPr lvl="1"/>
            <a:r>
              <a:rPr lang="en-IE" dirty="0" smtClean="0"/>
              <a:t>Aggregate</a:t>
            </a:r>
            <a:r>
              <a:rPr lang="en-IE" dirty="0"/>
              <a:t> </a:t>
            </a:r>
            <a:r>
              <a:rPr lang="en-IE" dirty="0" smtClean="0"/>
              <a:t>data</a:t>
            </a:r>
          </a:p>
          <a:p>
            <a:pPr lvl="1"/>
            <a:r>
              <a:rPr lang="en-IE" dirty="0" smtClean="0"/>
              <a:t>Reconcile data</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a:t>
            </a:fld>
            <a:endParaRPr lang="en-IE"/>
          </a:p>
        </p:txBody>
      </p:sp>
    </p:spTree>
    <p:extLst>
      <p:ext uri="{BB962C8B-B14F-4D97-AF65-F5344CB8AC3E}">
        <p14:creationId xmlns:p14="http://schemas.microsoft.com/office/powerpoint/2010/main" val="2708842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r>
              <a:rPr lang="en-US" dirty="0" smtClean="0"/>
              <a:t>What is </a:t>
            </a:r>
            <a:r>
              <a:rPr lang="en-US" dirty="0" err="1" smtClean="0"/>
              <a:t>OpenRefine</a:t>
            </a:r>
            <a:r>
              <a:rPr lang="en-US" dirty="0" smtClean="0"/>
              <a:t>? What can I do with it?</a:t>
            </a:r>
          </a:p>
          <a:p>
            <a:r>
              <a:rPr lang="en-US" dirty="0" smtClean="0"/>
              <a:t>Installing </a:t>
            </a:r>
            <a:r>
              <a:rPr lang="en-US" dirty="0" err="1" smtClean="0"/>
              <a:t>OpenRefine</a:t>
            </a:r>
            <a:endParaRPr lang="en-US" dirty="0" smtClean="0"/>
          </a:p>
          <a:p>
            <a:r>
              <a:rPr lang="en-US" dirty="0" smtClean="0"/>
              <a:t>Exploring data</a:t>
            </a:r>
            <a:endParaRPr lang="en-US" dirty="0"/>
          </a:p>
          <a:p>
            <a:r>
              <a:rPr lang="en-US" dirty="0" smtClean="0"/>
              <a:t>Analyzing and fixing data</a:t>
            </a:r>
          </a:p>
          <a:p>
            <a:r>
              <a:rPr lang="en-US" dirty="0" smtClean="0"/>
              <a:t>Perform advanced operations:</a:t>
            </a:r>
          </a:p>
          <a:p>
            <a:pPr lvl="1"/>
            <a:r>
              <a:rPr lang="en-US" dirty="0" smtClean="0"/>
              <a:t>Splitting, clustering, transforming, adding derived columns</a:t>
            </a:r>
          </a:p>
          <a:p>
            <a:pPr lvl="1"/>
            <a:r>
              <a:rPr lang="en-US" dirty="0" smtClean="0"/>
              <a:t>Installing extensions</a:t>
            </a:r>
          </a:p>
          <a:p>
            <a:pPr lvl="1"/>
            <a:r>
              <a:rPr lang="en-US" dirty="0" smtClean="0"/>
              <a:t>Linking datasets &amp; named-entity extraction</a:t>
            </a:r>
            <a:endParaRPr lang="en-US" dirty="0"/>
          </a:p>
        </p:txBody>
      </p:sp>
    </p:spTree>
    <p:extLst>
      <p:ext uri="{BB962C8B-B14F-4D97-AF65-F5344CB8AC3E}">
        <p14:creationId xmlns:p14="http://schemas.microsoft.com/office/powerpoint/2010/main" val="2046629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OpenRefine</a:t>
            </a:r>
            <a:r>
              <a:rPr lang="en-US" dirty="0" smtClean="0"/>
              <a:t>?</a:t>
            </a:r>
            <a:endParaRPr lang="en-US" dirty="0"/>
          </a:p>
        </p:txBody>
      </p:sp>
      <p:sp>
        <p:nvSpPr>
          <p:cNvPr id="3" name="Content Placeholder 2"/>
          <p:cNvSpPr>
            <a:spLocks noGrp="1"/>
          </p:cNvSpPr>
          <p:nvPr>
            <p:ph idx="1"/>
          </p:nvPr>
        </p:nvSpPr>
        <p:spPr/>
        <p:txBody>
          <a:bodyPr/>
          <a:lstStyle/>
          <a:p>
            <a:r>
              <a:rPr lang="en-US" dirty="0" smtClean="0"/>
              <a:t>Interactive Data Transformation (IDT) tool</a:t>
            </a:r>
          </a:p>
          <a:p>
            <a:r>
              <a:rPr lang="en-US" dirty="0" smtClean="0"/>
              <a:t>A tool for visualizing and manipulating data</a:t>
            </a:r>
          </a:p>
          <a:p>
            <a:r>
              <a:rPr lang="en-US" dirty="0" smtClean="0"/>
              <a:t>Not a good for creating new data</a:t>
            </a:r>
          </a:p>
          <a:p>
            <a:r>
              <a:rPr lang="en-US" dirty="0" smtClean="0"/>
              <a:t>Extremely powerful for exploring, cleaning, and linking data</a:t>
            </a:r>
          </a:p>
          <a:p>
            <a:r>
              <a:rPr lang="en-US" dirty="0" smtClean="0"/>
              <a:t>Open Source, free, and community supported</a:t>
            </a:r>
          </a:p>
          <a:p>
            <a:r>
              <a:rPr lang="en-US" dirty="0" smtClean="0"/>
              <a:t>Formerly known as </a:t>
            </a:r>
            <a:r>
              <a:rPr lang="en-US" dirty="0" err="1" smtClean="0"/>
              <a:t>GoogleRefine</a:t>
            </a:r>
            <a:endParaRPr lang="en-US" dirty="0" smtClean="0"/>
          </a:p>
          <a:p>
            <a:r>
              <a:rPr lang="en-US" dirty="0" smtClean="0"/>
              <a:t>Currently version 3.3 (beta), 3.2 (stable)</a:t>
            </a:r>
          </a:p>
        </p:txBody>
      </p:sp>
    </p:spTree>
    <p:extLst>
      <p:ext uri="{BB962C8B-B14F-4D97-AF65-F5344CB8AC3E}">
        <p14:creationId xmlns:p14="http://schemas.microsoft.com/office/powerpoint/2010/main" val="4068901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OpenRefine</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700808"/>
            <a:ext cx="6490545" cy="3953566"/>
          </a:xfrm>
        </p:spPr>
      </p:pic>
    </p:spTree>
    <p:extLst>
      <p:ext uri="{BB962C8B-B14F-4D97-AF65-F5344CB8AC3E}">
        <p14:creationId xmlns:p14="http://schemas.microsoft.com/office/powerpoint/2010/main" val="2031492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OpenRefine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Clean up data that is:</a:t>
            </a:r>
          </a:p>
          <a:p>
            <a:pPr lvl="1"/>
            <a:r>
              <a:rPr lang="en-US" dirty="0" smtClean="0"/>
              <a:t>In a simple tabular format</a:t>
            </a:r>
          </a:p>
          <a:p>
            <a:pPr lvl="1"/>
            <a:r>
              <a:rPr lang="en-US" dirty="0" smtClean="0"/>
              <a:t>Is inconsistently formatted</a:t>
            </a:r>
          </a:p>
          <a:p>
            <a:pPr lvl="1"/>
            <a:r>
              <a:rPr lang="en-US" dirty="0" smtClean="0"/>
              <a:t>Has inconsistent terminology</a:t>
            </a:r>
          </a:p>
          <a:p>
            <a:r>
              <a:rPr lang="en-US" dirty="0" smtClean="0"/>
              <a:t>Get an overview of a data set</a:t>
            </a:r>
          </a:p>
          <a:p>
            <a:r>
              <a:rPr lang="en-US" dirty="0" smtClean="0"/>
              <a:t>Resolve inconsistencies</a:t>
            </a:r>
          </a:p>
          <a:p>
            <a:r>
              <a:rPr lang="en-US" dirty="0" smtClean="0"/>
              <a:t>Split data up into more granular parts</a:t>
            </a:r>
          </a:p>
          <a:p>
            <a:r>
              <a:rPr lang="en-US" dirty="0" smtClean="0"/>
              <a:t>Match local data up to other data sets</a:t>
            </a:r>
          </a:p>
          <a:p>
            <a:r>
              <a:rPr lang="en-US" dirty="0" smtClean="0"/>
              <a:t>Enhance a data set with data from other sources</a:t>
            </a:r>
          </a:p>
          <a:p>
            <a:pPr lvl="1"/>
            <a:endParaRPr lang="en-US" dirty="0"/>
          </a:p>
        </p:txBody>
      </p:sp>
    </p:spTree>
    <p:extLst>
      <p:ext uri="{BB962C8B-B14F-4D97-AF65-F5344CB8AC3E}">
        <p14:creationId xmlns:p14="http://schemas.microsoft.com/office/powerpoint/2010/main" val="1592604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OpenRefine</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http://www.openrefine.org</a:t>
            </a:r>
            <a:endParaRPr lang="en-US" dirty="0"/>
          </a:p>
          <a:p>
            <a:r>
              <a:rPr lang="en-US" dirty="0" smtClean="0"/>
              <a:t>Direct link to the downloads</a:t>
            </a:r>
            <a:endParaRPr lang="en-US" dirty="0" smtClean="0">
              <a:hlinkClick r:id="rId3"/>
            </a:endParaRPr>
          </a:p>
          <a:p>
            <a:pPr lvl="1"/>
            <a:r>
              <a:rPr lang="en-US" dirty="0" smtClean="0">
                <a:hlinkClick r:id="rId3"/>
              </a:rPr>
              <a:t>https://github.com/OpenRefine/OpenRefine/wiki/Installation-Instructions</a:t>
            </a:r>
            <a:r>
              <a:rPr lang="en-US" dirty="0" smtClean="0"/>
              <a:t> </a:t>
            </a:r>
          </a:p>
          <a:p>
            <a:r>
              <a:rPr lang="en-US" dirty="0" smtClean="0"/>
              <a:t> Windows</a:t>
            </a:r>
          </a:p>
          <a:p>
            <a:pPr lvl="1" eaLnBrk="0" fontAlgn="base" hangingPunct="0">
              <a:lnSpc>
                <a:spcPct val="100000"/>
              </a:lnSpc>
              <a:spcBef>
                <a:spcPct val="0"/>
              </a:spcBef>
              <a:spcAft>
                <a:spcPct val="0"/>
              </a:spcAft>
            </a:pPr>
            <a:r>
              <a:rPr lang="en-US" altLang="en-US" sz="1950" dirty="0"/>
              <a:t>Download the ZIP archive.</a:t>
            </a:r>
          </a:p>
          <a:p>
            <a:pPr lvl="1" eaLnBrk="0" fontAlgn="base" hangingPunct="0">
              <a:lnSpc>
                <a:spcPct val="100000"/>
              </a:lnSpc>
              <a:spcBef>
                <a:spcPct val="0"/>
              </a:spcBef>
              <a:spcAft>
                <a:spcPct val="0"/>
              </a:spcAft>
            </a:pPr>
            <a:r>
              <a:rPr lang="en-US" altLang="en-US" sz="1950" dirty="0"/>
              <a:t>Unzip &amp; extract the contents of the archive to a folder of your choice.</a:t>
            </a:r>
          </a:p>
          <a:p>
            <a:pPr lvl="1" eaLnBrk="0" fontAlgn="base" hangingPunct="0">
              <a:lnSpc>
                <a:spcPct val="100000"/>
              </a:lnSpc>
              <a:spcBef>
                <a:spcPct val="0"/>
              </a:spcBef>
              <a:spcAft>
                <a:spcPct val="0"/>
              </a:spcAft>
            </a:pPr>
            <a:r>
              <a:rPr lang="en-US" altLang="en-US" sz="1950" dirty="0"/>
              <a:t>To launch </a:t>
            </a:r>
            <a:r>
              <a:rPr lang="en-US" altLang="en-US" sz="1950" dirty="0" err="1"/>
              <a:t>OpenRefine</a:t>
            </a:r>
            <a:r>
              <a:rPr lang="en-US" altLang="en-US" sz="1950" dirty="0"/>
              <a:t>, double-click on openrefine.exe.</a:t>
            </a:r>
          </a:p>
          <a:p>
            <a:pPr eaLnBrk="0" fontAlgn="base" hangingPunct="0">
              <a:lnSpc>
                <a:spcPct val="100000"/>
              </a:lnSpc>
              <a:spcBef>
                <a:spcPct val="0"/>
              </a:spcBef>
              <a:spcAft>
                <a:spcPct val="0"/>
              </a:spcAft>
            </a:pPr>
            <a:r>
              <a:rPr lang="en-US" altLang="en-US" dirty="0" smtClean="0"/>
              <a:t>Mac</a:t>
            </a:r>
          </a:p>
          <a:p>
            <a:pPr lvl="1" eaLnBrk="0" fontAlgn="base" hangingPunct="0">
              <a:lnSpc>
                <a:spcPct val="100000"/>
              </a:lnSpc>
              <a:spcBef>
                <a:spcPct val="0"/>
              </a:spcBef>
              <a:spcAft>
                <a:spcPct val="0"/>
              </a:spcAft>
            </a:pPr>
            <a:r>
              <a:rPr lang="en-US" altLang="en-US" sz="1950" dirty="0"/>
              <a:t>Download the DMG file.</a:t>
            </a:r>
          </a:p>
          <a:p>
            <a:pPr lvl="1" eaLnBrk="0" fontAlgn="base" hangingPunct="0">
              <a:lnSpc>
                <a:spcPct val="100000"/>
              </a:lnSpc>
              <a:spcBef>
                <a:spcPct val="0"/>
              </a:spcBef>
              <a:spcAft>
                <a:spcPct val="0"/>
              </a:spcAft>
            </a:pPr>
            <a:r>
              <a:rPr lang="en-US" altLang="en-US" sz="1950" dirty="0"/>
              <a:t>Open the disk image &amp; drag the </a:t>
            </a:r>
            <a:r>
              <a:rPr lang="en-US" altLang="en-US" sz="1950" dirty="0" err="1"/>
              <a:t>OpenRefine</a:t>
            </a:r>
            <a:r>
              <a:rPr lang="en-US" altLang="en-US" sz="1950" dirty="0"/>
              <a:t> icon into the Applications folder.</a:t>
            </a:r>
          </a:p>
          <a:p>
            <a:pPr lvl="1" eaLnBrk="0" fontAlgn="base" hangingPunct="0">
              <a:lnSpc>
                <a:spcPct val="100000"/>
              </a:lnSpc>
              <a:spcBef>
                <a:spcPct val="0"/>
              </a:spcBef>
              <a:spcAft>
                <a:spcPct val="0"/>
              </a:spcAft>
            </a:pPr>
            <a:r>
              <a:rPr lang="en-US" altLang="en-US" sz="1950" dirty="0"/>
              <a:t>Double-click on the icon to start </a:t>
            </a:r>
            <a:r>
              <a:rPr lang="en-US" altLang="en-US" sz="1950" dirty="0" err="1"/>
              <a:t>OpenRefine</a:t>
            </a:r>
            <a:r>
              <a:rPr lang="en-US" altLang="en-US" sz="1950" dirty="0"/>
              <a:t>.</a:t>
            </a:r>
          </a:p>
          <a:p>
            <a:pPr eaLnBrk="0" fontAlgn="base" hangingPunct="0">
              <a:lnSpc>
                <a:spcPct val="100000"/>
              </a:lnSpc>
              <a:spcBef>
                <a:spcPct val="0"/>
              </a:spcBef>
              <a:spcAft>
                <a:spcPct val="0"/>
              </a:spcAft>
            </a:pPr>
            <a:endParaRPr lang="en-US" altLang="en-US" sz="2250" dirty="0"/>
          </a:p>
          <a:p>
            <a:pPr lvl="1" eaLnBrk="0" fontAlgn="base" hangingPunct="0">
              <a:lnSpc>
                <a:spcPct val="100000"/>
              </a:lnSpc>
              <a:spcBef>
                <a:spcPct val="0"/>
              </a:spcBef>
              <a:spcAft>
                <a:spcPct val="0"/>
              </a:spcAft>
            </a:pPr>
            <a:endParaRPr lang="en-US" altLang="en-US" dirty="0"/>
          </a:p>
          <a:p>
            <a:pPr lvl="1"/>
            <a:endParaRPr lang="en-US" dirty="0"/>
          </a:p>
        </p:txBody>
      </p:sp>
      <p:sp>
        <p:nvSpPr>
          <p:cNvPr id="5" name="Rectangle 2"/>
          <p:cNvSpPr>
            <a:spLocks noChangeArrowheads="1"/>
          </p:cNvSpPr>
          <p:nvPr/>
        </p:nvSpPr>
        <p:spPr bwMode="auto">
          <a:xfrm>
            <a:off x="1" y="6148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a:endParaRPr lang="en-US" altLang="en-US" sz="1350" dirty="0"/>
          </a:p>
          <a:p>
            <a:pPr defTabSz="685800"/>
            <a:endParaRPr lang="en-US" altLang="en-US" sz="1350" dirty="0"/>
          </a:p>
        </p:txBody>
      </p:sp>
      <p:sp>
        <p:nvSpPr>
          <p:cNvPr id="6" name="Rectangle 3"/>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a:endParaRPr lang="en-US" altLang="en-US" sz="1350" dirty="0"/>
          </a:p>
        </p:txBody>
      </p:sp>
    </p:spTree>
    <p:extLst>
      <p:ext uri="{BB962C8B-B14F-4D97-AF65-F5344CB8AC3E}">
        <p14:creationId xmlns:p14="http://schemas.microsoft.com/office/powerpoint/2010/main" val="3477224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OpenRefine</a:t>
            </a:r>
            <a:endParaRPr lang="en-US" dirty="0"/>
          </a:p>
        </p:txBody>
      </p:sp>
      <p:sp>
        <p:nvSpPr>
          <p:cNvPr id="3" name="Content Placeholder 2"/>
          <p:cNvSpPr>
            <a:spLocks noGrp="1"/>
          </p:cNvSpPr>
          <p:nvPr>
            <p:ph idx="1"/>
          </p:nvPr>
        </p:nvSpPr>
        <p:spPr/>
        <p:txBody>
          <a:bodyPr/>
          <a:lstStyle/>
          <a:p>
            <a:r>
              <a:rPr lang="en-US" dirty="0" err="1" smtClean="0"/>
              <a:t>OpenRefine</a:t>
            </a:r>
            <a:r>
              <a:rPr lang="en-US" dirty="0" smtClean="0"/>
              <a:t> runs locally on your computer. It does not require an internet connection, unless you want to reconcile your data with external sources.</a:t>
            </a:r>
          </a:p>
          <a:p>
            <a:pPr lvl="1"/>
            <a:r>
              <a:rPr lang="en-US" dirty="0" smtClean="0"/>
              <a:t>If you close you browser, you can get back </a:t>
            </a:r>
            <a:r>
              <a:rPr lang="en-US" dirty="0" err="1" smtClean="0"/>
              <a:t>OpenRefine</a:t>
            </a:r>
            <a:r>
              <a:rPr lang="en-US" dirty="0" smtClean="0"/>
              <a:t> by pointing it here: </a:t>
            </a:r>
            <a:r>
              <a:rPr lang="en-US" dirty="0" smtClean="0">
                <a:hlinkClick r:id="rId2"/>
              </a:rPr>
              <a:t>http</a:t>
            </a:r>
            <a:r>
              <a:rPr lang="en-US" dirty="0">
                <a:hlinkClick r:id="rId2"/>
              </a:rPr>
              <a:t>://127.0.0.1:3333</a:t>
            </a:r>
            <a:r>
              <a:rPr lang="en-US" dirty="0" smtClean="0">
                <a:hlinkClick r:id="rId2"/>
              </a:rPr>
              <a:t>/</a:t>
            </a:r>
            <a:r>
              <a:rPr lang="en-US" dirty="0" smtClean="0"/>
              <a:t> or </a:t>
            </a:r>
            <a:r>
              <a:rPr lang="en-US" dirty="0" smtClean="0">
                <a:hlinkClick r:id="rId3"/>
              </a:rPr>
              <a:t>http://localhost:3333</a:t>
            </a:r>
            <a:r>
              <a:rPr lang="en-US" dirty="0" smtClean="0"/>
              <a:t> </a:t>
            </a:r>
          </a:p>
          <a:p>
            <a:r>
              <a:rPr lang="en-US" dirty="0" smtClean="0"/>
              <a:t>Your data is not stored online or shared with anyone.</a:t>
            </a:r>
            <a:endParaRPr lang="en-US" dirty="0"/>
          </a:p>
        </p:txBody>
      </p:sp>
    </p:spTree>
    <p:extLst>
      <p:ext uri="{BB962C8B-B14F-4D97-AF65-F5344CB8AC3E}">
        <p14:creationId xmlns:p14="http://schemas.microsoft.com/office/powerpoint/2010/main" val="2512441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OpenRefine</a:t>
            </a:r>
            <a:r>
              <a:rPr lang="en-US" dirty="0" smtClean="0"/>
              <a:t> </a:t>
            </a:r>
            <a:r>
              <a:rPr lang="en-US" dirty="0" smtClean="0"/>
              <a:t>Demo</a:t>
            </a:r>
            <a:br>
              <a:rPr lang="en-US" dirty="0" smtClean="0"/>
            </a:br>
            <a:r>
              <a:rPr lang="en-US" dirty="0"/>
              <a:t/>
            </a:r>
            <a:br>
              <a:rPr lang="en-US" dirty="0"/>
            </a:br>
            <a:r>
              <a:rPr lang="en-US" sz="2400" b="0" dirty="0" smtClean="0"/>
              <a:t>an introductory demo here: </a:t>
            </a:r>
            <a:r>
              <a:rPr lang="en-IE" sz="2400" b="0" dirty="0">
                <a:hlinkClick r:id="rId2"/>
              </a:rPr>
              <a:t>https://uidaholib.github.io/clean-your-data</a:t>
            </a:r>
            <a:r>
              <a:rPr lang="en-IE" sz="2400" b="0" dirty="0" smtClean="0">
                <a:hlinkClick r:id="rId2"/>
              </a:rPr>
              <a:t>/</a:t>
            </a:r>
            <a:r>
              <a:rPr lang="en-IE" sz="2400" b="0" dirty="0" smtClean="0"/>
              <a:t>)</a:t>
            </a:r>
            <a:endParaRPr lang="en-US" sz="2400" b="0" dirty="0"/>
          </a:p>
        </p:txBody>
      </p:sp>
    </p:spTree>
    <p:extLst>
      <p:ext uri="{BB962C8B-B14F-4D97-AF65-F5344CB8AC3E}">
        <p14:creationId xmlns:p14="http://schemas.microsoft.com/office/powerpoint/2010/main" val="3400679671"/>
      </p:ext>
    </p:extLst>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2.xml><?xml version="1.0" encoding="utf-8"?>
<ds:datastoreItem xmlns:ds="http://schemas.openxmlformats.org/officeDocument/2006/customXml" ds:itemID="{B621B16E-042D-454A-BA04-BEC5DDB2B281}">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NDRC Template</Template>
  <TotalTime>54496</TotalTime>
  <Words>913</Words>
  <Application>Microsoft Office PowerPoint</Application>
  <PresentationFormat>On-screen Show (4:3)</PresentationFormat>
  <Paragraphs>110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Arial Unicode MS</vt:lpstr>
      <vt:lpstr>Wingdings</vt:lpstr>
      <vt:lpstr>NDRC Template</vt:lpstr>
      <vt:lpstr>Advanced Databases Data Cleaning: OpenRefine </vt:lpstr>
      <vt:lpstr>Some Info</vt:lpstr>
      <vt:lpstr>Learning Objectives</vt:lpstr>
      <vt:lpstr>What is OpenRefine?</vt:lpstr>
      <vt:lpstr>OpenRefine</vt:lpstr>
      <vt:lpstr>Why OpenRefine?</vt:lpstr>
      <vt:lpstr>Installing OpenRefine</vt:lpstr>
      <vt:lpstr>Installing OpenRefine</vt:lpstr>
      <vt:lpstr>OpenRefine Demo  an introductory demo here: https://uidaholib.github.io/clean-your-data/)</vt:lpstr>
      <vt:lpstr>Clustering Techniques</vt:lpstr>
      <vt:lpstr>Fingerprint</vt:lpstr>
      <vt:lpstr>N-grams Fingerprint</vt:lpstr>
      <vt:lpstr>Phonetic Fingerprint</vt:lpstr>
      <vt:lpstr>Nearest Neighbor Methods (KNN)</vt:lpstr>
      <vt:lpstr>Levenshtein Distance</vt:lpstr>
      <vt:lpstr>PPM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491</cp:revision>
  <cp:lastPrinted>1601-01-01T00:00:00Z</cp:lastPrinted>
  <dcterms:created xsi:type="dcterms:W3CDTF">2010-08-13T08:18:53Z</dcterms:created>
  <dcterms:modified xsi:type="dcterms:W3CDTF">2019-11-09T20:00:44Z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