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74"/>
  </p:notesMasterIdLst>
  <p:sldIdLst>
    <p:sldId id="256" r:id="rId2"/>
    <p:sldId id="338" r:id="rId3"/>
    <p:sldId id="257" r:id="rId4"/>
    <p:sldId id="259" r:id="rId5"/>
    <p:sldId id="260" r:id="rId6"/>
    <p:sldId id="261" r:id="rId7"/>
    <p:sldId id="262" r:id="rId8"/>
    <p:sldId id="263" r:id="rId9"/>
    <p:sldId id="264" r:id="rId10"/>
    <p:sldId id="265" r:id="rId11"/>
    <p:sldId id="266" r:id="rId12"/>
    <p:sldId id="267" r:id="rId13"/>
    <p:sldId id="268" r:id="rId14"/>
    <p:sldId id="343" r:id="rId15"/>
    <p:sldId id="269" r:id="rId16"/>
    <p:sldId id="341" r:id="rId17"/>
    <p:sldId id="342" r:id="rId18"/>
    <p:sldId id="270" r:id="rId19"/>
    <p:sldId id="271" r:id="rId20"/>
    <p:sldId id="272" r:id="rId21"/>
    <p:sldId id="273" r:id="rId22"/>
    <p:sldId id="274" r:id="rId23"/>
    <p:sldId id="275" r:id="rId24"/>
    <p:sldId id="276" r:id="rId25"/>
    <p:sldId id="277" r:id="rId26"/>
    <p:sldId id="278" r:id="rId27"/>
    <p:sldId id="279" r:id="rId28"/>
    <p:sldId id="281" r:id="rId29"/>
    <p:sldId id="282" r:id="rId30"/>
    <p:sldId id="283" r:id="rId31"/>
    <p:sldId id="284" r:id="rId32"/>
    <p:sldId id="285" r:id="rId33"/>
    <p:sldId id="286" r:id="rId34"/>
    <p:sldId id="287" r:id="rId35"/>
    <p:sldId id="344" r:id="rId36"/>
    <p:sldId id="288" r:id="rId37"/>
    <p:sldId id="289" r:id="rId38"/>
    <p:sldId id="345" r:id="rId39"/>
    <p:sldId id="290" r:id="rId40"/>
    <p:sldId id="291" r:id="rId41"/>
    <p:sldId id="346" r:id="rId42"/>
    <p:sldId id="347" r:id="rId43"/>
    <p:sldId id="292" r:id="rId44"/>
    <p:sldId id="348" r:id="rId45"/>
    <p:sldId id="293" r:id="rId46"/>
    <p:sldId id="294" r:id="rId47"/>
    <p:sldId id="349" r:id="rId48"/>
    <p:sldId id="295" r:id="rId49"/>
    <p:sldId id="296" r:id="rId50"/>
    <p:sldId id="350" r:id="rId51"/>
    <p:sldId id="351" r:id="rId52"/>
    <p:sldId id="297" r:id="rId53"/>
    <p:sldId id="352" r:id="rId54"/>
    <p:sldId id="298" r:id="rId55"/>
    <p:sldId id="299" r:id="rId56"/>
    <p:sldId id="339" r:id="rId57"/>
    <p:sldId id="340"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2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85986" autoAdjust="0"/>
  </p:normalViewPr>
  <p:slideViewPr>
    <p:cSldViewPr snapToGrid="0">
      <p:cViewPr varScale="1">
        <p:scale>
          <a:sx n="62" d="100"/>
          <a:sy n="62" d="100"/>
        </p:scale>
        <p:origin x="852" y="60"/>
      </p:cViewPr>
      <p:guideLst/>
    </p:cSldViewPr>
  </p:slideViewPr>
  <p:notesTextViewPr>
    <p:cViewPr>
      <p:scale>
        <a:sx n="1" d="1"/>
        <a:sy n="1" d="1"/>
      </p:scale>
      <p:origin x="0" y="0"/>
    </p:cViewPr>
  </p:notesTextViewPr>
  <p:notesViewPr>
    <p:cSldViewPr snapToGrid="0">
      <p:cViewPr varScale="1">
        <p:scale>
          <a:sx n="59" d="100"/>
          <a:sy n="59" d="100"/>
        </p:scale>
        <p:origin x="1764"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F19A5-07FE-488A-969C-F853D0301250}" type="datetimeFigureOut">
              <a:rPr lang="en-IE" smtClean="0"/>
              <a:t>19/11/2019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D90DC-C9D9-4E10-978E-8872D1E4D3B2}" type="slidenum">
              <a:rPr lang="en-IE" smtClean="0"/>
              <a:t>‹#›</a:t>
            </a:fld>
            <a:endParaRPr lang="en-IE"/>
          </a:p>
        </p:txBody>
      </p:sp>
    </p:spTree>
    <p:extLst>
      <p:ext uri="{BB962C8B-B14F-4D97-AF65-F5344CB8AC3E}">
        <p14:creationId xmlns:p14="http://schemas.microsoft.com/office/powerpoint/2010/main" val="145521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Nicolas_Auguste_Tissot"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en.wikipedia.org/wiki/Map_projec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Mollweide_projection"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Disk_(mathematics)" TargetMode="External"/><Relationship Id="rId2" Type="http://schemas.openxmlformats.org/officeDocument/2006/relationships/slide" Target="../slides/slide46.xml"/><Relationship Id="rId1" Type="http://schemas.openxmlformats.org/officeDocument/2006/relationships/notesMaster" Target="../notesMasters/notesMaster1.xml"/><Relationship Id="rId5" Type="http://schemas.openxmlformats.org/officeDocument/2006/relationships/hyperlink" Target="https://en.wikipedia.org/wiki/Angle" TargetMode="External"/><Relationship Id="rId4" Type="http://schemas.openxmlformats.org/officeDocument/2006/relationships/hyperlink" Target="https://en.wikipedia.org/wiki/Area"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Disk_(mathematics)"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s://en.wikipedia.org/wiki/Angle" TargetMode="External"/><Relationship Id="rId4" Type="http://schemas.openxmlformats.org/officeDocument/2006/relationships/hyperlink" Target="https://en.wikipedia.org/wiki/Area"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Map_projection#Metric_properties_of_maps"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Map_projection#Metric_properties_of_maps"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Map_projection#Metric_properties_of_maps"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en.wikipedia.org/wiki/Edgar_Gilbert"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Edgar_Gilbert"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Already, the middle-aged outnumber children, but the country will reach a new milestone in 2034 (previously 2035). That year, the U.S. Census Bureau projects [PDF] that older adults will edge out children in population size: People age 65 and over are expected to number 77.0 million (previously 78.0 million), while children under age 18 will number 76.5 million (previously 76.7 million).</a:t>
            </a:r>
          </a:p>
          <a:p>
            <a:r>
              <a:rPr lang="en-IE" sz="1200" b="0" i="0" kern="1200" dirty="0">
                <a:solidFill>
                  <a:schemeClr val="tx1"/>
                </a:solidFill>
                <a:effectLst/>
                <a:latin typeface="+mn-lt"/>
                <a:ea typeface="+mn-ea"/>
                <a:cs typeface="+mn-cs"/>
              </a:rPr>
              <a:t> Japan has the world’s oldest population, where more than one in four people are at least 65 years old. Already, its population has started to decline and, by 2050, it is projected to shrink by 20 million people.</a:t>
            </a:r>
          </a:p>
          <a:p>
            <a:r>
              <a:rPr lang="en-IE" sz="1200" b="0" i="0" kern="1200" dirty="0">
                <a:solidFill>
                  <a:schemeClr val="tx1"/>
                </a:solidFill>
                <a:effectLst/>
                <a:latin typeface="+mn-lt"/>
                <a:ea typeface="+mn-ea"/>
                <a:cs typeface="+mn-cs"/>
              </a:rPr>
              <a:t>Fewer babies + longer life expectancy  = aging population</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3</a:t>
            </a:fld>
            <a:endParaRPr lang="en-IE"/>
          </a:p>
        </p:txBody>
      </p:sp>
    </p:spTree>
    <p:extLst>
      <p:ext uri="{BB962C8B-B14F-4D97-AF65-F5344CB8AC3E}">
        <p14:creationId xmlns:p14="http://schemas.microsoft.com/office/powerpoint/2010/main" val="3786396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16</a:t>
            </a:fld>
            <a:endParaRPr lang="en-IE"/>
          </a:p>
        </p:txBody>
      </p:sp>
    </p:spTree>
    <p:extLst>
      <p:ext uri="{BB962C8B-B14F-4D97-AF65-F5344CB8AC3E}">
        <p14:creationId xmlns:p14="http://schemas.microsoft.com/office/powerpoint/2010/main" val="201498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An azimuthal projection is a projection of the globe onto a plane. They have straight meridian lines, radiating out from a central point, parallels that are circular around the central point, and equidistant parallel spacing</a:t>
            </a:r>
            <a:endParaRPr lang="en-IE" sz="1200" kern="1200" dirty="0">
              <a:solidFill>
                <a:schemeClr val="tx1"/>
              </a:solidFill>
              <a:effectLst/>
              <a:latin typeface="+mn-lt"/>
              <a:ea typeface="+mn-ea"/>
              <a:cs typeface="+mn-cs"/>
            </a:endParaRPr>
          </a:p>
          <a:p>
            <a:endParaRPr lang="en-IE" dirty="0"/>
          </a:p>
          <a:p>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17</a:t>
            </a:fld>
            <a:endParaRPr lang="en-IE"/>
          </a:p>
        </p:txBody>
      </p:sp>
    </p:spTree>
    <p:extLst>
      <p:ext uri="{BB962C8B-B14F-4D97-AF65-F5344CB8AC3E}">
        <p14:creationId xmlns:p14="http://schemas.microsoft.com/office/powerpoint/2010/main" val="231730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conformal property- shape is preserved</a:t>
            </a:r>
          </a:p>
        </p:txBody>
      </p:sp>
      <p:sp>
        <p:nvSpPr>
          <p:cNvPr id="4" name="Slide Number Placeholder 3"/>
          <p:cNvSpPr>
            <a:spLocks noGrp="1"/>
          </p:cNvSpPr>
          <p:nvPr>
            <p:ph type="sldNum" sz="quarter" idx="5"/>
          </p:nvPr>
        </p:nvSpPr>
        <p:spPr/>
        <p:txBody>
          <a:bodyPr/>
          <a:lstStyle/>
          <a:p>
            <a:fld id="{F01D90DC-C9D9-4E10-978E-8872D1E4D3B2}" type="slidenum">
              <a:rPr lang="en-IE" smtClean="0"/>
              <a:t>22</a:t>
            </a:fld>
            <a:endParaRPr lang="en-IE"/>
          </a:p>
        </p:txBody>
      </p:sp>
    </p:spTree>
    <p:extLst>
      <p:ext uri="{BB962C8B-B14F-4D97-AF65-F5344CB8AC3E}">
        <p14:creationId xmlns:p14="http://schemas.microsoft.com/office/powerpoint/2010/main" val="193306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a:solidFill>
                  <a:schemeClr val="tx1"/>
                </a:solidFill>
                <a:effectLst/>
                <a:latin typeface="+mn-lt"/>
                <a:ea typeface="+mn-ea"/>
                <a:cs typeface="+mn-cs"/>
              </a:rPr>
              <a:t>Tissot's indicatrix</a:t>
            </a:r>
            <a:r>
              <a:rPr lang="en-IE" sz="1200" b="0" i="0" kern="1200" dirty="0">
                <a:solidFill>
                  <a:schemeClr val="tx1"/>
                </a:solidFill>
                <a:effectLst/>
                <a:latin typeface="+mn-lt"/>
                <a:ea typeface="+mn-ea"/>
                <a:cs typeface="+mn-cs"/>
              </a:rPr>
              <a:t> (</a:t>
            </a:r>
            <a:r>
              <a:rPr lang="en-IE" sz="1200" b="1" i="0" kern="1200" dirty="0">
                <a:solidFill>
                  <a:schemeClr val="tx1"/>
                </a:solidFill>
                <a:effectLst/>
                <a:latin typeface="+mn-lt"/>
                <a:ea typeface="+mn-ea"/>
                <a:cs typeface="+mn-cs"/>
              </a:rPr>
              <a:t>Tissot indicatrix</a:t>
            </a:r>
            <a:r>
              <a:rPr lang="en-IE" sz="1200" b="0" i="0" kern="1200" dirty="0">
                <a:solidFill>
                  <a:schemeClr val="tx1"/>
                </a:solidFill>
                <a:effectLst/>
                <a:latin typeface="+mn-lt"/>
                <a:ea typeface="+mn-ea"/>
                <a:cs typeface="+mn-cs"/>
              </a:rPr>
              <a:t>, </a:t>
            </a:r>
            <a:r>
              <a:rPr lang="en-IE" sz="1200" b="1" i="0" kern="1200" dirty="0">
                <a:solidFill>
                  <a:schemeClr val="tx1"/>
                </a:solidFill>
                <a:effectLst/>
                <a:latin typeface="+mn-lt"/>
                <a:ea typeface="+mn-ea"/>
                <a:cs typeface="+mn-cs"/>
              </a:rPr>
              <a:t>Tissot's ellipse</a:t>
            </a:r>
            <a:r>
              <a:rPr lang="en-IE" sz="1200" b="0" i="0" kern="1200" dirty="0">
                <a:solidFill>
                  <a:schemeClr val="tx1"/>
                </a:solidFill>
                <a:effectLst/>
                <a:latin typeface="+mn-lt"/>
                <a:ea typeface="+mn-ea"/>
                <a:cs typeface="+mn-cs"/>
              </a:rPr>
              <a:t>, </a:t>
            </a:r>
            <a:r>
              <a:rPr lang="en-IE" sz="1200" b="1" i="0" kern="1200" dirty="0">
                <a:solidFill>
                  <a:schemeClr val="tx1"/>
                </a:solidFill>
                <a:effectLst/>
                <a:latin typeface="+mn-lt"/>
                <a:ea typeface="+mn-ea"/>
                <a:cs typeface="+mn-cs"/>
              </a:rPr>
              <a:t>Tissot ellipse</a:t>
            </a:r>
            <a:r>
              <a:rPr lang="en-IE" sz="1200" b="0" i="0" kern="1200" dirty="0">
                <a:solidFill>
                  <a:schemeClr val="tx1"/>
                </a:solidFill>
                <a:effectLst/>
                <a:latin typeface="+mn-lt"/>
                <a:ea typeface="+mn-ea"/>
                <a:cs typeface="+mn-cs"/>
              </a:rPr>
              <a:t>, </a:t>
            </a:r>
            <a:r>
              <a:rPr lang="en-IE" sz="1200" b="1" i="0" kern="1200" dirty="0">
                <a:solidFill>
                  <a:schemeClr val="tx1"/>
                </a:solidFill>
                <a:effectLst/>
                <a:latin typeface="+mn-lt"/>
                <a:ea typeface="+mn-ea"/>
                <a:cs typeface="+mn-cs"/>
              </a:rPr>
              <a:t>ellipse of distortion</a:t>
            </a:r>
            <a:r>
              <a:rPr lang="en-IE" sz="1200" b="0" i="0" kern="1200" dirty="0">
                <a:solidFill>
                  <a:schemeClr val="tx1"/>
                </a:solidFill>
                <a:effectLst/>
                <a:latin typeface="+mn-lt"/>
                <a:ea typeface="+mn-ea"/>
                <a:cs typeface="+mn-cs"/>
              </a:rPr>
              <a:t>) (plural: "Tissot's indicatrices") is a mathematical contrivance presented by French mathematician </a:t>
            </a:r>
            <a:r>
              <a:rPr lang="en-IE" sz="1200" b="0" i="0" u="none" strike="noStrike" kern="1200" dirty="0">
                <a:solidFill>
                  <a:schemeClr val="tx1"/>
                </a:solidFill>
                <a:effectLst/>
                <a:latin typeface="+mn-lt"/>
                <a:ea typeface="+mn-ea"/>
                <a:cs typeface="+mn-cs"/>
                <a:hlinkClick r:id="rId3" tooltip="Nicolas Auguste Tissot"/>
              </a:rPr>
              <a:t>Nicolas Auguste Tissot</a:t>
            </a:r>
            <a:r>
              <a:rPr lang="en-IE" sz="1200" b="0" i="0" kern="1200" dirty="0">
                <a:solidFill>
                  <a:schemeClr val="tx1"/>
                </a:solidFill>
                <a:effectLst/>
                <a:latin typeface="+mn-lt"/>
                <a:ea typeface="+mn-ea"/>
                <a:cs typeface="+mn-cs"/>
              </a:rPr>
              <a:t> in 1859 and 1871 in order to characterize local distortions due to </a:t>
            </a:r>
            <a:r>
              <a:rPr lang="en-IE" sz="1200" b="0" i="0" u="none" strike="noStrike" kern="1200" dirty="0">
                <a:solidFill>
                  <a:schemeClr val="tx1"/>
                </a:solidFill>
                <a:effectLst/>
                <a:latin typeface="+mn-lt"/>
                <a:ea typeface="+mn-ea"/>
                <a:cs typeface="+mn-cs"/>
                <a:hlinkClick r:id="rId4" tooltip="Map projection"/>
              </a:rPr>
              <a:t>map projection</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24</a:t>
            </a:fld>
            <a:endParaRPr lang="en-IE"/>
          </a:p>
        </p:txBody>
      </p:sp>
    </p:spTree>
    <p:extLst>
      <p:ext uri="{BB962C8B-B14F-4D97-AF65-F5344CB8AC3E}">
        <p14:creationId xmlns:p14="http://schemas.microsoft.com/office/powerpoint/2010/main" val="594225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Gall-Peters projection wraps a cylinder around the earth and maps each point on the earth to the nearest point on the cylinder</a:t>
            </a:r>
          </a:p>
          <a:p>
            <a:r>
              <a:rPr lang="en-IE" sz="1200" b="0" i="0" kern="1200" dirty="0">
                <a:solidFill>
                  <a:schemeClr val="tx1"/>
                </a:solidFill>
                <a:effectLst/>
                <a:latin typeface="+mn-lt"/>
                <a:ea typeface="+mn-ea"/>
                <a:cs typeface="+mn-cs"/>
              </a:rPr>
              <a:t>Distorts around the equator unlike Lambert</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31</a:t>
            </a:fld>
            <a:endParaRPr lang="en-IE"/>
          </a:p>
        </p:txBody>
      </p:sp>
    </p:spTree>
    <p:extLst>
      <p:ext uri="{BB962C8B-B14F-4D97-AF65-F5344CB8AC3E}">
        <p14:creationId xmlns:p14="http://schemas.microsoft.com/office/powerpoint/2010/main" val="2758429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32</a:t>
            </a:fld>
            <a:endParaRPr lang="en-IE"/>
          </a:p>
        </p:txBody>
      </p:sp>
    </p:spTree>
    <p:extLst>
      <p:ext uri="{BB962C8B-B14F-4D97-AF65-F5344CB8AC3E}">
        <p14:creationId xmlns:p14="http://schemas.microsoft.com/office/powerpoint/2010/main" val="1855485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a:solidFill>
                  <a:schemeClr val="tx1"/>
                </a:solidFill>
                <a:effectLst/>
                <a:latin typeface="+mn-lt"/>
                <a:ea typeface="+mn-ea"/>
                <a:cs typeface="+mn-cs"/>
              </a:rPr>
              <a:t>The </a:t>
            </a:r>
            <a:r>
              <a:rPr lang="en-IE" sz="1200" b="0" i="0" kern="1200" dirty="0">
                <a:solidFill>
                  <a:schemeClr val="tx1"/>
                </a:solidFill>
                <a:effectLst/>
                <a:latin typeface="+mn-lt"/>
                <a:ea typeface="+mn-ea"/>
                <a:cs typeface="+mn-cs"/>
              </a:rPr>
              <a:t>projection trades accuracy of angle and shape for accuracy of proportions in area, and as such is used where that property is needed, such as maps depicting global distributions</a:t>
            </a:r>
          </a:p>
          <a:p>
            <a:r>
              <a:rPr lang="en-IE" sz="1200" b="0" i="0" kern="1200" dirty="0">
                <a:solidFill>
                  <a:schemeClr val="tx1"/>
                </a:solidFill>
                <a:effectLst/>
                <a:latin typeface="+mn-lt"/>
                <a:ea typeface="+mn-ea"/>
                <a:cs typeface="+mn-cs"/>
              </a:rPr>
              <a:t>Conformal map projections preserve angles  if two roads cross each other at a 39° angle, then their images on a map with a conformal projection cross at a 39° angle.</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34</a:t>
            </a:fld>
            <a:endParaRPr lang="en-IE"/>
          </a:p>
        </p:txBody>
      </p:sp>
    </p:spTree>
    <p:extLst>
      <p:ext uri="{BB962C8B-B14F-4D97-AF65-F5344CB8AC3E}">
        <p14:creationId xmlns:p14="http://schemas.microsoft.com/office/powerpoint/2010/main" val="1490583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The projection trades accuracy of angle and shape for accuracy of proportions in area, and as such is used where that property is needed, such as maps depicting global distributions</a:t>
            </a:r>
          </a:p>
          <a:p>
            <a:r>
              <a:rPr lang="en-IE" sz="1200" b="0" i="0" kern="1200" dirty="0">
                <a:solidFill>
                  <a:schemeClr val="tx1"/>
                </a:solidFill>
                <a:effectLst/>
                <a:latin typeface="+mn-lt"/>
                <a:ea typeface="+mn-ea"/>
                <a:cs typeface="+mn-cs"/>
              </a:rPr>
              <a:t>Conformal map projections preserve angles  if two roads cross each other at a 39° angle, then their images on a map with a conformal projection cross at a 39° angle.</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35</a:t>
            </a:fld>
            <a:endParaRPr lang="en-IE"/>
          </a:p>
        </p:txBody>
      </p:sp>
    </p:spTree>
    <p:extLst>
      <p:ext uri="{BB962C8B-B14F-4D97-AF65-F5344CB8AC3E}">
        <p14:creationId xmlns:p14="http://schemas.microsoft.com/office/powerpoint/2010/main" val="199556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 modification of the Lambert azimuthal equal area projection. </a:t>
            </a:r>
          </a:p>
          <a:p>
            <a:r>
              <a:rPr lang="en-IE" sz="1200" b="0" i="0" kern="1200" dirty="0">
                <a:solidFill>
                  <a:schemeClr val="tx1"/>
                </a:solidFill>
                <a:effectLst/>
                <a:latin typeface="+mn-lt"/>
                <a:ea typeface="+mn-ea"/>
                <a:cs typeface="+mn-cs"/>
              </a:rPr>
              <a:t>same 2:1 elliptical outer shape as the </a:t>
            </a:r>
            <a:r>
              <a:rPr lang="en-IE" sz="1200" b="0" i="0" u="none" strike="noStrike" kern="1200" dirty="0">
                <a:solidFill>
                  <a:schemeClr val="tx1"/>
                </a:solidFill>
                <a:effectLst/>
                <a:latin typeface="+mn-lt"/>
                <a:ea typeface="+mn-ea"/>
                <a:cs typeface="+mn-cs"/>
                <a:hlinkClick r:id="rId3" tooltip="Mollweide projection"/>
              </a:rPr>
              <a:t>Mollweide projection</a:t>
            </a:r>
            <a:r>
              <a:rPr lang="en-IE" sz="1200" b="0" i="0" kern="1200" dirty="0">
                <a:solidFill>
                  <a:schemeClr val="tx1"/>
                </a:solidFill>
                <a:effectLst/>
                <a:latin typeface="+mn-lt"/>
                <a:ea typeface="+mn-ea"/>
                <a:cs typeface="+mn-cs"/>
              </a:rPr>
              <a:t>, reduce distortion in the regions of the outer meridians, where it is extreme in the Mollweide</a:t>
            </a:r>
          </a:p>
          <a:p>
            <a:r>
              <a:rPr lang="en-IE" sz="1200" b="0" i="0" kern="1200" dirty="0">
                <a:solidFill>
                  <a:schemeClr val="tx1"/>
                </a:solidFill>
                <a:effectLst/>
                <a:latin typeface="+mn-lt"/>
                <a:ea typeface="+mn-ea"/>
                <a:cs typeface="+mn-cs"/>
              </a:rPr>
              <a:t>It is used most often for whole-world maps.</a:t>
            </a:r>
          </a:p>
          <a:p>
            <a:r>
              <a:rPr lang="en-IE" sz="1200" b="0" i="0" kern="1200" dirty="0">
                <a:solidFill>
                  <a:schemeClr val="tx1"/>
                </a:solidFill>
                <a:effectLst/>
                <a:latin typeface="+mn-lt"/>
                <a:ea typeface="+mn-ea"/>
                <a:cs typeface="+mn-cs"/>
              </a:rPr>
              <a:t>meridians are depicted as complex curves, unequally spaced along the Equator and concave toward the central meridian</a:t>
            </a:r>
          </a:p>
          <a:p>
            <a:r>
              <a:rPr lang="en-IE" sz="1200" b="0" i="0" kern="1200" dirty="0">
                <a:solidFill>
                  <a:schemeClr val="tx1"/>
                </a:solidFill>
                <a:effectLst/>
                <a:latin typeface="+mn-lt"/>
                <a:ea typeface="+mn-ea"/>
                <a:cs typeface="+mn-cs"/>
              </a:rPr>
              <a:t>parallels are depicted as complex curves, unequally spaced along the central meridian and concave toward the nearest pole. </a:t>
            </a:r>
          </a:p>
        </p:txBody>
      </p:sp>
      <p:sp>
        <p:nvSpPr>
          <p:cNvPr id="4" name="Slide Number Placeholder 3"/>
          <p:cNvSpPr>
            <a:spLocks noGrp="1"/>
          </p:cNvSpPr>
          <p:nvPr>
            <p:ph type="sldNum" sz="quarter" idx="5"/>
          </p:nvPr>
        </p:nvSpPr>
        <p:spPr/>
        <p:txBody>
          <a:bodyPr/>
          <a:lstStyle/>
          <a:p>
            <a:fld id="{F01D90DC-C9D9-4E10-978E-8872D1E4D3B2}" type="slidenum">
              <a:rPr lang="en-IE" smtClean="0"/>
              <a:t>37</a:t>
            </a:fld>
            <a:endParaRPr lang="en-IE"/>
          </a:p>
        </p:txBody>
      </p:sp>
    </p:spTree>
    <p:extLst>
      <p:ext uri="{BB962C8B-B14F-4D97-AF65-F5344CB8AC3E}">
        <p14:creationId xmlns:p14="http://schemas.microsoft.com/office/powerpoint/2010/main" val="4201648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 modification of the Lambert azimuthal equal area projection.</a:t>
            </a:r>
          </a:p>
          <a:p>
            <a:r>
              <a:rPr lang="en-IE" sz="1200" b="0" i="0" kern="1200" dirty="0">
                <a:solidFill>
                  <a:schemeClr val="tx1"/>
                </a:solidFill>
                <a:effectLst/>
                <a:latin typeface="+mn-lt"/>
                <a:ea typeface="+mn-ea"/>
                <a:cs typeface="+mn-cs"/>
              </a:rPr>
              <a:t>It is used most often for whole-world maps.</a:t>
            </a:r>
          </a:p>
          <a:p>
            <a:r>
              <a:rPr lang="en-IE" sz="1200" b="0" i="0" kern="1200" dirty="0">
                <a:solidFill>
                  <a:schemeClr val="tx1"/>
                </a:solidFill>
                <a:effectLst/>
                <a:latin typeface="+mn-lt"/>
                <a:ea typeface="+mn-ea"/>
                <a:cs typeface="+mn-cs"/>
              </a:rPr>
              <a:t>meridians are depicted as complex curves, unequally spaced along the Equator and concave toward the central meridian</a:t>
            </a:r>
          </a:p>
          <a:p>
            <a:r>
              <a:rPr lang="en-IE" sz="1200" b="0" i="0" kern="1200" dirty="0">
                <a:solidFill>
                  <a:schemeClr val="tx1"/>
                </a:solidFill>
                <a:effectLst/>
                <a:latin typeface="+mn-lt"/>
                <a:ea typeface="+mn-ea"/>
                <a:cs typeface="+mn-cs"/>
              </a:rPr>
              <a:t>parallels are depicted as complex curves, unequally spaced along the central meridian and concave toward the nearest pole. </a:t>
            </a:r>
          </a:p>
        </p:txBody>
      </p:sp>
      <p:sp>
        <p:nvSpPr>
          <p:cNvPr id="4" name="Slide Number Placeholder 3"/>
          <p:cNvSpPr>
            <a:spLocks noGrp="1"/>
          </p:cNvSpPr>
          <p:nvPr>
            <p:ph type="sldNum" sz="quarter" idx="5"/>
          </p:nvPr>
        </p:nvSpPr>
        <p:spPr/>
        <p:txBody>
          <a:bodyPr/>
          <a:lstStyle/>
          <a:p>
            <a:fld id="{F01D90DC-C9D9-4E10-978E-8872D1E4D3B2}" type="slidenum">
              <a:rPr lang="en-IE" smtClean="0"/>
              <a:t>38</a:t>
            </a:fld>
            <a:endParaRPr lang="en-IE"/>
          </a:p>
        </p:txBody>
      </p:sp>
    </p:spTree>
    <p:extLst>
      <p:ext uri="{BB962C8B-B14F-4D97-AF65-F5344CB8AC3E}">
        <p14:creationId xmlns:p14="http://schemas.microsoft.com/office/powerpoint/2010/main" val="105809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Viewers of all ages can read them </a:t>
            </a:r>
          </a:p>
          <a:p>
            <a:r>
              <a:rPr lang="en-IE" dirty="0"/>
              <a:t>They are everywhere</a:t>
            </a:r>
          </a:p>
        </p:txBody>
      </p:sp>
      <p:sp>
        <p:nvSpPr>
          <p:cNvPr id="4" name="Slide Number Placeholder 3"/>
          <p:cNvSpPr>
            <a:spLocks noGrp="1"/>
          </p:cNvSpPr>
          <p:nvPr>
            <p:ph type="sldNum" sz="quarter" idx="5"/>
          </p:nvPr>
        </p:nvSpPr>
        <p:spPr/>
        <p:txBody>
          <a:bodyPr/>
          <a:lstStyle/>
          <a:p>
            <a:fld id="{F01D90DC-C9D9-4E10-978E-8872D1E4D3B2}" type="slidenum">
              <a:rPr lang="en-IE" smtClean="0"/>
              <a:t>6</a:t>
            </a:fld>
            <a:endParaRPr lang="en-IE"/>
          </a:p>
        </p:txBody>
      </p:sp>
    </p:spTree>
    <p:extLst>
      <p:ext uri="{BB962C8B-B14F-4D97-AF65-F5344CB8AC3E}">
        <p14:creationId xmlns:p14="http://schemas.microsoft.com/office/powerpoint/2010/main" val="1741605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a:solidFill>
                  <a:schemeClr val="tx1"/>
                </a:solidFill>
                <a:effectLst/>
                <a:latin typeface="+mn-lt"/>
                <a:ea typeface="+mn-ea"/>
                <a:cs typeface="+mn-cs"/>
              </a:rPr>
              <a:t>Distances</a:t>
            </a:r>
            <a:r>
              <a:rPr lang="en-IE" sz="1200" b="0" i="0" kern="1200" dirty="0">
                <a:solidFill>
                  <a:schemeClr val="tx1"/>
                </a:solidFill>
                <a:effectLst/>
                <a:latin typeface="+mn-lt"/>
                <a:ea typeface="+mn-ea"/>
                <a:cs typeface="+mn-cs"/>
              </a:rPr>
              <a:t> and </a:t>
            </a:r>
            <a:r>
              <a:rPr lang="en-IE" sz="1200" b="1" i="0" kern="1200" dirty="0">
                <a:solidFill>
                  <a:schemeClr val="tx1"/>
                </a:solidFill>
                <a:effectLst/>
                <a:latin typeface="+mn-lt"/>
                <a:ea typeface="+mn-ea"/>
                <a:cs typeface="+mn-cs"/>
              </a:rPr>
              <a:t>scale</a:t>
            </a:r>
            <a:r>
              <a:rPr lang="en-IE" sz="1200" b="0" i="0" kern="1200" dirty="0">
                <a:solidFill>
                  <a:schemeClr val="tx1"/>
                </a:solidFill>
                <a:effectLst/>
                <a:latin typeface="+mn-lt"/>
                <a:ea typeface="+mn-ea"/>
                <a:cs typeface="+mn-cs"/>
              </a:rPr>
              <a:t> are true only on both standard parallels with </a:t>
            </a:r>
            <a:r>
              <a:rPr lang="en-IE" sz="1200" b="1" i="0" kern="1200" dirty="0">
                <a:solidFill>
                  <a:schemeClr val="tx1"/>
                </a:solidFill>
                <a:effectLst/>
                <a:latin typeface="+mn-lt"/>
                <a:ea typeface="+mn-ea"/>
                <a:cs typeface="+mn-cs"/>
              </a:rPr>
              <a:t>directions</a:t>
            </a:r>
            <a:r>
              <a:rPr lang="en-IE" sz="1200" b="0" i="0" kern="1200" dirty="0">
                <a:solidFill>
                  <a:schemeClr val="tx1"/>
                </a:solidFill>
                <a:effectLst/>
                <a:latin typeface="+mn-lt"/>
                <a:ea typeface="+mn-ea"/>
                <a:cs typeface="+mn-cs"/>
              </a:rPr>
              <a:t> being reasonably accurate. </a:t>
            </a:r>
            <a:r>
              <a:rPr lang="en-IE" sz="1200" b="1" i="0" kern="1200" dirty="0">
                <a:solidFill>
                  <a:schemeClr val="tx1"/>
                </a:solidFill>
                <a:effectLst/>
                <a:latin typeface="+mn-lt"/>
                <a:ea typeface="+mn-ea"/>
                <a:cs typeface="+mn-cs"/>
              </a:rPr>
              <a:t>Areas</a:t>
            </a:r>
            <a:r>
              <a:rPr lang="en-IE" sz="1200" b="0" i="0" kern="1200" dirty="0">
                <a:solidFill>
                  <a:schemeClr val="tx1"/>
                </a:solidFill>
                <a:effectLst/>
                <a:latin typeface="+mn-lt"/>
                <a:ea typeface="+mn-ea"/>
                <a:cs typeface="+mn-cs"/>
              </a:rPr>
              <a:t> are equal to the same areas on Earth, though it’s not conformal, perspective, or equidistant.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b="0" i="0" kern="1200" dirty="0">
                <a:solidFill>
                  <a:schemeClr val="tx1"/>
                </a:solidFill>
                <a:effectLst/>
                <a:latin typeface="+mn-lt"/>
                <a:ea typeface="+mn-ea"/>
                <a:cs typeface="+mn-cs"/>
              </a:rPr>
              <a:t>Conformal map projections preserve angles  if two roads cross each other at a 39° angle, then their images on a map with a conformal projection cross at a 39° angle.</a:t>
            </a:r>
            <a:endParaRPr lang="en-IE" dirty="0"/>
          </a:p>
          <a:p>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40</a:t>
            </a:fld>
            <a:endParaRPr lang="en-IE"/>
          </a:p>
        </p:txBody>
      </p:sp>
    </p:spTree>
    <p:extLst>
      <p:ext uri="{BB962C8B-B14F-4D97-AF65-F5344CB8AC3E}">
        <p14:creationId xmlns:p14="http://schemas.microsoft.com/office/powerpoint/2010/main" val="3197756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a:solidFill>
                  <a:schemeClr val="tx1"/>
                </a:solidFill>
                <a:effectLst/>
                <a:latin typeface="+mn-lt"/>
                <a:ea typeface="+mn-ea"/>
                <a:cs typeface="+mn-cs"/>
              </a:rPr>
              <a:t>Distances</a:t>
            </a:r>
            <a:r>
              <a:rPr lang="en-IE" sz="1200" b="0" i="0" kern="1200" dirty="0">
                <a:solidFill>
                  <a:schemeClr val="tx1"/>
                </a:solidFill>
                <a:effectLst/>
                <a:latin typeface="+mn-lt"/>
                <a:ea typeface="+mn-ea"/>
                <a:cs typeface="+mn-cs"/>
              </a:rPr>
              <a:t> and </a:t>
            </a:r>
            <a:r>
              <a:rPr lang="en-IE" sz="1200" b="1" i="0" kern="1200" dirty="0">
                <a:solidFill>
                  <a:schemeClr val="tx1"/>
                </a:solidFill>
                <a:effectLst/>
                <a:latin typeface="+mn-lt"/>
                <a:ea typeface="+mn-ea"/>
                <a:cs typeface="+mn-cs"/>
              </a:rPr>
              <a:t>scale</a:t>
            </a:r>
            <a:r>
              <a:rPr lang="en-IE" sz="1200" b="0" i="0" kern="1200" dirty="0">
                <a:solidFill>
                  <a:schemeClr val="tx1"/>
                </a:solidFill>
                <a:effectLst/>
                <a:latin typeface="+mn-lt"/>
                <a:ea typeface="+mn-ea"/>
                <a:cs typeface="+mn-cs"/>
              </a:rPr>
              <a:t> are true only on both standard parallels with </a:t>
            </a:r>
            <a:r>
              <a:rPr lang="en-IE" sz="1200" b="1" i="0" kern="1200" dirty="0">
                <a:solidFill>
                  <a:schemeClr val="tx1"/>
                </a:solidFill>
                <a:effectLst/>
                <a:latin typeface="+mn-lt"/>
                <a:ea typeface="+mn-ea"/>
                <a:cs typeface="+mn-cs"/>
              </a:rPr>
              <a:t>directions</a:t>
            </a:r>
            <a:r>
              <a:rPr lang="en-IE" sz="1200" b="0" i="0" kern="1200" dirty="0">
                <a:solidFill>
                  <a:schemeClr val="tx1"/>
                </a:solidFill>
                <a:effectLst/>
                <a:latin typeface="+mn-lt"/>
                <a:ea typeface="+mn-ea"/>
                <a:cs typeface="+mn-cs"/>
              </a:rPr>
              <a:t> being reasonably accurate. </a:t>
            </a:r>
            <a:r>
              <a:rPr lang="en-IE" sz="1200" b="1" i="0" kern="1200" dirty="0">
                <a:solidFill>
                  <a:schemeClr val="tx1"/>
                </a:solidFill>
                <a:effectLst/>
                <a:latin typeface="+mn-lt"/>
                <a:ea typeface="+mn-ea"/>
                <a:cs typeface="+mn-cs"/>
              </a:rPr>
              <a:t>Areas</a:t>
            </a:r>
            <a:r>
              <a:rPr lang="en-IE" sz="1200" b="0" i="0" kern="1200" dirty="0">
                <a:solidFill>
                  <a:schemeClr val="tx1"/>
                </a:solidFill>
                <a:effectLst/>
                <a:latin typeface="+mn-lt"/>
                <a:ea typeface="+mn-ea"/>
                <a:cs typeface="+mn-cs"/>
              </a:rPr>
              <a:t> are equal to the same areas on Earth, though it’s not conformal, perspective, or equidistant.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b="0" i="0" kern="1200" dirty="0">
                <a:solidFill>
                  <a:schemeClr val="tx1"/>
                </a:solidFill>
                <a:effectLst/>
                <a:latin typeface="+mn-lt"/>
                <a:ea typeface="+mn-ea"/>
                <a:cs typeface="+mn-cs"/>
              </a:rPr>
              <a:t>Conformal map projections preserve angles  if two roads cross each other at a 39° angle, then their images on a map with a conformal projection cross at a 39° angle.</a:t>
            </a:r>
            <a:endParaRPr lang="en-IE" dirty="0"/>
          </a:p>
          <a:p>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41</a:t>
            </a:fld>
            <a:endParaRPr lang="en-IE"/>
          </a:p>
        </p:txBody>
      </p:sp>
    </p:spTree>
    <p:extLst>
      <p:ext uri="{BB962C8B-B14F-4D97-AF65-F5344CB8AC3E}">
        <p14:creationId xmlns:p14="http://schemas.microsoft.com/office/powerpoint/2010/main" val="3426275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a:solidFill>
                  <a:schemeClr val="tx1"/>
                </a:solidFill>
                <a:effectLst/>
                <a:latin typeface="+mn-lt"/>
                <a:ea typeface="+mn-ea"/>
                <a:cs typeface="+mn-cs"/>
              </a:rPr>
              <a:t>Distances</a:t>
            </a:r>
            <a:r>
              <a:rPr lang="en-IE" sz="1200" b="0" i="0" kern="1200" dirty="0">
                <a:solidFill>
                  <a:schemeClr val="tx1"/>
                </a:solidFill>
                <a:effectLst/>
                <a:latin typeface="+mn-lt"/>
                <a:ea typeface="+mn-ea"/>
                <a:cs typeface="+mn-cs"/>
              </a:rPr>
              <a:t> and </a:t>
            </a:r>
            <a:r>
              <a:rPr lang="en-IE" sz="1200" b="1" i="0" kern="1200" dirty="0">
                <a:solidFill>
                  <a:schemeClr val="tx1"/>
                </a:solidFill>
                <a:effectLst/>
                <a:latin typeface="+mn-lt"/>
                <a:ea typeface="+mn-ea"/>
                <a:cs typeface="+mn-cs"/>
              </a:rPr>
              <a:t>scale</a:t>
            </a:r>
            <a:r>
              <a:rPr lang="en-IE" sz="1200" b="0" i="0" kern="1200" dirty="0">
                <a:solidFill>
                  <a:schemeClr val="tx1"/>
                </a:solidFill>
                <a:effectLst/>
                <a:latin typeface="+mn-lt"/>
                <a:ea typeface="+mn-ea"/>
                <a:cs typeface="+mn-cs"/>
              </a:rPr>
              <a:t> are true only on both standard parallels with </a:t>
            </a:r>
            <a:r>
              <a:rPr lang="en-IE" sz="1200" b="1" i="0" kern="1200" dirty="0">
                <a:solidFill>
                  <a:schemeClr val="tx1"/>
                </a:solidFill>
                <a:effectLst/>
                <a:latin typeface="+mn-lt"/>
                <a:ea typeface="+mn-ea"/>
                <a:cs typeface="+mn-cs"/>
              </a:rPr>
              <a:t>directions</a:t>
            </a:r>
            <a:r>
              <a:rPr lang="en-IE" sz="1200" b="0" i="0" kern="1200" dirty="0">
                <a:solidFill>
                  <a:schemeClr val="tx1"/>
                </a:solidFill>
                <a:effectLst/>
                <a:latin typeface="+mn-lt"/>
                <a:ea typeface="+mn-ea"/>
                <a:cs typeface="+mn-cs"/>
              </a:rPr>
              <a:t> being reasonably accurate. </a:t>
            </a:r>
            <a:r>
              <a:rPr lang="en-IE" sz="1200" b="1" i="0" kern="1200" dirty="0">
                <a:solidFill>
                  <a:schemeClr val="tx1"/>
                </a:solidFill>
                <a:effectLst/>
                <a:latin typeface="+mn-lt"/>
                <a:ea typeface="+mn-ea"/>
                <a:cs typeface="+mn-cs"/>
              </a:rPr>
              <a:t>Areas</a:t>
            </a:r>
            <a:r>
              <a:rPr lang="en-IE" sz="1200" b="0" i="0" kern="1200" dirty="0">
                <a:solidFill>
                  <a:schemeClr val="tx1"/>
                </a:solidFill>
                <a:effectLst/>
                <a:latin typeface="+mn-lt"/>
                <a:ea typeface="+mn-ea"/>
                <a:cs typeface="+mn-cs"/>
              </a:rPr>
              <a:t> are equal to the same areas on Earth, though it’s not conformal, perspective, or equidistant.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b="0" i="0" kern="1200" dirty="0">
                <a:solidFill>
                  <a:schemeClr val="tx1"/>
                </a:solidFill>
                <a:effectLst/>
                <a:latin typeface="+mn-lt"/>
                <a:ea typeface="+mn-ea"/>
                <a:cs typeface="+mn-cs"/>
              </a:rPr>
              <a:t>Conformal map projections preserve angles  if two roads cross each other at a 39° angle, then their images on a map with a conformal projection cross at a 39° angle.</a:t>
            </a:r>
            <a:endParaRPr lang="en-IE" dirty="0"/>
          </a:p>
          <a:p>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42</a:t>
            </a:fld>
            <a:endParaRPr lang="en-IE"/>
          </a:p>
        </p:txBody>
      </p:sp>
    </p:spTree>
    <p:extLst>
      <p:ext uri="{BB962C8B-B14F-4D97-AF65-F5344CB8AC3E}">
        <p14:creationId xmlns:p14="http://schemas.microsoft.com/office/powerpoint/2010/main" val="2291300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The gnomonic projection is the perspective, azimuthal projection with point of perspective at the </a:t>
            </a:r>
            <a:r>
              <a:rPr lang="en-IE" sz="1200" b="0" i="0" kern="1200" dirty="0" err="1">
                <a:solidFill>
                  <a:schemeClr val="tx1"/>
                </a:solidFill>
                <a:effectLst/>
                <a:latin typeface="+mn-lt"/>
                <a:ea typeface="+mn-ea"/>
                <a:cs typeface="+mn-cs"/>
              </a:rPr>
              <a:t>center</a:t>
            </a:r>
            <a:r>
              <a:rPr lang="en-IE" sz="1200" b="0" i="0" kern="1200" dirty="0">
                <a:solidFill>
                  <a:schemeClr val="tx1"/>
                </a:solidFill>
                <a:effectLst/>
                <a:latin typeface="+mn-lt"/>
                <a:ea typeface="+mn-ea"/>
                <a:cs typeface="+mn-cs"/>
              </a:rPr>
              <a:t> of the globe. Hence, with the gnomonic projection, the interior of a hemispherical region of the globe is projected to the</a:t>
            </a:r>
            <a:r>
              <a:rPr lang="en-IE" sz="1200" b="0" i="1" kern="1200" dirty="0">
                <a:solidFill>
                  <a:schemeClr val="tx1"/>
                </a:solidFill>
                <a:effectLst/>
                <a:latin typeface="+mn-lt"/>
                <a:ea typeface="+mn-ea"/>
                <a:cs typeface="+mn-cs"/>
              </a:rPr>
              <a:t> UV</a:t>
            </a:r>
            <a:r>
              <a:rPr lang="en-IE" sz="1200" b="0" i="0" kern="1200" dirty="0">
                <a:solidFill>
                  <a:schemeClr val="tx1"/>
                </a:solidFill>
                <a:effectLst/>
                <a:latin typeface="+mn-lt"/>
                <a:ea typeface="+mn-ea"/>
                <a:cs typeface="+mn-cs"/>
              </a:rPr>
              <a:t> plane with the rim of the hemisphere going to infinity. Except at the </a:t>
            </a:r>
            <a:r>
              <a:rPr lang="en-IE" sz="1200" b="0" i="0" kern="1200" dirty="0" err="1">
                <a:solidFill>
                  <a:schemeClr val="tx1"/>
                </a:solidFill>
                <a:effectLst/>
                <a:latin typeface="+mn-lt"/>
                <a:ea typeface="+mn-ea"/>
                <a:cs typeface="+mn-cs"/>
              </a:rPr>
              <a:t>center</a:t>
            </a:r>
            <a:r>
              <a:rPr lang="en-IE" sz="1200" b="0" i="0" kern="1200" dirty="0">
                <a:solidFill>
                  <a:schemeClr val="tx1"/>
                </a:solidFill>
                <a:effectLst/>
                <a:latin typeface="+mn-lt"/>
                <a:ea typeface="+mn-ea"/>
                <a:cs typeface="+mn-cs"/>
              </a:rPr>
              <a:t>, there is great distortion of shape, area, and scale. The default clipping region for the gnomonic projection is a circle with a radius of 60 degrees at the </a:t>
            </a:r>
            <a:r>
              <a:rPr lang="en-IE" sz="1200" b="0" i="0" kern="1200" dirty="0" err="1">
                <a:solidFill>
                  <a:schemeClr val="tx1"/>
                </a:solidFill>
                <a:effectLst/>
                <a:latin typeface="+mn-lt"/>
                <a:ea typeface="+mn-ea"/>
                <a:cs typeface="+mn-cs"/>
              </a:rPr>
              <a:t>center</a:t>
            </a:r>
            <a:r>
              <a:rPr lang="en-IE" sz="1200" b="0" i="0" kern="1200" dirty="0">
                <a:solidFill>
                  <a:schemeClr val="tx1"/>
                </a:solidFill>
                <a:effectLst/>
                <a:latin typeface="+mn-lt"/>
                <a:ea typeface="+mn-ea"/>
                <a:cs typeface="+mn-cs"/>
              </a:rPr>
              <a:t> of projection</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43</a:t>
            </a:fld>
            <a:endParaRPr lang="en-IE"/>
          </a:p>
        </p:txBody>
      </p:sp>
    </p:spTree>
    <p:extLst>
      <p:ext uri="{BB962C8B-B14F-4D97-AF65-F5344CB8AC3E}">
        <p14:creationId xmlns:p14="http://schemas.microsoft.com/office/powerpoint/2010/main" val="1443169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The gnomonic projection is the perspective, azimuthal projection with point of perspective at the </a:t>
            </a:r>
            <a:r>
              <a:rPr lang="en-IE" sz="1200" b="0" i="0" kern="1200" dirty="0" err="1">
                <a:solidFill>
                  <a:schemeClr val="tx1"/>
                </a:solidFill>
                <a:effectLst/>
                <a:latin typeface="+mn-lt"/>
                <a:ea typeface="+mn-ea"/>
                <a:cs typeface="+mn-cs"/>
              </a:rPr>
              <a:t>center</a:t>
            </a:r>
            <a:r>
              <a:rPr lang="en-IE" sz="1200" b="0" i="0" kern="1200" dirty="0">
                <a:solidFill>
                  <a:schemeClr val="tx1"/>
                </a:solidFill>
                <a:effectLst/>
                <a:latin typeface="+mn-lt"/>
                <a:ea typeface="+mn-ea"/>
                <a:cs typeface="+mn-cs"/>
              </a:rPr>
              <a:t> of the globe. Hence, with the gnomonic projection, the interior of a hemispherical region of the globe is projected to the</a:t>
            </a:r>
            <a:r>
              <a:rPr lang="en-IE" sz="1200" b="0" i="1" kern="1200" dirty="0">
                <a:solidFill>
                  <a:schemeClr val="tx1"/>
                </a:solidFill>
                <a:effectLst/>
                <a:latin typeface="+mn-lt"/>
                <a:ea typeface="+mn-ea"/>
                <a:cs typeface="+mn-cs"/>
              </a:rPr>
              <a:t> UV</a:t>
            </a:r>
            <a:r>
              <a:rPr lang="en-IE" sz="1200" b="0" i="0" kern="1200" dirty="0">
                <a:solidFill>
                  <a:schemeClr val="tx1"/>
                </a:solidFill>
                <a:effectLst/>
                <a:latin typeface="+mn-lt"/>
                <a:ea typeface="+mn-ea"/>
                <a:cs typeface="+mn-cs"/>
              </a:rPr>
              <a:t> plane with the rim of the hemisphere going to infinity. Except at the </a:t>
            </a:r>
            <a:r>
              <a:rPr lang="en-IE" sz="1200" b="0" i="0" kern="1200" dirty="0" err="1">
                <a:solidFill>
                  <a:schemeClr val="tx1"/>
                </a:solidFill>
                <a:effectLst/>
                <a:latin typeface="+mn-lt"/>
                <a:ea typeface="+mn-ea"/>
                <a:cs typeface="+mn-cs"/>
              </a:rPr>
              <a:t>center</a:t>
            </a:r>
            <a:r>
              <a:rPr lang="en-IE" sz="1200" b="0" i="0" kern="1200" dirty="0">
                <a:solidFill>
                  <a:schemeClr val="tx1"/>
                </a:solidFill>
                <a:effectLst/>
                <a:latin typeface="+mn-lt"/>
                <a:ea typeface="+mn-ea"/>
                <a:cs typeface="+mn-cs"/>
              </a:rPr>
              <a:t>, there is great distortion of shape, area, and scale. The default clipping region for the gnomonic projection is a circle with a radius of 60 degrees at the </a:t>
            </a:r>
            <a:r>
              <a:rPr lang="en-IE" sz="1200" b="0" i="0" kern="1200" dirty="0" err="1">
                <a:solidFill>
                  <a:schemeClr val="tx1"/>
                </a:solidFill>
                <a:effectLst/>
                <a:latin typeface="+mn-lt"/>
                <a:ea typeface="+mn-ea"/>
                <a:cs typeface="+mn-cs"/>
              </a:rPr>
              <a:t>center</a:t>
            </a:r>
            <a:r>
              <a:rPr lang="en-IE" sz="1200" b="0" i="0" kern="1200" dirty="0">
                <a:solidFill>
                  <a:schemeClr val="tx1"/>
                </a:solidFill>
                <a:effectLst/>
                <a:latin typeface="+mn-lt"/>
                <a:ea typeface="+mn-ea"/>
                <a:cs typeface="+mn-cs"/>
              </a:rPr>
              <a:t> of projection</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44</a:t>
            </a:fld>
            <a:endParaRPr lang="en-IE"/>
          </a:p>
        </p:txBody>
      </p:sp>
    </p:spTree>
    <p:extLst>
      <p:ext uri="{BB962C8B-B14F-4D97-AF65-F5344CB8AC3E}">
        <p14:creationId xmlns:p14="http://schemas.microsoft.com/office/powerpoint/2010/main" val="1707899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The </a:t>
            </a:r>
            <a:r>
              <a:rPr lang="en-IE" sz="1200" b="1" i="0" kern="1200" dirty="0">
                <a:solidFill>
                  <a:schemeClr val="tx1"/>
                </a:solidFill>
                <a:effectLst/>
                <a:latin typeface="+mn-lt"/>
                <a:ea typeface="+mn-ea"/>
                <a:cs typeface="+mn-cs"/>
              </a:rPr>
              <a:t>Lambert azimuthal equal-area projection</a:t>
            </a:r>
            <a:r>
              <a:rPr lang="en-IE" sz="1200" b="0" i="0" kern="1200" dirty="0">
                <a:solidFill>
                  <a:schemeClr val="tx1"/>
                </a:solidFill>
                <a:effectLst/>
                <a:latin typeface="+mn-lt"/>
                <a:ea typeface="+mn-ea"/>
                <a:cs typeface="+mn-cs"/>
              </a:rPr>
              <a:t> is a particular mapping from a sphere to a </a:t>
            </a:r>
            <a:r>
              <a:rPr lang="en-IE" sz="1200" b="0" i="0" u="none" strike="noStrike" kern="1200" dirty="0">
                <a:solidFill>
                  <a:schemeClr val="tx1"/>
                </a:solidFill>
                <a:effectLst/>
                <a:latin typeface="+mn-lt"/>
                <a:ea typeface="+mn-ea"/>
                <a:cs typeface="+mn-cs"/>
                <a:hlinkClick r:id="rId3" tooltip="Disk (mathematics)"/>
              </a:rPr>
              <a:t>disk</a:t>
            </a:r>
            <a:r>
              <a:rPr lang="en-IE" sz="1200" b="0" i="0" kern="1200" dirty="0">
                <a:solidFill>
                  <a:schemeClr val="tx1"/>
                </a:solidFill>
                <a:effectLst/>
                <a:latin typeface="+mn-lt"/>
                <a:ea typeface="+mn-ea"/>
                <a:cs typeface="+mn-cs"/>
              </a:rPr>
              <a:t> (that is, a region bounded by a circle). It accurately represents </a:t>
            </a:r>
            <a:r>
              <a:rPr lang="en-IE" sz="1200" b="0" i="0" u="none" strike="noStrike" kern="1200" dirty="0">
                <a:solidFill>
                  <a:schemeClr val="tx1"/>
                </a:solidFill>
                <a:effectLst/>
                <a:latin typeface="+mn-lt"/>
                <a:ea typeface="+mn-ea"/>
                <a:cs typeface="+mn-cs"/>
                <a:hlinkClick r:id="rId4" tooltip="Area"/>
              </a:rPr>
              <a:t>area</a:t>
            </a:r>
            <a:r>
              <a:rPr lang="en-IE" sz="1200" b="0" i="0" kern="1200" dirty="0">
                <a:solidFill>
                  <a:schemeClr val="tx1"/>
                </a:solidFill>
                <a:effectLst/>
                <a:latin typeface="+mn-lt"/>
                <a:ea typeface="+mn-ea"/>
                <a:cs typeface="+mn-cs"/>
              </a:rPr>
              <a:t> in all regions of the sphere, but it does not accurately represent </a:t>
            </a:r>
            <a:r>
              <a:rPr lang="en-IE" sz="1200" b="0" i="0" u="none" strike="noStrike" kern="1200" dirty="0">
                <a:solidFill>
                  <a:schemeClr val="tx1"/>
                </a:solidFill>
                <a:effectLst/>
                <a:latin typeface="+mn-lt"/>
                <a:ea typeface="+mn-ea"/>
                <a:cs typeface="+mn-cs"/>
                <a:hlinkClick r:id="rId5" tooltip="Angle"/>
              </a:rPr>
              <a:t>angles</a:t>
            </a:r>
            <a:r>
              <a:rPr lang="en-IE" sz="1200" b="0" i="0" kern="1200" dirty="0">
                <a:solidFill>
                  <a:schemeClr val="tx1"/>
                </a:solidFill>
                <a:effectLst/>
                <a:latin typeface="+mn-lt"/>
                <a:ea typeface="+mn-ea"/>
                <a:cs typeface="+mn-cs"/>
              </a:rPr>
              <a:t>. I</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46</a:t>
            </a:fld>
            <a:endParaRPr lang="en-IE"/>
          </a:p>
        </p:txBody>
      </p:sp>
    </p:spTree>
    <p:extLst>
      <p:ext uri="{BB962C8B-B14F-4D97-AF65-F5344CB8AC3E}">
        <p14:creationId xmlns:p14="http://schemas.microsoft.com/office/powerpoint/2010/main" val="3055968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The </a:t>
            </a:r>
            <a:r>
              <a:rPr lang="en-IE" sz="1200" b="1" i="0" kern="1200" dirty="0">
                <a:solidFill>
                  <a:schemeClr val="tx1"/>
                </a:solidFill>
                <a:effectLst/>
                <a:latin typeface="+mn-lt"/>
                <a:ea typeface="+mn-ea"/>
                <a:cs typeface="+mn-cs"/>
              </a:rPr>
              <a:t>Lambert azimuthal equal-area projection</a:t>
            </a:r>
            <a:r>
              <a:rPr lang="en-IE" sz="1200" b="0" i="0" kern="1200" dirty="0">
                <a:solidFill>
                  <a:schemeClr val="tx1"/>
                </a:solidFill>
                <a:effectLst/>
                <a:latin typeface="+mn-lt"/>
                <a:ea typeface="+mn-ea"/>
                <a:cs typeface="+mn-cs"/>
              </a:rPr>
              <a:t> is a particular mapping from a sphere to a </a:t>
            </a:r>
            <a:r>
              <a:rPr lang="en-IE" sz="1200" b="0" i="0" u="none" strike="noStrike" kern="1200" dirty="0">
                <a:solidFill>
                  <a:schemeClr val="tx1"/>
                </a:solidFill>
                <a:effectLst/>
                <a:latin typeface="+mn-lt"/>
                <a:ea typeface="+mn-ea"/>
                <a:cs typeface="+mn-cs"/>
                <a:hlinkClick r:id="rId3" tooltip="Disk (mathematics)"/>
              </a:rPr>
              <a:t>disk</a:t>
            </a:r>
            <a:r>
              <a:rPr lang="en-IE" sz="1200" b="0" i="0" kern="1200" dirty="0">
                <a:solidFill>
                  <a:schemeClr val="tx1"/>
                </a:solidFill>
                <a:effectLst/>
                <a:latin typeface="+mn-lt"/>
                <a:ea typeface="+mn-ea"/>
                <a:cs typeface="+mn-cs"/>
              </a:rPr>
              <a:t> (that is, a region bounded by a circle). It accurately represents </a:t>
            </a:r>
            <a:r>
              <a:rPr lang="en-IE" sz="1200" b="0" i="0" u="none" strike="noStrike" kern="1200" dirty="0">
                <a:solidFill>
                  <a:schemeClr val="tx1"/>
                </a:solidFill>
                <a:effectLst/>
                <a:latin typeface="+mn-lt"/>
                <a:ea typeface="+mn-ea"/>
                <a:cs typeface="+mn-cs"/>
                <a:hlinkClick r:id="rId4" tooltip="Area"/>
              </a:rPr>
              <a:t>area</a:t>
            </a:r>
            <a:r>
              <a:rPr lang="en-IE" sz="1200" b="0" i="0" kern="1200" dirty="0">
                <a:solidFill>
                  <a:schemeClr val="tx1"/>
                </a:solidFill>
                <a:effectLst/>
                <a:latin typeface="+mn-lt"/>
                <a:ea typeface="+mn-ea"/>
                <a:cs typeface="+mn-cs"/>
              </a:rPr>
              <a:t> in all regions of the sphere, but it does not accurately represent </a:t>
            </a:r>
            <a:r>
              <a:rPr lang="en-IE" sz="1200" b="0" i="0" u="none" strike="noStrike" kern="1200" dirty="0">
                <a:solidFill>
                  <a:schemeClr val="tx1"/>
                </a:solidFill>
                <a:effectLst/>
                <a:latin typeface="+mn-lt"/>
                <a:ea typeface="+mn-ea"/>
                <a:cs typeface="+mn-cs"/>
                <a:hlinkClick r:id="rId5" tooltip="Angle"/>
              </a:rPr>
              <a:t>angles</a:t>
            </a:r>
            <a:r>
              <a:rPr lang="en-IE" sz="1200" b="0" i="0" kern="1200" dirty="0">
                <a:solidFill>
                  <a:schemeClr val="tx1"/>
                </a:solidFill>
                <a:effectLst/>
                <a:latin typeface="+mn-lt"/>
                <a:ea typeface="+mn-ea"/>
                <a:cs typeface="+mn-cs"/>
              </a:rPr>
              <a:t>. I</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47</a:t>
            </a:fld>
            <a:endParaRPr lang="en-IE"/>
          </a:p>
        </p:txBody>
      </p:sp>
    </p:spTree>
    <p:extLst>
      <p:ext uri="{BB962C8B-B14F-4D97-AF65-F5344CB8AC3E}">
        <p14:creationId xmlns:p14="http://schemas.microsoft.com/office/powerpoint/2010/main" val="116973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a:solidFill>
                  <a:schemeClr val="tx1"/>
                </a:solidFill>
                <a:effectLst/>
                <a:latin typeface="+mn-lt"/>
                <a:ea typeface="+mn-ea"/>
                <a:cs typeface="+mn-cs"/>
              </a:rPr>
              <a:t>Compromise projections</a:t>
            </a:r>
            <a:r>
              <a:rPr lang="en-IE" sz="1200" b="0" i="0" kern="1200" dirty="0">
                <a:solidFill>
                  <a:schemeClr val="tx1"/>
                </a:solidFill>
                <a:effectLst/>
                <a:latin typeface="+mn-lt"/>
                <a:ea typeface="+mn-ea"/>
                <a:cs typeface="+mn-cs"/>
              </a:rPr>
              <a:t> give up the idea of perfectly preserving metric properties, seeking instead to strike a balance between distortions, or to simply make things "look right". Most of these types of </a:t>
            </a:r>
            <a:r>
              <a:rPr lang="en-IE" sz="1200" b="1" i="0" kern="1200" dirty="0">
                <a:solidFill>
                  <a:schemeClr val="tx1"/>
                </a:solidFill>
                <a:effectLst/>
                <a:latin typeface="+mn-lt"/>
                <a:ea typeface="+mn-ea"/>
                <a:cs typeface="+mn-cs"/>
              </a:rPr>
              <a:t>projections</a:t>
            </a:r>
            <a:r>
              <a:rPr lang="en-IE" sz="1200" b="0" i="0" kern="1200" dirty="0">
                <a:solidFill>
                  <a:schemeClr val="tx1"/>
                </a:solidFill>
                <a:effectLst/>
                <a:latin typeface="+mn-lt"/>
                <a:ea typeface="+mn-ea"/>
                <a:cs typeface="+mn-cs"/>
              </a:rPr>
              <a:t> distort shape in the polar regions more than at the equator. It is used primarily for whole world maps.</a:t>
            </a:r>
          </a:p>
          <a:p>
            <a:r>
              <a:rPr lang="en-IE" sz="1200" b="0" i="0" kern="1200" dirty="0">
                <a:solidFill>
                  <a:schemeClr val="tx1"/>
                </a:solidFill>
                <a:effectLst/>
                <a:latin typeface="+mn-lt"/>
                <a:ea typeface="+mn-ea"/>
                <a:cs typeface="+mn-cs"/>
              </a:rPr>
              <a:t>minimizing three </a:t>
            </a:r>
            <a:r>
              <a:rPr lang="en-IE" sz="1200" b="0" i="0" u="none" strike="noStrike" kern="1200" dirty="0">
                <a:solidFill>
                  <a:schemeClr val="tx1"/>
                </a:solidFill>
                <a:effectLst/>
                <a:latin typeface="+mn-lt"/>
                <a:ea typeface="+mn-ea"/>
                <a:cs typeface="+mn-cs"/>
                <a:hlinkClick r:id="rId3" tooltip="Map projection"/>
              </a:rPr>
              <a:t>kinds of distortion</a:t>
            </a:r>
            <a:r>
              <a:rPr lang="en-IE" sz="1200" b="0" i="0" kern="1200" dirty="0">
                <a:solidFill>
                  <a:schemeClr val="tx1"/>
                </a:solidFill>
                <a:effectLst/>
                <a:latin typeface="+mn-lt"/>
                <a:ea typeface="+mn-ea"/>
                <a:cs typeface="+mn-cs"/>
              </a:rPr>
              <a:t>: area, direction, and distance</a:t>
            </a:r>
          </a:p>
          <a:p>
            <a:r>
              <a:rPr lang="en-IE" sz="1200" b="0" i="0" kern="1200" dirty="0">
                <a:solidFill>
                  <a:schemeClr val="tx1"/>
                </a:solidFill>
                <a:effectLst/>
                <a:latin typeface="+mn-lt"/>
                <a:ea typeface="+mn-ea"/>
                <a:cs typeface="+mn-cs"/>
              </a:rPr>
              <a:t>The Winkel </a:t>
            </a:r>
            <a:r>
              <a:rPr lang="en-IE" sz="1200" b="0" i="0" kern="1200" dirty="0" err="1">
                <a:solidFill>
                  <a:schemeClr val="tx1"/>
                </a:solidFill>
                <a:effectLst/>
                <a:latin typeface="+mn-lt"/>
                <a:ea typeface="+mn-ea"/>
                <a:cs typeface="+mn-cs"/>
              </a:rPr>
              <a:t>Tripel</a:t>
            </a:r>
            <a:r>
              <a:rPr lang="en-IE" sz="1200" b="0" i="0" kern="1200" dirty="0">
                <a:solidFill>
                  <a:schemeClr val="tx1"/>
                </a:solidFill>
                <a:effectLst/>
                <a:latin typeface="+mn-lt"/>
                <a:ea typeface="+mn-ea"/>
                <a:cs typeface="+mn-cs"/>
              </a:rPr>
              <a:t> projection is a modified azimuthal projection that is neither conformal nor equal area.</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49</a:t>
            </a:fld>
            <a:endParaRPr lang="en-IE"/>
          </a:p>
        </p:txBody>
      </p:sp>
    </p:spTree>
    <p:extLst>
      <p:ext uri="{BB962C8B-B14F-4D97-AF65-F5344CB8AC3E}">
        <p14:creationId xmlns:p14="http://schemas.microsoft.com/office/powerpoint/2010/main" val="236564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a:solidFill>
                  <a:schemeClr val="tx1"/>
                </a:solidFill>
                <a:effectLst/>
                <a:latin typeface="+mn-lt"/>
                <a:ea typeface="+mn-ea"/>
                <a:cs typeface="+mn-cs"/>
              </a:rPr>
              <a:t>Compromise projections</a:t>
            </a:r>
            <a:r>
              <a:rPr lang="en-IE" sz="1200" b="0" i="0" kern="1200" dirty="0">
                <a:solidFill>
                  <a:schemeClr val="tx1"/>
                </a:solidFill>
                <a:effectLst/>
                <a:latin typeface="+mn-lt"/>
                <a:ea typeface="+mn-ea"/>
                <a:cs typeface="+mn-cs"/>
              </a:rPr>
              <a:t> give up the idea of perfectly preserving metric properties, seeking instead to strike a balance between distortions, or to simply make things "look right". Most of these types of </a:t>
            </a:r>
            <a:r>
              <a:rPr lang="en-IE" sz="1200" b="1" i="0" kern="1200" dirty="0">
                <a:solidFill>
                  <a:schemeClr val="tx1"/>
                </a:solidFill>
                <a:effectLst/>
                <a:latin typeface="+mn-lt"/>
                <a:ea typeface="+mn-ea"/>
                <a:cs typeface="+mn-cs"/>
              </a:rPr>
              <a:t>projections</a:t>
            </a:r>
            <a:r>
              <a:rPr lang="en-IE" sz="1200" b="0" i="0" kern="1200" dirty="0">
                <a:solidFill>
                  <a:schemeClr val="tx1"/>
                </a:solidFill>
                <a:effectLst/>
                <a:latin typeface="+mn-lt"/>
                <a:ea typeface="+mn-ea"/>
                <a:cs typeface="+mn-cs"/>
              </a:rPr>
              <a:t> distort shape in the polar regions more than at the equator. It is used primarily for whole world maps.</a:t>
            </a:r>
          </a:p>
          <a:p>
            <a:r>
              <a:rPr lang="en-IE" sz="1200" b="0" i="0" kern="1200" dirty="0">
                <a:solidFill>
                  <a:schemeClr val="tx1"/>
                </a:solidFill>
                <a:effectLst/>
                <a:latin typeface="+mn-lt"/>
                <a:ea typeface="+mn-ea"/>
                <a:cs typeface="+mn-cs"/>
              </a:rPr>
              <a:t>minimizing three </a:t>
            </a:r>
            <a:r>
              <a:rPr lang="en-IE" sz="1200" b="0" i="0" u="none" strike="noStrike" kern="1200" dirty="0">
                <a:solidFill>
                  <a:schemeClr val="tx1"/>
                </a:solidFill>
                <a:effectLst/>
                <a:latin typeface="+mn-lt"/>
                <a:ea typeface="+mn-ea"/>
                <a:cs typeface="+mn-cs"/>
                <a:hlinkClick r:id="rId3" tooltip="Map projection"/>
              </a:rPr>
              <a:t>kinds of distortion</a:t>
            </a:r>
            <a:r>
              <a:rPr lang="en-IE" sz="1200" b="0" i="0" kern="1200" dirty="0">
                <a:solidFill>
                  <a:schemeClr val="tx1"/>
                </a:solidFill>
                <a:effectLst/>
                <a:latin typeface="+mn-lt"/>
                <a:ea typeface="+mn-ea"/>
                <a:cs typeface="+mn-cs"/>
              </a:rPr>
              <a:t>: area, direction, and distance</a:t>
            </a:r>
          </a:p>
          <a:p>
            <a:r>
              <a:rPr lang="en-IE" sz="1200" b="0" i="0" kern="1200" dirty="0">
                <a:solidFill>
                  <a:schemeClr val="tx1"/>
                </a:solidFill>
                <a:effectLst/>
                <a:latin typeface="+mn-lt"/>
                <a:ea typeface="+mn-ea"/>
                <a:cs typeface="+mn-cs"/>
              </a:rPr>
              <a:t>The Winkel </a:t>
            </a:r>
            <a:r>
              <a:rPr lang="en-IE" sz="1200" b="0" i="0" kern="1200" dirty="0" err="1">
                <a:solidFill>
                  <a:schemeClr val="tx1"/>
                </a:solidFill>
                <a:effectLst/>
                <a:latin typeface="+mn-lt"/>
                <a:ea typeface="+mn-ea"/>
                <a:cs typeface="+mn-cs"/>
              </a:rPr>
              <a:t>Tripel</a:t>
            </a:r>
            <a:r>
              <a:rPr lang="en-IE" sz="1200" b="0" i="0" kern="1200" dirty="0">
                <a:solidFill>
                  <a:schemeClr val="tx1"/>
                </a:solidFill>
                <a:effectLst/>
                <a:latin typeface="+mn-lt"/>
                <a:ea typeface="+mn-ea"/>
                <a:cs typeface="+mn-cs"/>
              </a:rPr>
              <a:t> projection is a modified azimuthal projection that is neither conformal nor equal area.</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50</a:t>
            </a:fld>
            <a:endParaRPr lang="en-IE"/>
          </a:p>
        </p:txBody>
      </p:sp>
    </p:spTree>
    <p:extLst>
      <p:ext uri="{BB962C8B-B14F-4D97-AF65-F5344CB8AC3E}">
        <p14:creationId xmlns:p14="http://schemas.microsoft.com/office/powerpoint/2010/main" val="2646694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a:solidFill>
                  <a:schemeClr val="tx1"/>
                </a:solidFill>
                <a:effectLst/>
                <a:latin typeface="+mn-lt"/>
                <a:ea typeface="+mn-ea"/>
                <a:cs typeface="+mn-cs"/>
              </a:rPr>
              <a:t>Compromise projections</a:t>
            </a:r>
            <a:r>
              <a:rPr lang="en-IE" sz="1200" b="0" i="0" kern="1200" dirty="0">
                <a:solidFill>
                  <a:schemeClr val="tx1"/>
                </a:solidFill>
                <a:effectLst/>
                <a:latin typeface="+mn-lt"/>
                <a:ea typeface="+mn-ea"/>
                <a:cs typeface="+mn-cs"/>
              </a:rPr>
              <a:t> give up the idea of perfectly preserving metric properties, seeking instead to strike a balance between distortions, or to simply make things "look right". Most of these types of </a:t>
            </a:r>
            <a:r>
              <a:rPr lang="en-IE" sz="1200" b="1" i="0" kern="1200" dirty="0">
                <a:solidFill>
                  <a:schemeClr val="tx1"/>
                </a:solidFill>
                <a:effectLst/>
                <a:latin typeface="+mn-lt"/>
                <a:ea typeface="+mn-ea"/>
                <a:cs typeface="+mn-cs"/>
              </a:rPr>
              <a:t>projections</a:t>
            </a:r>
            <a:r>
              <a:rPr lang="en-IE" sz="1200" b="0" i="0" kern="1200" dirty="0">
                <a:solidFill>
                  <a:schemeClr val="tx1"/>
                </a:solidFill>
                <a:effectLst/>
                <a:latin typeface="+mn-lt"/>
                <a:ea typeface="+mn-ea"/>
                <a:cs typeface="+mn-cs"/>
              </a:rPr>
              <a:t> distort shape in the polar regions more than at the equator. It is used primarily for whole world maps.</a:t>
            </a:r>
          </a:p>
          <a:p>
            <a:r>
              <a:rPr lang="en-IE" sz="1200" b="0" i="0" kern="1200" dirty="0">
                <a:solidFill>
                  <a:schemeClr val="tx1"/>
                </a:solidFill>
                <a:effectLst/>
                <a:latin typeface="+mn-lt"/>
                <a:ea typeface="+mn-ea"/>
                <a:cs typeface="+mn-cs"/>
              </a:rPr>
              <a:t>minimizing three </a:t>
            </a:r>
            <a:r>
              <a:rPr lang="en-IE" sz="1200" b="0" i="0" u="none" strike="noStrike" kern="1200" dirty="0">
                <a:solidFill>
                  <a:schemeClr val="tx1"/>
                </a:solidFill>
                <a:effectLst/>
                <a:latin typeface="+mn-lt"/>
                <a:ea typeface="+mn-ea"/>
                <a:cs typeface="+mn-cs"/>
                <a:hlinkClick r:id="rId3" tooltip="Map projection"/>
              </a:rPr>
              <a:t>kinds of distortion</a:t>
            </a:r>
            <a:r>
              <a:rPr lang="en-IE" sz="1200" b="0" i="0" kern="1200" dirty="0">
                <a:solidFill>
                  <a:schemeClr val="tx1"/>
                </a:solidFill>
                <a:effectLst/>
                <a:latin typeface="+mn-lt"/>
                <a:ea typeface="+mn-ea"/>
                <a:cs typeface="+mn-cs"/>
              </a:rPr>
              <a:t>: area, direction, and distance</a:t>
            </a:r>
          </a:p>
          <a:p>
            <a:r>
              <a:rPr lang="en-IE" sz="1200" b="0" i="0" kern="1200" dirty="0">
                <a:solidFill>
                  <a:schemeClr val="tx1"/>
                </a:solidFill>
                <a:effectLst/>
                <a:latin typeface="+mn-lt"/>
                <a:ea typeface="+mn-ea"/>
                <a:cs typeface="+mn-cs"/>
              </a:rPr>
              <a:t>The Winkel </a:t>
            </a:r>
            <a:r>
              <a:rPr lang="en-IE" sz="1200" b="0" i="0" kern="1200" dirty="0" err="1">
                <a:solidFill>
                  <a:schemeClr val="tx1"/>
                </a:solidFill>
                <a:effectLst/>
                <a:latin typeface="+mn-lt"/>
                <a:ea typeface="+mn-ea"/>
                <a:cs typeface="+mn-cs"/>
              </a:rPr>
              <a:t>Tripel</a:t>
            </a:r>
            <a:r>
              <a:rPr lang="en-IE" sz="1200" b="0" i="0" kern="1200" dirty="0">
                <a:solidFill>
                  <a:schemeClr val="tx1"/>
                </a:solidFill>
                <a:effectLst/>
                <a:latin typeface="+mn-lt"/>
                <a:ea typeface="+mn-ea"/>
                <a:cs typeface="+mn-cs"/>
              </a:rPr>
              <a:t> projection is a modified azimuthal projection that is neither conformal nor equal area.</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51</a:t>
            </a:fld>
            <a:endParaRPr lang="en-IE"/>
          </a:p>
        </p:txBody>
      </p:sp>
    </p:spTree>
    <p:extLst>
      <p:ext uri="{BB962C8B-B14F-4D97-AF65-F5344CB8AC3E}">
        <p14:creationId xmlns:p14="http://schemas.microsoft.com/office/powerpoint/2010/main" val="1863198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dirty="0">
                <a:solidFill>
                  <a:schemeClr val="tx1"/>
                </a:solidFill>
                <a:effectLst/>
                <a:latin typeface="+mn-lt"/>
                <a:ea typeface="+mn-ea"/>
                <a:cs typeface="+mn-cs"/>
              </a:rPr>
              <a:t>When you look at specific locations on a map, you still look for clustering in specific regions or for example, compare one region to the rest of a country. The difference is that instead of x- and y-coordinates, you deal with latitude and longitude. The coordinates on a map actually relate to each other in the same way that one city relates to another. Point A and Point B are a specific number of miles away, and it takes an estimated time to get there. In contrast, the distance on a dot plot is abstract and (usually) has no units.</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i="1" kern="1200" dirty="0">
                <a:solidFill>
                  <a:schemeClr val="tx1"/>
                </a:solidFill>
                <a:effectLst/>
                <a:latin typeface="+mn-lt"/>
                <a:ea typeface="+mn-ea"/>
                <a:cs typeface="+mn-cs"/>
              </a:rPr>
              <a:t>The New York Times</a:t>
            </a:r>
            <a:r>
              <a:rPr lang="en-IE" sz="1200" kern="1200" dirty="0">
                <a:solidFill>
                  <a:schemeClr val="tx1"/>
                </a:solidFill>
                <a:effectLst/>
                <a:latin typeface="+mn-lt"/>
                <a:ea typeface="+mn-ea"/>
                <a:cs typeface="+mn-cs"/>
              </a:rPr>
              <a:t> has a group of people in its graphics department who exclusively design maps. You need to make sure all your locations are placed correctly, </a:t>
            </a:r>
            <a:r>
              <a:rPr lang="en-IE" sz="1200" kern="1200" dirty="0" err="1">
                <a:solidFill>
                  <a:schemeClr val="tx1"/>
                </a:solidFill>
                <a:effectLst/>
                <a:latin typeface="+mn-lt"/>
                <a:ea typeface="+mn-ea"/>
                <a:cs typeface="+mn-cs"/>
              </a:rPr>
              <a:t>colors</a:t>
            </a:r>
            <a:r>
              <a:rPr lang="en-IE" sz="1200" kern="1200" dirty="0">
                <a:solidFill>
                  <a:schemeClr val="tx1"/>
                </a:solidFill>
                <a:effectLst/>
                <a:latin typeface="+mn-lt"/>
                <a:ea typeface="+mn-ea"/>
                <a:cs typeface="+mn-cs"/>
              </a:rPr>
              <a:t> make sense, labels don’t obscure locations, and that the right projection is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7</a:t>
            </a:fld>
            <a:endParaRPr lang="en-IE"/>
          </a:p>
        </p:txBody>
      </p:sp>
    </p:spTree>
    <p:extLst>
      <p:ext uri="{BB962C8B-B14F-4D97-AF65-F5344CB8AC3E}">
        <p14:creationId xmlns:p14="http://schemas.microsoft.com/office/powerpoint/2010/main" val="2226958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Illusion - Notice how all countries are shown, even though only half the globe is visible?</a:t>
            </a:r>
          </a:p>
          <a:p>
            <a:r>
              <a:rPr lang="en-IE" sz="1200" b="0" i="0" kern="1200" dirty="0">
                <a:solidFill>
                  <a:schemeClr val="tx1"/>
                </a:solidFill>
                <a:effectLst/>
                <a:latin typeface="+mn-lt"/>
                <a:ea typeface="+mn-ea"/>
                <a:cs typeface="+mn-cs"/>
              </a:rPr>
              <a:t>the whole world has first been transformed conformally onto each hemisphere of a globe, using a construction by </a:t>
            </a:r>
            <a:r>
              <a:rPr lang="en-IE" sz="1200" b="0" i="0" kern="1200" dirty="0">
                <a:solidFill>
                  <a:schemeClr val="tx1"/>
                </a:solidFill>
                <a:effectLst/>
                <a:latin typeface="+mn-lt"/>
                <a:ea typeface="+mn-ea"/>
                <a:cs typeface="+mn-cs"/>
                <a:hlinkClick r:id="rId3"/>
              </a:rPr>
              <a:t>Edgar N. Gilbert</a:t>
            </a:r>
            <a:r>
              <a:rPr lang="en-IE" sz="1200" b="0" i="0" kern="1200" dirty="0">
                <a:solidFill>
                  <a:schemeClr val="tx1"/>
                </a:solidFill>
                <a:effectLst/>
                <a:latin typeface="+mn-lt"/>
                <a:ea typeface="+mn-ea"/>
                <a:cs typeface="+mn-cs"/>
              </a:rPr>
              <a:t>, resulting in a globe with two images of the world, one on each hemisphere. It is then projected to 2D using the orthographic projection</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52</a:t>
            </a:fld>
            <a:endParaRPr lang="en-IE"/>
          </a:p>
        </p:txBody>
      </p:sp>
    </p:spTree>
    <p:extLst>
      <p:ext uri="{BB962C8B-B14F-4D97-AF65-F5344CB8AC3E}">
        <p14:creationId xmlns:p14="http://schemas.microsoft.com/office/powerpoint/2010/main" val="2146203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Illusion - Notice how all countries are shown, even though only half the globe is visible?</a:t>
            </a:r>
          </a:p>
          <a:p>
            <a:r>
              <a:rPr lang="en-IE" sz="1200" b="0" i="0" kern="1200" dirty="0">
                <a:solidFill>
                  <a:schemeClr val="tx1"/>
                </a:solidFill>
                <a:effectLst/>
                <a:latin typeface="+mn-lt"/>
                <a:ea typeface="+mn-ea"/>
                <a:cs typeface="+mn-cs"/>
              </a:rPr>
              <a:t>the whole world has first been transformed conformally onto each hemisphere of a globe, using a construction by </a:t>
            </a:r>
            <a:r>
              <a:rPr lang="en-IE" sz="1200" b="0" i="0" kern="1200" dirty="0">
                <a:solidFill>
                  <a:schemeClr val="tx1"/>
                </a:solidFill>
                <a:effectLst/>
                <a:latin typeface="+mn-lt"/>
                <a:ea typeface="+mn-ea"/>
                <a:cs typeface="+mn-cs"/>
                <a:hlinkClick r:id="rId3"/>
              </a:rPr>
              <a:t>Edgar N. Gilbert</a:t>
            </a:r>
            <a:r>
              <a:rPr lang="en-IE" sz="1200" b="0" i="0" kern="1200" dirty="0">
                <a:solidFill>
                  <a:schemeClr val="tx1"/>
                </a:solidFill>
                <a:effectLst/>
                <a:latin typeface="+mn-lt"/>
                <a:ea typeface="+mn-ea"/>
                <a:cs typeface="+mn-cs"/>
              </a:rPr>
              <a:t>, resulting in a globe with two images of the world, one on each hemisphere. It is then projected to 2D using the orthographic projection</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53</a:t>
            </a:fld>
            <a:endParaRPr lang="en-IE"/>
          </a:p>
        </p:txBody>
      </p:sp>
    </p:spTree>
    <p:extLst>
      <p:ext uri="{BB962C8B-B14F-4D97-AF65-F5344CB8AC3E}">
        <p14:creationId xmlns:p14="http://schemas.microsoft.com/office/powerpoint/2010/main" val="35645289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55</a:t>
            </a:fld>
            <a:endParaRPr lang="en-IE"/>
          </a:p>
        </p:txBody>
      </p:sp>
    </p:spTree>
    <p:extLst>
      <p:ext uri="{BB962C8B-B14F-4D97-AF65-F5344CB8AC3E}">
        <p14:creationId xmlns:p14="http://schemas.microsoft.com/office/powerpoint/2010/main" val="2049439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locally estimated scatterplot smoothing</a:t>
            </a:r>
          </a:p>
          <a:p>
            <a:r>
              <a:rPr lang="en-IE" sz="1200" b="1" i="0" kern="1200" dirty="0">
                <a:solidFill>
                  <a:schemeClr val="tx1"/>
                </a:solidFill>
                <a:effectLst/>
                <a:latin typeface="+mn-lt"/>
                <a:ea typeface="+mn-ea"/>
                <a:cs typeface="+mn-cs"/>
              </a:rPr>
              <a:t>linear model</a:t>
            </a:r>
          </a:p>
          <a:p>
            <a:r>
              <a:rPr lang="en-IE" sz="1200" b="1" i="0" kern="1200" dirty="0">
                <a:solidFill>
                  <a:schemeClr val="tx1"/>
                </a:solidFill>
                <a:effectLst/>
                <a:latin typeface="+mn-lt"/>
                <a:ea typeface="+mn-ea"/>
                <a:cs typeface="+mn-cs"/>
              </a:rPr>
              <a:t>se</a:t>
            </a:r>
            <a:r>
              <a:rPr lang="en-IE" sz="1200" b="0" i="0" kern="1200" dirty="0">
                <a:solidFill>
                  <a:schemeClr val="tx1"/>
                </a:solidFill>
                <a:effectLst/>
                <a:latin typeface="+mn-lt"/>
                <a:ea typeface="+mn-ea"/>
                <a:cs typeface="+mn-cs"/>
              </a:rPr>
              <a:t> : logical value. If TRUE, confidence interval is displayed around smooth.</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65</a:t>
            </a:fld>
            <a:endParaRPr lang="en-IE"/>
          </a:p>
        </p:txBody>
      </p:sp>
    </p:spTree>
    <p:extLst>
      <p:ext uri="{BB962C8B-B14F-4D97-AF65-F5344CB8AC3E}">
        <p14:creationId xmlns:p14="http://schemas.microsoft.com/office/powerpoint/2010/main" val="579219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72</a:t>
            </a:fld>
            <a:endParaRPr lang="en-IE"/>
          </a:p>
        </p:txBody>
      </p:sp>
    </p:spTree>
    <p:extLst>
      <p:ext uri="{BB962C8B-B14F-4D97-AF65-F5344CB8AC3E}">
        <p14:creationId xmlns:p14="http://schemas.microsoft.com/office/powerpoint/2010/main" val="44606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8</a:t>
            </a:fld>
            <a:endParaRPr lang="en-IE"/>
          </a:p>
        </p:txBody>
      </p:sp>
    </p:spTree>
    <p:extLst>
      <p:ext uri="{BB962C8B-B14F-4D97-AF65-F5344CB8AC3E}">
        <p14:creationId xmlns:p14="http://schemas.microsoft.com/office/powerpoint/2010/main" val="133206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Google and Microsoft provide straightforward tutorials that start with their mapping APIs, so be sure to check those out if you’re interested in taking advantage of some basic mapping functionality e.g., mapping a list of locations with latitude and longitude.</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11</a:t>
            </a:fld>
            <a:endParaRPr lang="en-IE"/>
          </a:p>
        </p:txBody>
      </p:sp>
    </p:spTree>
    <p:extLst>
      <p:ext uri="{BB962C8B-B14F-4D97-AF65-F5344CB8AC3E}">
        <p14:creationId xmlns:p14="http://schemas.microsoft.com/office/powerpoint/2010/main" val="158303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a:solidFill>
                  <a:schemeClr val="tx1"/>
                </a:solidFill>
                <a:effectLst/>
                <a:latin typeface="+mn-lt"/>
                <a:ea typeface="+mn-ea"/>
                <a:cs typeface="+mn-cs"/>
              </a:rPr>
              <a:t>Geospatial visualizations</a:t>
            </a:r>
            <a:r>
              <a:rPr lang="en-IE" sz="1200" b="0" i="0" kern="1200" dirty="0">
                <a:solidFill>
                  <a:schemeClr val="tx1"/>
                </a:solidFill>
                <a:effectLst/>
                <a:latin typeface="+mn-lt"/>
                <a:ea typeface="+mn-ea"/>
                <a:cs typeface="+mn-cs"/>
              </a:rPr>
              <a:t> are one of the earliest forms of information visualizations. They were used historically for navigation and were essential tools before the modern technological era of humanity – many of our earlier well known visualisations represented spatial relationships</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12</a:t>
            </a:fld>
            <a:endParaRPr lang="en-IE"/>
          </a:p>
        </p:txBody>
      </p:sp>
    </p:spTree>
    <p:extLst>
      <p:ext uri="{BB962C8B-B14F-4D97-AF65-F5344CB8AC3E}">
        <p14:creationId xmlns:p14="http://schemas.microsoft.com/office/powerpoint/2010/main" val="1834397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If a surface can be transformed onto another surface without stretching, tearing, or shrinking, then the surface is said to be an applicable surface. The sphere or ellipsoid are not applicable with a plane surface so any projection that attempts to project them on a flat sheet will have to distort the image (similar to the impossibility of making a flat sheet from an orange peel). </a:t>
            </a:r>
          </a:p>
          <a:p>
            <a:r>
              <a:rPr lang="en-IE" sz="1200" b="0" i="0" kern="1200" dirty="0">
                <a:solidFill>
                  <a:schemeClr val="tx1"/>
                </a:solidFill>
                <a:effectLst/>
                <a:latin typeface="+mn-lt"/>
                <a:ea typeface="+mn-ea"/>
                <a:cs typeface="+mn-cs"/>
              </a:rPr>
              <a:t> It is impossible to construct a map projection that is both equal area and conformal.</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13</a:t>
            </a:fld>
            <a:endParaRPr lang="en-IE"/>
          </a:p>
        </p:txBody>
      </p:sp>
    </p:spTree>
    <p:extLst>
      <p:ext uri="{BB962C8B-B14F-4D97-AF65-F5344CB8AC3E}">
        <p14:creationId xmlns:p14="http://schemas.microsoft.com/office/powerpoint/2010/main" val="2126327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14</a:t>
            </a:fld>
            <a:endParaRPr lang="en-IE"/>
          </a:p>
        </p:txBody>
      </p:sp>
    </p:spTree>
    <p:extLst>
      <p:ext uri="{BB962C8B-B14F-4D97-AF65-F5344CB8AC3E}">
        <p14:creationId xmlns:p14="http://schemas.microsoft.com/office/powerpoint/2010/main" val="353987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Cylindrical map projections are one way of portraying the Earth. This kind of map projection has straight coordinate lines with horizontal parallels crossing meridians at right angles. All meridians (lines connecting longitude) are equally spaced, and the scale is consistent along each parallel. (latitude)</a:t>
            </a:r>
            <a:endParaRPr lang="en-IE" dirty="0"/>
          </a:p>
        </p:txBody>
      </p:sp>
      <p:sp>
        <p:nvSpPr>
          <p:cNvPr id="4" name="Slide Number Placeholder 3"/>
          <p:cNvSpPr>
            <a:spLocks noGrp="1"/>
          </p:cNvSpPr>
          <p:nvPr>
            <p:ph type="sldNum" sz="quarter" idx="5"/>
          </p:nvPr>
        </p:nvSpPr>
        <p:spPr/>
        <p:txBody>
          <a:bodyPr/>
          <a:lstStyle/>
          <a:p>
            <a:fld id="{F01D90DC-C9D9-4E10-978E-8872D1E4D3B2}" type="slidenum">
              <a:rPr lang="en-IE" smtClean="0"/>
              <a:t>15</a:t>
            </a:fld>
            <a:endParaRPr lang="en-IE"/>
          </a:p>
        </p:txBody>
      </p:sp>
    </p:spTree>
    <p:extLst>
      <p:ext uri="{BB962C8B-B14F-4D97-AF65-F5344CB8AC3E}">
        <p14:creationId xmlns:p14="http://schemas.microsoft.com/office/powerpoint/2010/main" val="294683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6D2680-A35D-4E12-BE1F-B4A75A503377}" type="datetimeFigureOut">
              <a:rPr lang="en-IE" smtClean="0"/>
              <a:t>19/11/2019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73D35F5-01A4-4892-B8ED-7A4C117A45B5}" type="slidenum">
              <a:rPr lang="en-IE" smtClean="0"/>
              <a:t>‹#›</a:t>
            </a:fld>
            <a:endParaRPr lang="en-IE"/>
          </a:p>
        </p:txBody>
      </p:sp>
    </p:spTree>
    <p:extLst>
      <p:ext uri="{BB962C8B-B14F-4D97-AF65-F5344CB8AC3E}">
        <p14:creationId xmlns:p14="http://schemas.microsoft.com/office/powerpoint/2010/main" val="327093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D2680-A35D-4E12-BE1F-B4A75A503377}" type="datetimeFigureOut">
              <a:rPr lang="en-IE" smtClean="0"/>
              <a:t>19/11/2019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73D35F5-01A4-4892-B8ED-7A4C117A45B5}" type="slidenum">
              <a:rPr lang="en-IE" smtClean="0"/>
              <a:t>‹#›</a:t>
            </a:fld>
            <a:endParaRPr lang="en-IE"/>
          </a:p>
        </p:txBody>
      </p:sp>
    </p:spTree>
    <p:extLst>
      <p:ext uri="{BB962C8B-B14F-4D97-AF65-F5344CB8AC3E}">
        <p14:creationId xmlns:p14="http://schemas.microsoft.com/office/powerpoint/2010/main" val="370960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D2680-A35D-4E12-BE1F-B4A75A503377}" type="datetimeFigureOut">
              <a:rPr lang="en-IE" smtClean="0"/>
              <a:t>19/11/2019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73D35F5-01A4-4892-B8ED-7A4C117A45B5}" type="slidenum">
              <a:rPr lang="en-IE" smtClean="0"/>
              <a:t>‹#›</a:t>
            </a:fld>
            <a:endParaRPr lang="en-IE"/>
          </a:p>
        </p:txBody>
      </p:sp>
    </p:spTree>
    <p:extLst>
      <p:ext uri="{BB962C8B-B14F-4D97-AF65-F5344CB8AC3E}">
        <p14:creationId xmlns:p14="http://schemas.microsoft.com/office/powerpoint/2010/main" val="2350737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32832" y="292037"/>
            <a:ext cx="11726333" cy="553998"/>
          </a:xfrm>
          <a:prstGeom prst="rect">
            <a:avLst/>
          </a:prstGeom>
        </p:spPr>
        <p:txBody>
          <a:bodyPr wrap="square" lIns="0" tIns="0" rIns="0" bIns="0">
            <a:spAutoFit/>
          </a:bodyPr>
          <a:lstStyle>
            <a:lvl1pPr>
              <a:defRPr sz="4000" b="1"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2579794" y="4566361"/>
            <a:ext cx="7032412" cy="789447"/>
          </a:xfrm>
          <a:prstGeom prst="rect">
            <a:avLst/>
          </a:prstGeom>
        </p:spPr>
        <p:txBody>
          <a:bodyPr wrap="square" lIns="0" tIns="0" rIns="0" bIns="0">
            <a:spAutoFit/>
          </a:bodyPr>
          <a:lstStyle>
            <a:lvl1pPr>
              <a:defRPr sz="5700" b="0" i="0">
                <a:solidFill>
                  <a:srgbClr val="25443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3774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D2680-A35D-4E12-BE1F-B4A75A503377}" type="datetimeFigureOut">
              <a:rPr lang="en-IE" smtClean="0"/>
              <a:t>19/11/2019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73D35F5-01A4-4892-B8ED-7A4C117A45B5}" type="slidenum">
              <a:rPr lang="en-IE" smtClean="0"/>
              <a:t>‹#›</a:t>
            </a:fld>
            <a:endParaRPr lang="en-IE"/>
          </a:p>
        </p:txBody>
      </p:sp>
    </p:spTree>
    <p:extLst>
      <p:ext uri="{BB962C8B-B14F-4D97-AF65-F5344CB8AC3E}">
        <p14:creationId xmlns:p14="http://schemas.microsoft.com/office/powerpoint/2010/main" val="3551483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6D2680-A35D-4E12-BE1F-B4A75A503377}" type="datetimeFigureOut">
              <a:rPr lang="en-IE" smtClean="0"/>
              <a:t>19/11/2019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73D35F5-01A4-4892-B8ED-7A4C117A45B5}" type="slidenum">
              <a:rPr lang="en-IE" smtClean="0"/>
              <a:t>‹#›</a:t>
            </a:fld>
            <a:endParaRPr lang="en-IE"/>
          </a:p>
        </p:txBody>
      </p:sp>
    </p:spTree>
    <p:extLst>
      <p:ext uri="{BB962C8B-B14F-4D97-AF65-F5344CB8AC3E}">
        <p14:creationId xmlns:p14="http://schemas.microsoft.com/office/powerpoint/2010/main" val="116161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6D2680-A35D-4E12-BE1F-B4A75A503377}" type="datetimeFigureOut">
              <a:rPr lang="en-IE" smtClean="0"/>
              <a:t>19/11/2019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73D35F5-01A4-4892-B8ED-7A4C117A45B5}" type="slidenum">
              <a:rPr lang="en-IE" smtClean="0"/>
              <a:t>‹#›</a:t>
            </a:fld>
            <a:endParaRPr lang="en-IE"/>
          </a:p>
        </p:txBody>
      </p:sp>
    </p:spTree>
    <p:extLst>
      <p:ext uri="{BB962C8B-B14F-4D97-AF65-F5344CB8AC3E}">
        <p14:creationId xmlns:p14="http://schemas.microsoft.com/office/powerpoint/2010/main" val="3802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6D2680-A35D-4E12-BE1F-B4A75A503377}" type="datetimeFigureOut">
              <a:rPr lang="en-IE" smtClean="0"/>
              <a:t>19/11/2019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73D35F5-01A4-4892-B8ED-7A4C117A45B5}" type="slidenum">
              <a:rPr lang="en-IE" smtClean="0"/>
              <a:t>‹#›</a:t>
            </a:fld>
            <a:endParaRPr lang="en-IE"/>
          </a:p>
        </p:txBody>
      </p:sp>
    </p:spTree>
    <p:extLst>
      <p:ext uri="{BB962C8B-B14F-4D97-AF65-F5344CB8AC3E}">
        <p14:creationId xmlns:p14="http://schemas.microsoft.com/office/powerpoint/2010/main" val="334858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6D2680-A35D-4E12-BE1F-B4A75A503377}" type="datetimeFigureOut">
              <a:rPr lang="en-IE" smtClean="0"/>
              <a:t>19/11/2019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73D35F5-01A4-4892-B8ED-7A4C117A45B5}" type="slidenum">
              <a:rPr lang="en-IE" smtClean="0"/>
              <a:t>‹#›</a:t>
            </a:fld>
            <a:endParaRPr lang="en-IE"/>
          </a:p>
        </p:txBody>
      </p:sp>
    </p:spTree>
    <p:extLst>
      <p:ext uri="{BB962C8B-B14F-4D97-AF65-F5344CB8AC3E}">
        <p14:creationId xmlns:p14="http://schemas.microsoft.com/office/powerpoint/2010/main" val="4540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D2680-A35D-4E12-BE1F-B4A75A503377}" type="datetimeFigureOut">
              <a:rPr lang="en-IE" smtClean="0"/>
              <a:t>19/11/2019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73D35F5-01A4-4892-B8ED-7A4C117A45B5}" type="slidenum">
              <a:rPr lang="en-IE" smtClean="0"/>
              <a:t>‹#›</a:t>
            </a:fld>
            <a:endParaRPr lang="en-IE"/>
          </a:p>
        </p:txBody>
      </p:sp>
    </p:spTree>
    <p:extLst>
      <p:ext uri="{BB962C8B-B14F-4D97-AF65-F5344CB8AC3E}">
        <p14:creationId xmlns:p14="http://schemas.microsoft.com/office/powerpoint/2010/main" val="256311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6D2680-A35D-4E12-BE1F-B4A75A503377}" type="datetimeFigureOut">
              <a:rPr lang="en-IE" smtClean="0"/>
              <a:t>19/11/2019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73D35F5-01A4-4892-B8ED-7A4C117A45B5}" type="slidenum">
              <a:rPr lang="en-IE" smtClean="0"/>
              <a:t>‹#›</a:t>
            </a:fld>
            <a:endParaRPr lang="en-IE"/>
          </a:p>
        </p:txBody>
      </p:sp>
    </p:spTree>
    <p:extLst>
      <p:ext uri="{BB962C8B-B14F-4D97-AF65-F5344CB8AC3E}">
        <p14:creationId xmlns:p14="http://schemas.microsoft.com/office/powerpoint/2010/main" val="4242655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6D2680-A35D-4E12-BE1F-B4A75A503377}" type="datetimeFigureOut">
              <a:rPr lang="en-IE" smtClean="0"/>
              <a:t>19/11/2019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73D35F5-01A4-4892-B8ED-7A4C117A45B5}" type="slidenum">
              <a:rPr lang="en-IE" smtClean="0"/>
              <a:t>‹#›</a:t>
            </a:fld>
            <a:endParaRPr lang="en-IE"/>
          </a:p>
        </p:txBody>
      </p:sp>
    </p:spTree>
    <p:extLst>
      <p:ext uri="{BB962C8B-B14F-4D97-AF65-F5344CB8AC3E}">
        <p14:creationId xmlns:p14="http://schemas.microsoft.com/office/powerpoint/2010/main" val="63688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D2680-A35D-4E12-BE1F-B4A75A503377}" type="datetimeFigureOut">
              <a:rPr lang="en-IE" smtClean="0"/>
              <a:t>19/11/2019</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D35F5-01A4-4892-B8ED-7A4C117A45B5}" type="slidenum">
              <a:rPr lang="en-IE" smtClean="0"/>
              <a:t>‹#›</a:t>
            </a:fld>
            <a:endParaRPr lang="en-IE"/>
          </a:p>
        </p:txBody>
      </p:sp>
    </p:spTree>
    <p:extLst>
      <p:ext uri="{BB962C8B-B14F-4D97-AF65-F5344CB8AC3E}">
        <p14:creationId xmlns:p14="http://schemas.microsoft.com/office/powerpoint/2010/main" val="447500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ojects.fivethirtyeight.com/2016-election-foreca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6B1C-F1FC-4C8E-8DCB-E423556709EA}"/>
              </a:ext>
            </a:extLst>
          </p:cNvPr>
          <p:cNvSpPr>
            <a:spLocks noGrp="1"/>
          </p:cNvSpPr>
          <p:nvPr>
            <p:ph type="ctrTitle"/>
          </p:nvPr>
        </p:nvSpPr>
        <p:spPr/>
        <p:txBody>
          <a:bodyPr>
            <a:normAutofit fontScale="90000"/>
          </a:bodyPr>
          <a:lstStyle/>
          <a:p>
            <a:r>
              <a:rPr lang="ga-IE" dirty="0"/>
              <a:t>Data Visualisation</a:t>
            </a:r>
            <a:br>
              <a:rPr lang="ga-IE" dirty="0"/>
            </a:br>
            <a:r>
              <a:rPr lang="ga-IE" dirty="0"/>
              <a:t>Lecture Week </a:t>
            </a:r>
            <a:r>
              <a:rPr lang="en-IE" dirty="0"/>
              <a:t>10</a:t>
            </a:r>
            <a:r>
              <a:rPr lang="ga-IE" dirty="0"/>
              <a:t> – </a:t>
            </a:r>
            <a:br>
              <a:rPr lang="en-IE" dirty="0"/>
            </a:br>
            <a:r>
              <a:rPr lang="en-IE" dirty="0"/>
              <a:t>Visualising Geospatial Data</a:t>
            </a:r>
          </a:p>
        </p:txBody>
      </p:sp>
      <p:sp>
        <p:nvSpPr>
          <p:cNvPr id="3" name="Subtitle 2">
            <a:extLst>
              <a:ext uri="{FF2B5EF4-FFF2-40B4-BE49-F238E27FC236}">
                <a16:creationId xmlns:a16="http://schemas.microsoft.com/office/drawing/2014/main" id="{8D5DF969-7461-43B2-B0D6-4B7EA2F7D16A}"/>
              </a:ext>
            </a:extLst>
          </p:cNvPr>
          <p:cNvSpPr>
            <a:spLocks noGrp="1"/>
          </p:cNvSpPr>
          <p:nvPr>
            <p:ph type="subTitle" idx="1"/>
          </p:nvPr>
        </p:nvSpPr>
        <p:spPr/>
        <p:txBody>
          <a:bodyPr/>
          <a:lstStyle/>
          <a:p>
            <a:r>
              <a:rPr lang="ga-IE" dirty="0"/>
              <a:t>Dr. Cathy Ennis</a:t>
            </a:r>
            <a:endParaRPr lang="en-IE" dirty="0"/>
          </a:p>
        </p:txBody>
      </p:sp>
    </p:spTree>
    <p:extLst>
      <p:ext uri="{BB962C8B-B14F-4D97-AF65-F5344CB8AC3E}">
        <p14:creationId xmlns:p14="http://schemas.microsoft.com/office/powerpoint/2010/main" val="12258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5ADDCD64-1F81-4516-B1B4-B8EF3E9C0277}"/>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3" name="object 3"/>
          <p:cNvSpPr/>
          <p:nvPr/>
        </p:nvSpPr>
        <p:spPr>
          <a:xfrm>
            <a:off x="5428268" y="658467"/>
            <a:ext cx="4670633" cy="5541065"/>
          </a:xfrm>
          <a:prstGeom prst="rect">
            <a:avLst/>
          </a:prstGeom>
          <a:blipFill>
            <a:blip r:embed="rId2" cstate="print"/>
            <a:stretch>
              <a:fillRect/>
            </a:stretch>
          </a:blipFill>
        </p:spPr>
        <p:txBody>
          <a:bodyPr wrap="square" lIns="0" tIns="0" rIns="0" bIns="0" rtlCol="0"/>
          <a:lstStyle/>
          <a:p>
            <a:endParaRPr dirty="0"/>
          </a:p>
        </p:txBody>
      </p:sp>
      <p:sp>
        <p:nvSpPr>
          <p:cNvPr id="6" name="Rectangle 5">
            <a:extLst>
              <a:ext uri="{FF2B5EF4-FFF2-40B4-BE49-F238E27FC236}">
                <a16:creationId xmlns:a16="http://schemas.microsoft.com/office/drawing/2014/main" id="{CEBBDB2B-6E4A-4637-90F4-3B8EADDC53F0}"/>
              </a:ext>
            </a:extLst>
          </p:cNvPr>
          <p:cNvSpPr/>
          <p:nvPr/>
        </p:nvSpPr>
        <p:spPr>
          <a:xfrm>
            <a:off x="1524000" y="6466840"/>
            <a:ext cx="9144000" cy="369332"/>
          </a:xfrm>
          <a:prstGeom prst="rect">
            <a:avLst/>
          </a:prstGeom>
        </p:spPr>
        <p:txBody>
          <a:bodyPr wrap="square">
            <a:spAutoFit/>
          </a:bodyPr>
          <a:lstStyle/>
          <a:p>
            <a:pPr algn="ctr"/>
            <a:r>
              <a:rPr lang="en-IE" dirty="0">
                <a:solidFill>
                  <a:schemeClr val="bg1"/>
                </a:solidFill>
              </a:rPr>
              <a:t>http://irishpoliticalmaps.blogspot.com/2011/10/irish-presidential-election-2011.html</a:t>
            </a:r>
          </a:p>
        </p:txBody>
      </p:sp>
      <p:sp>
        <p:nvSpPr>
          <p:cNvPr id="7" name="Title 6">
            <a:extLst>
              <a:ext uri="{FF2B5EF4-FFF2-40B4-BE49-F238E27FC236}">
                <a16:creationId xmlns:a16="http://schemas.microsoft.com/office/drawing/2014/main" id="{33C316AA-2934-402B-B635-6B712CABF08D}"/>
              </a:ext>
            </a:extLst>
          </p:cNvPr>
          <p:cNvSpPr>
            <a:spLocks noGrp="1"/>
          </p:cNvSpPr>
          <p:nvPr>
            <p:ph type="title"/>
          </p:nvPr>
        </p:nvSpPr>
        <p:spPr/>
        <p:txBody>
          <a:bodyPr/>
          <a:lstStyle/>
          <a:p>
            <a:r>
              <a:rPr lang="en-IE" dirty="0"/>
              <a:t>Irish Elections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nchor="ctr">
            <a:spAutoFit/>
          </a:bodyPr>
          <a:lstStyle/>
          <a:p>
            <a:pPr marL="12700">
              <a:lnSpc>
                <a:spcPct val="100000"/>
              </a:lnSpc>
              <a:spcBef>
                <a:spcPts val="95"/>
              </a:spcBef>
            </a:pPr>
            <a:r>
              <a:rPr spc="-5" dirty="0"/>
              <a:t>MAP</a:t>
            </a:r>
            <a:r>
              <a:rPr spc="-120" dirty="0"/>
              <a:t> </a:t>
            </a:r>
            <a:r>
              <a:rPr spc="-10" dirty="0"/>
              <a:t>PROJECTIONS</a:t>
            </a:r>
          </a:p>
        </p:txBody>
      </p:sp>
      <p:sp>
        <p:nvSpPr>
          <p:cNvPr id="5" name="Text Placeholder 4">
            <a:extLst>
              <a:ext uri="{FF2B5EF4-FFF2-40B4-BE49-F238E27FC236}">
                <a16:creationId xmlns:a16="http://schemas.microsoft.com/office/drawing/2014/main" id="{A2C190E4-EBCE-4C49-BAFA-ECB1D4090A35}"/>
              </a:ext>
            </a:extLst>
          </p:cNvPr>
          <p:cNvSpPr>
            <a:spLocks noGrp="1"/>
          </p:cNvSpPr>
          <p:nvPr>
            <p:ph type="body" idx="1"/>
          </p:nvPr>
        </p:nvSpPr>
        <p:spPr/>
        <p:txBody>
          <a:bodyPr/>
          <a:lstStyle/>
          <a:p>
            <a:endParaRPr lang="en-I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a:extLst>
              <a:ext uri="{FF2B5EF4-FFF2-40B4-BE49-F238E27FC236}">
                <a16:creationId xmlns:a16="http://schemas.microsoft.com/office/drawing/2014/main" id="{2B83A0A7-3F0B-492E-BFA9-94CB9859F1C9}"/>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3" name="object 3"/>
          <p:cNvSpPr/>
          <p:nvPr/>
        </p:nvSpPr>
        <p:spPr>
          <a:xfrm>
            <a:off x="1524000" y="6324600"/>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dirty="0"/>
          </a:p>
        </p:txBody>
      </p:sp>
      <p:sp>
        <p:nvSpPr>
          <p:cNvPr id="6" name="object 6"/>
          <p:cNvSpPr txBox="1">
            <a:spLocks noGrp="1"/>
          </p:cNvSpPr>
          <p:nvPr>
            <p:ph type="title"/>
          </p:nvPr>
        </p:nvSpPr>
        <p:spPr/>
        <p:txBody>
          <a:bodyPr/>
          <a:lstStyle/>
          <a:p>
            <a:r>
              <a:rPr lang="en-IE" dirty="0"/>
              <a:t>Map Projections</a:t>
            </a:r>
          </a:p>
        </p:txBody>
      </p:sp>
      <p:sp>
        <p:nvSpPr>
          <p:cNvPr id="12" name="Content Placeholder 11">
            <a:extLst>
              <a:ext uri="{FF2B5EF4-FFF2-40B4-BE49-F238E27FC236}">
                <a16:creationId xmlns:a16="http://schemas.microsoft.com/office/drawing/2014/main" id="{87F85353-AAC8-46F3-A28A-667B2E32507B}"/>
              </a:ext>
            </a:extLst>
          </p:cNvPr>
          <p:cNvSpPr>
            <a:spLocks noGrp="1"/>
          </p:cNvSpPr>
          <p:nvPr>
            <p:ph idx="1"/>
          </p:nvPr>
        </p:nvSpPr>
        <p:spPr/>
        <p:txBody>
          <a:bodyPr>
            <a:normAutofit lnSpcReduction="10000"/>
          </a:bodyPr>
          <a:lstStyle/>
          <a:p>
            <a:r>
              <a:rPr lang="en-IE" dirty="0"/>
              <a:t>A map projection is a method used to represent the 3- dimensional surface of the earth or other round body on a 2-dimensional plane in cartography</a:t>
            </a:r>
          </a:p>
          <a:p>
            <a:r>
              <a:rPr lang="en-IE" dirty="0"/>
              <a:t>This process is typically a mathematical procedure and the resulting 2D image is always a distorted version of reality</a:t>
            </a:r>
          </a:p>
          <a:p>
            <a:r>
              <a:rPr lang="en-IE" dirty="0"/>
              <a:t>The metric properties of a map are:</a:t>
            </a:r>
          </a:p>
          <a:p>
            <a:pPr lvl="1"/>
            <a:r>
              <a:rPr lang="en-IE" dirty="0"/>
              <a:t>Area – Equal area projections maintain this</a:t>
            </a:r>
          </a:p>
          <a:p>
            <a:pPr lvl="1"/>
            <a:r>
              <a:rPr lang="en-IE" dirty="0"/>
              <a:t>Shape – Conformal projections maintain this</a:t>
            </a:r>
          </a:p>
          <a:p>
            <a:pPr lvl="1"/>
            <a:r>
              <a:rPr lang="en-IE" dirty="0"/>
              <a:t>Direction</a:t>
            </a:r>
          </a:p>
          <a:p>
            <a:pPr lvl="1"/>
            <a:r>
              <a:rPr lang="en-IE" dirty="0"/>
              <a:t>Distance</a:t>
            </a:r>
          </a:p>
          <a:p>
            <a:pPr lvl="1"/>
            <a:r>
              <a:rPr lang="en-IE" dirty="0"/>
              <a:t>Scale</a:t>
            </a:r>
          </a:p>
          <a:p>
            <a:endParaRPr lang="en-IE" dirty="0"/>
          </a:p>
        </p:txBody>
      </p:sp>
      <p:sp>
        <p:nvSpPr>
          <p:cNvPr id="5" name="Rectangle 4">
            <a:extLst>
              <a:ext uri="{FF2B5EF4-FFF2-40B4-BE49-F238E27FC236}">
                <a16:creationId xmlns:a16="http://schemas.microsoft.com/office/drawing/2014/main" id="{FD695042-CAD8-4B3B-941A-F3744B255AD0}"/>
              </a:ext>
            </a:extLst>
          </p:cNvPr>
          <p:cNvSpPr/>
          <p:nvPr/>
        </p:nvSpPr>
        <p:spPr>
          <a:xfrm>
            <a:off x="3880746" y="6466840"/>
            <a:ext cx="4430508" cy="369332"/>
          </a:xfrm>
          <a:prstGeom prst="rect">
            <a:avLst/>
          </a:prstGeom>
        </p:spPr>
        <p:txBody>
          <a:bodyPr wrap="none">
            <a:spAutoFit/>
          </a:bodyPr>
          <a:lstStyle/>
          <a:p>
            <a:r>
              <a:rPr lang="en-IE" dirty="0">
                <a:solidFill>
                  <a:schemeClr val="bg1"/>
                </a:solidFill>
              </a:rPr>
              <a:t>https://www.gislounge.com/map-projection/</a:t>
            </a:r>
          </a:p>
        </p:txBody>
      </p:sp>
      <p:sp>
        <p:nvSpPr>
          <p:cNvPr id="7" name="Rectangle 6">
            <a:extLst>
              <a:ext uri="{FF2B5EF4-FFF2-40B4-BE49-F238E27FC236}">
                <a16:creationId xmlns:a16="http://schemas.microsoft.com/office/drawing/2014/main" id="{F78A5452-33A2-4A4D-A3C1-3F1CB7E513C4}"/>
              </a:ext>
            </a:extLst>
          </p:cNvPr>
          <p:cNvSpPr/>
          <p:nvPr/>
        </p:nvSpPr>
        <p:spPr>
          <a:xfrm>
            <a:off x="1349115" y="6176963"/>
            <a:ext cx="9593705" cy="268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124711"/>
            <a:ext cx="9144000" cy="5401056"/>
          </a:xfrm>
          <a:prstGeom prst="rect">
            <a:avLst/>
          </a:prstGeom>
          <a:blipFill>
            <a:blip r:embed="rId3" cstate="print"/>
            <a:stretch>
              <a:fillRect/>
            </a:stretch>
          </a:blipFill>
        </p:spPr>
        <p:txBody>
          <a:bodyPr wrap="square" lIns="0" tIns="0" rIns="0" bIns="0" rtlCol="0"/>
          <a:lstStyle/>
          <a:p>
            <a:endParaRPr dirty="0"/>
          </a:p>
        </p:txBody>
      </p:sp>
      <p:sp>
        <p:nvSpPr>
          <p:cNvPr id="4" name="object 4"/>
          <p:cNvSpPr txBox="1">
            <a:spLocks noGrp="1"/>
          </p:cNvSpPr>
          <p:nvPr>
            <p:ph type="title"/>
          </p:nvPr>
        </p:nvSpPr>
        <p:spPr/>
        <p:txBody>
          <a:bodyPr/>
          <a:lstStyle/>
          <a:p>
            <a:r>
              <a:rPr lang="en-IE" dirty="0"/>
              <a:t>Types of Projections</a:t>
            </a:r>
          </a:p>
        </p:txBody>
      </p:sp>
      <p:sp>
        <p:nvSpPr>
          <p:cNvPr id="12" name="Content Placeholder 11">
            <a:extLst>
              <a:ext uri="{FF2B5EF4-FFF2-40B4-BE49-F238E27FC236}">
                <a16:creationId xmlns:a16="http://schemas.microsoft.com/office/drawing/2014/main" id="{FEB5B8C8-3A7F-4E12-8D19-BF1E0281C803}"/>
              </a:ext>
            </a:extLst>
          </p:cNvPr>
          <p:cNvSpPr>
            <a:spLocks noGrp="1"/>
          </p:cNvSpPr>
          <p:nvPr>
            <p:ph idx="1"/>
          </p:nvPr>
        </p:nvSpPr>
        <p:spPr/>
        <p:txBody>
          <a:bodyPr>
            <a:normAutofit/>
          </a:bodyPr>
          <a:lstStyle/>
          <a:p>
            <a:r>
              <a:rPr lang="en-IE" b="1" dirty="0"/>
              <a:t>Azimuthal or </a:t>
            </a:r>
            <a:r>
              <a:rPr lang="en-IE" b="1" dirty="0" err="1"/>
              <a:t>zenithal</a:t>
            </a:r>
            <a:r>
              <a:rPr lang="en-IE" b="1" dirty="0"/>
              <a:t> </a:t>
            </a:r>
            <a:r>
              <a:rPr lang="en-IE" dirty="0"/>
              <a:t>- Preserves </a:t>
            </a:r>
            <a:r>
              <a:rPr lang="en-IE" dirty="0">
                <a:solidFill>
                  <a:schemeClr val="accent1">
                    <a:lumMod val="50000"/>
                  </a:schemeClr>
                </a:solidFill>
              </a:rPr>
              <a:t>direction</a:t>
            </a:r>
            <a:r>
              <a:rPr lang="en-IE" dirty="0"/>
              <a:t> from one or two points to every other point</a:t>
            </a:r>
          </a:p>
          <a:p>
            <a:endParaRPr lang="en-IE" dirty="0"/>
          </a:p>
          <a:p>
            <a:r>
              <a:rPr lang="en-IE" b="1" dirty="0"/>
              <a:t>Conformal</a:t>
            </a:r>
            <a:r>
              <a:rPr lang="en-IE" dirty="0"/>
              <a:t> - Preserves </a:t>
            </a:r>
            <a:r>
              <a:rPr lang="en-IE" dirty="0">
                <a:solidFill>
                  <a:schemeClr val="accent1">
                    <a:lumMod val="50000"/>
                  </a:schemeClr>
                </a:solidFill>
              </a:rPr>
              <a:t>shape</a:t>
            </a:r>
            <a:r>
              <a:rPr lang="en-IE" dirty="0"/>
              <a:t> locally</a:t>
            </a:r>
          </a:p>
          <a:p>
            <a:endParaRPr lang="en-IE" dirty="0"/>
          </a:p>
          <a:p>
            <a:r>
              <a:rPr lang="en-IE" b="1" dirty="0"/>
              <a:t>Equal-area</a:t>
            </a:r>
            <a:r>
              <a:rPr lang="en-IE" dirty="0"/>
              <a:t> - Preserves </a:t>
            </a:r>
            <a:r>
              <a:rPr lang="en-IE" dirty="0">
                <a:solidFill>
                  <a:schemeClr val="accent1">
                    <a:lumMod val="50000"/>
                  </a:schemeClr>
                </a:solidFill>
              </a:rPr>
              <a:t>area</a:t>
            </a:r>
          </a:p>
          <a:p>
            <a:endParaRPr lang="en-IE" dirty="0"/>
          </a:p>
          <a:p>
            <a:r>
              <a:rPr lang="en-IE" b="1" dirty="0"/>
              <a:t>Equidistant</a:t>
            </a:r>
            <a:r>
              <a:rPr lang="en-IE" dirty="0"/>
              <a:t> - Preserves </a:t>
            </a:r>
            <a:r>
              <a:rPr lang="en-IE" dirty="0">
                <a:solidFill>
                  <a:schemeClr val="accent1">
                    <a:lumMod val="50000"/>
                  </a:schemeClr>
                </a:solidFill>
              </a:rPr>
              <a:t>distance</a:t>
            </a:r>
            <a:r>
              <a:rPr lang="en-IE" dirty="0"/>
              <a:t> between one or two points and every other point</a:t>
            </a:r>
          </a:p>
          <a:p>
            <a:endParaRPr lang="en-IE" dirty="0"/>
          </a:p>
        </p:txBody>
      </p:sp>
      <p:sp>
        <p:nvSpPr>
          <p:cNvPr id="5" name="object 5"/>
          <p:cNvSpPr txBox="1"/>
          <p:nvPr/>
        </p:nvSpPr>
        <p:spPr>
          <a:xfrm>
            <a:off x="2633574" y="954151"/>
            <a:ext cx="6868159" cy="382156"/>
          </a:xfrm>
          <a:prstGeom prst="rect">
            <a:avLst/>
          </a:prstGeom>
        </p:spPr>
        <p:txBody>
          <a:bodyPr vert="horz" wrap="square" lIns="0" tIns="12700" rIns="0" bIns="0" rtlCol="0">
            <a:spAutoFit/>
          </a:bodyPr>
          <a:lstStyle/>
          <a:p>
            <a:pPr marL="12700">
              <a:spcBef>
                <a:spcPts val="100"/>
              </a:spcBef>
            </a:pPr>
            <a:endParaRPr sz="2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6">
            <a:extLst>
              <a:ext uri="{FF2B5EF4-FFF2-40B4-BE49-F238E27FC236}">
                <a16:creationId xmlns:a16="http://schemas.microsoft.com/office/drawing/2014/main" id="{8C1B6BE6-1374-4DFB-AAEE-BA5D06D00849}"/>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4" name="object 4"/>
          <p:cNvSpPr txBox="1">
            <a:spLocks noGrp="1"/>
          </p:cNvSpPr>
          <p:nvPr>
            <p:ph type="title"/>
          </p:nvPr>
        </p:nvSpPr>
        <p:spPr/>
        <p:txBody>
          <a:bodyPr/>
          <a:lstStyle/>
          <a:p>
            <a:r>
              <a:rPr lang="en-IE" dirty="0"/>
              <a:t>Map Projections</a:t>
            </a:r>
          </a:p>
        </p:txBody>
      </p:sp>
      <p:sp>
        <p:nvSpPr>
          <p:cNvPr id="16" name="Content Placeholder 15">
            <a:extLst>
              <a:ext uri="{FF2B5EF4-FFF2-40B4-BE49-F238E27FC236}">
                <a16:creationId xmlns:a16="http://schemas.microsoft.com/office/drawing/2014/main" id="{20633762-0F3F-4B6C-A1A4-C9570E9EDEBB}"/>
              </a:ext>
            </a:extLst>
          </p:cNvPr>
          <p:cNvSpPr>
            <a:spLocks noGrp="1"/>
          </p:cNvSpPr>
          <p:nvPr>
            <p:ph idx="1"/>
          </p:nvPr>
        </p:nvSpPr>
        <p:spPr/>
        <p:txBody>
          <a:bodyPr>
            <a:normAutofit/>
          </a:bodyPr>
          <a:lstStyle/>
          <a:p>
            <a:endParaRPr lang="en-IE" dirty="0"/>
          </a:p>
          <a:p>
            <a:endParaRPr lang="en-IE" dirty="0"/>
          </a:p>
          <a:p>
            <a:endParaRPr lang="en-IE" dirty="0"/>
          </a:p>
          <a:p>
            <a:endParaRPr lang="en-IE" dirty="0"/>
          </a:p>
          <a:p>
            <a:endParaRPr lang="en-IE" dirty="0"/>
          </a:p>
          <a:p>
            <a:endParaRPr lang="en-IE" dirty="0"/>
          </a:p>
          <a:p>
            <a:endParaRPr lang="en-IE" dirty="0"/>
          </a:p>
          <a:p>
            <a:pPr marL="0" indent="0" algn="ctr">
              <a:buNone/>
            </a:pPr>
            <a:r>
              <a:rPr lang="en-IE" dirty="0"/>
              <a:t>Cylinder, plane, and cone projections</a:t>
            </a:r>
          </a:p>
          <a:p>
            <a:endParaRPr lang="en-IE" dirty="0"/>
          </a:p>
        </p:txBody>
      </p:sp>
      <p:sp>
        <p:nvSpPr>
          <p:cNvPr id="5" name="object 5"/>
          <p:cNvSpPr/>
          <p:nvPr/>
        </p:nvSpPr>
        <p:spPr>
          <a:xfrm>
            <a:off x="1251966" y="2121566"/>
            <a:ext cx="2953512" cy="2612136"/>
          </a:xfrm>
          <a:prstGeom prst="rect">
            <a:avLst/>
          </a:prstGeom>
          <a:blipFill>
            <a:blip r:embed="rId3" cstate="print"/>
            <a:stretch>
              <a:fillRect/>
            </a:stretch>
          </a:blipFill>
        </p:spPr>
        <p:txBody>
          <a:bodyPr wrap="square" lIns="0" tIns="0" rIns="0" bIns="0" rtlCol="0"/>
          <a:lstStyle/>
          <a:p>
            <a:endParaRPr dirty="0"/>
          </a:p>
        </p:txBody>
      </p:sp>
      <p:sp>
        <p:nvSpPr>
          <p:cNvPr id="7" name="object 7"/>
          <p:cNvSpPr/>
          <p:nvPr/>
        </p:nvSpPr>
        <p:spPr>
          <a:xfrm>
            <a:off x="4619244" y="2121566"/>
            <a:ext cx="2953512" cy="2612136"/>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7714488" y="2121566"/>
            <a:ext cx="2953512" cy="2612136"/>
          </a:xfrm>
          <a:prstGeom prst="rect">
            <a:avLst/>
          </a:prstGeom>
          <a:blipFill>
            <a:blip r:embed="rId5" cstate="print"/>
            <a:stretch>
              <a:fillRect/>
            </a:stretch>
          </a:blipFill>
        </p:spPr>
        <p:txBody>
          <a:bodyPr wrap="square" lIns="0" tIns="0" rIns="0" bIns="0" rtlCol="0"/>
          <a:lstStyle/>
          <a:p>
            <a:endParaRPr dirty="0"/>
          </a:p>
        </p:txBody>
      </p:sp>
      <p:sp>
        <p:nvSpPr>
          <p:cNvPr id="3" name="Rectangle 2">
            <a:extLst>
              <a:ext uri="{FF2B5EF4-FFF2-40B4-BE49-F238E27FC236}">
                <a16:creationId xmlns:a16="http://schemas.microsoft.com/office/drawing/2014/main" id="{AC5C4679-7238-4A6D-B5CC-A21F7D02539E}"/>
              </a:ext>
            </a:extLst>
          </p:cNvPr>
          <p:cNvSpPr/>
          <p:nvPr/>
        </p:nvSpPr>
        <p:spPr>
          <a:xfrm>
            <a:off x="1613916" y="6477754"/>
            <a:ext cx="8964168" cy="369332"/>
          </a:xfrm>
          <a:prstGeom prst="rect">
            <a:avLst/>
          </a:prstGeom>
        </p:spPr>
        <p:txBody>
          <a:bodyPr wrap="square">
            <a:spAutoFit/>
          </a:bodyPr>
          <a:lstStyle/>
          <a:p>
            <a:pPr algn="ctr"/>
            <a:r>
              <a:rPr lang="en-IE" dirty="0">
                <a:solidFill>
                  <a:schemeClr val="bg1"/>
                </a:solidFill>
              </a:rPr>
              <a:t>“Interactive Data Visualisation”, M. Ward, G Grinstein &amp; D </a:t>
            </a:r>
            <a:r>
              <a:rPr lang="en-IE" dirty="0" err="1">
                <a:solidFill>
                  <a:schemeClr val="bg1"/>
                </a:solidFill>
              </a:rPr>
              <a:t>Keim</a:t>
            </a:r>
            <a:r>
              <a:rPr lang="en-IE" dirty="0">
                <a:solidFill>
                  <a:schemeClr val="bg1"/>
                </a:solidFill>
              </a:rPr>
              <a:t>, AK Peters, 2010</a:t>
            </a:r>
          </a:p>
        </p:txBody>
      </p:sp>
    </p:spTree>
    <p:extLst>
      <p:ext uri="{BB962C8B-B14F-4D97-AF65-F5344CB8AC3E}">
        <p14:creationId xmlns:p14="http://schemas.microsoft.com/office/powerpoint/2010/main" val="764137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6">
            <a:extLst>
              <a:ext uri="{FF2B5EF4-FFF2-40B4-BE49-F238E27FC236}">
                <a16:creationId xmlns:a16="http://schemas.microsoft.com/office/drawing/2014/main" id="{8C1B6BE6-1374-4DFB-AAEE-BA5D06D00849}"/>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4" name="object 4"/>
          <p:cNvSpPr txBox="1">
            <a:spLocks noGrp="1"/>
          </p:cNvSpPr>
          <p:nvPr>
            <p:ph type="title"/>
          </p:nvPr>
        </p:nvSpPr>
        <p:spPr/>
        <p:txBody>
          <a:bodyPr/>
          <a:lstStyle/>
          <a:p>
            <a:r>
              <a:rPr lang="en-IE" dirty="0"/>
              <a:t>Map Projections – Cylinder Projection</a:t>
            </a:r>
          </a:p>
        </p:txBody>
      </p:sp>
      <p:sp>
        <p:nvSpPr>
          <p:cNvPr id="2" name="Content Placeholder 1">
            <a:extLst>
              <a:ext uri="{FF2B5EF4-FFF2-40B4-BE49-F238E27FC236}">
                <a16:creationId xmlns:a16="http://schemas.microsoft.com/office/drawing/2014/main" id="{2CB6F626-F056-429C-B02D-B2562216E832}"/>
              </a:ext>
            </a:extLst>
          </p:cNvPr>
          <p:cNvSpPr>
            <a:spLocks noGrp="1"/>
          </p:cNvSpPr>
          <p:nvPr>
            <p:ph sz="half" idx="2"/>
          </p:nvPr>
        </p:nvSpPr>
        <p:spPr/>
        <p:txBody>
          <a:bodyPr>
            <a:normAutofit/>
          </a:bodyPr>
          <a:lstStyle/>
          <a:p>
            <a:r>
              <a:rPr lang="en-GB" dirty="0"/>
              <a:t>Straight coordinate lines with horizontal parallels crossing meridians at right angles</a:t>
            </a:r>
          </a:p>
          <a:p>
            <a:endParaRPr lang="en-GB" dirty="0"/>
          </a:p>
          <a:p>
            <a:r>
              <a:rPr lang="en-GB" dirty="0"/>
              <a:t>All meridians are equally spaced</a:t>
            </a:r>
          </a:p>
          <a:p>
            <a:endParaRPr lang="en-GB" dirty="0"/>
          </a:p>
          <a:p>
            <a:r>
              <a:rPr lang="en-GB" dirty="0"/>
              <a:t>Scale is consistent along each parallel</a:t>
            </a:r>
            <a:endParaRPr lang="en-IE" dirty="0"/>
          </a:p>
          <a:p>
            <a:endParaRPr lang="en-IE" dirty="0"/>
          </a:p>
        </p:txBody>
      </p:sp>
      <p:sp>
        <p:nvSpPr>
          <p:cNvPr id="3" name="Rectangle 2">
            <a:extLst>
              <a:ext uri="{FF2B5EF4-FFF2-40B4-BE49-F238E27FC236}">
                <a16:creationId xmlns:a16="http://schemas.microsoft.com/office/drawing/2014/main" id="{AC5C4679-7238-4A6D-B5CC-A21F7D02539E}"/>
              </a:ext>
            </a:extLst>
          </p:cNvPr>
          <p:cNvSpPr/>
          <p:nvPr/>
        </p:nvSpPr>
        <p:spPr>
          <a:xfrm>
            <a:off x="1613916" y="6477754"/>
            <a:ext cx="8964168" cy="369332"/>
          </a:xfrm>
          <a:prstGeom prst="rect">
            <a:avLst/>
          </a:prstGeom>
        </p:spPr>
        <p:txBody>
          <a:bodyPr wrap="square">
            <a:spAutoFit/>
          </a:bodyPr>
          <a:lstStyle/>
          <a:p>
            <a:pPr algn="ctr"/>
            <a:r>
              <a:rPr lang="en-IE" dirty="0">
                <a:solidFill>
                  <a:schemeClr val="bg1"/>
                </a:solidFill>
              </a:rPr>
              <a:t>“Interactive Data Visualisation”, M. Ward, G Grinstein &amp; D </a:t>
            </a:r>
            <a:r>
              <a:rPr lang="en-IE" dirty="0" err="1">
                <a:solidFill>
                  <a:schemeClr val="bg1"/>
                </a:solidFill>
              </a:rPr>
              <a:t>Keim</a:t>
            </a:r>
            <a:r>
              <a:rPr lang="en-IE" dirty="0">
                <a:solidFill>
                  <a:schemeClr val="bg1"/>
                </a:solidFill>
              </a:rPr>
              <a:t>, AK Peters, 2010</a:t>
            </a:r>
          </a:p>
        </p:txBody>
      </p:sp>
      <p:sp>
        <p:nvSpPr>
          <p:cNvPr id="10" name="object 5">
            <a:extLst>
              <a:ext uri="{FF2B5EF4-FFF2-40B4-BE49-F238E27FC236}">
                <a16:creationId xmlns:a16="http://schemas.microsoft.com/office/drawing/2014/main" id="{25F67924-CA26-4700-A3B9-9E38BEFD549B}"/>
              </a:ext>
            </a:extLst>
          </p:cNvPr>
          <p:cNvSpPr/>
          <p:nvPr/>
        </p:nvSpPr>
        <p:spPr>
          <a:xfrm>
            <a:off x="1251966" y="2264633"/>
            <a:ext cx="4017458" cy="3473322"/>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6">
            <a:extLst>
              <a:ext uri="{FF2B5EF4-FFF2-40B4-BE49-F238E27FC236}">
                <a16:creationId xmlns:a16="http://schemas.microsoft.com/office/drawing/2014/main" id="{8C1B6BE6-1374-4DFB-AAEE-BA5D06D00849}"/>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4" name="object 4"/>
          <p:cNvSpPr txBox="1">
            <a:spLocks noGrp="1"/>
          </p:cNvSpPr>
          <p:nvPr>
            <p:ph type="title"/>
          </p:nvPr>
        </p:nvSpPr>
        <p:spPr/>
        <p:txBody>
          <a:bodyPr/>
          <a:lstStyle/>
          <a:p>
            <a:r>
              <a:rPr lang="en-IE" dirty="0"/>
              <a:t>Map Projections – Cone Projection</a:t>
            </a:r>
          </a:p>
        </p:txBody>
      </p:sp>
      <p:sp>
        <p:nvSpPr>
          <p:cNvPr id="16" name="Content Placeholder 15">
            <a:extLst>
              <a:ext uri="{FF2B5EF4-FFF2-40B4-BE49-F238E27FC236}">
                <a16:creationId xmlns:a16="http://schemas.microsoft.com/office/drawing/2014/main" id="{20633762-0F3F-4B6C-A1A4-C9570E9EDEBB}"/>
              </a:ext>
            </a:extLst>
          </p:cNvPr>
          <p:cNvSpPr>
            <a:spLocks noGrp="1"/>
          </p:cNvSpPr>
          <p:nvPr>
            <p:ph sz="half" idx="1"/>
          </p:nvPr>
        </p:nvSpPr>
        <p:spPr/>
        <p:txBody>
          <a:bodyPr>
            <a:normAutofit/>
          </a:bodyPr>
          <a:lstStyle/>
          <a:p>
            <a:r>
              <a:rPr lang="en-GB" dirty="0"/>
              <a:t>Cone projections are defined by the cone constant</a:t>
            </a:r>
          </a:p>
          <a:p>
            <a:pPr lvl="1"/>
            <a:r>
              <a:rPr lang="en-GB" dirty="0"/>
              <a:t>dictates the angular distance between meridians</a:t>
            </a:r>
          </a:p>
          <a:p>
            <a:r>
              <a:rPr lang="en-GB" dirty="0"/>
              <a:t>Meridians are equidistant and straight lines which converge in locations along the projection regardless of if there’s a pole or not</a:t>
            </a:r>
            <a:endParaRPr lang="en-IE" dirty="0"/>
          </a:p>
          <a:p>
            <a:endParaRPr lang="en-IE" dirty="0"/>
          </a:p>
        </p:txBody>
      </p:sp>
      <p:sp>
        <p:nvSpPr>
          <p:cNvPr id="3" name="Rectangle 2">
            <a:extLst>
              <a:ext uri="{FF2B5EF4-FFF2-40B4-BE49-F238E27FC236}">
                <a16:creationId xmlns:a16="http://schemas.microsoft.com/office/drawing/2014/main" id="{AC5C4679-7238-4A6D-B5CC-A21F7D02539E}"/>
              </a:ext>
            </a:extLst>
          </p:cNvPr>
          <p:cNvSpPr/>
          <p:nvPr/>
        </p:nvSpPr>
        <p:spPr>
          <a:xfrm>
            <a:off x="1613916" y="6477754"/>
            <a:ext cx="8964168" cy="369332"/>
          </a:xfrm>
          <a:prstGeom prst="rect">
            <a:avLst/>
          </a:prstGeom>
        </p:spPr>
        <p:txBody>
          <a:bodyPr wrap="square">
            <a:spAutoFit/>
          </a:bodyPr>
          <a:lstStyle/>
          <a:p>
            <a:pPr algn="ctr"/>
            <a:r>
              <a:rPr lang="en-IE" dirty="0">
                <a:solidFill>
                  <a:schemeClr val="bg1"/>
                </a:solidFill>
              </a:rPr>
              <a:t>“Interactive Data Visualisation”, M. Ward, G Grinstein &amp; D </a:t>
            </a:r>
            <a:r>
              <a:rPr lang="en-IE" dirty="0" err="1">
                <a:solidFill>
                  <a:schemeClr val="bg1"/>
                </a:solidFill>
              </a:rPr>
              <a:t>Keim</a:t>
            </a:r>
            <a:r>
              <a:rPr lang="en-IE" dirty="0">
                <a:solidFill>
                  <a:schemeClr val="bg1"/>
                </a:solidFill>
              </a:rPr>
              <a:t>, AK Peters, 2010</a:t>
            </a:r>
          </a:p>
        </p:txBody>
      </p:sp>
      <p:sp>
        <p:nvSpPr>
          <p:cNvPr id="10" name="object 8">
            <a:extLst>
              <a:ext uri="{FF2B5EF4-FFF2-40B4-BE49-F238E27FC236}">
                <a16:creationId xmlns:a16="http://schemas.microsoft.com/office/drawing/2014/main" id="{FADFA18A-56D5-476F-826A-F8A6B508AD2B}"/>
              </a:ext>
            </a:extLst>
          </p:cNvPr>
          <p:cNvSpPr/>
          <p:nvPr/>
        </p:nvSpPr>
        <p:spPr>
          <a:xfrm>
            <a:off x="6571281" y="1726993"/>
            <a:ext cx="5026617" cy="4052665"/>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4198324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6">
            <a:extLst>
              <a:ext uri="{FF2B5EF4-FFF2-40B4-BE49-F238E27FC236}">
                <a16:creationId xmlns:a16="http://schemas.microsoft.com/office/drawing/2014/main" id="{8C1B6BE6-1374-4DFB-AAEE-BA5D06D00849}"/>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4" name="object 4"/>
          <p:cNvSpPr txBox="1">
            <a:spLocks noGrp="1"/>
          </p:cNvSpPr>
          <p:nvPr>
            <p:ph type="title"/>
          </p:nvPr>
        </p:nvSpPr>
        <p:spPr/>
        <p:txBody>
          <a:bodyPr/>
          <a:lstStyle/>
          <a:p>
            <a:r>
              <a:rPr lang="en-IE" dirty="0"/>
              <a:t>Map Projections – Plane Projection</a:t>
            </a:r>
          </a:p>
        </p:txBody>
      </p:sp>
      <p:sp>
        <p:nvSpPr>
          <p:cNvPr id="2" name="Content Placeholder 1">
            <a:extLst>
              <a:ext uri="{FF2B5EF4-FFF2-40B4-BE49-F238E27FC236}">
                <a16:creationId xmlns:a16="http://schemas.microsoft.com/office/drawing/2014/main" id="{9FC60097-E537-4092-8EAA-EBA3567169E2}"/>
              </a:ext>
            </a:extLst>
          </p:cNvPr>
          <p:cNvSpPr>
            <a:spLocks noGrp="1"/>
          </p:cNvSpPr>
          <p:nvPr>
            <p:ph sz="half" idx="2"/>
          </p:nvPr>
        </p:nvSpPr>
        <p:spPr/>
        <p:txBody>
          <a:bodyPr/>
          <a:lstStyle/>
          <a:p>
            <a:r>
              <a:rPr lang="en-GB" dirty="0"/>
              <a:t>Azimuthal projection is a projection of the globe onto a plane</a:t>
            </a:r>
          </a:p>
          <a:p>
            <a:endParaRPr lang="en-GB" dirty="0"/>
          </a:p>
          <a:p>
            <a:r>
              <a:rPr lang="en-GB" dirty="0"/>
              <a:t>Straight meridian lines, radiating out from a central point, parallels that are circular around the central point, and equidistant parallel spacing</a:t>
            </a:r>
            <a:endParaRPr lang="en-IE" dirty="0"/>
          </a:p>
          <a:p>
            <a:endParaRPr lang="en-IE" dirty="0"/>
          </a:p>
          <a:p>
            <a:endParaRPr lang="en-IE" dirty="0"/>
          </a:p>
        </p:txBody>
      </p:sp>
      <p:sp>
        <p:nvSpPr>
          <p:cNvPr id="3" name="Rectangle 2">
            <a:extLst>
              <a:ext uri="{FF2B5EF4-FFF2-40B4-BE49-F238E27FC236}">
                <a16:creationId xmlns:a16="http://schemas.microsoft.com/office/drawing/2014/main" id="{AC5C4679-7238-4A6D-B5CC-A21F7D02539E}"/>
              </a:ext>
            </a:extLst>
          </p:cNvPr>
          <p:cNvSpPr/>
          <p:nvPr/>
        </p:nvSpPr>
        <p:spPr>
          <a:xfrm>
            <a:off x="1613916" y="6477754"/>
            <a:ext cx="8964168" cy="369332"/>
          </a:xfrm>
          <a:prstGeom prst="rect">
            <a:avLst/>
          </a:prstGeom>
        </p:spPr>
        <p:txBody>
          <a:bodyPr wrap="square">
            <a:spAutoFit/>
          </a:bodyPr>
          <a:lstStyle/>
          <a:p>
            <a:pPr algn="ctr"/>
            <a:r>
              <a:rPr lang="en-IE" dirty="0">
                <a:solidFill>
                  <a:schemeClr val="bg1"/>
                </a:solidFill>
              </a:rPr>
              <a:t>“Interactive Data Visualisation”, M. Ward, G Grinstein &amp; D </a:t>
            </a:r>
            <a:r>
              <a:rPr lang="en-IE" dirty="0" err="1">
                <a:solidFill>
                  <a:schemeClr val="bg1"/>
                </a:solidFill>
              </a:rPr>
              <a:t>Keim</a:t>
            </a:r>
            <a:r>
              <a:rPr lang="en-IE" dirty="0">
                <a:solidFill>
                  <a:schemeClr val="bg1"/>
                </a:solidFill>
              </a:rPr>
              <a:t>, AK Peters, 2010</a:t>
            </a:r>
          </a:p>
        </p:txBody>
      </p:sp>
      <p:sp>
        <p:nvSpPr>
          <p:cNvPr id="14" name="object 7">
            <a:extLst>
              <a:ext uri="{FF2B5EF4-FFF2-40B4-BE49-F238E27FC236}">
                <a16:creationId xmlns:a16="http://schemas.microsoft.com/office/drawing/2014/main" id="{797772BB-1EF8-4065-8558-990E274A1E25}"/>
              </a:ext>
            </a:extLst>
          </p:cNvPr>
          <p:cNvSpPr/>
          <p:nvPr/>
        </p:nvSpPr>
        <p:spPr>
          <a:xfrm>
            <a:off x="822450" y="2008302"/>
            <a:ext cx="4876490" cy="3985984"/>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744504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a:extLst>
              <a:ext uri="{FF2B5EF4-FFF2-40B4-BE49-F238E27FC236}">
                <a16:creationId xmlns:a16="http://schemas.microsoft.com/office/drawing/2014/main" id="{92A33BA4-BBC9-4151-8CF6-A09E86B55CAA}"/>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4" name="object 4"/>
          <p:cNvSpPr txBox="1">
            <a:spLocks noGrp="1"/>
          </p:cNvSpPr>
          <p:nvPr>
            <p:ph type="title"/>
          </p:nvPr>
        </p:nvSpPr>
        <p:spPr/>
        <p:txBody>
          <a:bodyPr/>
          <a:lstStyle/>
          <a:p>
            <a:r>
              <a:rPr lang="en-IE" dirty="0"/>
              <a:t>Map Projections</a:t>
            </a:r>
          </a:p>
        </p:txBody>
      </p:sp>
      <p:sp>
        <p:nvSpPr>
          <p:cNvPr id="19" name="Content Placeholder 18">
            <a:extLst>
              <a:ext uri="{FF2B5EF4-FFF2-40B4-BE49-F238E27FC236}">
                <a16:creationId xmlns:a16="http://schemas.microsoft.com/office/drawing/2014/main" id="{DFA80ECE-3575-4639-93A4-8A44E91524C6}"/>
              </a:ext>
            </a:extLst>
          </p:cNvPr>
          <p:cNvSpPr>
            <a:spLocks noGrp="1"/>
          </p:cNvSpPr>
          <p:nvPr>
            <p:ph sz="half" idx="1"/>
          </p:nvPr>
        </p:nvSpPr>
        <p:spPr/>
        <p:txBody>
          <a:bodyPr/>
          <a:lstStyle/>
          <a:p>
            <a:r>
              <a:rPr lang="en-IE" dirty="0"/>
              <a:t>Cylinder projections</a:t>
            </a:r>
          </a:p>
          <a:p>
            <a:pPr lvl="1"/>
            <a:r>
              <a:rPr lang="en-IE" dirty="0"/>
              <a:t>Mercator</a:t>
            </a:r>
          </a:p>
          <a:p>
            <a:pPr lvl="1"/>
            <a:r>
              <a:rPr lang="en-IE" dirty="0"/>
              <a:t>Lambert cylindrical </a:t>
            </a:r>
          </a:p>
          <a:p>
            <a:pPr lvl="1"/>
            <a:r>
              <a:rPr lang="en-IE" dirty="0"/>
              <a:t>Galls-Peters</a:t>
            </a:r>
          </a:p>
          <a:p>
            <a:endParaRPr lang="en-IE" dirty="0"/>
          </a:p>
          <a:p>
            <a:r>
              <a:rPr lang="en-IE" dirty="0"/>
              <a:t>Plane projections</a:t>
            </a:r>
          </a:p>
          <a:p>
            <a:pPr lvl="1"/>
            <a:r>
              <a:rPr lang="en-IE" dirty="0"/>
              <a:t>Gnomonic</a:t>
            </a:r>
          </a:p>
          <a:p>
            <a:pPr lvl="1"/>
            <a:r>
              <a:rPr lang="en-IE" dirty="0"/>
              <a:t>General perspective</a:t>
            </a:r>
          </a:p>
          <a:p>
            <a:endParaRPr lang="en-IE" dirty="0"/>
          </a:p>
          <a:p>
            <a:endParaRPr lang="en-IE" dirty="0"/>
          </a:p>
        </p:txBody>
      </p:sp>
      <p:sp>
        <p:nvSpPr>
          <p:cNvPr id="23" name="Content Placeholder 22">
            <a:extLst>
              <a:ext uri="{FF2B5EF4-FFF2-40B4-BE49-F238E27FC236}">
                <a16:creationId xmlns:a16="http://schemas.microsoft.com/office/drawing/2014/main" id="{F06FCDC3-8D97-4A2C-9658-D7B41DBA0701}"/>
              </a:ext>
            </a:extLst>
          </p:cNvPr>
          <p:cNvSpPr>
            <a:spLocks noGrp="1"/>
          </p:cNvSpPr>
          <p:nvPr>
            <p:ph sz="half" idx="2"/>
          </p:nvPr>
        </p:nvSpPr>
        <p:spPr/>
        <p:txBody>
          <a:bodyPr/>
          <a:lstStyle/>
          <a:p>
            <a:r>
              <a:rPr lang="en-IE" dirty="0"/>
              <a:t>Cone projections</a:t>
            </a:r>
          </a:p>
          <a:p>
            <a:pPr lvl="1"/>
            <a:r>
              <a:rPr lang="en-IE" dirty="0"/>
              <a:t>Albers conic </a:t>
            </a:r>
          </a:p>
          <a:p>
            <a:pPr lvl="1"/>
            <a:r>
              <a:rPr lang="en-IE" dirty="0"/>
              <a:t>Lambert conic</a:t>
            </a:r>
          </a:p>
          <a:p>
            <a:pPr lvl="1"/>
            <a:endParaRPr lang="en-IE" dirty="0"/>
          </a:p>
          <a:p>
            <a:r>
              <a:rPr lang="en-IE" dirty="0"/>
              <a:t>Compromise projection</a:t>
            </a:r>
          </a:p>
          <a:p>
            <a:pPr lvl="1"/>
            <a:r>
              <a:rPr lang="en-IE" dirty="0"/>
              <a:t>Winkel </a:t>
            </a:r>
            <a:r>
              <a:rPr lang="en-IE" dirty="0" err="1"/>
              <a:t>Tripel</a:t>
            </a:r>
            <a:endParaRPr lang="en-IE" dirty="0"/>
          </a:p>
          <a:p>
            <a:endParaRPr lang="en-IE" dirty="0"/>
          </a:p>
        </p:txBody>
      </p:sp>
      <p:sp>
        <p:nvSpPr>
          <p:cNvPr id="15" name="Rectangle 14">
            <a:extLst>
              <a:ext uri="{FF2B5EF4-FFF2-40B4-BE49-F238E27FC236}">
                <a16:creationId xmlns:a16="http://schemas.microsoft.com/office/drawing/2014/main" id="{7254284D-BDF3-4587-BB14-7CB43C8D0DF9}"/>
              </a:ext>
            </a:extLst>
          </p:cNvPr>
          <p:cNvSpPr/>
          <p:nvPr/>
        </p:nvSpPr>
        <p:spPr>
          <a:xfrm>
            <a:off x="1613916" y="6477754"/>
            <a:ext cx="8964168" cy="369332"/>
          </a:xfrm>
          <a:prstGeom prst="rect">
            <a:avLst/>
          </a:prstGeom>
        </p:spPr>
        <p:txBody>
          <a:bodyPr wrap="square">
            <a:spAutoFit/>
          </a:bodyPr>
          <a:lstStyle/>
          <a:p>
            <a:pPr algn="ctr"/>
            <a:r>
              <a:rPr lang="en-IE" dirty="0">
                <a:solidFill>
                  <a:schemeClr val="bg1"/>
                </a:solidFill>
              </a:rPr>
              <a:t>“Interactive Data Visualisation”, M. Ward, G Grinstein &amp; D </a:t>
            </a:r>
            <a:r>
              <a:rPr lang="en-IE" dirty="0" err="1">
                <a:solidFill>
                  <a:schemeClr val="bg1"/>
                </a:solidFill>
              </a:rPr>
              <a:t>Keim</a:t>
            </a:r>
            <a:r>
              <a:rPr lang="en-IE" dirty="0">
                <a:solidFill>
                  <a:schemeClr val="bg1"/>
                </a:solidFill>
              </a:rPr>
              <a:t>, AK Peters, 2010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a:extLst>
              <a:ext uri="{FF2B5EF4-FFF2-40B4-BE49-F238E27FC236}">
                <a16:creationId xmlns:a16="http://schemas.microsoft.com/office/drawing/2014/main" id="{4EC2C3F8-3492-42A2-8FC8-ED12B2A277CF}"/>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4" name="object 4"/>
          <p:cNvSpPr txBox="1">
            <a:spLocks noGrp="1"/>
          </p:cNvSpPr>
          <p:nvPr>
            <p:ph type="title"/>
          </p:nvPr>
        </p:nvSpPr>
        <p:spPr/>
        <p:txBody>
          <a:bodyPr/>
          <a:lstStyle/>
          <a:p>
            <a:r>
              <a:rPr lang="en-IE" dirty="0"/>
              <a:t>Mercator Projection</a:t>
            </a:r>
          </a:p>
        </p:txBody>
      </p:sp>
      <p:sp>
        <p:nvSpPr>
          <p:cNvPr id="9" name="object 9"/>
          <p:cNvSpPr/>
          <p:nvPr/>
        </p:nvSpPr>
        <p:spPr>
          <a:xfrm>
            <a:off x="3270142" y="1690687"/>
            <a:ext cx="5992729" cy="4633911"/>
          </a:xfrm>
          <a:prstGeom prst="rect">
            <a:avLst/>
          </a:prstGeom>
          <a:blipFill>
            <a:blip r:embed="rId2" cstate="print"/>
            <a:stretch>
              <a:fillRect/>
            </a:stretch>
          </a:blipFill>
        </p:spPr>
        <p:txBody>
          <a:bodyPr wrap="square" lIns="0" tIns="0" rIns="0" bIns="0" rtlCol="0"/>
          <a:lstStyle/>
          <a:p>
            <a:endParaRPr dirty="0"/>
          </a:p>
        </p:txBody>
      </p:sp>
      <p:sp>
        <p:nvSpPr>
          <p:cNvPr id="3" name="Rectangle 2">
            <a:extLst>
              <a:ext uri="{FF2B5EF4-FFF2-40B4-BE49-F238E27FC236}">
                <a16:creationId xmlns:a16="http://schemas.microsoft.com/office/drawing/2014/main" id="{1F012F41-A8FC-4F99-B559-B9D12D406185}"/>
              </a:ext>
            </a:extLst>
          </p:cNvPr>
          <p:cNvSpPr/>
          <p:nvPr/>
        </p:nvSpPr>
        <p:spPr>
          <a:xfrm>
            <a:off x="3091395" y="6466840"/>
            <a:ext cx="6009209" cy="369332"/>
          </a:xfrm>
          <a:prstGeom prst="rect">
            <a:avLst/>
          </a:prstGeom>
        </p:spPr>
        <p:txBody>
          <a:bodyPr wrap="none">
            <a:spAutoFit/>
          </a:bodyPr>
          <a:lstStyle/>
          <a:p>
            <a:pPr algn="ctr"/>
            <a:r>
              <a:rPr lang="en-IE" dirty="0">
                <a:solidFill>
                  <a:schemeClr val="bg1"/>
                </a:solidFill>
              </a:rPr>
              <a:t>http://en.wikipedia.org/wiki/File:Mercator_projection_SW.jpg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8275-B514-4531-97E2-DC75B2585C84}"/>
              </a:ext>
            </a:extLst>
          </p:cNvPr>
          <p:cNvSpPr>
            <a:spLocks noGrp="1"/>
          </p:cNvSpPr>
          <p:nvPr>
            <p:ph type="title"/>
          </p:nvPr>
        </p:nvSpPr>
        <p:spPr/>
        <p:txBody>
          <a:bodyPr/>
          <a:lstStyle/>
          <a:p>
            <a:r>
              <a:rPr lang="ga-IE" dirty="0"/>
              <a:t>Learning Outcomes Week</a:t>
            </a:r>
            <a:r>
              <a:rPr lang="en-IE" dirty="0"/>
              <a:t> 10</a:t>
            </a:r>
          </a:p>
        </p:txBody>
      </p:sp>
      <p:sp>
        <p:nvSpPr>
          <p:cNvPr id="3" name="Content Placeholder 2">
            <a:extLst>
              <a:ext uri="{FF2B5EF4-FFF2-40B4-BE49-F238E27FC236}">
                <a16:creationId xmlns:a16="http://schemas.microsoft.com/office/drawing/2014/main" id="{6DD62D15-D886-4B20-BCCA-97DA65D2A8FC}"/>
              </a:ext>
            </a:extLst>
          </p:cNvPr>
          <p:cNvSpPr>
            <a:spLocks noGrp="1"/>
          </p:cNvSpPr>
          <p:nvPr>
            <p:ph idx="1"/>
          </p:nvPr>
        </p:nvSpPr>
        <p:spPr/>
        <p:txBody>
          <a:bodyPr>
            <a:normAutofit/>
          </a:bodyPr>
          <a:lstStyle/>
          <a:p>
            <a:r>
              <a:rPr lang="en-IE" dirty="0"/>
              <a:t>Analyse and evaluate how mental models aid in the interpretation of complex visual displays. 	</a:t>
            </a:r>
          </a:p>
          <a:p>
            <a:r>
              <a:rPr lang="en-IE" dirty="0"/>
              <a:t>Select, formulate and integrate metaphors to suit data-driven tasks</a:t>
            </a:r>
          </a:p>
          <a:p>
            <a:r>
              <a:rPr lang="en-IE" dirty="0"/>
              <a:t>Create and deploy successful data visualisations using leading software tools</a:t>
            </a:r>
          </a:p>
          <a:p>
            <a:r>
              <a:rPr lang="en-IE" dirty="0"/>
              <a:t>Demonstrate an understanding how visualisation is used in date journalism to communicate complex ideas and stories</a:t>
            </a:r>
          </a:p>
        </p:txBody>
      </p:sp>
    </p:spTree>
    <p:extLst>
      <p:ext uri="{BB962C8B-B14F-4D97-AF65-F5344CB8AC3E}">
        <p14:creationId xmlns:p14="http://schemas.microsoft.com/office/powerpoint/2010/main" val="3708967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Mercator Projection</a:t>
            </a:r>
          </a:p>
        </p:txBody>
      </p:sp>
      <p:sp>
        <p:nvSpPr>
          <p:cNvPr id="4" name="object 4"/>
          <p:cNvSpPr/>
          <p:nvPr/>
        </p:nvSpPr>
        <p:spPr>
          <a:xfrm>
            <a:off x="1563624" y="1498170"/>
            <a:ext cx="9064752" cy="4343400"/>
          </a:xfrm>
          <a:prstGeom prst="rect">
            <a:avLst/>
          </a:prstGeom>
          <a:blipFill>
            <a:blip r:embed="rId2" cstate="print"/>
            <a:stretch>
              <a:fillRect/>
            </a:stretch>
          </a:blipFill>
        </p:spPr>
        <p:txBody>
          <a:bodyPr wrap="square" lIns="0" tIns="0" rIns="0" bIns="0" rtlCol="0"/>
          <a:lstStyle/>
          <a:p>
            <a:endParaRPr dirty="0"/>
          </a:p>
        </p:txBody>
      </p:sp>
      <p:sp>
        <p:nvSpPr>
          <p:cNvPr id="6" name="object 6">
            <a:extLst>
              <a:ext uri="{FF2B5EF4-FFF2-40B4-BE49-F238E27FC236}">
                <a16:creationId xmlns:a16="http://schemas.microsoft.com/office/drawing/2014/main" id="{FC9AE294-7AFF-41DD-BFAB-485E68200332}"/>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2" name="Rectangle 1">
            <a:extLst>
              <a:ext uri="{FF2B5EF4-FFF2-40B4-BE49-F238E27FC236}">
                <a16:creationId xmlns:a16="http://schemas.microsoft.com/office/drawing/2014/main" id="{3D51C032-541D-42B2-AF99-F7397C1BDAA8}"/>
              </a:ext>
            </a:extLst>
          </p:cNvPr>
          <p:cNvSpPr/>
          <p:nvPr/>
        </p:nvSpPr>
        <p:spPr>
          <a:xfrm>
            <a:off x="3729166" y="6466840"/>
            <a:ext cx="4733668" cy="369332"/>
          </a:xfrm>
          <a:prstGeom prst="rect">
            <a:avLst/>
          </a:prstGeom>
        </p:spPr>
        <p:txBody>
          <a:bodyPr wrap="none">
            <a:spAutoFit/>
          </a:bodyPr>
          <a:lstStyle/>
          <a:p>
            <a:r>
              <a:rPr lang="en-IE" dirty="0">
                <a:solidFill>
                  <a:schemeClr val="bg1"/>
                </a:solidFill>
              </a:rPr>
              <a:t>https://gisgeography.com/cylindrical-projection/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Mercator Projection</a:t>
            </a:r>
          </a:p>
        </p:txBody>
      </p:sp>
      <p:sp>
        <p:nvSpPr>
          <p:cNvPr id="5" name="object 5"/>
          <p:cNvSpPr/>
          <p:nvPr/>
        </p:nvSpPr>
        <p:spPr>
          <a:xfrm>
            <a:off x="2602893" y="2403529"/>
            <a:ext cx="7615123" cy="3505200"/>
          </a:xfrm>
          <a:prstGeom prst="rect">
            <a:avLst/>
          </a:prstGeom>
          <a:blipFill>
            <a:blip r:embed="rId2" cstate="print"/>
            <a:stretch>
              <a:fillRect/>
            </a:stretch>
          </a:blipFill>
        </p:spPr>
        <p:txBody>
          <a:bodyPr wrap="square" lIns="0" tIns="0" rIns="0" bIns="0" rtlCol="0"/>
          <a:lstStyle/>
          <a:p>
            <a:endParaRPr dirty="0"/>
          </a:p>
        </p:txBody>
      </p:sp>
      <p:sp>
        <p:nvSpPr>
          <p:cNvPr id="6" name="object 6">
            <a:extLst>
              <a:ext uri="{FF2B5EF4-FFF2-40B4-BE49-F238E27FC236}">
                <a16:creationId xmlns:a16="http://schemas.microsoft.com/office/drawing/2014/main" id="{383D46E0-0F49-46D0-A5A2-F371C8A75A4A}"/>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2" name="Rectangle 1">
            <a:extLst>
              <a:ext uri="{FF2B5EF4-FFF2-40B4-BE49-F238E27FC236}">
                <a16:creationId xmlns:a16="http://schemas.microsoft.com/office/drawing/2014/main" id="{7410214D-25D7-4DD6-9B03-5160074F5775}"/>
              </a:ext>
            </a:extLst>
          </p:cNvPr>
          <p:cNvSpPr/>
          <p:nvPr/>
        </p:nvSpPr>
        <p:spPr>
          <a:xfrm>
            <a:off x="1524000" y="6493143"/>
            <a:ext cx="9144000" cy="338554"/>
          </a:xfrm>
          <a:prstGeom prst="rect">
            <a:avLst/>
          </a:prstGeom>
        </p:spPr>
        <p:txBody>
          <a:bodyPr wrap="square">
            <a:spAutoFit/>
          </a:bodyPr>
          <a:lstStyle/>
          <a:p>
            <a:r>
              <a:rPr lang="en-IE" sz="1600" dirty="0">
                <a:solidFill>
                  <a:schemeClr val="bg1"/>
                </a:solidFill>
              </a:rPr>
              <a:t>By Peter Mercator - Own work, CC BY-SA 3.0, https://commons.wikimedia.org/w/index.php?curid=20168429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p:txBody>
          <a:bodyPr/>
          <a:lstStyle/>
          <a:p>
            <a:r>
              <a:rPr lang="en-IE" dirty="0"/>
              <a:t>Mercator Projection</a:t>
            </a:r>
          </a:p>
        </p:txBody>
      </p:sp>
      <p:sp>
        <p:nvSpPr>
          <p:cNvPr id="12" name="Content Placeholder 11">
            <a:extLst>
              <a:ext uri="{FF2B5EF4-FFF2-40B4-BE49-F238E27FC236}">
                <a16:creationId xmlns:a16="http://schemas.microsoft.com/office/drawing/2014/main" id="{172C47F5-4BD3-4655-B05F-E0A5D689F416}"/>
              </a:ext>
            </a:extLst>
          </p:cNvPr>
          <p:cNvSpPr>
            <a:spLocks noGrp="1"/>
          </p:cNvSpPr>
          <p:nvPr>
            <p:ph idx="1"/>
          </p:nvPr>
        </p:nvSpPr>
        <p:spPr/>
        <p:txBody>
          <a:bodyPr>
            <a:normAutofit/>
          </a:bodyPr>
          <a:lstStyle/>
          <a:p>
            <a:r>
              <a:rPr lang="en-IE" dirty="0"/>
              <a:t>Mercator map projection (1569) shows </a:t>
            </a:r>
            <a:r>
              <a:rPr lang="en-IE" dirty="0">
                <a:solidFill>
                  <a:schemeClr val="accent1"/>
                </a:solidFill>
              </a:rPr>
              <a:t>true direction </a:t>
            </a:r>
            <a:r>
              <a:rPr lang="en-IE" dirty="0"/>
              <a:t>between places the best, but are not equal area or equidistant</a:t>
            </a:r>
          </a:p>
          <a:p>
            <a:r>
              <a:rPr lang="en-IE" dirty="0"/>
              <a:t>This is the projection of choice from Google maps for this reason, despite how the south and north poles distort land size</a:t>
            </a:r>
          </a:p>
          <a:p>
            <a:r>
              <a:rPr lang="en-IE" dirty="0"/>
              <a:t>Directions along a </a:t>
            </a:r>
            <a:r>
              <a:rPr lang="en-IE" dirty="0" err="1"/>
              <a:t>rhumb</a:t>
            </a:r>
            <a:r>
              <a:rPr lang="en-IE" dirty="0"/>
              <a:t> line (line of constant direction) are true between any two points on a map</a:t>
            </a:r>
          </a:p>
          <a:p>
            <a:r>
              <a:rPr lang="en-IE" dirty="0"/>
              <a:t>Distances are true only along the Equator</a:t>
            </a:r>
          </a:p>
          <a:p>
            <a:r>
              <a:rPr lang="en-IE" dirty="0"/>
              <a:t>Although it has a conformal property, areas are greatly distorted increasing size at poles</a:t>
            </a:r>
          </a:p>
          <a:p>
            <a:endParaRPr lang="en-I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124711"/>
            <a:ext cx="9144000" cy="5401056"/>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a:spLocks noGrp="1"/>
          </p:cNvSpPr>
          <p:nvPr>
            <p:ph type="title"/>
          </p:nvPr>
        </p:nvSpPr>
        <p:spPr/>
        <p:txBody>
          <a:bodyPr/>
          <a:lstStyle/>
          <a:p>
            <a:r>
              <a:rPr lang="en-IE" dirty="0"/>
              <a:t>Mercator Projection</a:t>
            </a:r>
          </a:p>
        </p:txBody>
      </p:sp>
      <p:sp>
        <p:nvSpPr>
          <p:cNvPr id="12" name="Content Placeholder 11">
            <a:extLst>
              <a:ext uri="{FF2B5EF4-FFF2-40B4-BE49-F238E27FC236}">
                <a16:creationId xmlns:a16="http://schemas.microsoft.com/office/drawing/2014/main" id="{B500E022-9043-49EE-8A01-A47C03188724}"/>
              </a:ext>
            </a:extLst>
          </p:cNvPr>
          <p:cNvSpPr>
            <a:spLocks noGrp="1"/>
          </p:cNvSpPr>
          <p:nvPr>
            <p:ph idx="1"/>
          </p:nvPr>
        </p:nvSpPr>
        <p:spPr/>
        <p:txBody>
          <a:bodyPr/>
          <a:lstStyle/>
          <a:p>
            <a:r>
              <a:rPr lang="en-IE" dirty="0"/>
              <a:t>The formulae for calculating the x and y coordinates for a point in a Mercator projection are:</a:t>
            </a:r>
          </a:p>
          <a:p>
            <a:endParaRPr lang="en-IE" dirty="0"/>
          </a:p>
        </p:txBody>
      </p:sp>
      <p:sp>
        <p:nvSpPr>
          <p:cNvPr id="7" name="object 7"/>
          <p:cNvSpPr/>
          <p:nvPr/>
        </p:nvSpPr>
        <p:spPr>
          <a:xfrm>
            <a:off x="3791711" y="2889221"/>
            <a:ext cx="2916936" cy="1008888"/>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3688079" y="4243308"/>
            <a:ext cx="4838700" cy="1010412"/>
          </a:xfrm>
          <a:prstGeom prst="rect">
            <a:avLst/>
          </a:prstGeom>
          <a:blipFill>
            <a:blip r:embed="rId4" cstate="print"/>
            <a:stretch>
              <a:fillRect/>
            </a:stretch>
          </a:blipFill>
        </p:spPr>
        <p:txBody>
          <a:bodyPr wrap="square" lIns="0" tIns="0" rIns="0" bIns="0" rtlCol="0"/>
          <a:lstStyle/>
          <a:p>
            <a:endParaRPr dirty="0"/>
          </a:p>
        </p:txBody>
      </p:sp>
      <p:sp>
        <p:nvSpPr>
          <p:cNvPr id="17" name="Rectangle 16">
            <a:extLst>
              <a:ext uri="{FF2B5EF4-FFF2-40B4-BE49-F238E27FC236}">
                <a16:creationId xmlns:a16="http://schemas.microsoft.com/office/drawing/2014/main" id="{CE89E202-FED4-4E40-9301-6FA7D5AC12C5}"/>
              </a:ext>
            </a:extLst>
          </p:cNvPr>
          <p:cNvSpPr/>
          <p:nvPr/>
        </p:nvSpPr>
        <p:spPr>
          <a:xfrm>
            <a:off x="2685435" y="5530371"/>
            <a:ext cx="6843988" cy="1077218"/>
          </a:xfrm>
          <a:prstGeom prst="rect">
            <a:avLst/>
          </a:prstGeom>
        </p:spPr>
        <p:txBody>
          <a:bodyPr wrap="square">
            <a:spAutoFit/>
          </a:bodyPr>
          <a:lstStyle/>
          <a:p>
            <a:r>
              <a:rPr lang="en-IE" sz="3200" dirty="0"/>
              <a:t>where λ is a longitude, Φ is a latitude and W is the width of the map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5600" y="152400"/>
            <a:ext cx="6477000" cy="6477000"/>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6">
            <a:extLst>
              <a:ext uri="{FF2B5EF4-FFF2-40B4-BE49-F238E27FC236}">
                <a16:creationId xmlns:a16="http://schemas.microsoft.com/office/drawing/2014/main" id="{133A97CE-4686-4D3C-81BB-A9E897A6907F}"/>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7" name="object 7"/>
          <p:cNvSpPr txBox="1">
            <a:spLocks noGrp="1"/>
          </p:cNvSpPr>
          <p:nvPr>
            <p:ph type="title"/>
          </p:nvPr>
        </p:nvSpPr>
        <p:spPr/>
        <p:txBody>
          <a:bodyPr/>
          <a:lstStyle/>
          <a:p>
            <a:r>
              <a:rPr lang="en-IE" dirty="0"/>
              <a:t>Mercator Projection</a:t>
            </a:r>
          </a:p>
        </p:txBody>
      </p:sp>
      <p:sp>
        <p:nvSpPr>
          <p:cNvPr id="11" name="Content Placeholder 10">
            <a:extLst>
              <a:ext uri="{FF2B5EF4-FFF2-40B4-BE49-F238E27FC236}">
                <a16:creationId xmlns:a16="http://schemas.microsoft.com/office/drawing/2014/main" id="{808BF42E-5B85-4A3B-9392-B2062B6EBA1B}"/>
              </a:ext>
            </a:extLst>
          </p:cNvPr>
          <p:cNvSpPr>
            <a:spLocks noGrp="1"/>
          </p:cNvSpPr>
          <p:nvPr>
            <p:ph idx="1"/>
          </p:nvPr>
        </p:nvSpPr>
        <p:spPr/>
        <p:txBody>
          <a:bodyPr>
            <a:normAutofit/>
          </a:bodyPr>
          <a:lstStyle/>
          <a:p>
            <a:r>
              <a:rPr lang="en-IE" dirty="0"/>
              <a:t>The Mercator projection exaggerates areas far from the equator, for example:</a:t>
            </a:r>
          </a:p>
          <a:p>
            <a:pPr lvl="1"/>
            <a:r>
              <a:rPr lang="en-IE" dirty="0"/>
              <a:t>Greenland takes as much space on the map as Africa, when in reality Africa's area is 14 times greater and Greenland's is comparable to Algeria's alone.</a:t>
            </a:r>
          </a:p>
          <a:p>
            <a:pPr lvl="1"/>
            <a:r>
              <a:rPr lang="en-IE" dirty="0"/>
              <a:t>Alaska takes as much area on the map as Brazil, when Brazil's area is nearly five times that of Alaska</a:t>
            </a:r>
          </a:p>
          <a:p>
            <a:pPr lvl="1"/>
            <a:r>
              <a:rPr lang="en-IE" dirty="0"/>
              <a:t>Finland appears with a greater north-south extent than India, although India's is greater</a:t>
            </a:r>
          </a:p>
          <a:p>
            <a:pPr lvl="1"/>
            <a:r>
              <a:rPr lang="en-IE" dirty="0"/>
              <a:t>Antarctica appears as the biggest continent, although it is actually the fifth in terms of area</a:t>
            </a:r>
          </a:p>
          <a:p>
            <a:endParaRPr lang="en-IE" dirty="0"/>
          </a:p>
        </p:txBody>
      </p:sp>
      <p:sp>
        <p:nvSpPr>
          <p:cNvPr id="6" name="Rectangle 5">
            <a:extLst>
              <a:ext uri="{FF2B5EF4-FFF2-40B4-BE49-F238E27FC236}">
                <a16:creationId xmlns:a16="http://schemas.microsoft.com/office/drawing/2014/main" id="{40FF6177-38FB-4722-A357-75107E54003A}"/>
              </a:ext>
            </a:extLst>
          </p:cNvPr>
          <p:cNvSpPr/>
          <p:nvPr/>
        </p:nvSpPr>
        <p:spPr>
          <a:xfrm>
            <a:off x="3658441" y="6466840"/>
            <a:ext cx="4875117" cy="369332"/>
          </a:xfrm>
          <a:prstGeom prst="rect">
            <a:avLst/>
          </a:prstGeom>
        </p:spPr>
        <p:txBody>
          <a:bodyPr wrap="none">
            <a:spAutoFit/>
          </a:bodyPr>
          <a:lstStyle/>
          <a:p>
            <a:r>
              <a:rPr lang="en-IE" dirty="0">
                <a:solidFill>
                  <a:schemeClr val="bg1"/>
                </a:solidFill>
              </a:rPr>
              <a:t>http://en.wikipedia.org/wiki/Mercator_projection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a:extLst>
              <a:ext uri="{FF2B5EF4-FFF2-40B4-BE49-F238E27FC236}">
                <a16:creationId xmlns:a16="http://schemas.microsoft.com/office/drawing/2014/main" id="{70D5BF82-3CDB-4DF5-947B-F4163AB4830C}"/>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5" name="object 5"/>
          <p:cNvSpPr txBox="1">
            <a:spLocks noGrp="1"/>
          </p:cNvSpPr>
          <p:nvPr>
            <p:ph type="title"/>
          </p:nvPr>
        </p:nvSpPr>
        <p:spPr/>
        <p:txBody>
          <a:bodyPr/>
          <a:lstStyle/>
          <a:p>
            <a:r>
              <a:rPr lang="en-IE" dirty="0"/>
              <a:t>Mercator Projection</a:t>
            </a:r>
          </a:p>
        </p:txBody>
      </p:sp>
      <p:sp>
        <p:nvSpPr>
          <p:cNvPr id="7" name="object 7"/>
          <p:cNvSpPr/>
          <p:nvPr/>
        </p:nvSpPr>
        <p:spPr>
          <a:xfrm>
            <a:off x="1693164" y="1776983"/>
            <a:ext cx="8593835" cy="4533900"/>
          </a:xfrm>
          <a:prstGeom prst="rect">
            <a:avLst/>
          </a:prstGeom>
          <a:blipFill>
            <a:blip r:embed="rId2" cstate="print"/>
            <a:stretch>
              <a:fillRect/>
            </a:stretch>
          </a:blipFill>
        </p:spPr>
        <p:txBody>
          <a:bodyPr wrap="square" lIns="0" tIns="0" rIns="0" bIns="0" rtlCol="0"/>
          <a:lstStyle/>
          <a:p>
            <a:endParaRPr dirty="0"/>
          </a:p>
        </p:txBody>
      </p:sp>
      <p:sp>
        <p:nvSpPr>
          <p:cNvPr id="12" name="Rectangle 11">
            <a:extLst>
              <a:ext uri="{FF2B5EF4-FFF2-40B4-BE49-F238E27FC236}">
                <a16:creationId xmlns:a16="http://schemas.microsoft.com/office/drawing/2014/main" id="{AC8B1FAD-6BCB-4E47-8468-97173C6714C8}"/>
              </a:ext>
            </a:extLst>
          </p:cNvPr>
          <p:cNvSpPr/>
          <p:nvPr/>
        </p:nvSpPr>
        <p:spPr>
          <a:xfrm>
            <a:off x="4232887" y="1370974"/>
            <a:ext cx="3635804" cy="369332"/>
          </a:xfrm>
          <a:prstGeom prst="rect">
            <a:avLst/>
          </a:prstGeom>
        </p:spPr>
        <p:txBody>
          <a:bodyPr wrap="none">
            <a:spAutoFit/>
          </a:bodyPr>
          <a:lstStyle/>
          <a:p>
            <a:r>
              <a:rPr lang="en-IE" dirty="0"/>
              <a:t>Compare size of Iceland and Ecuador</a:t>
            </a:r>
          </a:p>
        </p:txBody>
      </p:sp>
      <p:sp>
        <p:nvSpPr>
          <p:cNvPr id="4" name="Rectangle 3">
            <a:extLst>
              <a:ext uri="{FF2B5EF4-FFF2-40B4-BE49-F238E27FC236}">
                <a16:creationId xmlns:a16="http://schemas.microsoft.com/office/drawing/2014/main" id="{2A24DB0C-7556-4E8C-9F4A-3479F32CF5A0}"/>
              </a:ext>
            </a:extLst>
          </p:cNvPr>
          <p:cNvSpPr/>
          <p:nvPr/>
        </p:nvSpPr>
        <p:spPr>
          <a:xfrm>
            <a:off x="4885694" y="6466840"/>
            <a:ext cx="2330190" cy="369332"/>
          </a:xfrm>
          <a:prstGeom prst="rect">
            <a:avLst/>
          </a:prstGeom>
        </p:spPr>
        <p:txBody>
          <a:bodyPr wrap="none">
            <a:spAutoFit/>
          </a:bodyPr>
          <a:lstStyle/>
          <a:p>
            <a:r>
              <a:rPr lang="en-IE" dirty="0">
                <a:solidFill>
                  <a:schemeClr val="bg1"/>
                </a:solidFill>
              </a:rPr>
              <a:t>http://thetruesize.com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p:txBody>
          <a:bodyPr/>
          <a:lstStyle/>
          <a:p>
            <a:r>
              <a:rPr lang="en-IE" dirty="0"/>
              <a:t>Mercator Projection</a:t>
            </a:r>
          </a:p>
        </p:txBody>
      </p:sp>
      <p:sp>
        <p:nvSpPr>
          <p:cNvPr id="13" name="object 10">
            <a:extLst>
              <a:ext uri="{FF2B5EF4-FFF2-40B4-BE49-F238E27FC236}">
                <a16:creationId xmlns:a16="http://schemas.microsoft.com/office/drawing/2014/main" id="{E7A38BDB-A867-4A28-8727-E9BAD15BB160}"/>
              </a:ext>
            </a:extLst>
          </p:cNvPr>
          <p:cNvSpPr/>
          <p:nvPr/>
        </p:nvSpPr>
        <p:spPr>
          <a:xfrm>
            <a:off x="2258156" y="1824590"/>
            <a:ext cx="7675688" cy="4521935"/>
          </a:xfrm>
          <a:prstGeom prst="rect">
            <a:avLst/>
          </a:prstGeom>
          <a:blipFill>
            <a:blip r:embed="rId2" cstate="print"/>
            <a:stretch>
              <a:fillRect/>
            </a:stretch>
          </a:blipFill>
        </p:spPr>
        <p:txBody>
          <a:bodyPr wrap="square" lIns="0" tIns="0" rIns="0" bIns="0" rtlCol="0"/>
          <a:lstStyle/>
          <a:p>
            <a:endParaRPr dirty="0"/>
          </a:p>
        </p:txBody>
      </p:sp>
      <p:sp>
        <p:nvSpPr>
          <p:cNvPr id="12" name="object 6">
            <a:extLst>
              <a:ext uri="{FF2B5EF4-FFF2-40B4-BE49-F238E27FC236}">
                <a16:creationId xmlns:a16="http://schemas.microsoft.com/office/drawing/2014/main" id="{ADF86CED-575A-465B-8EF5-C83C46EEBF60}"/>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14" name="Rectangle 13">
            <a:extLst>
              <a:ext uri="{FF2B5EF4-FFF2-40B4-BE49-F238E27FC236}">
                <a16:creationId xmlns:a16="http://schemas.microsoft.com/office/drawing/2014/main" id="{C74B748A-C646-4CF2-8817-178E899B04A2}"/>
              </a:ext>
            </a:extLst>
          </p:cNvPr>
          <p:cNvSpPr/>
          <p:nvPr/>
        </p:nvSpPr>
        <p:spPr>
          <a:xfrm>
            <a:off x="4885694" y="6466840"/>
            <a:ext cx="2330190" cy="369332"/>
          </a:xfrm>
          <a:prstGeom prst="rect">
            <a:avLst/>
          </a:prstGeom>
        </p:spPr>
        <p:txBody>
          <a:bodyPr wrap="none">
            <a:spAutoFit/>
          </a:bodyPr>
          <a:lstStyle/>
          <a:p>
            <a:r>
              <a:rPr lang="en-IE" dirty="0">
                <a:solidFill>
                  <a:schemeClr val="bg1"/>
                </a:solidFill>
              </a:rPr>
              <a:t>http://thetruesize.com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Lambert Cylindrical Projection</a:t>
            </a:r>
          </a:p>
        </p:txBody>
      </p:sp>
      <p:sp>
        <p:nvSpPr>
          <p:cNvPr id="5" name="Content Placeholder 4">
            <a:extLst>
              <a:ext uri="{FF2B5EF4-FFF2-40B4-BE49-F238E27FC236}">
                <a16:creationId xmlns:a16="http://schemas.microsoft.com/office/drawing/2014/main" id="{94D60F0F-12F6-4CD3-9593-F3039D2A092E}"/>
              </a:ext>
            </a:extLst>
          </p:cNvPr>
          <p:cNvSpPr>
            <a:spLocks noGrp="1"/>
          </p:cNvSpPr>
          <p:nvPr>
            <p:ph idx="1"/>
          </p:nvPr>
        </p:nvSpPr>
        <p:spPr/>
        <p:txBody>
          <a:bodyPr/>
          <a:lstStyle/>
          <a:p>
            <a:r>
              <a:rPr lang="en-IE" dirty="0"/>
              <a:t>Cylindrical </a:t>
            </a:r>
            <a:r>
              <a:rPr lang="en-IE" dirty="0">
                <a:solidFill>
                  <a:schemeClr val="accent1"/>
                </a:solidFill>
              </a:rPr>
              <a:t>equal area </a:t>
            </a:r>
            <a:r>
              <a:rPr lang="en-IE" dirty="0"/>
              <a:t>projection (1772)</a:t>
            </a:r>
          </a:p>
          <a:p>
            <a:endParaRPr lang="en-IE" dirty="0"/>
          </a:p>
          <a:p>
            <a:r>
              <a:rPr lang="en-IE" dirty="0"/>
              <a:t>This projection is undistorted along the equator, which is its standard parallel, but distortion increases rapidly towards the poles</a:t>
            </a:r>
          </a:p>
          <a:p>
            <a:endParaRPr lang="en-IE" dirty="0"/>
          </a:p>
          <a:p>
            <a:r>
              <a:rPr lang="en-IE" dirty="0"/>
              <a:t>Like any cylindrical projection, it stretches parallels increasingly away from the equator. The poles accrue infinite distortion, becoming lines instead of points</a:t>
            </a:r>
          </a:p>
          <a:p>
            <a:endParaRPr lang="en-I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5B4BA9D6-F373-47A1-8ABD-6C1D9F043E84}"/>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2" name="object 2"/>
          <p:cNvSpPr/>
          <p:nvPr/>
        </p:nvSpPr>
        <p:spPr>
          <a:xfrm>
            <a:off x="1524000" y="1975104"/>
            <a:ext cx="9131808" cy="2962656"/>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p:txBody>
          <a:bodyPr/>
          <a:lstStyle/>
          <a:p>
            <a:r>
              <a:rPr lang="en-IE" dirty="0"/>
              <a:t>Lambert Cylindrical Projection</a:t>
            </a:r>
          </a:p>
        </p:txBody>
      </p:sp>
      <p:sp>
        <p:nvSpPr>
          <p:cNvPr id="6" name="Rectangle 5">
            <a:extLst>
              <a:ext uri="{FF2B5EF4-FFF2-40B4-BE49-F238E27FC236}">
                <a16:creationId xmlns:a16="http://schemas.microsoft.com/office/drawing/2014/main" id="{B28C8AD5-3EAF-40BB-8C21-0BF64D06381A}"/>
              </a:ext>
            </a:extLst>
          </p:cNvPr>
          <p:cNvSpPr/>
          <p:nvPr/>
        </p:nvSpPr>
        <p:spPr>
          <a:xfrm>
            <a:off x="1523999" y="6466840"/>
            <a:ext cx="9143999" cy="369332"/>
          </a:xfrm>
          <a:prstGeom prst="rect">
            <a:avLst/>
          </a:prstGeom>
        </p:spPr>
        <p:txBody>
          <a:bodyPr wrap="square">
            <a:spAutoFit/>
          </a:bodyPr>
          <a:lstStyle/>
          <a:p>
            <a:pPr algn="ctr"/>
            <a:r>
              <a:rPr lang="en-IE" dirty="0">
                <a:solidFill>
                  <a:schemeClr val="bg1"/>
                </a:solidFill>
              </a:rPr>
              <a:t>"Interactive Data Visualisation", M. Ward, G Grinstein, D </a:t>
            </a:r>
            <a:r>
              <a:rPr lang="en-IE" dirty="0" err="1">
                <a:solidFill>
                  <a:schemeClr val="bg1"/>
                </a:solidFill>
              </a:rPr>
              <a:t>Keirn</a:t>
            </a:r>
            <a:r>
              <a:rPr lang="en-IE" dirty="0">
                <a:solidFill>
                  <a:schemeClr val="bg1"/>
                </a:solidFill>
              </a:rPr>
              <a:t>, AK Peters, 2010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Visualisation of the Week</a:t>
            </a:r>
          </a:p>
        </p:txBody>
      </p:sp>
      <p:sp>
        <p:nvSpPr>
          <p:cNvPr id="4" name="object 4"/>
          <p:cNvSpPr/>
          <p:nvPr/>
        </p:nvSpPr>
        <p:spPr>
          <a:xfrm>
            <a:off x="2601310" y="1529255"/>
            <a:ext cx="7232661" cy="5185720"/>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Lambert Cylindrical Projection</a:t>
            </a:r>
          </a:p>
        </p:txBody>
      </p:sp>
      <p:sp>
        <p:nvSpPr>
          <p:cNvPr id="4" name="object 4"/>
          <p:cNvSpPr/>
          <p:nvPr/>
        </p:nvSpPr>
        <p:spPr>
          <a:xfrm>
            <a:off x="1693163" y="1828800"/>
            <a:ext cx="8631936" cy="2743200"/>
          </a:xfrm>
          <a:prstGeom prst="rect">
            <a:avLst/>
          </a:prstGeom>
          <a:blipFill>
            <a:blip r:embed="rId2" cstate="print"/>
            <a:stretch>
              <a:fillRect/>
            </a:stretch>
          </a:blipFill>
        </p:spPr>
        <p:txBody>
          <a:bodyPr wrap="square" lIns="0" tIns="0" rIns="0" bIns="0" rtlCol="0"/>
          <a:lstStyle/>
          <a:p>
            <a:endParaRPr dirty="0"/>
          </a:p>
        </p:txBody>
      </p:sp>
      <p:sp>
        <p:nvSpPr>
          <p:cNvPr id="6" name="object 6">
            <a:extLst>
              <a:ext uri="{FF2B5EF4-FFF2-40B4-BE49-F238E27FC236}">
                <a16:creationId xmlns:a16="http://schemas.microsoft.com/office/drawing/2014/main" id="{F9093B08-B3EF-44B2-A6DB-6EDF6CBACACA}"/>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7" name="Rectangle 6">
            <a:extLst>
              <a:ext uri="{FF2B5EF4-FFF2-40B4-BE49-F238E27FC236}">
                <a16:creationId xmlns:a16="http://schemas.microsoft.com/office/drawing/2014/main" id="{29F67E46-A8F4-4698-8861-180F23D6AA12}"/>
              </a:ext>
            </a:extLst>
          </p:cNvPr>
          <p:cNvSpPr/>
          <p:nvPr/>
        </p:nvSpPr>
        <p:spPr>
          <a:xfrm>
            <a:off x="1523999" y="6466840"/>
            <a:ext cx="9143999" cy="369332"/>
          </a:xfrm>
          <a:prstGeom prst="rect">
            <a:avLst/>
          </a:prstGeom>
        </p:spPr>
        <p:txBody>
          <a:bodyPr wrap="square">
            <a:spAutoFit/>
          </a:bodyPr>
          <a:lstStyle/>
          <a:p>
            <a:pPr algn="ctr"/>
            <a:r>
              <a:rPr lang="en-IE" dirty="0">
                <a:solidFill>
                  <a:schemeClr val="bg1"/>
                </a:solidFill>
              </a:rPr>
              <a:t>"Interactive Data Visualisation", M. Ward, G Grinstein 8: D </a:t>
            </a:r>
            <a:r>
              <a:rPr lang="en-IE" dirty="0" err="1">
                <a:solidFill>
                  <a:schemeClr val="bg1"/>
                </a:solidFill>
              </a:rPr>
              <a:t>Keirn</a:t>
            </a:r>
            <a:r>
              <a:rPr lang="en-IE" dirty="0">
                <a:solidFill>
                  <a:schemeClr val="bg1"/>
                </a:solidFill>
              </a:rPr>
              <a:t>, AK Peters, 2010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Gall-Peters Projection</a:t>
            </a:r>
          </a:p>
        </p:txBody>
      </p:sp>
      <p:sp>
        <p:nvSpPr>
          <p:cNvPr id="7" name="Content Placeholder 6">
            <a:extLst>
              <a:ext uri="{FF2B5EF4-FFF2-40B4-BE49-F238E27FC236}">
                <a16:creationId xmlns:a16="http://schemas.microsoft.com/office/drawing/2014/main" id="{E329EDA3-DCF0-456F-A5D6-332C6F05C8BA}"/>
              </a:ext>
            </a:extLst>
          </p:cNvPr>
          <p:cNvSpPr>
            <a:spLocks noGrp="1"/>
          </p:cNvSpPr>
          <p:nvPr>
            <p:ph idx="1"/>
          </p:nvPr>
        </p:nvSpPr>
        <p:spPr>
          <a:xfrm>
            <a:off x="838200" y="1825625"/>
            <a:ext cx="6462010" cy="4351338"/>
          </a:xfrm>
        </p:spPr>
        <p:txBody>
          <a:bodyPr/>
          <a:lstStyle/>
          <a:p>
            <a:r>
              <a:rPr lang="en-IE" dirty="0">
                <a:solidFill>
                  <a:schemeClr val="accent1"/>
                </a:solidFill>
              </a:rPr>
              <a:t>Equal area</a:t>
            </a:r>
            <a:r>
              <a:rPr lang="en-IE" dirty="0"/>
              <a:t>, cylindrical projection (1855-1973)</a:t>
            </a:r>
          </a:p>
          <a:p>
            <a:r>
              <a:rPr lang="en-IE" dirty="0"/>
              <a:t>Standard parallels 45° N/S</a:t>
            </a:r>
          </a:p>
          <a:p>
            <a:r>
              <a:rPr lang="en-IE" dirty="0"/>
              <a:t>All areas on the map are equal in size and all meridians and parallels are mapped as straight lines</a:t>
            </a:r>
          </a:p>
          <a:p>
            <a:r>
              <a:rPr lang="en-IE" dirty="0"/>
              <a:t>A downside with Gall-Peters projection is that it is geometrically inaccurate even around the equator</a:t>
            </a:r>
          </a:p>
          <a:p>
            <a:endParaRPr lang="en-IE" dirty="0"/>
          </a:p>
        </p:txBody>
      </p:sp>
      <p:sp>
        <p:nvSpPr>
          <p:cNvPr id="5" name="object 5"/>
          <p:cNvSpPr/>
          <p:nvPr/>
        </p:nvSpPr>
        <p:spPr>
          <a:xfrm>
            <a:off x="7300210" y="2610840"/>
            <a:ext cx="4776216" cy="2780907"/>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F0AB70A5-6096-4C89-9765-CED7846D0CFB}"/>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4" name="object 4"/>
          <p:cNvSpPr txBox="1">
            <a:spLocks noGrp="1"/>
          </p:cNvSpPr>
          <p:nvPr>
            <p:ph type="title"/>
          </p:nvPr>
        </p:nvSpPr>
        <p:spPr/>
        <p:txBody>
          <a:bodyPr/>
          <a:lstStyle/>
          <a:p>
            <a:r>
              <a:rPr lang="en-IE" dirty="0"/>
              <a:t>Gall-Peters Projection</a:t>
            </a:r>
          </a:p>
        </p:txBody>
      </p:sp>
      <p:pic>
        <p:nvPicPr>
          <p:cNvPr id="1026" name="Picture 2" descr="https://upload.wikimedia.org/wikipedia/commons/thumb/3/34/Gall%E2%80%93Peters_projection_SW.jpg/1024px-Gall%E2%80%93Peters_projection_SW.jpg">
            <a:extLst>
              <a:ext uri="{FF2B5EF4-FFF2-40B4-BE49-F238E27FC236}">
                <a16:creationId xmlns:a16="http://schemas.microsoft.com/office/drawing/2014/main" id="{850A90D7-B682-489E-9D67-D179110FF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590" y="1466154"/>
            <a:ext cx="7738820" cy="49425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64DAEB3-9AB1-426C-929B-6CB64993F526}"/>
              </a:ext>
            </a:extLst>
          </p:cNvPr>
          <p:cNvSpPr/>
          <p:nvPr/>
        </p:nvSpPr>
        <p:spPr>
          <a:xfrm>
            <a:off x="1524000" y="6373852"/>
            <a:ext cx="9144000" cy="584775"/>
          </a:xfrm>
          <a:prstGeom prst="rect">
            <a:avLst/>
          </a:prstGeom>
        </p:spPr>
        <p:txBody>
          <a:bodyPr wrap="square">
            <a:spAutoFit/>
          </a:bodyPr>
          <a:lstStyle/>
          <a:p>
            <a:pPr algn="ctr"/>
            <a:r>
              <a:rPr lang="en-IE" sz="1600" dirty="0">
                <a:solidFill>
                  <a:schemeClr val="bg1"/>
                </a:solidFill>
              </a:rPr>
              <a:t>https://en.wikipedia.org/wiki/Gall%E2%80%93Peters_projection#/media/File:Gall%E2%80%93Peters_projection_SW.jpg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3C7876-4C6F-46CC-96A8-0F7E6432F164}"/>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3" name="object 3"/>
          <p:cNvSpPr/>
          <p:nvPr/>
        </p:nvSpPr>
        <p:spPr>
          <a:xfrm>
            <a:off x="2436875" y="1358682"/>
            <a:ext cx="7304532" cy="4640580"/>
          </a:xfrm>
          <a:prstGeom prst="rect">
            <a:avLst/>
          </a:prstGeom>
          <a:blipFill>
            <a:blip r:embed="rId2" cstate="print"/>
            <a:stretch>
              <a:fillRect/>
            </a:stretch>
          </a:blipFill>
        </p:spPr>
        <p:txBody>
          <a:bodyPr wrap="square" lIns="0" tIns="0" rIns="0" bIns="0" rtlCol="0"/>
          <a:lstStyle/>
          <a:p>
            <a:endParaRPr dirty="0"/>
          </a:p>
        </p:txBody>
      </p:sp>
      <p:sp>
        <p:nvSpPr>
          <p:cNvPr id="5" name="Rectangle 4">
            <a:extLst>
              <a:ext uri="{FF2B5EF4-FFF2-40B4-BE49-F238E27FC236}">
                <a16:creationId xmlns:a16="http://schemas.microsoft.com/office/drawing/2014/main" id="{90F9FA4B-3D37-461D-96EE-23D1D5C8B572}"/>
              </a:ext>
            </a:extLst>
          </p:cNvPr>
          <p:cNvSpPr/>
          <p:nvPr/>
        </p:nvSpPr>
        <p:spPr>
          <a:xfrm>
            <a:off x="1524000" y="6400810"/>
            <a:ext cx="9144000" cy="523220"/>
          </a:xfrm>
          <a:prstGeom prst="rect">
            <a:avLst/>
          </a:prstGeom>
        </p:spPr>
        <p:txBody>
          <a:bodyPr wrap="square">
            <a:spAutoFit/>
          </a:bodyPr>
          <a:lstStyle/>
          <a:p>
            <a:pPr algn="ctr"/>
            <a:r>
              <a:rPr lang="en-IE" sz="1400" dirty="0">
                <a:solidFill>
                  <a:schemeClr val="bg1"/>
                </a:solidFill>
              </a:rPr>
              <a:t>https://en.wikipedia.org/wiki/Gall%E2%80%93Peters_projection#/media/File:Tissot_indicatrix_world_map_Gall-Peters_equal-area_proj.svg</a:t>
            </a:r>
          </a:p>
        </p:txBody>
      </p:sp>
      <p:sp>
        <p:nvSpPr>
          <p:cNvPr id="8" name="Title 7">
            <a:extLst>
              <a:ext uri="{FF2B5EF4-FFF2-40B4-BE49-F238E27FC236}">
                <a16:creationId xmlns:a16="http://schemas.microsoft.com/office/drawing/2014/main" id="{3245626C-83D3-4D56-94C0-E42ADE4F38C8}"/>
              </a:ext>
            </a:extLst>
          </p:cNvPr>
          <p:cNvSpPr>
            <a:spLocks noGrp="1"/>
          </p:cNvSpPr>
          <p:nvPr>
            <p:ph type="title"/>
          </p:nvPr>
        </p:nvSpPr>
        <p:spPr/>
        <p:txBody>
          <a:bodyPr/>
          <a:lstStyle/>
          <a:p>
            <a:r>
              <a:rPr lang="en-IE" dirty="0"/>
              <a:t>Gall-Peters Projection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id="{2C47DB30-5A0B-4A45-AD5F-8F1875FC5172}"/>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4" name="object 4"/>
          <p:cNvSpPr txBox="1">
            <a:spLocks noGrp="1"/>
          </p:cNvSpPr>
          <p:nvPr>
            <p:ph type="title"/>
          </p:nvPr>
        </p:nvSpPr>
        <p:spPr/>
        <p:txBody>
          <a:bodyPr/>
          <a:lstStyle/>
          <a:p>
            <a:r>
              <a:rPr lang="en-IE" dirty="0"/>
              <a:t>Mollweide Projection</a:t>
            </a:r>
          </a:p>
        </p:txBody>
      </p:sp>
      <p:sp>
        <p:nvSpPr>
          <p:cNvPr id="2" name="Content Placeholder 1">
            <a:extLst>
              <a:ext uri="{FF2B5EF4-FFF2-40B4-BE49-F238E27FC236}">
                <a16:creationId xmlns:a16="http://schemas.microsoft.com/office/drawing/2014/main" id="{0BAC4950-DC9B-4E88-9B00-E21E22F54D20}"/>
              </a:ext>
            </a:extLst>
          </p:cNvPr>
          <p:cNvSpPr>
            <a:spLocks noGrp="1"/>
          </p:cNvSpPr>
          <p:nvPr>
            <p:ph sz="half" idx="1"/>
          </p:nvPr>
        </p:nvSpPr>
        <p:spPr/>
        <p:txBody>
          <a:bodyPr>
            <a:normAutofit lnSpcReduction="10000"/>
          </a:bodyPr>
          <a:lstStyle/>
          <a:p>
            <a:r>
              <a:rPr lang="en-IE" dirty="0"/>
              <a:t>Equal area </a:t>
            </a:r>
          </a:p>
          <a:p>
            <a:r>
              <a:rPr lang="en-IE" dirty="0" err="1"/>
              <a:t>Pseudocylindrical</a:t>
            </a:r>
            <a:r>
              <a:rPr lang="en-IE" dirty="0"/>
              <a:t> </a:t>
            </a:r>
          </a:p>
          <a:p>
            <a:r>
              <a:rPr lang="en-IE" dirty="0"/>
              <a:t>Non conformal - trades accuracy of shape and angle for area accuracy</a:t>
            </a:r>
          </a:p>
          <a:p>
            <a:r>
              <a:rPr lang="en-IE" dirty="0"/>
              <a:t>Converging meridians and straight parallels</a:t>
            </a:r>
          </a:p>
          <a:p>
            <a:r>
              <a:rPr lang="en-IE" dirty="0"/>
              <a:t>Used for maps where area is needed e.g., global distribution</a:t>
            </a:r>
          </a:p>
          <a:p>
            <a:r>
              <a:rPr lang="en-IE" dirty="0"/>
              <a:t>Ocean areas and sky </a:t>
            </a:r>
          </a:p>
        </p:txBody>
      </p:sp>
      <p:sp>
        <p:nvSpPr>
          <p:cNvPr id="3" name="Rectangle 2">
            <a:extLst>
              <a:ext uri="{FF2B5EF4-FFF2-40B4-BE49-F238E27FC236}">
                <a16:creationId xmlns:a16="http://schemas.microsoft.com/office/drawing/2014/main" id="{F2954B01-EB69-49F5-9FB4-C3053E725B99}"/>
              </a:ext>
            </a:extLst>
          </p:cNvPr>
          <p:cNvSpPr/>
          <p:nvPr/>
        </p:nvSpPr>
        <p:spPr>
          <a:xfrm>
            <a:off x="1524000" y="6501546"/>
            <a:ext cx="9144000" cy="369332"/>
          </a:xfrm>
          <a:prstGeom prst="rect">
            <a:avLst/>
          </a:prstGeom>
        </p:spPr>
        <p:txBody>
          <a:bodyPr wrap="square">
            <a:spAutoFit/>
          </a:bodyPr>
          <a:lstStyle/>
          <a:p>
            <a:pPr algn="ctr"/>
            <a:r>
              <a:rPr lang="en-IE" dirty="0">
                <a:solidFill>
                  <a:schemeClr val="bg1"/>
                </a:solidFill>
              </a:rPr>
              <a:t>"Interactive Data Visualisation", M. Ward, G Grinstein 8: D </a:t>
            </a:r>
            <a:r>
              <a:rPr lang="en-IE" dirty="0" err="1">
                <a:solidFill>
                  <a:schemeClr val="bg1"/>
                </a:solidFill>
              </a:rPr>
              <a:t>Keirn</a:t>
            </a:r>
            <a:r>
              <a:rPr lang="en-IE" dirty="0">
                <a:solidFill>
                  <a:schemeClr val="bg1"/>
                </a:solidFill>
              </a:rPr>
              <a:t>, AK Peters, 2010</a:t>
            </a:r>
          </a:p>
        </p:txBody>
      </p:sp>
      <p:sp>
        <p:nvSpPr>
          <p:cNvPr id="11" name="object 2">
            <a:extLst>
              <a:ext uri="{FF2B5EF4-FFF2-40B4-BE49-F238E27FC236}">
                <a16:creationId xmlns:a16="http://schemas.microsoft.com/office/drawing/2014/main" id="{58BA2034-0AA6-42D9-ABA6-D2958700E1D0}"/>
              </a:ext>
            </a:extLst>
          </p:cNvPr>
          <p:cNvSpPr/>
          <p:nvPr/>
        </p:nvSpPr>
        <p:spPr>
          <a:xfrm>
            <a:off x="6958739" y="2464995"/>
            <a:ext cx="3840480" cy="1928009"/>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0AE069D6-0BCC-41A3-98F0-C37FE3602C4B}"/>
              </a:ext>
            </a:extLst>
          </p:cNvPr>
          <p:cNvSpPr/>
          <p:nvPr/>
        </p:nvSpPr>
        <p:spPr>
          <a:xfrm>
            <a:off x="1981200" y="1668859"/>
            <a:ext cx="8260080" cy="4257713"/>
          </a:xfrm>
          <a:prstGeom prst="rect">
            <a:avLst/>
          </a:prstGeom>
          <a:blipFill>
            <a:blip r:embed="rId3" cstate="print"/>
            <a:stretch>
              <a:fillRect/>
            </a:stretch>
          </a:blipFill>
        </p:spPr>
        <p:txBody>
          <a:bodyPr wrap="square" lIns="0" tIns="0" rIns="0" bIns="0" rtlCol="0"/>
          <a:lstStyle/>
          <a:p>
            <a:endParaRPr dirty="0"/>
          </a:p>
        </p:txBody>
      </p:sp>
      <p:sp>
        <p:nvSpPr>
          <p:cNvPr id="7" name="object 6">
            <a:extLst>
              <a:ext uri="{FF2B5EF4-FFF2-40B4-BE49-F238E27FC236}">
                <a16:creationId xmlns:a16="http://schemas.microsoft.com/office/drawing/2014/main" id="{2C47DB30-5A0B-4A45-AD5F-8F1875FC5172}"/>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4" name="object 4"/>
          <p:cNvSpPr txBox="1">
            <a:spLocks noGrp="1"/>
          </p:cNvSpPr>
          <p:nvPr>
            <p:ph type="title"/>
          </p:nvPr>
        </p:nvSpPr>
        <p:spPr/>
        <p:txBody>
          <a:bodyPr/>
          <a:lstStyle/>
          <a:p>
            <a:r>
              <a:rPr lang="en-IE" dirty="0"/>
              <a:t>Mollweide Projection</a:t>
            </a:r>
          </a:p>
        </p:txBody>
      </p:sp>
      <p:sp>
        <p:nvSpPr>
          <p:cNvPr id="3" name="Rectangle 2">
            <a:extLst>
              <a:ext uri="{FF2B5EF4-FFF2-40B4-BE49-F238E27FC236}">
                <a16:creationId xmlns:a16="http://schemas.microsoft.com/office/drawing/2014/main" id="{F2954B01-EB69-49F5-9FB4-C3053E725B99}"/>
              </a:ext>
            </a:extLst>
          </p:cNvPr>
          <p:cNvSpPr/>
          <p:nvPr/>
        </p:nvSpPr>
        <p:spPr>
          <a:xfrm>
            <a:off x="1524000" y="6501546"/>
            <a:ext cx="9144000" cy="369332"/>
          </a:xfrm>
          <a:prstGeom prst="rect">
            <a:avLst/>
          </a:prstGeom>
        </p:spPr>
        <p:txBody>
          <a:bodyPr wrap="square">
            <a:spAutoFit/>
          </a:bodyPr>
          <a:lstStyle/>
          <a:p>
            <a:pPr algn="ctr"/>
            <a:r>
              <a:rPr lang="en-IE" dirty="0">
                <a:solidFill>
                  <a:schemeClr val="bg1"/>
                </a:solidFill>
              </a:rPr>
              <a:t>"Interactive Data Visualisation", M. Ward, G Grinstein 8: D </a:t>
            </a:r>
            <a:r>
              <a:rPr lang="en-IE" dirty="0" err="1">
                <a:solidFill>
                  <a:schemeClr val="bg1"/>
                </a:solidFill>
              </a:rPr>
              <a:t>Keirn</a:t>
            </a:r>
            <a:r>
              <a:rPr lang="en-IE" dirty="0">
                <a:solidFill>
                  <a:schemeClr val="bg1"/>
                </a:solidFill>
              </a:rPr>
              <a:t>, AK Peters, 2010</a:t>
            </a:r>
          </a:p>
        </p:txBody>
      </p:sp>
    </p:spTree>
    <p:extLst>
      <p:ext uri="{BB962C8B-B14F-4D97-AF65-F5344CB8AC3E}">
        <p14:creationId xmlns:p14="http://schemas.microsoft.com/office/powerpoint/2010/main" val="3188837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id="{5FC19E34-0606-43F2-8757-8A04A97B5973}"/>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3" name="object 3"/>
          <p:cNvSpPr txBox="1">
            <a:spLocks noGrp="1"/>
          </p:cNvSpPr>
          <p:nvPr>
            <p:ph type="title"/>
          </p:nvPr>
        </p:nvSpPr>
        <p:spPr/>
        <p:txBody>
          <a:bodyPr/>
          <a:lstStyle/>
          <a:p>
            <a:r>
              <a:rPr lang="en-IE" dirty="0"/>
              <a:t>Mollweide Projection</a:t>
            </a:r>
          </a:p>
        </p:txBody>
      </p:sp>
      <p:sp>
        <p:nvSpPr>
          <p:cNvPr id="5" name="object 5"/>
          <p:cNvSpPr/>
          <p:nvPr/>
        </p:nvSpPr>
        <p:spPr>
          <a:xfrm>
            <a:off x="1981200" y="1690688"/>
            <a:ext cx="8229600" cy="4114800"/>
          </a:xfrm>
          <a:prstGeom prst="rect">
            <a:avLst/>
          </a:prstGeom>
          <a:blipFill>
            <a:blip r:embed="rId2" cstate="print"/>
            <a:stretch>
              <a:fillRect/>
            </a:stretch>
          </a:blipFill>
        </p:spPr>
        <p:txBody>
          <a:bodyPr wrap="square" lIns="0" tIns="0" rIns="0" bIns="0" rtlCol="0"/>
          <a:lstStyle/>
          <a:p>
            <a:endParaRPr dirty="0"/>
          </a:p>
        </p:txBody>
      </p:sp>
      <p:sp>
        <p:nvSpPr>
          <p:cNvPr id="2" name="Rectangle 1">
            <a:extLst>
              <a:ext uri="{FF2B5EF4-FFF2-40B4-BE49-F238E27FC236}">
                <a16:creationId xmlns:a16="http://schemas.microsoft.com/office/drawing/2014/main" id="{F27BA278-7A26-4CE9-9A17-186218E563E1}"/>
              </a:ext>
            </a:extLst>
          </p:cNvPr>
          <p:cNvSpPr/>
          <p:nvPr/>
        </p:nvSpPr>
        <p:spPr>
          <a:xfrm>
            <a:off x="1524000" y="6481830"/>
            <a:ext cx="9144000" cy="369332"/>
          </a:xfrm>
          <a:prstGeom prst="rect">
            <a:avLst/>
          </a:prstGeom>
        </p:spPr>
        <p:txBody>
          <a:bodyPr wrap="square">
            <a:spAutoFit/>
          </a:bodyPr>
          <a:lstStyle/>
          <a:p>
            <a:pPr algn="ctr"/>
            <a:r>
              <a:rPr lang="en-IE" dirty="0">
                <a:solidFill>
                  <a:schemeClr val="bg1"/>
                </a:solidFill>
              </a:rPr>
              <a:t>"Interactive Data Visualisation", M. Ward, G Grinstein 8: D </a:t>
            </a:r>
            <a:r>
              <a:rPr lang="en-IE" dirty="0" err="1">
                <a:solidFill>
                  <a:schemeClr val="bg1"/>
                </a:solidFill>
              </a:rPr>
              <a:t>Keirn</a:t>
            </a:r>
            <a:r>
              <a:rPr lang="en-IE" dirty="0">
                <a:solidFill>
                  <a:schemeClr val="bg1"/>
                </a:solidFill>
              </a:rPr>
              <a:t>, AK Peters, 2010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p:txBody>
          <a:bodyPr/>
          <a:lstStyle/>
          <a:p>
            <a:r>
              <a:rPr lang="en-IE" dirty="0"/>
              <a:t>Hammer-</a:t>
            </a:r>
            <a:r>
              <a:rPr lang="en-IE" dirty="0" err="1"/>
              <a:t>Aitoff</a:t>
            </a:r>
            <a:r>
              <a:rPr lang="en-IE" dirty="0"/>
              <a:t> Projection</a:t>
            </a:r>
          </a:p>
        </p:txBody>
      </p:sp>
      <p:sp>
        <p:nvSpPr>
          <p:cNvPr id="3" name="Content Placeholder 2">
            <a:extLst>
              <a:ext uri="{FF2B5EF4-FFF2-40B4-BE49-F238E27FC236}">
                <a16:creationId xmlns:a16="http://schemas.microsoft.com/office/drawing/2014/main" id="{518D1F50-ABD4-438C-BFBC-2DD607583414}"/>
              </a:ext>
            </a:extLst>
          </p:cNvPr>
          <p:cNvSpPr>
            <a:spLocks noGrp="1"/>
          </p:cNvSpPr>
          <p:nvPr>
            <p:ph sz="half" idx="1"/>
          </p:nvPr>
        </p:nvSpPr>
        <p:spPr/>
        <p:txBody>
          <a:bodyPr/>
          <a:lstStyle/>
          <a:p>
            <a:r>
              <a:rPr lang="en-IE" dirty="0"/>
              <a:t>Equal area</a:t>
            </a:r>
          </a:p>
          <a:p>
            <a:r>
              <a:rPr lang="en-IE" dirty="0" err="1"/>
              <a:t>Pseudocylindrical</a:t>
            </a:r>
            <a:endParaRPr lang="en-IE" dirty="0"/>
          </a:p>
          <a:p>
            <a:r>
              <a:rPr lang="en-IE" dirty="0"/>
              <a:t>Non conformal </a:t>
            </a:r>
          </a:p>
          <a:p>
            <a:r>
              <a:rPr lang="en-IE" dirty="0"/>
              <a:t>Converging meridians</a:t>
            </a:r>
          </a:p>
          <a:p>
            <a:r>
              <a:rPr lang="en-IE" dirty="0"/>
              <a:t>Reduced distortion in outer meridians </a:t>
            </a:r>
          </a:p>
          <a:p>
            <a:r>
              <a:rPr lang="en-IE" dirty="0"/>
              <a:t>Curved parallels</a:t>
            </a:r>
          </a:p>
          <a:p>
            <a:endParaRPr lang="en-IE" dirty="0"/>
          </a:p>
          <a:p>
            <a:endParaRPr lang="en-IE" dirty="0"/>
          </a:p>
        </p:txBody>
      </p:sp>
      <p:sp>
        <p:nvSpPr>
          <p:cNvPr id="5" name="object 5"/>
          <p:cNvSpPr txBox="1"/>
          <p:nvPr/>
        </p:nvSpPr>
        <p:spPr>
          <a:xfrm>
            <a:off x="3401567" y="6496811"/>
            <a:ext cx="5530850" cy="192360"/>
          </a:xfrm>
          <a:prstGeom prst="rect">
            <a:avLst/>
          </a:prstGeom>
          <a:solidFill>
            <a:srgbClr val="6F7171"/>
          </a:solidFill>
        </p:spPr>
        <p:txBody>
          <a:bodyPr vert="horz" wrap="square" lIns="0" tIns="0" rIns="0" bIns="0" rtlCol="0">
            <a:spAutoFit/>
          </a:bodyPr>
          <a:lstStyle/>
          <a:p>
            <a:pPr marL="5715">
              <a:lnSpc>
                <a:spcPts val="1485"/>
              </a:lnSpc>
            </a:pPr>
            <a:r>
              <a:rPr sz="1150" spc="50" dirty="0">
                <a:solidFill>
                  <a:srgbClr val="FFFFFF"/>
                </a:solidFill>
                <a:latin typeface="Arial"/>
                <a:cs typeface="Arial"/>
              </a:rPr>
              <a:t>"Interactive </a:t>
            </a:r>
            <a:r>
              <a:rPr sz="1150" spc="-5" dirty="0">
                <a:solidFill>
                  <a:srgbClr val="FFFFFF"/>
                </a:solidFill>
                <a:latin typeface="Arial"/>
                <a:cs typeface="Arial"/>
              </a:rPr>
              <a:t>Data </a:t>
            </a:r>
            <a:r>
              <a:rPr sz="1150" spc="15" dirty="0">
                <a:solidFill>
                  <a:srgbClr val="FFFFFF"/>
                </a:solidFill>
                <a:latin typeface="Arial"/>
                <a:cs typeface="Arial"/>
              </a:rPr>
              <a:t>Visualisation", </a:t>
            </a:r>
            <a:r>
              <a:rPr sz="1150" spc="-15" dirty="0">
                <a:solidFill>
                  <a:srgbClr val="FFFFFF"/>
                </a:solidFill>
                <a:latin typeface="Arial"/>
                <a:cs typeface="Arial"/>
              </a:rPr>
              <a:t>M. </a:t>
            </a:r>
            <a:r>
              <a:rPr sz="1150" spc="15" dirty="0">
                <a:solidFill>
                  <a:srgbClr val="FFFFFF"/>
                </a:solidFill>
                <a:latin typeface="Arial"/>
                <a:cs typeface="Arial"/>
              </a:rPr>
              <a:t>Ward, </a:t>
            </a:r>
            <a:r>
              <a:rPr sz="1150" dirty="0">
                <a:solidFill>
                  <a:srgbClr val="FFFFFF"/>
                </a:solidFill>
                <a:latin typeface="Arial"/>
                <a:cs typeface="Arial"/>
              </a:rPr>
              <a:t>G </a:t>
            </a:r>
            <a:r>
              <a:rPr sz="1150" spc="25" dirty="0">
                <a:solidFill>
                  <a:srgbClr val="FFFFFF"/>
                </a:solidFill>
                <a:latin typeface="Arial"/>
                <a:cs typeface="Arial"/>
              </a:rPr>
              <a:t>Grinstein </a:t>
            </a:r>
            <a:r>
              <a:rPr sz="1250" spc="-35" dirty="0">
                <a:solidFill>
                  <a:srgbClr val="FFFFFF"/>
                </a:solidFill>
                <a:latin typeface="Times New Roman"/>
                <a:cs typeface="Times New Roman"/>
              </a:rPr>
              <a:t>8: </a:t>
            </a:r>
            <a:r>
              <a:rPr sz="1150" dirty="0">
                <a:solidFill>
                  <a:srgbClr val="FFFFFF"/>
                </a:solidFill>
                <a:latin typeface="Arial"/>
                <a:cs typeface="Arial"/>
              </a:rPr>
              <a:t>D </a:t>
            </a:r>
            <a:r>
              <a:rPr sz="1150" spc="-5" dirty="0">
                <a:solidFill>
                  <a:srgbClr val="FFFFFF"/>
                </a:solidFill>
                <a:latin typeface="Arial"/>
                <a:cs typeface="Arial"/>
              </a:rPr>
              <a:t>Keirn, </a:t>
            </a:r>
            <a:r>
              <a:rPr sz="1150" spc="-55" dirty="0">
                <a:solidFill>
                  <a:srgbClr val="FFFFFF"/>
                </a:solidFill>
                <a:latin typeface="Arial"/>
                <a:cs typeface="Arial"/>
              </a:rPr>
              <a:t>AK </a:t>
            </a:r>
            <a:r>
              <a:rPr sz="1150" spc="5" dirty="0">
                <a:solidFill>
                  <a:srgbClr val="FFFFFF"/>
                </a:solidFill>
                <a:latin typeface="Arial"/>
                <a:cs typeface="Arial"/>
              </a:rPr>
              <a:t>Peters,</a:t>
            </a:r>
            <a:r>
              <a:rPr sz="1150" spc="-70" dirty="0">
                <a:solidFill>
                  <a:srgbClr val="FFFFFF"/>
                </a:solidFill>
                <a:latin typeface="Arial"/>
                <a:cs typeface="Arial"/>
              </a:rPr>
              <a:t> </a:t>
            </a:r>
            <a:r>
              <a:rPr sz="1150" spc="-45" dirty="0">
                <a:solidFill>
                  <a:srgbClr val="FFFFFF"/>
                </a:solidFill>
                <a:latin typeface="Arial"/>
                <a:cs typeface="Arial"/>
              </a:rPr>
              <a:t>2010</a:t>
            </a:r>
            <a:endParaRPr sz="1150" dirty="0">
              <a:latin typeface="Arial"/>
              <a:cs typeface="Arial"/>
            </a:endParaRPr>
          </a:p>
        </p:txBody>
      </p:sp>
      <p:sp>
        <p:nvSpPr>
          <p:cNvPr id="7" name="object 6">
            <a:extLst>
              <a:ext uri="{FF2B5EF4-FFF2-40B4-BE49-F238E27FC236}">
                <a16:creationId xmlns:a16="http://schemas.microsoft.com/office/drawing/2014/main" id="{F32A375F-744C-4AD9-9408-0D9ED25BECC4}"/>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pPr algn="ctr"/>
            <a:r>
              <a:rPr lang="en-IE" dirty="0">
                <a:solidFill>
                  <a:schemeClr val="bg1"/>
                </a:solidFill>
              </a:rPr>
              <a:t>"Interactive Data Visualisation", M. Ward, G Grinstein 8: D </a:t>
            </a:r>
            <a:r>
              <a:rPr lang="en-IE" dirty="0" err="1">
                <a:solidFill>
                  <a:schemeClr val="bg1"/>
                </a:solidFill>
              </a:rPr>
              <a:t>Keirn</a:t>
            </a:r>
            <a:r>
              <a:rPr lang="en-IE" dirty="0">
                <a:solidFill>
                  <a:schemeClr val="bg1"/>
                </a:solidFill>
              </a:rPr>
              <a:t>, AK Peters, 2010</a:t>
            </a:r>
          </a:p>
        </p:txBody>
      </p:sp>
      <p:sp>
        <p:nvSpPr>
          <p:cNvPr id="12" name="object 2">
            <a:extLst>
              <a:ext uri="{FF2B5EF4-FFF2-40B4-BE49-F238E27FC236}">
                <a16:creationId xmlns:a16="http://schemas.microsoft.com/office/drawing/2014/main" id="{603260F5-49F8-4DCC-915B-9E8029F61816}"/>
              </a:ext>
            </a:extLst>
          </p:cNvPr>
          <p:cNvSpPr/>
          <p:nvPr/>
        </p:nvSpPr>
        <p:spPr>
          <a:xfrm>
            <a:off x="6602336" y="2684060"/>
            <a:ext cx="4751464" cy="2634467"/>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68155" y="1690688"/>
            <a:ext cx="8655689" cy="4244918"/>
          </a:xfrm>
          <a:prstGeom prst="rect">
            <a:avLst/>
          </a:prstGeom>
          <a:blipFill>
            <a:blip r:embed="rId3" cstate="print"/>
            <a:stretch>
              <a:fillRect/>
            </a:stretch>
          </a:blipFill>
        </p:spPr>
        <p:txBody>
          <a:bodyPr wrap="square" lIns="0" tIns="0" rIns="0" bIns="0" rtlCol="0"/>
          <a:lstStyle/>
          <a:p>
            <a:endParaRPr dirty="0"/>
          </a:p>
        </p:txBody>
      </p:sp>
      <p:sp>
        <p:nvSpPr>
          <p:cNvPr id="4" name="object 4"/>
          <p:cNvSpPr txBox="1">
            <a:spLocks noGrp="1"/>
          </p:cNvSpPr>
          <p:nvPr>
            <p:ph type="title"/>
          </p:nvPr>
        </p:nvSpPr>
        <p:spPr/>
        <p:txBody>
          <a:bodyPr/>
          <a:lstStyle/>
          <a:p>
            <a:r>
              <a:rPr lang="en-IE" dirty="0"/>
              <a:t>Hammer-</a:t>
            </a:r>
            <a:r>
              <a:rPr lang="en-IE" dirty="0" err="1"/>
              <a:t>Aitoff</a:t>
            </a:r>
            <a:r>
              <a:rPr lang="en-IE" dirty="0"/>
              <a:t> Projection</a:t>
            </a:r>
          </a:p>
        </p:txBody>
      </p:sp>
      <p:sp>
        <p:nvSpPr>
          <p:cNvPr id="5" name="object 5"/>
          <p:cNvSpPr txBox="1"/>
          <p:nvPr/>
        </p:nvSpPr>
        <p:spPr>
          <a:xfrm>
            <a:off x="3401567" y="6496811"/>
            <a:ext cx="5530850" cy="192360"/>
          </a:xfrm>
          <a:prstGeom prst="rect">
            <a:avLst/>
          </a:prstGeom>
          <a:solidFill>
            <a:srgbClr val="6F7171"/>
          </a:solidFill>
        </p:spPr>
        <p:txBody>
          <a:bodyPr vert="horz" wrap="square" lIns="0" tIns="0" rIns="0" bIns="0" rtlCol="0">
            <a:spAutoFit/>
          </a:bodyPr>
          <a:lstStyle/>
          <a:p>
            <a:pPr marL="5715">
              <a:lnSpc>
                <a:spcPts val="1485"/>
              </a:lnSpc>
            </a:pPr>
            <a:r>
              <a:rPr sz="1150" spc="50" dirty="0">
                <a:solidFill>
                  <a:srgbClr val="FFFFFF"/>
                </a:solidFill>
                <a:latin typeface="Arial"/>
                <a:cs typeface="Arial"/>
              </a:rPr>
              <a:t>"Interactive </a:t>
            </a:r>
            <a:r>
              <a:rPr sz="1150" spc="-5" dirty="0">
                <a:solidFill>
                  <a:srgbClr val="FFFFFF"/>
                </a:solidFill>
                <a:latin typeface="Arial"/>
                <a:cs typeface="Arial"/>
              </a:rPr>
              <a:t>Data </a:t>
            </a:r>
            <a:r>
              <a:rPr sz="1150" spc="15" dirty="0">
                <a:solidFill>
                  <a:srgbClr val="FFFFFF"/>
                </a:solidFill>
                <a:latin typeface="Arial"/>
                <a:cs typeface="Arial"/>
              </a:rPr>
              <a:t>Visualisation", </a:t>
            </a:r>
            <a:r>
              <a:rPr sz="1150" spc="-15" dirty="0">
                <a:solidFill>
                  <a:srgbClr val="FFFFFF"/>
                </a:solidFill>
                <a:latin typeface="Arial"/>
                <a:cs typeface="Arial"/>
              </a:rPr>
              <a:t>M. </a:t>
            </a:r>
            <a:r>
              <a:rPr sz="1150" spc="15" dirty="0">
                <a:solidFill>
                  <a:srgbClr val="FFFFFF"/>
                </a:solidFill>
                <a:latin typeface="Arial"/>
                <a:cs typeface="Arial"/>
              </a:rPr>
              <a:t>Ward, </a:t>
            </a:r>
            <a:r>
              <a:rPr sz="1150" dirty="0">
                <a:solidFill>
                  <a:srgbClr val="FFFFFF"/>
                </a:solidFill>
                <a:latin typeface="Arial"/>
                <a:cs typeface="Arial"/>
              </a:rPr>
              <a:t>G </a:t>
            </a:r>
            <a:r>
              <a:rPr sz="1150" spc="25" dirty="0">
                <a:solidFill>
                  <a:srgbClr val="FFFFFF"/>
                </a:solidFill>
                <a:latin typeface="Arial"/>
                <a:cs typeface="Arial"/>
              </a:rPr>
              <a:t>Grinstein </a:t>
            </a:r>
            <a:r>
              <a:rPr sz="1250" spc="-35" dirty="0">
                <a:solidFill>
                  <a:srgbClr val="FFFFFF"/>
                </a:solidFill>
                <a:latin typeface="Times New Roman"/>
                <a:cs typeface="Times New Roman"/>
              </a:rPr>
              <a:t>8: </a:t>
            </a:r>
            <a:r>
              <a:rPr sz="1150" dirty="0">
                <a:solidFill>
                  <a:srgbClr val="FFFFFF"/>
                </a:solidFill>
                <a:latin typeface="Arial"/>
                <a:cs typeface="Arial"/>
              </a:rPr>
              <a:t>D </a:t>
            </a:r>
            <a:r>
              <a:rPr sz="1150" spc="-5" dirty="0">
                <a:solidFill>
                  <a:srgbClr val="FFFFFF"/>
                </a:solidFill>
                <a:latin typeface="Arial"/>
                <a:cs typeface="Arial"/>
              </a:rPr>
              <a:t>Keirn, </a:t>
            </a:r>
            <a:r>
              <a:rPr sz="1150" spc="-55" dirty="0">
                <a:solidFill>
                  <a:srgbClr val="FFFFFF"/>
                </a:solidFill>
                <a:latin typeface="Arial"/>
                <a:cs typeface="Arial"/>
              </a:rPr>
              <a:t>AK </a:t>
            </a:r>
            <a:r>
              <a:rPr sz="1150" spc="5" dirty="0">
                <a:solidFill>
                  <a:srgbClr val="FFFFFF"/>
                </a:solidFill>
                <a:latin typeface="Arial"/>
                <a:cs typeface="Arial"/>
              </a:rPr>
              <a:t>Peters,</a:t>
            </a:r>
            <a:r>
              <a:rPr sz="1150" spc="-70" dirty="0">
                <a:solidFill>
                  <a:srgbClr val="FFFFFF"/>
                </a:solidFill>
                <a:latin typeface="Arial"/>
                <a:cs typeface="Arial"/>
              </a:rPr>
              <a:t> </a:t>
            </a:r>
            <a:r>
              <a:rPr sz="1150" spc="-45" dirty="0">
                <a:solidFill>
                  <a:srgbClr val="FFFFFF"/>
                </a:solidFill>
                <a:latin typeface="Arial"/>
                <a:cs typeface="Arial"/>
              </a:rPr>
              <a:t>2010</a:t>
            </a:r>
            <a:endParaRPr sz="1150" dirty="0">
              <a:latin typeface="Arial"/>
              <a:cs typeface="Arial"/>
            </a:endParaRPr>
          </a:p>
        </p:txBody>
      </p:sp>
      <p:sp>
        <p:nvSpPr>
          <p:cNvPr id="7" name="object 6">
            <a:extLst>
              <a:ext uri="{FF2B5EF4-FFF2-40B4-BE49-F238E27FC236}">
                <a16:creationId xmlns:a16="http://schemas.microsoft.com/office/drawing/2014/main" id="{F32A375F-744C-4AD9-9408-0D9ED25BECC4}"/>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pPr algn="ctr"/>
            <a:r>
              <a:rPr lang="en-IE" dirty="0">
                <a:solidFill>
                  <a:schemeClr val="bg1"/>
                </a:solidFill>
              </a:rPr>
              <a:t>"Interactive Data Visualisation", M. Ward, G Grinstein 8: D </a:t>
            </a:r>
            <a:r>
              <a:rPr lang="en-IE" dirty="0" err="1">
                <a:solidFill>
                  <a:schemeClr val="bg1"/>
                </a:solidFill>
              </a:rPr>
              <a:t>Keirn</a:t>
            </a:r>
            <a:r>
              <a:rPr lang="en-IE" dirty="0">
                <a:solidFill>
                  <a:schemeClr val="bg1"/>
                </a:solidFill>
              </a:rPr>
              <a:t>, AK Peters, 2010</a:t>
            </a:r>
          </a:p>
        </p:txBody>
      </p:sp>
    </p:spTree>
    <p:extLst>
      <p:ext uri="{BB962C8B-B14F-4D97-AF65-F5344CB8AC3E}">
        <p14:creationId xmlns:p14="http://schemas.microsoft.com/office/powerpoint/2010/main" val="2723438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88BBC78B-5BF4-430E-88F1-054174BD03B4}"/>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3" name="object 3"/>
          <p:cNvSpPr txBox="1">
            <a:spLocks noGrp="1"/>
          </p:cNvSpPr>
          <p:nvPr>
            <p:ph type="title"/>
          </p:nvPr>
        </p:nvSpPr>
        <p:spPr/>
        <p:txBody>
          <a:bodyPr/>
          <a:lstStyle/>
          <a:p>
            <a:r>
              <a:rPr lang="en-IE" dirty="0"/>
              <a:t>Hammer-</a:t>
            </a:r>
            <a:r>
              <a:rPr lang="en-IE" dirty="0" err="1"/>
              <a:t>Aitoff</a:t>
            </a:r>
            <a:r>
              <a:rPr lang="en-IE" dirty="0"/>
              <a:t> Projection</a:t>
            </a:r>
          </a:p>
        </p:txBody>
      </p:sp>
      <p:sp>
        <p:nvSpPr>
          <p:cNvPr id="7" name="object 6">
            <a:extLst>
              <a:ext uri="{FF2B5EF4-FFF2-40B4-BE49-F238E27FC236}">
                <a16:creationId xmlns:a16="http://schemas.microsoft.com/office/drawing/2014/main" id="{300950E7-502E-4C61-94A4-299EB11405A8}"/>
              </a:ext>
            </a:extLst>
          </p:cNvPr>
          <p:cNvSpPr/>
          <p:nvPr/>
        </p:nvSpPr>
        <p:spPr>
          <a:xfrm>
            <a:off x="1524000" y="6492875"/>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pPr algn="ctr"/>
            <a:r>
              <a:rPr lang="en-IE" dirty="0">
                <a:solidFill>
                  <a:schemeClr val="bg1"/>
                </a:solidFill>
              </a:rPr>
              <a:t>"Interactive Data Visualisation", M. Ward, G Grinstein 8: D </a:t>
            </a:r>
            <a:r>
              <a:rPr lang="en-IE" dirty="0" err="1">
                <a:solidFill>
                  <a:schemeClr val="bg1"/>
                </a:solidFill>
              </a:rPr>
              <a:t>Keirn</a:t>
            </a:r>
            <a:r>
              <a:rPr lang="en-IE" dirty="0">
                <a:solidFill>
                  <a:schemeClr val="bg1"/>
                </a:solidFill>
              </a:rPr>
              <a:t>, AK Peters, 2010</a:t>
            </a:r>
          </a:p>
        </p:txBody>
      </p:sp>
      <p:sp>
        <p:nvSpPr>
          <p:cNvPr id="8" name="object 5">
            <a:extLst>
              <a:ext uri="{FF2B5EF4-FFF2-40B4-BE49-F238E27FC236}">
                <a16:creationId xmlns:a16="http://schemas.microsoft.com/office/drawing/2014/main" id="{0E969348-76D8-4273-8AF0-963C49E13AFE}"/>
              </a:ext>
            </a:extLst>
          </p:cNvPr>
          <p:cNvSpPr/>
          <p:nvPr/>
        </p:nvSpPr>
        <p:spPr>
          <a:xfrm>
            <a:off x="1768155" y="1574535"/>
            <a:ext cx="8655689" cy="4477223"/>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Overview</a:t>
            </a:r>
          </a:p>
        </p:txBody>
      </p:sp>
      <p:sp>
        <p:nvSpPr>
          <p:cNvPr id="8" name="Content Placeholder 7">
            <a:extLst>
              <a:ext uri="{FF2B5EF4-FFF2-40B4-BE49-F238E27FC236}">
                <a16:creationId xmlns:a16="http://schemas.microsoft.com/office/drawing/2014/main" id="{6FD4DA01-2BDC-4847-B69D-02AA7C7EEB90}"/>
              </a:ext>
            </a:extLst>
          </p:cNvPr>
          <p:cNvSpPr>
            <a:spLocks noGrp="1"/>
          </p:cNvSpPr>
          <p:nvPr>
            <p:ph idx="1"/>
          </p:nvPr>
        </p:nvSpPr>
        <p:spPr/>
        <p:txBody>
          <a:bodyPr/>
          <a:lstStyle/>
          <a:p>
            <a:pPr marL="0" indent="0">
              <a:buNone/>
            </a:pPr>
            <a:r>
              <a:rPr lang="en-IE" dirty="0"/>
              <a:t>In this lecture we will cover:</a:t>
            </a:r>
          </a:p>
          <a:p>
            <a:endParaRPr lang="en-IE" dirty="0"/>
          </a:p>
          <a:p>
            <a:r>
              <a:rPr lang="en-IE" dirty="0"/>
              <a:t>Introduction to spatial relationships</a:t>
            </a:r>
          </a:p>
          <a:p>
            <a:endParaRPr lang="en-IE" dirty="0"/>
          </a:p>
          <a:p>
            <a:r>
              <a:rPr lang="en-IE" dirty="0"/>
              <a:t>Map projections</a:t>
            </a:r>
          </a:p>
          <a:p>
            <a:endParaRPr lang="en-IE" dirty="0"/>
          </a:p>
          <a:p>
            <a:r>
              <a:rPr lang="en-IE" dirty="0" err="1"/>
              <a:t>ggplot</a:t>
            </a:r>
            <a:r>
              <a:rPr lang="en-IE" dirty="0"/>
              <a:t> commands for basic visualisations</a:t>
            </a:r>
          </a:p>
          <a:p>
            <a:endParaRPr lang="en-IE"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Albers Equal-area Conic Projection</a:t>
            </a:r>
          </a:p>
        </p:txBody>
      </p:sp>
      <p:sp>
        <p:nvSpPr>
          <p:cNvPr id="5" name="Content Placeholder 4">
            <a:extLst>
              <a:ext uri="{FF2B5EF4-FFF2-40B4-BE49-F238E27FC236}">
                <a16:creationId xmlns:a16="http://schemas.microsoft.com/office/drawing/2014/main" id="{857BFFF3-E2B3-4CAD-B2EA-081E2DEBBC1B}"/>
              </a:ext>
            </a:extLst>
          </p:cNvPr>
          <p:cNvSpPr>
            <a:spLocks noGrp="1"/>
          </p:cNvSpPr>
          <p:nvPr>
            <p:ph sz="half" idx="1"/>
          </p:nvPr>
        </p:nvSpPr>
        <p:spPr/>
        <p:txBody>
          <a:bodyPr/>
          <a:lstStyle/>
          <a:p>
            <a:r>
              <a:rPr lang="en-IE" dirty="0"/>
              <a:t>Equal area</a:t>
            </a:r>
          </a:p>
          <a:p>
            <a:r>
              <a:rPr lang="en-IE" dirty="0"/>
              <a:t>Uses 2 standard parallels to reduce distortion</a:t>
            </a:r>
          </a:p>
          <a:p>
            <a:r>
              <a:rPr lang="en-IE" dirty="0"/>
              <a:t>Non conformal</a:t>
            </a:r>
          </a:p>
          <a:p>
            <a:r>
              <a:rPr lang="en-IE" dirty="0"/>
              <a:t>Country or subcontinent view</a:t>
            </a:r>
          </a:p>
          <a:p>
            <a:pPr lvl="1"/>
            <a:r>
              <a:rPr lang="en-IE" dirty="0"/>
              <a:t>Expanding East to West rather than North to South</a:t>
            </a:r>
          </a:p>
          <a:p>
            <a:r>
              <a:rPr lang="en-IE" dirty="0"/>
              <a:t>USA geological survey</a:t>
            </a:r>
          </a:p>
          <a:p>
            <a:r>
              <a:rPr lang="en-IE" dirty="0"/>
              <a:t>USA census</a:t>
            </a:r>
          </a:p>
          <a:p>
            <a:endParaRPr lang="en-IE" dirty="0"/>
          </a:p>
        </p:txBody>
      </p:sp>
      <p:sp>
        <p:nvSpPr>
          <p:cNvPr id="11" name="object 6">
            <a:extLst>
              <a:ext uri="{FF2B5EF4-FFF2-40B4-BE49-F238E27FC236}">
                <a16:creationId xmlns:a16="http://schemas.microsoft.com/office/drawing/2014/main" id="{BD4B79F0-604D-406C-919F-7B700BC5666D}"/>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pPr algn="ctr"/>
            <a:r>
              <a:rPr lang="en-IE" dirty="0">
                <a:solidFill>
                  <a:schemeClr val="bg1"/>
                </a:solidFill>
              </a:rPr>
              <a:t>"Interactive Data Visualisation", M. Ward, G Grinstein 8: D </a:t>
            </a:r>
            <a:r>
              <a:rPr lang="en-IE" dirty="0" err="1">
                <a:solidFill>
                  <a:schemeClr val="bg1"/>
                </a:solidFill>
              </a:rPr>
              <a:t>Keirn</a:t>
            </a:r>
            <a:r>
              <a:rPr lang="en-IE" dirty="0">
                <a:solidFill>
                  <a:schemeClr val="bg1"/>
                </a:solidFill>
              </a:rPr>
              <a:t>, AK Peters, 2010</a:t>
            </a:r>
          </a:p>
        </p:txBody>
      </p:sp>
      <p:sp>
        <p:nvSpPr>
          <p:cNvPr id="10" name="object 2">
            <a:extLst>
              <a:ext uri="{FF2B5EF4-FFF2-40B4-BE49-F238E27FC236}">
                <a16:creationId xmlns:a16="http://schemas.microsoft.com/office/drawing/2014/main" id="{86B65CA6-256C-4052-9F4F-3E267D2025F8}"/>
              </a:ext>
            </a:extLst>
          </p:cNvPr>
          <p:cNvSpPr/>
          <p:nvPr/>
        </p:nvSpPr>
        <p:spPr>
          <a:xfrm>
            <a:off x="6629281" y="1549861"/>
            <a:ext cx="4884788" cy="4902866"/>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53606" y="1395145"/>
            <a:ext cx="4884788" cy="4902866"/>
          </a:xfrm>
          <a:prstGeom prst="rect">
            <a:avLst/>
          </a:prstGeom>
          <a:blipFill>
            <a:blip r:embed="rId3"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p:txBody>
          <a:bodyPr/>
          <a:lstStyle/>
          <a:p>
            <a:r>
              <a:rPr lang="en-IE" dirty="0"/>
              <a:t>Albers Equal-area Conic Projection</a:t>
            </a:r>
          </a:p>
        </p:txBody>
      </p:sp>
      <p:sp>
        <p:nvSpPr>
          <p:cNvPr id="11" name="object 6">
            <a:extLst>
              <a:ext uri="{FF2B5EF4-FFF2-40B4-BE49-F238E27FC236}">
                <a16:creationId xmlns:a16="http://schemas.microsoft.com/office/drawing/2014/main" id="{BD4B79F0-604D-406C-919F-7B700BC5666D}"/>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pPr algn="ctr"/>
            <a:r>
              <a:rPr lang="en-IE" dirty="0">
                <a:solidFill>
                  <a:schemeClr val="bg1"/>
                </a:solidFill>
              </a:rPr>
              <a:t>"Interactive Data Visualisation", M. Ward, G Grinstein 8: D </a:t>
            </a:r>
            <a:r>
              <a:rPr lang="en-IE" dirty="0" err="1">
                <a:solidFill>
                  <a:schemeClr val="bg1"/>
                </a:solidFill>
              </a:rPr>
              <a:t>Keirn</a:t>
            </a:r>
            <a:r>
              <a:rPr lang="en-IE" dirty="0">
                <a:solidFill>
                  <a:schemeClr val="bg1"/>
                </a:solidFill>
              </a:rPr>
              <a:t>, AK Peters, 2010</a:t>
            </a:r>
          </a:p>
        </p:txBody>
      </p:sp>
    </p:spTree>
    <p:extLst>
      <p:ext uri="{BB962C8B-B14F-4D97-AF65-F5344CB8AC3E}">
        <p14:creationId xmlns:p14="http://schemas.microsoft.com/office/powerpoint/2010/main" val="4293430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Albers Equal-area Conic Projection</a:t>
            </a:r>
          </a:p>
        </p:txBody>
      </p:sp>
      <p:sp>
        <p:nvSpPr>
          <p:cNvPr id="11" name="object 6">
            <a:extLst>
              <a:ext uri="{FF2B5EF4-FFF2-40B4-BE49-F238E27FC236}">
                <a16:creationId xmlns:a16="http://schemas.microsoft.com/office/drawing/2014/main" id="{BD4B79F0-604D-406C-919F-7B700BC5666D}"/>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pPr algn="ctr"/>
            <a:r>
              <a:rPr lang="en-IE" dirty="0">
                <a:solidFill>
                  <a:schemeClr val="bg1"/>
                </a:solidFill>
              </a:rPr>
              <a:t>"Interactive Data Visualisation", M. Ward, G Grinstein 8: D </a:t>
            </a:r>
            <a:r>
              <a:rPr lang="en-IE" dirty="0" err="1">
                <a:solidFill>
                  <a:schemeClr val="bg1"/>
                </a:solidFill>
              </a:rPr>
              <a:t>Keirn</a:t>
            </a:r>
            <a:r>
              <a:rPr lang="en-IE" dirty="0">
                <a:solidFill>
                  <a:schemeClr val="bg1"/>
                </a:solidFill>
              </a:rPr>
              <a:t>, AK Peters, 2010</a:t>
            </a:r>
          </a:p>
        </p:txBody>
      </p:sp>
      <p:pic>
        <p:nvPicPr>
          <p:cNvPr id="1026" name="Picture 2" descr="https://upload.wikimedia.org/wikipedia/commons/thumb/9/98/Albers_with_Tissot%27s_Indicatrices_of_Distortion.svg/1280px-Albers_with_Tissot%27s_Indicatrices_of_Distortion.svg.png">
            <a:extLst>
              <a:ext uri="{FF2B5EF4-FFF2-40B4-BE49-F238E27FC236}">
                <a16:creationId xmlns:a16="http://schemas.microsoft.com/office/drawing/2014/main" id="{BDAB24C4-5E35-42A9-BE49-94B64F24F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643" y="1690688"/>
            <a:ext cx="9030714" cy="444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49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Gnomonic Azimuthal Projection</a:t>
            </a:r>
          </a:p>
        </p:txBody>
      </p:sp>
      <p:sp>
        <p:nvSpPr>
          <p:cNvPr id="3" name="Content Placeholder 2">
            <a:extLst>
              <a:ext uri="{FF2B5EF4-FFF2-40B4-BE49-F238E27FC236}">
                <a16:creationId xmlns:a16="http://schemas.microsoft.com/office/drawing/2014/main" id="{4FEAFE4F-6EAF-444B-B5FA-B2F1FE4AAF63}"/>
              </a:ext>
            </a:extLst>
          </p:cNvPr>
          <p:cNvSpPr>
            <a:spLocks noGrp="1"/>
          </p:cNvSpPr>
          <p:nvPr>
            <p:ph sz="half" idx="1"/>
          </p:nvPr>
        </p:nvSpPr>
        <p:spPr/>
        <p:txBody>
          <a:bodyPr/>
          <a:lstStyle/>
          <a:p>
            <a:r>
              <a:rPr lang="en-IE" dirty="0"/>
              <a:t>Hemisphere or continent level</a:t>
            </a:r>
          </a:p>
          <a:p>
            <a:r>
              <a:rPr lang="en-IE" dirty="0"/>
              <a:t>Perspective, azimuthal projection </a:t>
            </a:r>
          </a:p>
          <a:p>
            <a:pPr lvl="1"/>
            <a:r>
              <a:rPr lang="en-IE" dirty="0"/>
              <a:t>point of perspective at the centre of the globe</a:t>
            </a:r>
          </a:p>
          <a:p>
            <a:r>
              <a:rPr lang="en-IE" dirty="0"/>
              <a:t>Great distortion of shape, area and scale</a:t>
            </a:r>
          </a:p>
          <a:p>
            <a:pPr lvl="1"/>
            <a:r>
              <a:rPr lang="en-IE" dirty="0"/>
              <a:t>Except at the centre</a:t>
            </a:r>
          </a:p>
          <a:p>
            <a:r>
              <a:rPr lang="en-IE" dirty="0"/>
              <a:t>Seismic work or navies plotting directions using radio waves</a:t>
            </a:r>
          </a:p>
          <a:p>
            <a:endParaRPr lang="en-IE" dirty="0"/>
          </a:p>
        </p:txBody>
      </p:sp>
      <p:sp>
        <p:nvSpPr>
          <p:cNvPr id="8" name="object 3">
            <a:extLst>
              <a:ext uri="{FF2B5EF4-FFF2-40B4-BE49-F238E27FC236}">
                <a16:creationId xmlns:a16="http://schemas.microsoft.com/office/drawing/2014/main" id="{2230A3F5-025F-4B1D-92C3-69DE5BA2FB1D}"/>
              </a:ext>
            </a:extLst>
          </p:cNvPr>
          <p:cNvSpPr/>
          <p:nvPr/>
        </p:nvSpPr>
        <p:spPr>
          <a:xfrm>
            <a:off x="6545212" y="1463412"/>
            <a:ext cx="4884788" cy="5075764"/>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Gnomonic Azimuthal Projection</a:t>
            </a:r>
          </a:p>
        </p:txBody>
      </p:sp>
      <p:sp>
        <p:nvSpPr>
          <p:cNvPr id="8" name="object 3">
            <a:extLst>
              <a:ext uri="{FF2B5EF4-FFF2-40B4-BE49-F238E27FC236}">
                <a16:creationId xmlns:a16="http://schemas.microsoft.com/office/drawing/2014/main" id="{2230A3F5-025F-4B1D-92C3-69DE5BA2FB1D}"/>
              </a:ext>
            </a:extLst>
          </p:cNvPr>
          <p:cNvSpPr/>
          <p:nvPr/>
        </p:nvSpPr>
        <p:spPr>
          <a:xfrm>
            <a:off x="3653606" y="1308696"/>
            <a:ext cx="4884788" cy="5075764"/>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539313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Gnomonic Azimuthal Projection</a:t>
            </a:r>
          </a:p>
        </p:txBody>
      </p:sp>
      <p:sp>
        <p:nvSpPr>
          <p:cNvPr id="4" name="object 4"/>
          <p:cNvSpPr/>
          <p:nvPr/>
        </p:nvSpPr>
        <p:spPr>
          <a:xfrm>
            <a:off x="3859871" y="1690688"/>
            <a:ext cx="4472257" cy="4611414"/>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Lambert Azimuthal Equal Area Projection</a:t>
            </a:r>
          </a:p>
        </p:txBody>
      </p:sp>
      <p:sp>
        <p:nvSpPr>
          <p:cNvPr id="4" name="Content Placeholder 3">
            <a:extLst>
              <a:ext uri="{FF2B5EF4-FFF2-40B4-BE49-F238E27FC236}">
                <a16:creationId xmlns:a16="http://schemas.microsoft.com/office/drawing/2014/main" id="{7B098582-1254-4F65-9ECF-526D0895432D}"/>
              </a:ext>
            </a:extLst>
          </p:cNvPr>
          <p:cNvSpPr>
            <a:spLocks noGrp="1"/>
          </p:cNvSpPr>
          <p:nvPr>
            <p:ph sz="half" idx="1"/>
          </p:nvPr>
        </p:nvSpPr>
        <p:spPr/>
        <p:txBody>
          <a:bodyPr/>
          <a:lstStyle/>
          <a:p>
            <a:r>
              <a:rPr lang="en-IE" dirty="0"/>
              <a:t>Mapping sphere to a disk</a:t>
            </a:r>
          </a:p>
          <a:p>
            <a:r>
              <a:rPr lang="en-IE" dirty="0"/>
              <a:t>Equal area</a:t>
            </a:r>
          </a:p>
          <a:p>
            <a:r>
              <a:rPr lang="en-IE" dirty="0"/>
              <a:t>Non conformal </a:t>
            </a:r>
          </a:p>
          <a:p>
            <a:pPr lvl="1"/>
            <a:r>
              <a:rPr lang="en-IE" dirty="0"/>
              <a:t>Does not accurately represent angles</a:t>
            </a:r>
          </a:p>
          <a:p>
            <a:r>
              <a:rPr lang="en-IE" dirty="0"/>
              <a:t>Hemisphere or continent level</a:t>
            </a:r>
          </a:p>
          <a:p>
            <a:r>
              <a:rPr lang="en-IE" dirty="0"/>
              <a:t>Geology – 3D mapping</a:t>
            </a:r>
          </a:p>
          <a:p>
            <a:r>
              <a:rPr lang="en-IE" dirty="0"/>
              <a:t>European Environment Agency</a:t>
            </a:r>
          </a:p>
          <a:p>
            <a:endParaRPr lang="en-IE" dirty="0"/>
          </a:p>
        </p:txBody>
      </p:sp>
      <p:sp>
        <p:nvSpPr>
          <p:cNvPr id="3" name="object 3"/>
          <p:cNvSpPr/>
          <p:nvPr/>
        </p:nvSpPr>
        <p:spPr>
          <a:xfrm>
            <a:off x="6596466" y="1552575"/>
            <a:ext cx="5105400" cy="4940300"/>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Lambert Azimuthal Equal Area Projection</a:t>
            </a:r>
          </a:p>
        </p:txBody>
      </p:sp>
      <p:sp>
        <p:nvSpPr>
          <p:cNvPr id="3" name="object 3"/>
          <p:cNvSpPr/>
          <p:nvPr/>
        </p:nvSpPr>
        <p:spPr>
          <a:xfrm>
            <a:off x="3543300" y="1552575"/>
            <a:ext cx="5105400" cy="4940300"/>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513929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Lambert Azimuthal Equal Area Projection</a:t>
            </a:r>
          </a:p>
        </p:txBody>
      </p:sp>
      <p:sp>
        <p:nvSpPr>
          <p:cNvPr id="5" name="object 4">
            <a:extLst>
              <a:ext uri="{FF2B5EF4-FFF2-40B4-BE49-F238E27FC236}">
                <a16:creationId xmlns:a16="http://schemas.microsoft.com/office/drawing/2014/main" id="{71403888-04DE-4DA3-A258-1F7A0EA3BD02}"/>
              </a:ext>
            </a:extLst>
          </p:cNvPr>
          <p:cNvSpPr/>
          <p:nvPr/>
        </p:nvSpPr>
        <p:spPr>
          <a:xfrm>
            <a:off x="3590925" y="1552575"/>
            <a:ext cx="5010150" cy="4940300"/>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Winkel </a:t>
            </a:r>
            <a:r>
              <a:rPr lang="en-IE" dirty="0" err="1"/>
              <a:t>Tripel</a:t>
            </a:r>
            <a:r>
              <a:rPr lang="en-IE" dirty="0"/>
              <a:t> Projection</a:t>
            </a:r>
          </a:p>
        </p:txBody>
      </p:sp>
      <p:sp>
        <p:nvSpPr>
          <p:cNvPr id="6" name="Content Placeholder 5">
            <a:extLst>
              <a:ext uri="{FF2B5EF4-FFF2-40B4-BE49-F238E27FC236}">
                <a16:creationId xmlns:a16="http://schemas.microsoft.com/office/drawing/2014/main" id="{B5A05723-E783-42B4-9FD4-CFB15497CA2D}"/>
              </a:ext>
            </a:extLst>
          </p:cNvPr>
          <p:cNvSpPr>
            <a:spLocks noGrp="1"/>
          </p:cNvSpPr>
          <p:nvPr>
            <p:ph sz="half" idx="1"/>
          </p:nvPr>
        </p:nvSpPr>
        <p:spPr/>
        <p:txBody>
          <a:bodyPr>
            <a:normAutofit lnSpcReduction="10000"/>
          </a:bodyPr>
          <a:lstStyle/>
          <a:p>
            <a:r>
              <a:rPr lang="en-IE" dirty="0"/>
              <a:t>Compromise projection</a:t>
            </a:r>
          </a:p>
          <a:p>
            <a:pPr lvl="1"/>
            <a:r>
              <a:rPr lang="en-IE" dirty="0"/>
              <a:t>Give up the idea of perfectly preserving metric properties</a:t>
            </a:r>
          </a:p>
          <a:p>
            <a:pPr lvl="1"/>
            <a:r>
              <a:rPr lang="en-IE" dirty="0"/>
              <a:t>Instead, strike a balance between distortions </a:t>
            </a:r>
          </a:p>
          <a:p>
            <a:r>
              <a:rPr lang="en-IE" dirty="0"/>
              <a:t>Neither conformal nor equal area</a:t>
            </a:r>
          </a:p>
          <a:p>
            <a:pPr lvl="1"/>
            <a:r>
              <a:rPr lang="en-IE" dirty="0"/>
              <a:t>Minimizing distortions in area, direction, distance</a:t>
            </a:r>
          </a:p>
          <a:p>
            <a:r>
              <a:rPr lang="en-IE" dirty="0"/>
              <a:t>Whole world maps</a:t>
            </a:r>
          </a:p>
          <a:p>
            <a:r>
              <a:rPr lang="en-IE" dirty="0"/>
              <a:t>National Geographic</a:t>
            </a:r>
          </a:p>
          <a:p>
            <a:endParaRPr lang="en-IE" dirty="0"/>
          </a:p>
        </p:txBody>
      </p:sp>
      <p:sp>
        <p:nvSpPr>
          <p:cNvPr id="3" name="object 3"/>
          <p:cNvSpPr/>
          <p:nvPr/>
        </p:nvSpPr>
        <p:spPr>
          <a:xfrm>
            <a:off x="5893231" y="2061753"/>
            <a:ext cx="5460569" cy="2734494"/>
          </a:xfrm>
          <a:prstGeom prst="rect">
            <a:avLst/>
          </a:prstGeom>
          <a:blipFill>
            <a:blip r:embed="rId3" cstate="print"/>
            <a:stretch>
              <a:fillRect/>
            </a:stretch>
          </a:blipFill>
        </p:spPr>
        <p:txBody>
          <a:bodyPr wrap="square" lIns="0" tIns="0" rIns="0" bIns="0" rtlCol="0"/>
          <a:lstStyle/>
          <a:p>
            <a:endParaRPr dirty="0"/>
          </a:p>
        </p:txBody>
      </p:sp>
      <p:sp>
        <p:nvSpPr>
          <p:cNvPr id="5" name="object 6">
            <a:extLst>
              <a:ext uri="{FF2B5EF4-FFF2-40B4-BE49-F238E27FC236}">
                <a16:creationId xmlns:a16="http://schemas.microsoft.com/office/drawing/2014/main" id="{71ABF2BB-AE3D-44BC-AF00-932F71C39E11}"/>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pPr algn="ctr"/>
            <a:r>
              <a:rPr lang="en-IE" dirty="0">
                <a:solidFill>
                  <a:schemeClr val="bg1"/>
                </a:solidFill>
              </a:rPr>
              <a:t>https://www.giss.nasa.gov/tools/gprojector/help/projections/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nchor="ctr">
            <a:spAutoFit/>
          </a:bodyPr>
          <a:lstStyle/>
          <a:p>
            <a:pPr marL="12700">
              <a:lnSpc>
                <a:spcPct val="100000"/>
              </a:lnSpc>
              <a:spcBef>
                <a:spcPts val="95"/>
              </a:spcBef>
            </a:pPr>
            <a:r>
              <a:rPr spc="-5" dirty="0"/>
              <a:t>I</a:t>
            </a:r>
            <a:r>
              <a:rPr spc="-10" dirty="0"/>
              <a:t>N</a:t>
            </a:r>
            <a:r>
              <a:rPr spc="-15" dirty="0"/>
              <a:t>TR</a:t>
            </a:r>
            <a:r>
              <a:rPr spc="-10" dirty="0"/>
              <a:t>O</a:t>
            </a:r>
            <a:r>
              <a:rPr spc="-5" dirty="0"/>
              <a:t>DUCT</a:t>
            </a:r>
            <a:r>
              <a:rPr spc="-10" dirty="0"/>
              <a:t>ION</a:t>
            </a:r>
          </a:p>
        </p:txBody>
      </p:sp>
      <p:sp>
        <p:nvSpPr>
          <p:cNvPr id="5" name="Text Placeholder 4">
            <a:extLst>
              <a:ext uri="{FF2B5EF4-FFF2-40B4-BE49-F238E27FC236}">
                <a16:creationId xmlns:a16="http://schemas.microsoft.com/office/drawing/2014/main" id="{2A485276-1653-4185-8B55-5F1FFBF70761}"/>
              </a:ext>
            </a:extLst>
          </p:cNvPr>
          <p:cNvSpPr>
            <a:spLocks noGrp="1"/>
          </p:cNvSpPr>
          <p:nvPr>
            <p:ph type="body" idx="1"/>
          </p:nvPr>
        </p:nvSpPr>
        <p:spPr/>
        <p:txBody>
          <a:bodyPr/>
          <a:lstStyle/>
          <a:p>
            <a:endParaRPr lang="en-IE"/>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Winkel </a:t>
            </a:r>
            <a:r>
              <a:rPr lang="en-IE" dirty="0" err="1"/>
              <a:t>Tripel</a:t>
            </a:r>
            <a:r>
              <a:rPr lang="en-IE" dirty="0"/>
              <a:t> Projection</a:t>
            </a:r>
          </a:p>
        </p:txBody>
      </p:sp>
      <p:sp>
        <p:nvSpPr>
          <p:cNvPr id="3" name="object 3"/>
          <p:cNvSpPr/>
          <p:nvPr/>
        </p:nvSpPr>
        <p:spPr>
          <a:xfrm>
            <a:off x="1797269" y="1529254"/>
            <a:ext cx="8870731" cy="4196413"/>
          </a:xfrm>
          <a:prstGeom prst="rect">
            <a:avLst/>
          </a:prstGeom>
          <a:blipFill>
            <a:blip r:embed="rId3" cstate="print"/>
            <a:stretch>
              <a:fillRect/>
            </a:stretch>
          </a:blipFill>
        </p:spPr>
        <p:txBody>
          <a:bodyPr wrap="square" lIns="0" tIns="0" rIns="0" bIns="0" rtlCol="0"/>
          <a:lstStyle/>
          <a:p>
            <a:endParaRPr dirty="0"/>
          </a:p>
        </p:txBody>
      </p:sp>
      <p:sp>
        <p:nvSpPr>
          <p:cNvPr id="5" name="object 6">
            <a:extLst>
              <a:ext uri="{FF2B5EF4-FFF2-40B4-BE49-F238E27FC236}">
                <a16:creationId xmlns:a16="http://schemas.microsoft.com/office/drawing/2014/main" id="{71ABF2BB-AE3D-44BC-AF00-932F71C39E11}"/>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pPr algn="ctr"/>
            <a:r>
              <a:rPr lang="en-IE" dirty="0">
                <a:solidFill>
                  <a:schemeClr val="bg1"/>
                </a:solidFill>
              </a:rPr>
              <a:t>https://www.giss.nasa.gov/tools/gprojector/help/projections/</a:t>
            </a:r>
          </a:p>
        </p:txBody>
      </p:sp>
    </p:spTree>
    <p:extLst>
      <p:ext uri="{BB962C8B-B14F-4D97-AF65-F5344CB8AC3E}">
        <p14:creationId xmlns:p14="http://schemas.microsoft.com/office/powerpoint/2010/main" val="3583058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Winkel </a:t>
            </a:r>
            <a:r>
              <a:rPr lang="en-IE" dirty="0" err="1"/>
              <a:t>Tripel</a:t>
            </a:r>
            <a:r>
              <a:rPr lang="en-IE" dirty="0"/>
              <a:t> Projection</a:t>
            </a:r>
          </a:p>
        </p:txBody>
      </p:sp>
      <p:sp>
        <p:nvSpPr>
          <p:cNvPr id="5" name="object 6">
            <a:extLst>
              <a:ext uri="{FF2B5EF4-FFF2-40B4-BE49-F238E27FC236}">
                <a16:creationId xmlns:a16="http://schemas.microsoft.com/office/drawing/2014/main" id="{71ABF2BB-AE3D-44BC-AF00-932F71C39E11}"/>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pPr algn="ctr"/>
            <a:r>
              <a:rPr lang="en-IE" dirty="0">
                <a:solidFill>
                  <a:schemeClr val="bg1"/>
                </a:solidFill>
              </a:rPr>
              <a:t>https://www.giss.nasa.gov/tools/gprojector/help/projections/</a:t>
            </a:r>
          </a:p>
        </p:txBody>
      </p:sp>
      <p:pic>
        <p:nvPicPr>
          <p:cNvPr id="6" name="Picture 2" descr="https://upload.wikimedia.org/wikipedia/commons/thumb/3/36/Winkel_Tripel_with_Tissot%27s_Indicatrices_of_Distortion.svg/350px-Winkel_Tripel_with_Tissot%27s_Indicatrices_of_Distortion.svg.png">
            <a:extLst>
              <a:ext uri="{FF2B5EF4-FFF2-40B4-BE49-F238E27FC236}">
                <a16:creationId xmlns:a16="http://schemas.microsoft.com/office/drawing/2014/main" id="{79EAB57E-C109-4BF0-993E-040A6F3BA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464" y="1529254"/>
            <a:ext cx="7268340" cy="423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13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Gilbert Two world Perspective Projection</a:t>
            </a:r>
          </a:p>
        </p:txBody>
      </p:sp>
      <p:sp>
        <p:nvSpPr>
          <p:cNvPr id="8" name="Content Placeholder 7">
            <a:extLst>
              <a:ext uri="{FF2B5EF4-FFF2-40B4-BE49-F238E27FC236}">
                <a16:creationId xmlns:a16="http://schemas.microsoft.com/office/drawing/2014/main" id="{96BCACC0-32BC-422F-8E4C-7E4D8017C1C8}"/>
              </a:ext>
            </a:extLst>
          </p:cNvPr>
          <p:cNvSpPr>
            <a:spLocks noGrp="1"/>
          </p:cNvSpPr>
          <p:nvPr>
            <p:ph sz="half" idx="1"/>
          </p:nvPr>
        </p:nvSpPr>
        <p:spPr/>
        <p:txBody>
          <a:bodyPr/>
          <a:lstStyle/>
          <a:p>
            <a:r>
              <a:rPr lang="en-IE" dirty="0"/>
              <a:t>Illusion</a:t>
            </a:r>
          </a:p>
          <a:p>
            <a:pPr lvl="1"/>
            <a:r>
              <a:rPr lang="en-IE" dirty="0"/>
              <a:t>All countries are shown, even though only half the globe is visible</a:t>
            </a:r>
          </a:p>
          <a:p>
            <a:r>
              <a:rPr lang="en-IE" dirty="0"/>
              <a:t>Transformed conformally onto each hemisphere of a globe</a:t>
            </a:r>
          </a:p>
          <a:p>
            <a:endParaRPr lang="en-IE" dirty="0"/>
          </a:p>
          <a:p>
            <a:r>
              <a:rPr lang="en-IE" dirty="0"/>
              <a:t>Resembles the world as people increasingly see it</a:t>
            </a:r>
          </a:p>
        </p:txBody>
      </p:sp>
      <p:sp>
        <p:nvSpPr>
          <p:cNvPr id="5" name="object 6">
            <a:extLst>
              <a:ext uri="{FF2B5EF4-FFF2-40B4-BE49-F238E27FC236}">
                <a16:creationId xmlns:a16="http://schemas.microsoft.com/office/drawing/2014/main" id="{C961E161-6126-4EE1-AAA5-0B1FF318054A}"/>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pPr algn="ctr"/>
            <a:r>
              <a:rPr lang="en-IE" dirty="0">
                <a:solidFill>
                  <a:schemeClr val="bg1"/>
                </a:solidFill>
              </a:rPr>
              <a:t>https://www.giss.nasa.gov/tools/gprojector/help/projections/</a:t>
            </a:r>
          </a:p>
        </p:txBody>
      </p:sp>
      <p:sp>
        <p:nvSpPr>
          <p:cNvPr id="10" name="object 3">
            <a:extLst>
              <a:ext uri="{FF2B5EF4-FFF2-40B4-BE49-F238E27FC236}">
                <a16:creationId xmlns:a16="http://schemas.microsoft.com/office/drawing/2014/main" id="{900BBC93-8609-4E1D-B7EE-B6C9F44D0862}"/>
              </a:ext>
            </a:extLst>
          </p:cNvPr>
          <p:cNvSpPr>
            <a:spLocks noGrp="1"/>
          </p:cNvSpPr>
          <p:nvPr>
            <p:ph sz="half" idx="2"/>
          </p:nvPr>
        </p:nvSpPr>
        <p:spPr>
          <a:xfrm>
            <a:off x="6172200" y="1825625"/>
            <a:ext cx="5181600" cy="4351338"/>
          </a:xfrm>
          <a:prstGeom prst="rect">
            <a:avLst/>
          </a:prstGeom>
          <a:blipFill>
            <a:blip r:embed="rId3" cstate="print"/>
            <a:stretch>
              <a:fillRect l="-37774" r="-35029"/>
            </a:stretch>
          </a:blipFill>
        </p:spPr>
        <p:txBody>
          <a:bodyPr wrap="square" lIns="0" tIns="0" rIns="0" bIns="0" rtlCol="0"/>
          <a:lstStyle/>
          <a:p>
            <a:endParaRPr lang="en-IE"/>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Gilbert Two world Perspective Projection</a:t>
            </a:r>
          </a:p>
        </p:txBody>
      </p:sp>
      <p:sp>
        <p:nvSpPr>
          <p:cNvPr id="3" name="object 3"/>
          <p:cNvSpPr/>
          <p:nvPr/>
        </p:nvSpPr>
        <p:spPr>
          <a:xfrm>
            <a:off x="1524000" y="1583627"/>
            <a:ext cx="9144000" cy="4593336"/>
          </a:xfrm>
          <a:prstGeom prst="rect">
            <a:avLst/>
          </a:prstGeom>
          <a:blipFill>
            <a:blip r:embed="rId3" cstate="print"/>
            <a:stretch>
              <a:fillRect/>
            </a:stretch>
          </a:blipFill>
        </p:spPr>
        <p:txBody>
          <a:bodyPr wrap="square" lIns="0" tIns="0" rIns="0" bIns="0" rtlCol="0"/>
          <a:lstStyle/>
          <a:p>
            <a:endParaRPr dirty="0"/>
          </a:p>
        </p:txBody>
      </p:sp>
      <p:sp>
        <p:nvSpPr>
          <p:cNvPr id="5" name="object 6">
            <a:extLst>
              <a:ext uri="{FF2B5EF4-FFF2-40B4-BE49-F238E27FC236}">
                <a16:creationId xmlns:a16="http://schemas.microsoft.com/office/drawing/2014/main" id="{C961E161-6126-4EE1-AAA5-0B1FF318054A}"/>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pPr algn="ctr"/>
            <a:r>
              <a:rPr lang="en-IE" dirty="0">
                <a:solidFill>
                  <a:schemeClr val="bg1"/>
                </a:solidFill>
              </a:rPr>
              <a:t>https://www.giss.nasa.gov/tools/gprojector/help/projections/</a:t>
            </a:r>
          </a:p>
        </p:txBody>
      </p:sp>
    </p:spTree>
    <p:extLst>
      <p:ext uri="{BB962C8B-B14F-4D97-AF65-F5344CB8AC3E}">
        <p14:creationId xmlns:p14="http://schemas.microsoft.com/office/powerpoint/2010/main" val="3830005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124711"/>
            <a:ext cx="9144000" cy="5401056"/>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a:spLocks noGrp="1"/>
          </p:cNvSpPr>
          <p:nvPr>
            <p:ph type="title"/>
          </p:nvPr>
        </p:nvSpPr>
        <p:spPr/>
        <p:txBody>
          <a:bodyPr/>
          <a:lstStyle/>
          <a:p>
            <a:r>
              <a:rPr lang="en-IE" dirty="0"/>
              <a:t>Projections in R</a:t>
            </a:r>
          </a:p>
        </p:txBody>
      </p:sp>
      <p:sp>
        <p:nvSpPr>
          <p:cNvPr id="7" name="Content Placeholder 6">
            <a:extLst>
              <a:ext uri="{FF2B5EF4-FFF2-40B4-BE49-F238E27FC236}">
                <a16:creationId xmlns:a16="http://schemas.microsoft.com/office/drawing/2014/main" id="{D81A3F46-50DD-4F62-97D3-102BF38F9300}"/>
              </a:ext>
            </a:extLst>
          </p:cNvPr>
          <p:cNvSpPr>
            <a:spLocks noGrp="1"/>
          </p:cNvSpPr>
          <p:nvPr>
            <p:ph idx="1"/>
          </p:nvPr>
        </p:nvSpPr>
        <p:spPr/>
        <p:txBody>
          <a:bodyPr/>
          <a:lstStyle/>
          <a:p>
            <a:r>
              <a:rPr lang="en-IE" dirty="0"/>
              <a:t>Different projections are included in the maps package</a:t>
            </a:r>
          </a:p>
          <a:p>
            <a:endParaRPr lang="en-I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Projections in R</a:t>
            </a:r>
          </a:p>
        </p:txBody>
      </p:sp>
      <p:sp>
        <p:nvSpPr>
          <p:cNvPr id="7" name="Content Placeholder 6">
            <a:extLst>
              <a:ext uri="{FF2B5EF4-FFF2-40B4-BE49-F238E27FC236}">
                <a16:creationId xmlns:a16="http://schemas.microsoft.com/office/drawing/2014/main" id="{105B4026-49D8-45BF-8120-5D3C3FC7CBD8}"/>
              </a:ext>
            </a:extLst>
          </p:cNvPr>
          <p:cNvSpPr>
            <a:spLocks noGrp="1"/>
          </p:cNvSpPr>
          <p:nvPr>
            <p:ph idx="1"/>
          </p:nvPr>
        </p:nvSpPr>
        <p:spPr/>
        <p:txBody>
          <a:bodyPr>
            <a:normAutofit fontScale="92500" lnSpcReduction="20000"/>
          </a:bodyPr>
          <a:lstStyle/>
          <a:p>
            <a:r>
              <a:rPr lang="en-IE" dirty="0"/>
              <a:t>Equatorial projections </a:t>
            </a:r>
            <a:r>
              <a:rPr lang="en-IE" dirty="0" err="1"/>
              <a:t>centered</a:t>
            </a:r>
            <a:r>
              <a:rPr lang="en-IE" dirty="0"/>
              <a:t> on the Prime Meridian (longitude 0). Parallels are straight horizontal lines</a:t>
            </a:r>
          </a:p>
          <a:p>
            <a:endParaRPr lang="en-IE" dirty="0"/>
          </a:p>
          <a:p>
            <a:r>
              <a:rPr lang="en-IE" b="1" dirty="0" err="1"/>
              <a:t>mercator</a:t>
            </a:r>
            <a:r>
              <a:rPr lang="en-IE" b="1" dirty="0"/>
              <a:t>()</a:t>
            </a:r>
            <a:r>
              <a:rPr lang="en-IE" dirty="0"/>
              <a:t> equally spaced straight meridians, conformal, straight compass courses</a:t>
            </a:r>
          </a:p>
          <a:p>
            <a:r>
              <a:rPr lang="en-IE" b="1" dirty="0"/>
              <a:t>gall(lat0)</a:t>
            </a:r>
            <a:r>
              <a:rPr lang="en-IE" dirty="0"/>
              <a:t> parallels spaced stereographically on prime meridian, equally spaced straight meridians, true scale on lat0</a:t>
            </a:r>
          </a:p>
          <a:p>
            <a:r>
              <a:rPr lang="en-IE" b="1" dirty="0" err="1"/>
              <a:t>mollweide</a:t>
            </a:r>
            <a:r>
              <a:rPr lang="en-IE" b="1" dirty="0"/>
              <a:t>()</a:t>
            </a:r>
            <a:r>
              <a:rPr lang="en-IE" dirty="0"/>
              <a:t> equal-area, hemisphere is a circle</a:t>
            </a:r>
          </a:p>
          <a:p>
            <a:r>
              <a:rPr lang="en-IE" b="1" dirty="0"/>
              <a:t>gilbert()</a:t>
            </a:r>
            <a:r>
              <a:rPr lang="en-IE" dirty="0"/>
              <a:t> sphere conformally mapped on hemisphere and viewed orthographically</a:t>
            </a:r>
          </a:p>
          <a:p>
            <a:r>
              <a:rPr lang="en-IE" dirty="0"/>
              <a:t>Others</a:t>
            </a:r>
          </a:p>
          <a:p>
            <a:r>
              <a:rPr lang="en-IE" b="1" dirty="0"/>
              <a:t>sinusoidal() cylindrical() rectangular(lat0) </a:t>
            </a:r>
            <a:r>
              <a:rPr lang="en-IE" b="1" dirty="0" err="1"/>
              <a:t>cylequalarea</a:t>
            </a:r>
            <a:r>
              <a:rPr lang="en-IE" b="1" dirty="0"/>
              <a:t>(lat0)</a:t>
            </a:r>
          </a:p>
          <a:p>
            <a:endParaRPr lang="en-IE" dirty="0"/>
          </a:p>
        </p:txBody>
      </p:sp>
      <p:sp>
        <p:nvSpPr>
          <p:cNvPr id="5" name="object 6">
            <a:extLst>
              <a:ext uri="{FF2B5EF4-FFF2-40B4-BE49-F238E27FC236}">
                <a16:creationId xmlns:a16="http://schemas.microsoft.com/office/drawing/2014/main" id="{3505680F-410B-46A9-AF70-2982B042FE7C}"/>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3" name="Rectangle 2">
            <a:extLst>
              <a:ext uri="{FF2B5EF4-FFF2-40B4-BE49-F238E27FC236}">
                <a16:creationId xmlns:a16="http://schemas.microsoft.com/office/drawing/2014/main" id="{FFBFDBF2-411C-4F89-9804-C89B2B04C59D}"/>
              </a:ext>
            </a:extLst>
          </p:cNvPr>
          <p:cNvSpPr/>
          <p:nvPr/>
        </p:nvSpPr>
        <p:spPr>
          <a:xfrm>
            <a:off x="3320400" y="6481830"/>
            <a:ext cx="5551200" cy="369332"/>
          </a:xfrm>
          <a:prstGeom prst="rect">
            <a:avLst/>
          </a:prstGeom>
        </p:spPr>
        <p:txBody>
          <a:bodyPr wrap="none">
            <a:spAutoFit/>
          </a:bodyPr>
          <a:lstStyle/>
          <a:p>
            <a:pPr algn="ctr"/>
            <a:r>
              <a:rPr lang="en-IE" dirty="0">
                <a:solidFill>
                  <a:schemeClr val="bg1"/>
                </a:solidFill>
              </a:rPr>
              <a:t>https://cran.r-project.org/web/packages/maps/maps.pdf</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Projections in R</a:t>
            </a:r>
          </a:p>
        </p:txBody>
      </p:sp>
      <p:sp>
        <p:nvSpPr>
          <p:cNvPr id="7" name="Content Placeholder 6">
            <a:extLst>
              <a:ext uri="{FF2B5EF4-FFF2-40B4-BE49-F238E27FC236}">
                <a16:creationId xmlns:a16="http://schemas.microsoft.com/office/drawing/2014/main" id="{105B4026-49D8-45BF-8120-5D3C3FC7CBD8}"/>
              </a:ext>
            </a:extLst>
          </p:cNvPr>
          <p:cNvSpPr>
            <a:spLocks noGrp="1"/>
          </p:cNvSpPr>
          <p:nvPr>
            <p:ph idx="1"/>
          </p:nvPr>
        </p:nvSpPr>
        <p:spPr/>
        <p:txBody>
          <a:bodyPr>
            <a:normAutofit/>
          </a:bodyPr>
          <a:lstStyle/>
          <a:p>
            <a:r>
              <a:rPr lang="en-IE" dirty="0"/>
              <a:t>Azimuthal projections </a:t>
            </a:r>
            <a:r>
              <a:rPr lang="en-IE" dirty="0" err="1"/>
              <a:t>centered</a:t>
            </a:r>
            <a:r>
              <a:rPr lang="en-IE" dirty="0"/>
              <a:t> on the North Pole. Parallels are concentric circles. Meridians are equally spaced radial lines.</a:t>
            </a:r>
          </a:p>
          <a:p>
            <a:r>
              <a:rPr lang="en-IE" b="1" dirty="0" err="1"/>
              <a:t>azequidistant</a:t>
            </a:r>
            <a:r>
              <a:rPr lang="en-IE" b="1" dirty="0"/>
              <a:t>() </a:t>
            </a:r>
            <a:r>
              <a:rPr lang="en-IE" dirty="0"/>
              <a:t>equally spaced parallels, true distances from pole</a:t>
            </a:r>
          </a:p>
          <a:p>
            <a:r>
              <a:rPr lang="en-IE" b="1" dirty="0" err="1"/>
              <a:t>azequalarea</a:t>
            </a:r>
            <a:r>
              <a:rPr lang="en-IE" b="1" dirty="0"/>
              <a:t>() </a:t>
            </a:r>
            <a:r>
              <a:rPr lang="en-IE" dirty="0"/>
              <a:t>equal-area</a:t>
            </a:r>
          </a:p>
          <a:p>
            <a:r>
              <a:rPr lang="en-IE" b="1" dirty="0"/>
              <a:t>gnomonic()</a:t>
            </a:r>
            <a:r>
              <a:rPr lang="en-IE" dirty="0"/>
              <a:t> central projection on tangent plane, straight great circles</a:t>
            </a:r>
          </a:p>
          <a:p>
            <a:r>
              <a:rPr lang="en-IE" b="1" dirty="0"/>
              <a:t>perspective(</a:t>
            </a:r>
            <a:r>
              <a:rPr lang="en-IE" b="1" dirty="0" err="1"/>
              <a:t>dist</a:t>
            </a:r>
            <a:r>
              <a:rPr lang="en-IE" b="1" dirty="0"/>
              <a:t>) </a:t>
            </a:r>
            <a:r>
              <a:rPr lang="en-IE" dirty="0"/>
              <a:t>viewed along earth's axis </a:t>
            </a:r>
            <a:r>
              <a:rPr lang="en-IE" dirty="0" err="1"/>
              <a:t>dist</a:t>
            </a:r>
            <a:r>
              <a:rPr lang="en-IE" dirty="0"/>
              <a:t> earth radii from </a:t>
            </a:r>
            <a:r>
              <a:rPr lang="en-IE" dirty="0" err="1"/>
              <a:t>center</a:t>
            </a:r>
            <a:r>
              <a:rPr lang="en-IE" dirty="0"/>
              <a:t> of earth</a:t>
            </a:r>
          </a:p>
          <a:p>
            <a:r>
              <a:rPr lang="en-IE" dirty="0"/>
              <a:t>Others</a:t>
            </a:r>
          </a:p>
          <a:p>
            <a:r>
              <a:rPr lang="en-IE" b="1" dirty="0"/>
              <a:t>orthographic() stereographic() </a:t>
            </a:r>
            <a:r>
              <a:rPr lang="en-IE" b="1" dirty="0" err="1"/>
              <a:t>laue</a:t>
            </a:r>
            <a:r>
              <a:rPr lang="en-IE" b="1" dirty="0"/>
              <a:t>()	fisheye(n) </a:t>
            </a:r>
            <a:r>
              <a:rPr lang="en-IE" b="1" dirty="0" err="1"/>
              <a:t>newyorker</a:t>
            </a:r>
            <a:r>
              <a:rPr lang="en-IE" b="1" dirty="0"/>
              <a:t>(r)</a:t>
            </a:r>
          </a:p>
          <a:p>
            <a:endParaRPr lang="en-IE" dirty="0"/>
          </a:p>
        </p:txBody>
      </p:sp>
      <p:sp>
        <p:nvSpPr>
          <p:cNvPr id="6" name="object 6">
            <a:extLst>
              <a:ext uri="{FF2B5EF4-FFF2-40B4-BE49-F238E27FC236}">
                <a16:creationId xmlns:a16="http://schemas.microsoft.com/office/drawing/2014/main" id="{EC2EB78F-7F8C-477C-B07D-2494DA8CD4DE}"/>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8" name="Rectangle 7">
            <a:extLst>
              <a:ext uri="{FF2B5EF4-FFF2-40B4-BE49-F238E27FC236}">
                <a16:creationId xmlns:a16="http://schemas.microsoft.com/office/drawing/2014/main" id="{A35696D0-D108-47F7-BF0B-D187EB15B12E}"/>
              </a:ext>
            </a:extLst>
          </p:cNvPr>
          <p:cNvSpPr/>
          <p:nvPr/>
        </p:nvSpPr>
        <p:spPr>
          <a:xfrm>
            <a:off x="3320400" y="6481830"/>
            <a:ext cx="5551200" cy="369332"/>
          </a:xfrm>
          <a:prstGeom prst="rect">
            <a:avLst/>
          </a:prstGeom>
        </p:spPr>
        <p:txBody>
          <a:bodyPr wrap="none">
            <a:spAutoFit/>
          </a:bodyPr>
          <a:lstStyle/>
          <a:p>
            <a:pPr algn="ctr"/>
            <a:r>
              <a:rPr lang="en-IE" dirty="0">
                <a:solidFill>
                  <a:schemeClr val="bg1"/>
                </a:solidFill>
              </a:rPr>
              <a:t>https://cran.r-project.org/web/packages/maps/maps.pdf</a:t>
            </a:r>
          </a:p>
        </p:txBody>
      </p:sp>
    </p:spTree>
    <p:extLst>
      <p:ext uri="{BB962C8B-B14F-4D97-AF65-F5344CB8AC3E}">
        <p14:creationId xmlns:p14="http://schemas.microsoft.com/office/powerpoint/2010/main" val="4255884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Projections in R</a:t>
            </a:r>
          </a:p>
        </p:txBody>
      </p:sp>
      <p:sp>
        <p:nvSpPr>
          <p:cNvPr id="7" name="Content Placeholder 6">
            <a:extLst>
              <a:ext uri="{FF2B5EF4-FFF2-40B4-BE49-F238E27FC236}">
                <a16:creationId xmlns:a16="http://schemas.microsoft.com/office/drawing/2014/main" id="{105B4026-49D8-45BF-8120-5D3C3FC7CBD8}"/>
              </a:ext>
            </a:extLst>
          </p:cNvPr>
          <p:cNvSpPr>
            <a:spLocks noGrp="1"/>
          </p:cNvSpPr>
          <p:nvPr>
            <p:ph idx="1"/>
          </p:nvPr>
        </p:nvSpPr>
        <p:spPr/>
        <p:txBody>
          <a:bodyPr>
            <a:normAutofit/>
          </a:bodyPr>
          <a:lstStyle/>
          <a:p>
            <a:r>
              <a:rPr lang="en-IE" dirty="0"/>
              <a:t>Polar conic projections symmetric about the Prime Meridian. Parallels are segments of concentric circles</a:t>
            </a:r>
          </a:p>
          <a:p>
            <a:r>
              <a:rPr lang="en-IE" b="1" dirty="0"/>
              <a:t>conic(lat0)</a:t>
            </a:r>
            <a:r>
              <a:rPr lang="en-IE" dirty="0"/>
              <a:t>	central projection on cone tangent at lat0</a:t>
            </a:r>
          </a:p>
          <a:p>
            <a:r>
              <a:rPr lang="en-IE" b="1" dirty="0" err="1"/>
              <a:t>simpleconic</a:t>
            </a:r>
            <a:r>
              <a:rPr lang="en-IE" b="1" dirty="0"/>
              <a:t>(lat0,lat1) </a:t>
            </a:r>
            <a:r>
              <a:rPr lang="en-IE" dirty="0"/>
              <a:t>equally spaced parallels, true scale on lat0 and lat1</a:t>
            </a:r>
          </a:p>
          <a:p>
            <a:r>
              <a:rPr lang="en-IE" b="1" dirty="0"/>
              <a:t>lambert(lat0,lat1) </a:t>
            </a:r>
            <a:r>
              <a:rPr lang="en-IE" dirty="0"/>
              <a:t>conformal, true scale on lat0 and lat1</a:t>
            </a:r>
          </a:p>
          <a:p>
            <a:r>
              <a:rPr lang="en-IE" b="1" dirty="0" err="1"/>
              <a:t>albers</a:t>
            </a:r>
            <a:r>
              <a:rPr lang="en-IE" b="1" dirty="0"/>
              <a:t>(lat0,lat1)</a:t>
            </a:r>
            <a:r>
              <a:rPr lang="en-IE" dirty="0"/>
              <a:t> equal-area, true scale on lat0 and lat1</a:t>
            </a:r>
          </a:p>
          <a:p>
            <a:r>
              <a:rPr lang="en-IE" b="1" dirty="0"/>
              <a:t>bonne(lat0)</a:t>
            </a:r>
            <a:r>
              <a:rPr lang="en-IE" dirty="0"/>
              <a:t> equally spaced parallels, equal-area, parallel lat0 developed from tangent cone</a:t>
            </a:r>
          </a:p>
          <a:p>
            <a:endParaRPr lang="en-IE" dirty="0"/>
          </a:p>
        </p:txBody>
      </p:sp>
      <p:sp>
        <p:nvSpPr>
          <p:cNvPr id="6" name="object 6">
            <a:extLst>
              <a:ext uri="{FF2B5EF4-FFF2-40B4-BE49-F238E27FC236}">
                <a16:creationId xmlns:a16="http://schemas.microsoft.com/office/drawing/2014/main" id="{0BAE5DB5-18AC-406A-82A0-A9141C64BFA8}"/>
              </a:ext>
            </a:extLst>
          </p:cNvPr>
          <p:cNvSpPr/>
          <p:nvPr/>
        </p:nvSpPr>
        <p:spPr>
          <a:xfrm>
            <a:off x="1524000" y="648183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8" name="Rectangle 7">
            <a:extLst>
              <a:ext uri="{FF2B5EF4-FFF2-40B4-BE49-F238E27FC236}">
                <a16:creationId xmlns:a16="http://schemas.microsoft.com/office/drawing/2014/main" id="{F77FFDCB-308C-4A2B-9489-B4B016E7E181}"/>
              </a:ext>
            </a:extLst>
          </p:cNvPr>
          <p:cNvSpPr/>
          <p:nvPr/>
        </p:nvSpPr>
        <p:spPr>
          <a:xfrm>
            <a:off x="3320400" y="6481830"/>
            <a:ext cx="5551200" cy="369332"/>
          </a:xfrm>
          <a:prstGeom prst="rect">
            <a:avLst/>
          </a:prstGeom>
        </p:spPr>
        <p:txBody>
          <a:bodyPr wrap="none">
            <a:spAutoFit/>
          </a:bodyPr>
          <a:lstStyle/>
          <a:p>
            <a:pPr algn="ctr"/>
            <a:r>
              <a:rPr lang="en-IE" dirty="0">
                <a:solidFill>
                  <a:schemeClr val="bg1"/>
                </a:solidFill>
              </a:rPr>
              <a:t>https://cran.r-project.org/web/packages/maps/maps.pdf</a:t>
            </a:r>
          </a:p>
        </p:txBody>
      </p:sp>
    </p:spTree>
    <p:extLst>
      <p:ext uri="{BB962C8B-B14F-4D97-AF65-F5344CB8AC3E}">
        <p14:creationId xmlns:p14="http://schemas.microsoft.com/office/powerpoint/2010/main" val="20152994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124711"/>
            <a:ext cx="9144000" cy="5401056"/>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a:spLocks noGrp="1"/>
          </p:cNvSpPr>
          <p:nvPr>
            <p:ph type="title"/>
          </p:nvPr>
        </p:nvSpPr>
        <p:spPr/>
        <p:txBody>
          <a:bodyPr/>
          <a:lstStyle/>
          <a:p>
            <a:r>
              <a:rPr lang="en-IE" dirty="0"/>
              <a:t>Using ggplot in R</a:t>
            </a:r>
          </a:p>
        </p:txBody>
      </p:sp>
      <p:sp>
        <p:nvSpPr>
          <p:cNvPr id="7" name="Content Placeholder 6">
            <a:extLst>
              <a:ext uri="{FF2B5EF4-FFF2-40B4-BE49-F238E27FC236}">
                <a16:creationId xmlns:a16="http://schemas.microsoft.com/office/drawing/2014/main" id="{93C698EB-086C-4031-A74D-002C3531F57A}"/>
              </a:ext>
            </a:extLst>
          </p:cNvPr>
          <p:cNvSpPr>
            <a:spLocks noGrp="1"/>
          </p:cNvSpPr>
          <p:nvPr>
            <p:ph idx="1"/>
          </p:nvPr>
        </p:nvSpPr>
        <p:spPr/>
        <p:txBody>
          <a:bodyPr/>
          <a:lstStyle/>
          <a:p>
            <a:r>
              <a:rPr lang="en-IE" dirty="0"/>
              <a:t>Long Tables</a:t>
            </a:r>
          </a:p>
          <a:p>
            <a:r>
              <a:rPr lang="en-IE" dirty="0"/>
              <a:t>Bar charts</a:t>
            </a:r>
          </a:p>
          <a:p>
            <a:r>
              <a:rPr lang="en-IE" dirty="0"/>
              <a:t>Histograms</a:t>
            </a:r>
          </a:p>
          <a:p>
            <a:r>
              <a:rPr lang="en-IE" dirty="0"/>
              <a:t>Scatter plot and Bubble charts</a:t>
            </a:r>
          </a:p>
          <a:p>
            <a:r>
              <a:rPr lang="en-IE" dirty="0"/>
              <a:t>Line charts</a:t>
            </a:r>
          </a:p>
          <a:p>
            <a:r>
              <a:rPr lang="en-IE" dirty="0"/>
              <a:t>Smoothing</a:t>
            </a:r>
          </a:p>
          <a:p>
            <a:endParaRPr lang="en-IE"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Long Tables in R</a:t>
            </a:r>
          </a:p>
        </p:txBody>
      </p:sp>
      <p:sp>
        <p:nvSpPr>
          <p:cNvPr id="7" name="Content Placeholder 6">
            <a:extLst>
              <a:ext uri="{FF2B5EF4-FFF2-40B4-BE49-F238E27FC236}">
                <a16:creationId xmlns:a16="http://schemas.microsoft.com/office/drawing/2014/main" id="{A302FBA9-04F6-49D8-9360-8972DD7B24E2}"/>
              </a:ext>
            </a:extLst>
          </p:cNvPr>
          <p:cNvSpPr>
            <a:spLocks noGrp="1"/>
          </p:cNvSpPr>
          <p:nvPr>
            <p:ph idx="1"/>
          </p:nvPr>
        </p:nvSpPr>
        <p:spPr/>
        <p:txBody>
          <a:bodyPr>
            <a:normAutofit lnSpcReduction="10000"/>
          </a:bodyPr>
          <a:lstStyle/>
          <a:p>
            <a:r>
              <a:rPr lang="en-IE" dirty="0"/>
              <a:t>Looking at last week’s </a:t>
            </a:r>
            <a:r>
              <a:rPr lang="en-IE" dirty="0" err="1"/>
              <a:t>studentresults</a:t>
            </a:r>
            <a:r>
              <a:rPr lang="en-IE" dirty="0"/>
              <a:t> file, we may want to plot the results for the written and oral exams in two bars per student</a:t>
            </a:r>
          </a:p>
          <a:p>
            <a:endParaRPr lang="en-IE" dirty="0"/>
          </a:p>
          <a:p>
            <a:endParaRPr lang="en-IE" dirty="0"/>
          </a:p>
          <a:p>
            <a:endParaRPr lang="en-IE" dirty="0"/>
          </a:p>
          <a:p>
            <a:endParaRPr lang="en-IE" dirty="0"/>
          </a:p>
          <a:p>
            <a:endParaRPr lang="en-IE" dirty="0"/>
          </a:p>
          <a:p>
            <a:r>
              <a:rPr lang="en-IE" dirty="0"/>
              <a:t>In order to plot those results in a bar chart with written and oral in separate bars, we need to convert the table into what is called long table format</a:t>
            </a:r>
          </a:p>
          <a:p>
            <a:endParaRPr lang="en-IE" dirty="0"/>
          </a:p>
        </p:txBody>
      </p:sp>
      <p:sp>
        <p:nvSpPr>
          <p:cNvPr id="5" name="object 5"/>
          <p:cNvSpPr/>
          <p:nvPr/>
        </p:nvSpPr>
        <p:spPr>
          <a:xfrm>
            <a:off x="4176522" y="2681789"/>
            <a:ext cx="3838955" cy="2331720"/>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Introduction</a:t>
            </a:r>
          </a:p>
        </p:txBody>
      </p:sp>
      <p:sp>
        <p:nvSpPr>
          <p:cNvPr id="4" name="object 4"/>
          <p:cNvSpPr txBox="1">
            <a:spLocks noGrp="1"/>
          </p:cNvSpPr>
          <p:nvPr>
            <p:ph type="body" idx="1"/>
          </p:nvPr>
        </p:nvSpPr>
        <p:spPr>
          <a:xfrm>
            <a:off x="838200" y="1825625"/>
            <a:ext cx="5257800" cy="4351338"/>
          </a:xfrm>
        </p:spPr>
        <p:txBody>
          <a:bodyPr/>
          <a:lstStyle/>
          <a:p>
            <a:r>
              <a:rPr lang="en-IE" dirty="0"/>
              <a:t>Maps are a sub-category of visualisation</a:t>
            </a:r>
          </a:p>
          <a:p>
            <a:endParaRPr lang="en-IE" dirty="0"/>
          </a:p>
          <a:p>
            <a:r>
              <a:rPr lang="en-IE" dirty="0"/>
              <a:t>Maps are </a:t>
            </a:r>
          </a:p>
          <a:p>
            <a:pPr lvl="1"/>
            <a:r>
              <a:rPr lang="en-IE" dirty="0"/>
              <a:t>usually very intuitive</a:t>
            </a:r>
          </a:p>
          <a:p>
            <a:pPr lvl="1"/>
            <a:r>
              <a:rPr lang="en-IE" dirty="0"/>
              <a:t>a great way to understand your data</a:t>
            </a:r>
          </a:p>
          <a:p>
            <a:pPr lvl="1"/>
            <a:r>
              <a:rPr lang="en-IE" dirty="0"/>
              <a:t>essentially scaled down, accurate versions of the physical world</a:t>
            </a:r>
          </a:p>
        </p:txBody>
      </p:sp>
      <p:sp>
        <p:nvSpPr>
          <p:cNvPr id="5" name="object 5"/>
          <p:cNvSpPr/>
          <p:nvPr/>
        </p:nvSpPr>
        <p:spPr>
          <a:xfrm>
            <a:off x="6478292" y="1407119"/>
            <a:ext cx="5064768" cy="4043761"/>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Long Tables in R</a:t>
            </a:r>
          </a:p>
        </p:txBody>
      </p:sp>
      <p:sp>
        <p:nvSpPr>
          <p:cNvPr id="5" name="Text Placeholder 4">
            <a:extLst>
              <a:ext uri="{FF2B5EF4-FFF2-40B4-BE49-F238E27FC236}">
                <a16:creationId xmlns:a16="http://schemas.microsoft.com/office/drawing/2014/main" id="{46CCD4D1-6F41-4D5E-B72C-22D86E14D480}"/>
              </a:ext>
            </a:extLst>
          </p:cNvPr>
          <p:cNvSpPr>
            <a:spLocks noGrp="1"/>
          </p:cNvSpPr>
          <p:nvPr>
            <p:ph type="body" idx="1"/>
          </p:nvPr>
        </p:nvSpPr>
        <p:spPr/>
        <p:txBody>
          <a:bodyPr/>
          <a:lstStyle/>
          <a:p>
            <a:r>
              <a:rPr lang="en-IE" dirty="0"/>
              <a:t>Original Table</a:t>
            </a:r>
          </a:p>
        </p:txBody>
      </p:sp>
      <p:sp>
        <p:nvSpPr>
          <p:cNvPr id="7" name="Text Placeholder 6">
            <a:extLst>
              <a:ext uri="{FF2B5EF4-FFF2-40B4-BE49-F238E27FC236}">
                <a16:creationId xmlns:a16="http://schemas.microsoft.com/office/drawing/2014/main" id="{893CA339-443D-46FF-972C-37A3D9CFBCC0}"/>
              </a:ext>
            </a:extLst>
          </p:cNvPr>
          <p:cNvSpPr>
            <a:spLocks noGrp="1"/>
          </p:cNvSpPr>
          <p:nvPr>
            <p:ph type="body" sz="quarter" idx="3"/>
          </p:nvPr>
        </p:nvSpPr>
        <p:spPr/>
        <p:txBody>
          <a:bodyPr/>
          <a:lstStyle/>
          <a:p>
            <a:r>
              <a:rPr lang="en-IE" dirty="0"/>
              <a:t>Long Table</a:t>
            </a:r>
          </a:p>
        </p:txBody>
      </p:sp>
      <p:graphicFrame>
        <p:nvGraphicFramePr>
          <p:cNvPr id="11" name="object 3">
            <a:extLst>
              <a:ext uri="{FF2B5EF4-FFF2-40B4-BE49-F238E27FC236}">
                <a16:creationId xmlns:a16="http://schemas.microsoft.com/office/drawing/2014/main" id="{E343312F-6F9F-4D7A-9ABE-5CB4FE8DB7FF}"/>
              </a:ext>
            </a:extLst>
          </p:cNvPr>
          <p:cNvGraphicFramePr>
            <a:graphicFrameLocks noGrp="1"/>
          </p:cNvGraphicFramePr>
          <p:nvPr>
            <p:ph sz="half" idx="2"/>
            <p:extLst>
              <p:ext uri="{D42A27DB-BD31-4B8C-83A1-F6EECF244321}">
                <p14:modId xmlns:p14="http://schemas.microsoft.com/office/powerpoint/2010/main" val="3007403393"/>
              </p:ext>
            </p:extLst>
          </p:nvPr>
        </p:nvGraphicFramePr>
        <p:xfrm>
          <a:off x="839788" y="2505075"/>
          <a:ext cx="3277235" cy="1337945"/>
        </p:xfrm>
        <a:graphic>
          <a:graphicData uri="http://schemas.openxmlformats.org/drawingml/2006/table">
            <a:tbl>
              <a:tblPr firstRow="1" bandRow="1">
                <a:tableStyleId>{2D5ABB26-0587-4C30-8999-92F81FD0307C}</a:tableStyleId>
              </a:tblPr>
              <a:tblGrid>
                <a:gridCol w="582295">
                  <a:extLst>
                    <a:ext uri="{9D8B030D-6E8A-4147-A177-3AD203B41FA5}">
                      <a16:colId xmlns:a16="http://schemas.microsoft.com/office/drawing/2014/main" val="20000"/>
                    </a:ext>
                  </a:extLst>
                </a:gridCol>
                <a:gridCol w="117983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53110">
                  <a:extLst>
                    <a:ext uri="{9D8B030D-6E8A-4147-A177-3AD203B41FA5}">
                      <a16:colId xmlns:a16="http://schemas.microsoft.com/office/drawing/2014/main" val="20003"/>
                    </a:ext>
                  </a:extLst>
                </a:gridCol>
              </a:tblGrid>
              <a:tr h="304800">
                <a:tc>
                  <a:txBody>
                    <a:bodyPr/>
                    <a:lstStyle/>
                    <a:p>
                      <a:pPr>
                        <a:lnSpc>
                          <a:spcPct val="100000"/>
                        </a:lnSpc>
                      </a:pPr>
                      <a:endParaRPr sz="13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74930">
                        <a:lnSpc>
                          <a:spcPct val="100000"/>
                        </a:lnSpc>
                        <a:spcBef>
                          <a:spcPts val="50"/>
                        </a:spcBef>
                      </a:pPr>
                      <a:r>
                        <a:rPr sz="1200" b="1" spc="-50" dirty="0">
                          <a:solidFill>
                            <a:srgbClr val="FFFFFF"/>
                          </a:solidFill>
                          <a:latin typeface="Trebuchet MS"/>
                          <a:cs typeface="Trebuchet MS"/>
                        </a:rPr>
                        <a:t>Name</a:t>
                      </a:r>
                      <a:endParaRPr sz="1200" dirty="0">
                        <a:latin typeface="Trebuchet MS"/>
                        <a:cs typeface="Trebuchet MS"/>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74930">
                        <a:lnSpc>
                          <a:spcPct val="100000"/>
                        </a:lnSpc>
                        <a:spcBef>
                          <a:spcPts val="50"/>
                        </a:spcBef>
                      </a:pPr>
                      <a:r>
                        <a:rPr sz="1200" b="1" spc="-70" dirty="0">
                          <a:solidFill>
                            <a:srgbClr val="FFFFFF"/>
                          </a:solidFill>
                          <a:latin typeface="Trebuchet MS"/>
                          <a:cs typeface="Trebuchet MS"/>
                        </a:rPr>
                        <a:t>markw</a:t>
                      </a:r>
                      <a:endParaRPr sz="1200" dirty="0">
                        <a:latin typeface="Trebuchet MS"/>
                        <a:cs typeface="Trebuchet MS"/>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74930">
                        <a:lnSpc>
                          <a:spcPct val="100000"/>
                        </a:lnSpc>
                        <a:spcBef>
                          <a:spcPts val="50"/>
                        </a:spcBef>
                      </a:pPr>
                      <a:r>
                        <a:rPr sz="1200" b="1" spc="-75" dirty="0">
                          <a:solidFill>
                            <a:srgbClr val="FFFFFF"/>
                          </a:solidFill>
                          <a:latin typeface="Trebuchet MS"/>
                          <a:cs typeface="Trebuchet MS"/>
                        </a:rPr>
                        <a:t>marko</a:t>
                      </a:r>
                      <a:endParaRPr sz="1200" dirty="0">
                        <a:latin typeface="Trebuchet MS"/>
                        <a:cs typeface="Trebuchet MS"/>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30835">
                <a:tc>
                  <a:txBody>
                    <a:bodyPr/>
                    <a:lstStyle/>
                    <a:p>
                      <a:pPr marR="54610" algn="r">
                        <a:lnSpc>
                          <a:spcPct val="100000"/>
                        </a:lnSpc>
                        <a:spcBef>
                          <a:spcPts val="50"/>
                        </a:spcBef>
                      </a:pPr>
                      <a:r>
                        <a:rPr sz="1200" b="1" dirty="0">
                          <a:solidFill>
                            <a:srgbClr val="FFFFFF"/>
                          </a:solidFill>
                          <a:latin typeface="Trebuchet MS"/>
                          <a:cs typeface="Trebuchet MS"/>
                        </a:rPr>
                        <a:t>1</a:t>
                      </a:r>
                      <a:endParaRPr sz="1200" dirty="0">
                        <a:latin typeface="Trebuchet MS"/>
                        <a:cs typeface="Trebuchet MS"/>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C"/>
                    </a:solidFill>
                  </a:tcPr>
                </a:tc>
                <a:tc>
                  <a:txBody>
                    <a:bodyPr/>
                    <a:lstStyle/>
                    <a:p>
                      <a:pPr marL="74930">
                        <a:lnSpc>
                          <a:spcPct val="100000"/>
                        </a:lnSpc>
                        <a:spcBef>
                          <a:spcPts val="50"/>
                        </a:spcBef>
                      </a:pPr>
                      <a:r>
                        <a:rPr sz="1200" spc="-55" dirty="0">
                          <a:latin typeface="Arial"/>
                          <a:cs typeface="Arial"/>
                        </a:rPr>
                        <a:t>Hercule</a:t>
                      </a:r>
                      <a:r>
                        <a:rPr sz="1200" spc="-85" dirty="0">
                          <a:latin typeface="Arial"/>
                          <a:cs typeface="Arial"/>
                        </a:rPr>
                        <a:t> </a:t>
                      </a:r>
                      <a:r>
                        <a:rPr sz="1200" spc="-40" dirty="0">
                          <a:latin typeface="Arial"/>
                          <a:cs typeface="Arial"/>
                        </a:rPr>
                        <a:t>Poirot</a:t>
                      </a:r>
                      <a:endParaRPr sz="1200" dirty="0">
                        <a:latin typeface="Arial"/>
                        <a:cs typeface="Arial"/>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16205">
                        <a:lnSpc>
                          <a:spcPct val="100000"/>
                        </a:lnSpc>
                        <a:spcBef>
                          <a:spcPts val="50"/>
                        </a:spcBef>
                      </a:pPr>
                      <a:r>
                        <a:rPr sz="1200" spc="-60" dirty="0">
                          <a:latin typeface="Arial"/>
                          <a:cs typeface="Arial"/>
                        </a:rPr>
                        <a:t>52.06667</a:t>
                      </a:r>
                      <a:endParaRPr sz="1200" dirty="0">
                        <a:latin typeface="Arial"/>
                        <a:cs typeface="Arial"/>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07314">
                        <a:lnSpc>
                          <a:spcPct val="100000"/>
                        </a:lnSpc>
                        <a:spcBef>
                          <a:spcPts val="50"/>
                        </a:spcBef>
                      </a:pPr>
                      <a:r>
                        <a:rPr sz="1200" spc="-60" dirty="0">
                          <a:latin typeface="Arial"/>
                          <a:cs typeface="Arial"/>
                        </a:rPr>
                        <a:t>49.73333</a:t>
                      </a:r>
                      <a:endParaRPr sz="1200" dirty="0">
                        <a:latin typeface="Arial"/>
                        <a:cs typeface="Arial"/>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51155">
                <a:tc>
                  <a:txBody>
                    <a:bodyPr/>
                    <a:lstStyle/>
                    <a:p>
                      <a:pPr marR="54610" algn="r">
                        <a:lnSpc>
                          <a:spcPct val="100000"/>
                        </a:lnSpc>
                        <a:spcBef>
                          <a:spcPts val="50"/>
                        </a:spcBef>
                      </a:pPr>
                      <a:r>
                        <a:rPr sz="1200" b="1" dirty="0">
                          <a:solidFill>
                            <a:srgbClr val="FFFFFF"/>
                          </a:solidFill>
                          <a:latin typeface="Trebuchet MS"/>
                          <a:cs typeface="Trebuchet MS"/>
                        </a:rPr>
                        <a:t>2</a:t>
                      </a:r>
                      <a:endParaRPr sz="1200" dirty="0">
                        <a:latin typeface="Trebuchet MS"/>
                        <a:cs typeface="Trebuchet MS"/>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74930">
                        <a:lnSpc>
                          <a:spcPct val="100000"/>
                        </a:lnSpc>
                        <a:spcBef>
                          <a:spcPts val="50"/>
                        </a:spcBef>
                      </a:pPr>
                      <a:r>
                        <a:rPr sz="1200" spc="-110" dirty="0">
                          <a:latin typeface="Arial"/>
                          <a:cs typeface="Arial"/>
                        </a:rPr>
                        <a:t>Joe</a:t>
                      </a:r>
                      <a:r>
                        <a:rPr sz="1200" spc="-65" dirty="0">
                          <a:latin typeface="Arial"/>
                          <a:cs typeface="Arial"/>
                        </a:rPr>
                        <a:t> </a:t>
                      </a:r>
                      <a:r>
                        <a:rPr sz="1200" spc="-45" dirty="0">
                          <a:latin typeface="Arial"/>
                          <a:cs typeface="Arial"/>
                        </a:rPr>
                        <a:t>O'Neil</a:t>
                      </a:r>
                      <a:endParaRPr sz="1200" dirty="0">
                        <a:latin typeface="Arial"/>
                        <a:cs typeface="Arial"/>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16205">
                        <a:lnSpc>
                          <a:spcPct val="100000"/>
                        </a:lnSpc>
                        <a:spcBef>
                          <a:spcPts val="50"/>
                        </a:spcBef>
                      </a:pPr>
                      <a:r>
                        <a:rPr sz="1200" spc="-60" dirty="0">
                          <a:latin typeface="Arial"/>
                          <a:cs typeface="Arial"/>
                        </a:rPr>
                        <a:t>72.20000</a:t>
                      </a:r>
                      <a:endParaRPr sz="1200" dirty="0">
                        <a:latin typeface="Arial"/>
                        <a:cs typeface="Arial"/>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07314">
                        <a:lnSpc>
                          <a:spcPct val="100000"/>
                        </a:lnSpc>
                        <a:spcBef>
                          <a:spcPts val="50"/>
                        </a:spcBef>
                      </a:pPr>
                      <a:r>
                        <a:rPr sz="1200" spc="-60" dirty="0">
                          <a:latin typeface="Arial"/>
                          <a:cs typeface="Arial"/>
                        </a:rPr>
                        <a:t>70.40000</a:t>
                      </a:r>
                      <a:endParaRPr sz="1200" dirty="0">
                        <a:latin typeface="Arial"/>
                        <a:cs typeface="Arial"/>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51155">
                <a:tc>
                  <a:txBody>
                    <a:bodyPr/>
                    <a:lstStyle/>
                    <a:p>
                      <a:pPr marR="54610" algn="r">
                        <a:lnSpc>
                          <a:spcPct val="100000"/>
                        </a:lnSpc>
                        <a:spcBef>
                          <a:spcPts val="50"/>
                        </a:spcBef>
                      </a:pPr>
                      <a:r>
                        <a:rPr sz="1200" b="1" dirty="0">
                          <a:solidFill>
                            <a:srgbClr val="FFFFFF"/>
                          </a:solidFill>
                          <a:latin typeface="Trebuchet MS"/>
                          <a:cs typeface="Trebuchet MS"/>
                        </a:rPr>
                        <a:t>3</a:t>
                      </a:r>
                      <a:endParaRPr sz="1200" dirty="0">
                        <a:latin typeface="Trebuchet MS"/>
                        <a:cs typeface="Trebuchet MS"/>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74930">
                        <a:lnSpc>
                          <a:spcPct val="100000"/>
                        </a:lnSpc>
                        <a:spcBef>
                          <a:spcPts val="50"/>
                        </a:spcBef>
                      </a:pPr>
                      <a:r>
                        <a:rPr sz="1200" spc="-25" dirty="0">
                          <a:latin typeface="Arial"/>
                          <a:cs typeface="Arial"/>
                        </a:rPr>
                        <a:t>Mary</a:t>
                      </a:r>
                      <a:r>
                        <a:rPr sz="1200" spc="-80" dirty="0">
                          <a:latin typeface="Arial"/>
                          <a:cs typeface="Arial"/>
                        </a:rPr>
                        <a:t> </a:t>
                      </a:r>
                      <a:r>
                        <a:rPr sz="1200" spc="-70" dirty="0">
                          <a:latin typeface="Arial"/>
                          <a:cs typeface="Arial"/>
                        </a:rPr>
                        <a:t>Healy</a:t>
                      </a:r>
                      <a:endParaRPr sz="1200" dirty="0">
                        <a:latin typeface="Arial"/>
                        <a:cs typeface="Arial"/>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16205">
                        <a:lnSpc>
                          <a:spcPct val="100000"/>
                        </a:lnSpc>
                        <a:spcBef>
                          <a:spcPts val="50"/>
                        </a:spcBef>
                      </a:pPr>
                      <a:r>
                        <a:rPr sz="1200" spc="-60" dirty="0">
                          <a:latin typeface="Arial"/>
                          <a:cs typeface="Arial"/>
                        </a:rPr>
                        <a:t>88.86667</a:t>
                      </a:r>
                      <a:endParaRPr sz="1200" dirty="0">
                        <a:latin typeface="Arial"/>
                        <a:cs typeface="Arial"/>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07314">
                        <a:lnSpc>
                          <a:spcPct val="100000"/>
                        </a:lnSpc>
                        <a:spcBef>
                          <a:spcPts val="50"/>
                        </a:spcBef>
                      </a:pPr>
                      <a:r>
                        <a:rPr sz="1200" spc="-60" dirty="0">
                          <a:latin typeface="Arial"/>
                          <a:cs typeface="Arial"/>
                        </a:rPr>
                        <a:t>81.40000</a:t>
                      </a:r>
                      <a:endParaRPr sz="1200" dirty="0">
                        <a:latin typeface="Arial"/>
                        <a:cs typeface="Arial"/>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graphicFrame>
        <p:nvGraphicFramePr>
          <p:cNvPr id="12" name="object 4">
            <a:extLst>
              <a:ext uri="{FF2B5EF4-FFF2-40B4-BE49-F238E27FC236}">
                <a16:creationId xmlns:a16="http://schemas.microsoft.com/office/drawing/2014/main" id="{BABD682C-3589-43FD-857B-F7EB3E2459AE}"/>
              </a:ext>
            </a:extLst>
          </p:cNvPr>
          <p:cNvGraphicFramePr>
            <a:graphicFrameLocks noGrp="1"/>
          </p:cNvGraphicFramePr>
          <p:nvPr>
            <p:ph sz="quarter" idx="4"/>
            <p:extLst>
              <p:ext uri="{D42A27DB-BD31-4B8C-83A1-F6EECF244321}">
                <p14:modId xmlns:p14="http://schemas.microsoft.com/office/powerpoint/2010/main" val="1755836558"/>
              </p:ext>
            </p:extLst>
          </p:nvPr>
        </p:nvGraphicFramePr>
        <p:xfrm>
          <a:off x="6172200" y="2505075"/>
          <a:ext cx="3394709" cy="2284730"/>
        </p:xfrm>
        <a:graphic>
          <a:graphicData uri="http://schemas.openxmlformats.org/drawingml/2006/table">
            <a:tbl>
              <a:tblPr firstRow="1" bandRow="1">
                <a:tableStyleId>{2D5ABB26-0587-4C30-8999-92F81FD0307C}</a:tableStyleId>
              </a:tblPr>
              <a:tblGrid>
                <a:gridCol w="628015">
                  <a:extLst>
                    <a:ext uri="{9D8B030D-6E8A-4147-A177-3AD203B41FA5}">
                      <a16:colId xmlns:a16="http://schemas.microsoft.com/office/drawing/2014/main" val="20000"/>
                    </a:ext>
                  </a:extLst>
                </a:gridCol>
                <a:gridCol w="1031874">
                  <a:extLst>
                    <a:ext uri="{9D8B030D-6E8A-4147-A177-3AD203B41FA5}">
                      <a16:colId xmlns:a16="http://schemas.microsoft.com/office/drawing/2014/main" val="20001"/>
                    </a:ext>
                  </a:extLst>
                </a:gridCol>
                <a:gridCol w="821055">
                  <a:extLst>
                    <a:ext uri="{9D8B030D-6E8A-4147-A177-3AD203B41FA5}">
                      <a16:colId xmlns:a16="http://schemas.microsoft.com/office/drawing/2014/main" val="20002"/>
                    </a:ext>
                  </a:extLst>
                </a:gridCol>
                <a:gridCol w="913765">
                  <a:extLst>
                    <a:ext uri="{9D8B030D-6E8A-4147-A177-3AD203B41FA5}">
                      <a16:colId xmlns:a16="http://schemas.microsoft.com/office/drawing/2014/main" val="20003"/>
                    </a:ext>
                  </a:extLst>
                </a:gridCol>
              </a:tblGrid>
              <a:tr h="304800">
                <a:tc>
                  <a:txBody>
                    <a:bodyPr/>
                    <a:lstStyle/>
                    <a:p>
                      <a:pPr>
                        <a:lnSpc>
                          <a:spcPct val="100000"/>
                        </a:lnSpc>
                      </a:pPr>
                      <a:endParaRPr sz="13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74930">
                        <a:lnSpc>
                          <a:spcPct val="100000"/>
                        </a:lnSpc>
                        <a:spcBef>
                          <a:spcPts val="55"/>
                        </a:spcBef>
                      </a:pPr>
                      <a:r>
                        <a:rPr sz="1200" b="1" spc="-55" dirty="0">
                          <a:solidFill>
                            <a:srgbClr val="FFFFFF"/>
                          </a:solidFill>
                          <a:latin typeface="Trebuchet MS"/>
                          <a:cs typeface="Trebuchet MS"/>
                        </a:rPr>
                        <a:t>Name</a:t>
                      </a:r>
                      <a:endParaRPr sz="1200" dirty="0">
                        <a:latin typeface="Trebuchet MS"/>
                        <a:cs typeface="Trebuchet MS"/>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74930">
                        <a:lnSpc>
                          <a:spcPct val="100000"/>
                        </a:lnSpc>
                        <a:spcBef>
                          <a:spcPts val="55"/>
                        </a:spcBef>
                      </a:pPr>
                      <a:r>
                        <a:rPr sz="1200" b="1" spc="-70" dirty="0">
                          <a:solidFill>
                            <a:srgbClr val="FFFFFF"/>
                          </a:solidFill>
                          <a:latin typeface="Trebuchet MS"/>
                          <a:cs typeface="Trebuchet MS"/>
                        </a:rPr>
                        <a:t>variable</a:t>
                      </a:r>
                      <a:endParaRPr sz="1200" dirty="0">
                        <a:latin typeface="Trebuchet MS"/>
                        <a:cs typeface="Trebuchet MS"/>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75565">
                        <a:lnSpc>
                          <a:spcPct val="100000"/>
                        </a:lnSpc>
                        <a:spcBef>
                          <a:spcPts val="55"/>
                        </a:spcBef>
                      </a:pPr>
                      <a:r>
                        <a:rPr sz="1200" b="1" spc="-70" dirty="0">
                          <a:solidFill>
                            <a:srgbClr val="FFFFFF"/>
                          </a:solidFill>
                          <a:latin typeface="Trebuchet MS"/>
                          <a:cs typeface="Trebuchet MS"/>
                        </a:rPr>
                        <a:t>value</a:t>
                      </a:r>
                      <a:endParaRPr sz="1200" dirty="0">
                        <a:latin typeface="Trebuchet MS"/>
                        <a:cs typeface="Trebuchet MS"/>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3065">
                <a:tc>
                  <a:txBody>
                    <a:bodyPr/>
                    <a:lstStyle/>
                    <a:p>
                      <a:pPr marR="54610" algn="r">
                        <a:lnSpc>
                          <a:spcPct val="100000"/>
                        </a:lnSpc>
                        <a:spcBef>
                          <a:spcPts val="55"/>
                        </a:spcBef>
                      </a:pPr>
                      <a:r>
                        <a:rPr sz="1200" b="1" dirty="0">
                          <a:solidFill>
                            <a:srgbClr val="FFFFFF"/>
                          </a:solidFill>
                          <a:latin typeface="Trebuchet MS"/>
                          <a:cs typeface="Trebuchet MS"/>
                        </a:rPr>
                        <a:t>1</a:t>
                      </a:r>
                      <a:endParaRPr sz="1200" dirty="0">
                        <a:latin typeface="Trebuchet MS"/>
                        <a:cs typeface="Trebuchet MS"/>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C"/>
                    </a:solidFill>
                  </a:tcPr>
                </a:tc>
                <a:tc>
                  <a:txBody>
                    <a:bodyPr/>
                    <a:lstStyle/>
                    <a:p>
                      <a:pPr marL="74930">
                        <a:lnSpc>
                          <a:spcPct val="100000"/>
                        </a:lnSpc>
                        <a:spcBef>
                          <a:spcPts val="55"/>
                        </a:spcBef>
                      </a:pPr>
                      <a:r>
                        <a:rPr sz="1200" spc="-55" dirty="0">
                          <a:latin typeface="Arial"/>
                          <a:cs typeface="Arial"/>
                        </a:rPr>
                        <a:t>Hercule</a:t>
                      </a:r>
                      <a:r>
                        <a:rPr sz="1200" spc="-95" dirty="0">
                          <a:latin typeface="Arial"/>
                          <a:cs typeface="Arial"/>
                        </a:rPr>
                        <a:t> </a:t>
                      </a:r>
                      <a:r>
                        <a:rPr sz="1200" spc="-40" dirty="0">
                          <a:latin typeface="Arial"/>
                          <a:cs typeface="Arial"/>
                        </a:rPr>
                        <a:t>Poirot</a:t>
                      </a:r>
                      <a:endParaRPr sz="1200" dirty="0">
                        <a:latin typeface="Arial"/>
                        <a:cs typeface="Arial"/>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74930">
                        <a:lnSpc>
                          <a:spcPct val="100000"/>
                        </a:lnSpc>
                        <a:spcBef>
                          <a:spcPts val="55"/>
                        </a:spcBef>
                      </a:pPr>
                      <a:r>
                        <a:rPr sz="1200" spc="-40" dirty="0">
                          <a:latin typeface="Arial"/>
                          <a:cs typeface="Arial"/>
                        </a:rPr>
                        <a:t>markw</a:t>
                      </a:r>
                      <a:endParaRPr sz="1200" dirty="0">
                        <a:latin typeface="Arial"/>
                        <a:cs typeface="Arial"/>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R="55244" algn="r">
                        <a:lnSpc>
                          <a:spcPct val="100000"/>
                        </a:lnSpc>
                        <a:spcBef>
                          <a:spcPts val="55"/>
                        </a:spcBef>
                      </a:pPr>
                      <a:r>
                        <a:rPr sz="1200" dirty="0">
                          <a:latin typeface="Arial"/>
                          <a:cs typeface="Arial"/>
                        </a:rPr>
                        <a:t>5</a:t>
                      </a:r>
                      <a:r>
                        <a:rPr sz="1200" spc="5" dirty="0">
                          <a:latin typeface="Arial"/>
                          <a:cs typeface="Arial"/>
                        </a:rPr>
                        <a:t>2</a:t>
                      </a:r>
                      <a:r>
                        <a:rPr sz="1200" spc="-5" dirty="0">
                          <a:latin typeface="Arial"/>
                          <a:cs typeface="Arial"/>
                        </a:rPr>
                        <a:t>.0</a:t>
                      </a:r>
                      <a:r>
                        <a:rPr sz="1200" dirty="0">
                          <a:latin typeface="Arial"/>
                          <a:cs typeface="Arial"/>
                        </a:rPr>
                        <a:t>66</a:t>
                      </a:r>
                      <a:r>
                        <a:rPr sz="1200" spc="5" dirty="0">
                          <a:latin typeface="Arial"/>
                          <a:cs typeface="Arial"/>
                        </a:rPr>
                        <a:t>6</a:t>
                      </a:r>
                      <a:r>
                        <a:rPr sz="1200" dirty="0">
                          <a:latin typeface="Arial"/>
                          <a:cs typeface="Arial"/>
                        </a:rPr>
                        <a:t>7</a:t>
                      </a: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298450">
                <a:tc>
                  <a:txBody>
                    <a:bodyPr/>
                    <a:lstStyle/>
                    <a:p>
                      <a:pPr marR="54610" algn="r">
                        <a:lnSpc>
                          <a:spcPct val="100000"/>
                        </a:lnSpc>
                        <a:spcBef>
                          <a:spcPts val="55"/>
                        </a:spcBef>
                      </a:pPr>
                      <a:r>
                        <a:rPr sz="1200" b="1" dirty="0">
                          <a:solidFill>
                            <a:srgbClr val="FFFFFF"/>
                          </a:solidFill>
                          <a:latin typeface="Trebuchet MS"/>
                          <a:cs typeface="Trebuchet MS"/>
                        </a:rPr>
                        <a:t>2</a:t>
                      </a:r>
                      <a:endParaRPr sz="1200" dirty="0">
                        <a:latin typeface="Trebuchet MS"/>
                        <a:cs typeface="Trebuchet MS"/>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74930">
                        <a:lnSpc>
                          <a:spcPct val="100000"/>
                        </a:lnSpc>
                        <a:spcBef>
                          <a:spcPts val="55"/>
                        </a:spcBef>
                      </a:pPr>
                      <a:r>
                        <a:rPr sz="1200" spc="-110" dirty="0">
                          <a:latin typeface="Arial"/>
                          <a:cs typeface="Arial"/>
                        </a:rPr>
                        <a:t>Joe</a:t>
                      </a:r>
                      <a:r>
                        <a:rPr sz="1200" spc="-70" dirty="0">
                          <a:latin typeface="Arial"/>
                          <a:cs typeface="Arial"/>
                        </a:rPr>
                        <a:t> </a:t>
                      </a:r>
                      <a:r>
                        <a:rPr sz="1200" spc="-45" dirty="0">
                          <a:latin typeface="Arial"/>
                          <a:cs typeface="Arial"/>
                        </a:rPr>
                        <a:t>O'Neil</a:t>
                      </a:r>
                      <a:endParaRPr sz="1200" dirty="0">
                        <a:latin typeface="Arial"/>
                        <a:cs typeface="Arial"/>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4930">
                        <a:lnSpc>
                          <a:spcPct val="100000"/>
                        </a:lnSpc>
                        <a:spcBef>
                          <a:spcPts val="55"/>
                        </a:spcBef>
                      </a:pPr>
                      <a:r>
                        <a:rPr sz="1200" spc="-40" dirty="0">
                          <a:latin typeface="Arial"/>
                          <a:cs typeface="Arial"/>
                        </a:rPr>
                        <a:t>markw</a:t>
                      </a:r>
                      <a:endParaRPr sz="1200" dirty="0">
                        <a:latin typeface="Arial"/>
                        <a:cs typeface="Arial"/>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55244" algn="r">
                        <a:lnSpc>
                          <a:spcPct val="100000"/>
                        </a:lnSpc>
                        <a:spcBef>
                          <a:spcPts val="55"/>
                        </a:spcBef>
                      </a:pPr>
                      <a:r>
                        <a:rPr sz="1200" dirty="0">
                          <a:latin typeface="Arial"/>
                          <a:cs typeface="Arial"/>
                        </a:rPr>
                        <a:t>7</a:t>
                      </a:r>
                      <a:r>
                        <a:rPr sz="1200" spc="5" dirty="0">
                          <a:latin typeface="Arial"/>
                          <a:cs typeface="Arial"/>
                        </a:rPr>
                        <a:t>2</a:t>
                      </a:r>
                      <a:r>
                        <a:rPr sz="1200" spc="-5" dirty="0">
                          <a:latin typeface="Arial"/>
                          <a:cs typeface="Arial"/>
                        </a:rPr>
                        <a:t>.2</a:t>
                      </a:r>
                      <a:r>
                        <a:rPr sz="1200" dirty="0">
                          <a:latin typeface="Arial"/>
                          <a:cs typeface="Arial"/>
                        </a:rPr>
                        <a:t>00</a:t>
                      </a:r>
                      <a:r>
                        <a:rPr sz="1200" spc="5" dirty="0">
                          <a:latin typeface="Arial"/>
                          <a:cs typeface="Arial"/>
                        </a:rPr>
                        <a:t>0</a:t>
                      </a:r>
                      <a:r>
                        <a:rPr sz="1200" dirty="0">
                          <a:latin typeface="Arial"/>
                          <a:cs typeface="Arial"/>
                        </a:rPr>
                        <a:t>0</a:t>
                      </a: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298450">
                <a:tc>
                  <a:txBody>
                    <a:bodyPr/>
                    <a:lstStyle/>
                    <a:p>
                      <a:pPr marR="54610" algn="r">
                        <a:lnSpc>
                          <a:spcPct val="100000"/>
                        </a:lnSpc>
                        <a:spcBef>
                          <a:spcPts val="55"/>
                        </a:spcBef>
                      </a:pPr>
                      <a:r>
                        <a:rPr sz="1200" b="1" dirty="0">
                          <a:solidFill>
                            <a:srgbClr val="FFFFFF"/>
                          </a:solidFill>
                          <a:latin typeface="Trebuchet MS"/>
                          <a:cs typeface="Trebuchet MS"/>
                        </a:rPr>
                        <a:t>3</a:t>
                      </a:r>
                      <a:endParaRPr sz="1200" dirty="0">
                        <a:latin typeface="Trebuchet MS"/>
                        <a:cs typeface="Trebuchet MS"/>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74930">
                        <a:lnSpc>
                          <a:spcPct val="100000"/>
                        </a:lnSpc>
                        <a:spcBef>
                          <a:spcPts val="55"/>
                        </a:spcBef>
                      </a:pPr>
                      <a:r>
                        <a:rPr sz="1200" spc="-30" dirty="0">
                          <a:latin typeface="Arial"/>
                          <a:cs typeface="Arial"/>
                        </a:rPr>
                        <a:t>Mary</a:t>
                      </a:r>
                      <a:r>
                        <a:rPr sz="1200" spc="-85" dirty="0">
                          <a:latin typeface="Arial"/>
                          <a:cs typeface="Arial"/>
                        </a:rPr>
                        <a:t> </a:t>
                      </a:r>
                      <a:r>
                        <a:rPr sz="1200" spc="-70" dirty="0">
                          <a:latin typeface="Arial"/>
                          <a:cs typeface="Arial"/>
                        </a:rPr>
                        <a:t>Healy</a:t>
                      </a:r>
                      <a:endParaRPr sz="1200" dirty="0">
                        <a:latin typeface="Arial"/>
                        <a:cs typeface="Arial"/>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4930">
                        <a:lnSpc>
                          <a:spcPct val="100000"/>
                        </a:lnSpc>
                        <a:spcBef>
                          <a:spcPts val="55"/>
                        </a:spcBef>
                      </a:pPr>
                      <a:r>
                        <a:rPr sz="1200" spc="-40" dirty="0">
                          <a:latin typeface="Arial"/>
                          <a:cs typeface="Arial"/>
                        </a:rPr>
                        <a:t>markw</a:t>
                      </a:r>
                      <a:endParaRPr sz="1200" dirty="0">
                        <a:latin typeface="Arial"/>
                        <a:cs typeface="Arial"/>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R="55244" algn="r">
                        <a:lnSpc>
                          <a:spcPct val="100000"/>
                        </a:lnSpc>
                        <a:spcBef>
                          <a:spcPts val="55"/>
                        </a:spcBef>
                      </a:pPr>
                      <a:r>
                        <a:rPr sz="1200" dirty="0">
                          <a:latin typeface="Arial"/>
                          <a:cs typeface="Arial"/>
                        </a:rPr>
                        <a:t>8</a:t>
                      </a:r>
                      <a:r>
                        <a:rPr sz="1200" spc="5" dirty="0">
                          <a:latin typeface="Arial"/>
                          <a:cs typeface="Arial"/>
                        </a:rPr>
                        <a:t>8</a:t>
                      </a:r>
                      <a:r>
                        <a:rPr sz="1200" spc="-5" dirty="0">
                          <a:latin typeface="Arial"/>
                          <a:cs typeface="Arial"/>
                        </a:rPr>
                        <a:t>.8</a:t>
                      </a:r>
                      <a:r>
                        <a:rPr sz="1200" dirty="0">
                          <a:latin typeface="Arial"/>
                          <a:cs typeface="Arial"/>
                        </a:rPr>
                        <a:t>66</a:t>
                      </a:r>
                      <a:r>
                        <a:rPr sz="1200" spc="5" dirty="0">
                          <a:latin typeface="Arial"/>
                          <a:cs typeface="Arial"/>
                        </a:rPr>
                        <a:t>6</a:t>
                      </a:r>
                      <a:r>
                        <a:rPr sz="1200" dirty="0">
                          <a:latin typeface="Arial"/>
                          <a:cs typeface="Arial"/>
                        </a:rPr>
                        <a:t>7</a:t>
                      </a: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93065">
                <a:tc>
                  <a:txBody>
                    <a:bodyPr/>
                    <a:lstStyle/>
                    <a:p>
                      <a:pPr marR="54610" algn="r">
                        <a:lnSpc>
                          <a:spcPct val="100000"/>
                        </a:lnSpc>
                        <a:spcBef>
                          <a:spcPts val="55"/>
                        </a:spcBef>
                      </a:pPr>
                      <a:r>
                        <a:rPr sz="1200" b="1" dirty="0">
                          <a:solidFill>
                            <a:srgbClr val="FFFFFF"/>
                          </a:solidFill>
                          <a:latin typeface="Trebuchet MS"/>
                          <a:cs typeface="Trebuchet MS"/>
                        </a:rPr>
                        <a:t>4</a:t>
                      </a:r>
                      <a:endParaRPr sz="1200" dirty="0">
                        <a:latin typeface="Trebuchet MS"/>
                        <a:cs typeface="Trebuchet MS"/>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74930">
                        <a:lnSpc>
                          <a:spcPct val="100000"/>
                        </a:lnSpc>
                        <a:spcBef>
                          <a:spcPts val="55"/>
                        </a:spcBef>
                      </a:pPr>
                      <a:r>
                        <a:rPr sz="1200" spc="-55" dirty="0">
                          <a:latin typeface="Arial"/>
                          <a:cs typeface="Arial"/>
                        </a:rPr>
                        <a:t>Hercule</a:t>
                      </a:r>
                      <a:r>
                        <a:rPr sz="1200" spc="-95" dirty="0">
                          <a:latin typeface="Arial"/>
                          <a:cs typeface="Arial"/>
                        </a:rPr>
                        <a:t> </a:t>
                      </a:r>
                      <a:r>
                        <a:rPr sz="1200" spc="-40" dirty="0">
                          <a:latin typeface="Arial"/>
                          <a:cs typeface="Arial"/>
                        </a:rPr>
                        <a:t>Poirot</a:t>
                      </a:r>
                      <a:endParaRPr sz="1200" dirty="0">
                        <a:latin typeface="Arial"/>
                        <a:cs typeface="Arial"/>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4930">
                        <a:lnSpc>
                          <a:spcPct val="100000"/>
                        </a:lnSpc>
                        <a:spcBef>
                          <a:spcPts val="55"/>
                        </a:spcBef>
                      </a:pPr>
                      <a:r>
                        <a:rPr sz="1200" spc="-50" dirty="0">
                          <a:latin typeface="Arial"/>
                          <a:cs typeface="Arial"/>
                        </a:rPr>
                        <a:t>marko</a:t>
                      </a:r>
                      <a:endParaRPr sz="1200" dirty="0">
                        <a:latin typeface="Arial"/>
                        <a:cs typeface="Arial"/>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55244" algn="r">
                        <a:lnSpc>
                          <a:spcPct val="100000"/>
                        </a:lnSpc>
                        <a:spcBef>
                          <a:spcPts val="55"/>
                        </a:spcBef>
                      </a:pPr>
                      <a:r>
                        <a:rPr sz="1200" dirty="0">
                          <a:latin typeface="Arial"/>
                          <a:cs typeface="Arial"/>
                        </a:rPr>
                        <a:t>4</a:t>
                      </a:r>
                      <a:r>
                        <a:rPr sz="1200" spc="5" dirty="0">
                          <a:latin typeface="Arial"/>
                          <a:cs typeface="Arial"/>
                        </a:rPr>
                        <a:t>9</a:t>
                      </a:r>
                      <a:r>
                        <a:rPr sz="1200" spc="-5" dirty="0">
                          <a:latin typeface="Arial"/>
                          <a:cs typeface="Arial"/>
                        </a:rPr>
                        <a:t>.7</a:t>
                      </a:r>
                      <a:r>
                        <a:rPr sz="1200" dirty="0">
                          <a:latin typeface="Arial"/>
                          <a:cs typeface="Arial"/>
                        </a:rPr>
                        <a:t>33</a:t>
                      </a:r>
                      <a:r>
                        <a:rPr sz="1200" spc="5" dirty="0">
                          <a:latin typeface="Arial"/>
                          <a:cs typeface="Arial"/>
                        </a:rPr>
                        <a:t>3</a:t>
                      </a:r>
                      <a:r>
                        <a:rPr sz="1200" dirty="0">
                          <a:latin typeface="Arial"/>
                          <a:cs typeface="Arial"/>
                        </a:rPr>
                        <a:t>3</a:t>
                      </a: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298450">
                <a:tc>
                  <a:txBody>
                    <a:bodyPr/>
                    <a:lstStyle/>
                    <a:p>
                      <a:pPr marR="54610" algn="r">
                        <a:lnSpc>
                          <a:spcPct val="100000"/>
                        </a:lnSpc>
                        <a:spcBef>
                          <a:spcPts val="55"/>
                        </a:spcBef>
                      </a:pPr>
                      <a:r>
                        <a:rPr sz="1200" b="1" dirty="0">
                          <a:solidFill>
                            <a:srgbClr val="FFFFFF"/>
                          </a:solidFill>
                          <a:latin typeface="Trebuchet MS"/>
                          <a:cs typeface="Trebuchet MS"/>
                        </a:rPr>
                        <a:t>5</a:t>
                      </a:r>
                      <a:endParaRPr sz="1200" dirty="0">
                        <a:latin typeface="Trebuchet MS"/>
                        <a:cs typeface="Trebuchet MS"/>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74930">
                        <a:lnSpc>
                          <a:spcPct val="100000"/>
                        </a:lnSpc>
                        <a:spcBef>
                          <a:spcPts val="55"/>
                        </a:spcBef>
                      </a:pPr>
                      <a:r>
                        <a:rPr sz="1200" spc="-110" dirty="0">
                          <a:latin typeface="Arial"/>
                          <a:cs typeface="Arial"/>
                        </a:rPr>
                        <a:t>Joe</a:t>
                      </a:r>
                      <a:r>
                        <a:rPr sz="1200" spc="-70" dirty="0">
                          <a:latin typeface="Arial"/>
                          <a:cs typeface="Arial"/>
                        </a:rPr>
                        <a:t> </a:t>
                      </a:r>
                      <a:r>
                        <a:rPr sz="1200" spc="-45" dirty="0">
                          <a:latin typeface="Arial"/>
                          <a:cs typeface="Arial"/>
                        </a:rPr>
                        <a:t>O'Neil</a:t>
                      </a:r>
                      <a:endParaRPr sz="1200" dirty="0">
                        <a:latin typeface="Arial"/>
                        <a:cs typeface="Arial"/>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4930">
                        <a:lnSpc>
                          <a:spcPct val="100000"/>
                        </a:lnSpc>
                        <a:spcBef>
                          <a:spcPts val="55"/>
                        </a:spcBef>
                      </a:pPr>
                      <a:r>
                        <a:rPr sz="1200" spc="-50" dirty="0">
                          <a:latin typeface="Arial"/>
                          <a:cs typeface="Arial"/>
                        </a:rPr>
                        <a:t>marko</a:t>
                      </a:r>
                      <a:endParaRPr sz="1200" dirty="0">
                        <a:latin typeface="Arial"/>
                        <a:cs typeface="Arial"/>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R="55244" algn="r">
                        <a:lnSpc>
                          <a:spcPct val="100000"/>
                        </a:lnSpc>
                        <a:spcBef>
                          <a:spcPts val="55"/>
                        </a:spcBef>
                      </a:pPr>
                      <a:r>
                        <a:rPr sz="1200" dirty="0">
                          <a:latin typeface="Arial"/>
                          <a:cs typeface="Arial"/>
                        </a:rPr>
                        <a:t>70</a:t>
                      </a:r>
                      <a:r>
                        <a:rPr sz="1200" spc="-5" dirty="0">
                          <a:latin typeface="Arial"/>
                          <a:cs typeface="Arial"/>
                        </a:rPr>
                        <a:t>.40</a:t>
                      </a:r>
                      <a:r>
                        <a:rPr sz="1200" dirty="0">
                          <a:latin typeface="Arial"/>
                          <a:cs typeface="Arial"/>
                        </a:rPr>
                        <a:t>000</a:t>
                      </a: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298450">
                <a:tc>
                  <a:txBody>
                    <a:bodyPr/>
                    <a:lstStyle/>
                    <a:p>
                      <a:pPr marR="54610" algn="r">
                        <a:lnSpc>
                          <a:spcPct val="100000"/>
                        </a:lnSpc>
                        <a:spcBef>
                          <a:spcPts val="60"/>
                        </a:spcBef>
                      </a:pPr>
                      <a:r>
                        <a:rPr sz="1200" b="1" dirty="0">
                          <a:solidFill>
                            <a:srgbClr val="FFFFFF"/>
                          </a:solidFill>
                          <a:latin typeface="Trebuchet MS"/>
                          <a:cs typeface="Trebuchet MS"/>
                        </a:rPr>
                        <a:t>6</a:t>
                      </a:r>
                      <a:endParaRPr sz="1200" dirty="0">
                        <a:latin typeface="Trebuchet MS"/>
                        <a:cs typeface="Trebuchet MS"/>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C"/>
                    </a:solidFill>
                  </a:tcPr>
                </a:tc>
                <a:tc>
                  <a:txBody>
                    <a:bodyPr/>
                    <a:lstStyle/>
                    <a:p>
                      <a:pPr marL="74930">
                        <a:lnSpc>
                          <a:spcPct val="100000"/>
                        </a:lnSpc>
                        <a:spcBef>
                          <a:spcPts val="60"/>
                        </a:spcBef>
                      </a:pPr>
                      <a:r>
                        <a:rPr sz="1200" spc="-30" dirty="0">
                          <a:latin typeface="Arial"/>
                          <a:cs typeface="Arial"/>
                        </a:rPr>
                        <a:t>Mary</a:t>
                      </a:r>
                      <a:r>
                        <a:rPr sz="1200" spc="-85" dirty="0">
                          <a:latin typeface="Arial"/>
                          <a:cs typeface="Arial"/>
                        </a:rPr>
                        <a:t> </a:t>
                      </a:r>
                      <a:r>
                        <a:rPr sz="1200" spc="-70" dirty="0">
                          <a:latin typeface="Arial"/>
                          <a:cs typeface="Arial"/>
                        </a:rPr>
                        <a:t>Healy</a:t>
                      </a:r>
                      <a:endParaRPr sz="1200" dirty="0">
                        <a:latin typeface="Arial"/>
                        <a:cs typeface="Arial"/>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4930">
                        <a:lnSpc>
                          <a:spcPct val="100000"/>
                        </a:lnSpc>
                        <a:spcBef>
                          <a:spcPts val="60"/>
                        </a:spcBef>
                      </a:pPr>
                      <a:r>
                        <a:rPr sz="1200" spc="-50" dirty="0">
                          <a:latin typeface="Arial"/>
                          <a:cs typeface="Arial"/>
                        </a:rPr>
                        <a:t>marko</a:t>
                      </a:r>
                      <a:endParaRPr sz="1200" dirty="0">
                        <a:latin typeface="Arial"/>
                        <a:cs typeface="Arial"/>
                      </a:endParaRP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55244" algn="r">
                        <a:lnSpc>
                          <a:spcPct val="100000"/>
                        </a:lnSpc>
                        <a:spcBef>
                          <a:spcPts val="60"/>
                        </a:spcBef>
                      </a:pPr>
                      <a:r>
                        <a:rPr sz="1200" dirty="0">
                          <a:latin typeface="Arial"/>
                          <a:cs typeface="Arial"/>
                        </a:rPr>
                        <a:t>8</a:t>
                      </a:r>
                      <a:r>
                        <a:rPr sz="1200" spc="5" dirty="0">
                          <a:latin typeface="Arial"/>
                          <a:cs typeface="Arial"/>
                        </a:rPr>
                        <a:t>1</a:t>
                      </a:r>
                      <a:r>
                        <a:rPr sz="1200" spc="-5" dirty="0">
                          <a:latin typeface="Arial"/>
                          <a:cs typeface="Arial"/>
                        </a:rPr>
                        <a:t>.4</a:t>
                      </a:r>
                      <a:r>
                        <a:rPr sz="1200" dirty="0">
                          <a:latin typeface="Arial"/>
                          <a:cs typeface="Arial"/>
                        </a:rPr>
                        <a:t>00</a:t>
                      </a:r>
                      <a:r>
                        <a:rPr sz="1200" spc="5" dirty="0">
                          <a:latin typeface="Arial"/>
                          <a:cs typeface="Arial"/>
                        </a:rPr>
                        <a:t>0</a:t>
                      </a:r>
                      <a:r>
                        <a:rPr sz="1200" dirty="0">
                          <a:latin typeface="Arial"/>
                          <a:cs typeface="Arial"/>
                        </a:rPr>
                        <a:t>0</a:t>
                      </a:r>
                    </a:p>
                  </a:txBody>
                  <a:tcPr marL="0" marR="0" marT="76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Long Tables in R</a:t>
            </a:r>
          </a:p>
        </p:txBody>
      </p:sp>
      <p:sp>
        <p:nvSpPr>
          <p:cNvPr id="5" name="Content Placeholder 4">
            <a:extLst>
              <a:ext uri="{FF2B5EF4-FFF2-40B4-BE49-F238E27FC236}">
                <a16:creationId xmlns:a16="http://schemas.microsoft.com/office/drawing/2014/main" id="{C8E1DAAB-67AD-4988-BB37-D6A08F13D2CE}"/>
              </a:ext>
            </a:extLst>
          </p:cNvPr>
          <p:cNvSpPr>
            <a:spLocks noGrp="1"/>
          </p:cNvSpPr>
          <p:nvPr>
            <p:ph idx="1"/>
          </p:nvPr>
        </p:nvSpPr>
        <p:spPr/>
        <p:txBody>
          <a:bodyPr>
            <a:normAutofit/>
          </a:bodyPr>
          <a:lstStyle/>
          <a:p>
            <a:r>
              <a:rPr lang="en-IE" dirty="0"/>
              <a:t>We can create the long table using the function melt from the reshape2 package:</a:t>
            </a:r>
          </a:p>
          <a:p>
            <a:pPr marL="457200" lvl="1" indent="0">
              <a:buNone/>
            </a:pPr>
            <a:r>
              <a:rPr lang="en-IE" dirty="0">
                <a:solidFill>
                  <a:schemeClr val="accent1">
                    <a:lumMod val="50000"/>
                  </a:schemeClr>
                </a:solidFill>
                <a:latin typeface="Arial" panose="020B0604020202020204" pitchFamily="34" charset="0"/>
                <a:cs typeface="Arial" panose="020B0604020202020204" pitchFamily="34" charset="0"/>
              </a:rPr>
              <a:t>library(reshape2)</a:t>
            </a:r>
          </a:p>
          <a:p>
            <a:pPr marL="457200" lvl="1" indent="0">
              <a:buNone/>
            </a:pPr>
            <a:endParaRPr lang="en-IE" dirty="0">
              <a:solidFill>
                <a:schemeClr val="accent1">
                  <a:lumMod val="50000"/>
                </a:schemeClr>
              </a:solidFill>
              <a:latin typeface="Arial" panose="020B0604020202020204" pitchFamily="34" charset="0"/>
              <a:cs typeface="Arial" panose="020B0604020202020204" pitchFamily="34" charset="0"/>
            </a:endParaRPr>
          </a:p>
          <a:p>
            <a:pPr marL="457200" lvl="1" indent="0">
              <a:buNone/>
            </a:pPr>
            <a:r>
              <a:rPr lang="en-IE" dirty="0">
                <a:solidFill>
                  <a:schemeClr val="accent1">
                    <a:lumMod val="50000"/>
                  </a:schemeClr>
                </a:solidFill>
                <a:latin typeface="Arial" panose="020B0604020202020204" pitchFamily="34" charset="0"/>
                <a:cs typeface="Arial" panose="020B0604020202020204" pitchFamily="34" charset="0"/>
              </a:rPr>
              <a:t>resultsW_O2 &lt;- </a:t>
            </a:r>
            <a:r>
              <a:rPr lang="en-IE" dirty="0" err="1">
                <a:solidFill>
                  <a:schemeClr val="accent1">
                    <a:lumMod val="50000"/>
                  </a:schemeClr>
                </a:solidFill>
                <a:latin typeface="Arial" panose="020B0604020202020204" pitchFamily="34" charset="0"/>
                <a:cs typeface="Arial" panose="020B0604020202020204" pitchFamily="34" charset="0"/>
              </a:rPr>
              <a:t>sqldf</a:t>
            </a:r>
            <a:r>
              <a:rPr lang="en-IE" dirty="0">
                <a:solidFill>
                  <a:schemeClr val="accent1">
                    <a:lumMod val="50000"/>
                  </a:schemeClr>
                </a:solidFill>
                <a:latin typeface="Arial" panose="020B0604020202020204" pitchFamily="34" charset="0"/>
                <a:cs typeface="Arial" panose="020B0604020202020204" pitchFamily="34" charset="0"/>
              </a:rPr>
              <a:t> ( "select Name, </a:t>
            </a:r>
            <a:r>
              <a:rPr lang="en-IE" dirty="0" err="1">
                <a:solidFill>
                  <a:schemeClr val="accent1">
                    <a:lumMod val="50000"/>
                  </a:schemeClr>
                </a:solidFill>
                <a:latin typeface="Arial" panose="020B0604020202020204" pitchFamily="34" charset="0"/>
                <a:cs typeface="Arial" panose="020B0604020202020204" pitchFamily="34" charset="0"/>
              </a:rPr>
              <a:t>avg</a:t>
            </a:r>
            <a:r>
              <a:rPr lang="en-IE" dirty="0">
                <a:solidFill>
                  <a:schemeClr val="accent1">
                    <a:lumMod val="50000"/>
                  </a:schemeClr>
                </a:solidFill>
                <a:latin typeface="Arial" panose="020B0604020202020204" pitchFamily="34" charset="0"/>
                <a:cs typeface="Arial" panose="020B0604020202020204" pitchFamily="34" charset="0"/>
              </a:rPr>
              <a:t>(</a:t>
            </a:r>
            <a:r>
              <a:rPr lang="en-IE" dirty="0" err="1">
                <a:solidFill>
                  <a:schemeClr val="accent1">
                    <a:lumMod val="50000"/>
                  </a:schemeClr>
                </a:solidFill>
                <a:latin typeface="Arial" panose="020B0604020202020204" pitchFamily="34" charset="0"/>
                <a:cs typeface="Arial" panose="020B0604020202020204" pitchFamily="34" charset="0"/>
              </a:rPr>
              <a:t>Mark_Written</a:t>
            </a:r>
            <a:r>
              <a:rPr lang="en-IE" dirty="0">
                <a:solidFill>
                  <a:schemeClr val="accent1">
                    <a:lumMod val="50000"/>
                  </a:schemeClr>
                </a:solidFill>
                <a:latin typeface="Arial" panose="020B0604020202020204" pitchFamily="34" charset="0"/>
                <a:cs typeface="Arial" panose="020B0604020202020204" pitchFamily="34" charset="0"/>
              </a:rPr>
              <a:t>) as </a:t>
            </a:r>
            <a:r>
              <a:rPr lang="en-IE" dirty="0" err="1">
                <a:solidFill>
                  <a:schemeClr val="accent1">
                    <a:lumMod val="50000"/>
                  </a:schemeClr>
                </a:solidFill>
                <a:latin typeface="Arial" panose="020B0604020202020204" pitchFamily="34" charset="0"/>
                <a:cs typeface="Arial" panose="020B0604020202020204" pitchFamily="34" charset="0"/>
              </a:rPr>
              <a:t>markw</a:t>
            </a:r>
            <a:r>
              <a:rPr lang="en-IE" dirty="0">
                <a:solidFill>
                  <a:schemeClr val="accent1">
                    <a:lumMod val="50000"/>
                  </a:schemeClr>
                </a:solidFill>
                <a:latin typeface="Arial" panose="020B0604020202020204" pitchFamily="34" charset="0"/>
                <a:cs typeface="Arial" panose="020B0604020202020204" pitchFamily="34" charset="0"/>
              </a:rPr>
              <a:t>,</a:t>
            </a:r>
          </a:p>
          <a:p>
            <a:pPr marL="457200" lvl="1" indent="0">
              <a:buNone/>
            </a:pPr>
            <a:r>
              <a:rPr lang="en-IE" dirty="0" err="1">
                <a:solidFill>
                  <a:schemeClr val="accent1">
                    <a:lumMod val="50000"/>
                  </a:schemeClr>
                </a:solidFill>
                <a:latin typeface="Arial" panose="020B0604020202020204" pitchFamily="34" charset="0"/>
                <a:cs typeface="Arial" panose="020B0604020202020204" pitchFamily="34" charset="0"/>
              </a:rPr>
              <a:t>avg</a:t>
            </a:r>
            <a:r>
              <a:rPr lang="en-IE" dirty="0">
                <a:solidFill>
                  <a:schemeClr val="accent1">
                    <a:lumMod val="50000"/>
                  </a:schemeClr>
                </a:solidFill>
                <a:latin typeface="Arial" panose="020B0604020202020204" pitchFamily="34" charset="0"/>
                <a:cs typeface="Arial" panose="020B0604020202020204" pitchFamily="34" charset="0"/>
              </a:rPr>
              <a:t>(</a:t>
            </a:r>
            <a:r>
              <a:rPr lang="en-IE" dirty="0" err="1">
                <a:solidFill>
                  <a:schemeClr val="accent1">
                    <a:lumMod val="50000"/>
                  </a:schemeClr>
                </a:solidFill>
                <a:latin typeface="Arial" panose="020B0604020202020204" pitchFamily="34" charset="0"/>
                <a:cs typeface="Arial" panose="020B0604020202020204" pitchFamily="34" charset="0"/>
              </a:rPr>
              <a:t>Mark_Oral</a:t>
            </a:r>
            <a:r>
              <a:rPr lang="en-IE" dirty="0">
                <a:solidFill>
                  <a:schemeClr val="accent1">
                    <a:lumMod val="50000"/>
                  </a:schemeClr>
                </a:solidFill>
                <a:latin typeface="Arial" panose="020B0604020202020204" pitchFamily="34" charset="0"/>
                <a:cs typeface="Arial" panose="020B0604020202020204" pitchFamily="34" charset="0"/>
              </a:rPr>
              <a:t>) as </a:t>
            </a:r>
            <a:r>
              <a:rPr lang="en-IE" dirty="0" err="1">
                <a:solidFill>
                  <a:schemeClr val="accent1">
                    <a:lumMod val="50000"/>
                  </a:schemeClr>
                </a:solidFill>
                <a:latin typeface="Arial" panose="020B0604020202020204" pitchFamily="34" charset="0"/>
                <a:cs typeface="Arial" panose="020B0604020202020204" pitchFamily="34" charset="0"/>
              </a:rPr>
              <a:t>marko</a:t>
            </a:r>
            <a:r>
              <a:rPr lang="en-IE" dirty="0">
                <a:solidFill>
                  <a:schemeClr val="accent1">
                    <a:lumMod val="50000"/>
                  </a:schemeClr>
                </a:solidFill>
                <a:latin typeface="Arial" panose="020B0604020202020204" pitchFamily="34" charset="0"/>
                <a:cs typeface="Arial" panose="020B0604020202020204" pitchFamily="34" charset="0"/>
              </a:rPr>
              <a:t> from </a:t>
            </a:r>
            <a:r>
              <a:rPr lang="en-IE" dirty="0" err="1">
                <a:solidFill>
                  <a:schemeClr val="accent1">
                    <a:lumMod val="50000"/>
                  </a:schemeClr>
                </a:solidFill>
                <a:latin typeface="Arial" panose="020B0604020202020204" pitchFamily="34" charset="0"/>
                <a:cs typeface="Arial" panose="020B0604020202020204" pitchFamily="34" charset="0"/>
              </a:rPr>
              <a:t>studentresult</a:t>
            </a:r>
            <a:r>
              <a:rPr lang="en-IE" dirty="0">
                <a:solidFill>
                  <a:schemeClr val="accent1">
                    <a:lumMod val="50000"/>
                  </a:schemeClr>
                </a:solidFill>
                <a:latin typeface="Arial" panose="020B0604020202020204" pitchFamily="34" charset="0"/>
                <a:cs typeface="Arial" panose="020B0604020202020204" pitchFamily="34" charset="0"/>
              </a:rPr>
              <a:t> group by Name")</a:t>
            </a:r>
          </a:p>
          <a:p>
            <a:pPr marL="457200" lvl="1" indent="0">
              <a:buNone/>
            </a:pPr>
            <a:endParaRPr lang="en-IE" dirty="0">
              <a:solidFill>
                <a:schemeClr val="accent1">
                  <a:lumMod val="50000"/>
                </a:schemeClr>
              </a:solidFill>
              <a:latin typeface="Arial" panose="020B0604020202020204" pitchFamily="34" charset="0"/>
              <a:cs typeface="Arial" panose="020B0604020202020204" pitchFamily="34" charset="0"/>
            </a:endParaRPr>
          </a:p>
          <a:p>
            <a:pPr marL="457200" lvl="1" indent="0">
              <a:buNone/>
            </a:pPr>
            <a:r>
              <a:rPr lang="en-IE" dirty="0">
                <a:solidFill>
                  <a:schemeClr val="accent1">
                    <a:lumMod val="50000"/>
                  </a:schemeClr>
                </a:solidFill>
                <a:latin typeface="Arial" panose="020B0604020202020204" pitchFamily="34" charset="0"/>
                <a:cs typeface="Arial" panose="020B0604020202020204" pitchFamily="34" charset="0"/>
              </a:rPr>
              <a:t>head(resultsW_O2)</a:t>
            </a:r>
          </a:p>
          <a:p>
            <a:pPr marL="457200" lvl="1" indent="0">
              <a:buNone/>
            </a:pPr>
            <a:r>
              <a:rPr lang="en-IE" dirty="0" err="1">
                <a:solidFill>
                  <a:schemeClr val="accent1">
                    <a:lumMod val="50000"/>
                  </a:schemeClr>
                </a:solidFill>
                <a:latin typeface="Arial" panose="020B0604020202020204" pitchFamily="34" charset="0"/>
                <a:cs typeface="Arial" panose="020B0604020202020204" pitchFamily="34" charset="0"/>
              </a:rPr>
              <a:t>resultsW_Om</a:t>
            </a:r>
            <a:r>
              <a:rPr lang="en-IE" dirty="0">
                <a:solidFill>
                  <a:schemeClr val="accent1">
                    <a:lumMod val="50000"/>
                  </a:schemeClr>
                </a:solidFill>
                <a:latin typeface="Arial" panose="020B0604020202020204" pitchFamily="34" charset="0"/>
                <a:cs typeface="Arial" panose="020B0604020202020204" pitchFamily="34" charset="0"/>
              </a:rPr>
              <a:t>&lt;-melt(resultsW_O2,id.vars = c('Name')) head(</a:t>
            </a:r>
            <a:r>
              <a:rPr lang="en-IE" dirty="0" err="1">
                <a:solidFill>
                  <a:schemeClr val="accent1">
                    <a:lumMod val="50000"/>
                  </a:schemeClr>
                </a:solidFill>
                <a:latin typeface="Arial" panose="020B0604020202020204" pitchFamily="34" charset="0"/>
                <a:cs typeface="Arial" panose="020B0604020202020204" pitchFamily="34" charset="0"/>
              </a:rPr>
              <a:t>resultsW_Om</a:t>
            </a:r>
            <a:r>
              <a:rPr lang="en-IE" dirty="0">
                <a:solidFill>
                  <a:schemeClr val="accent1">
                    <a:lumMod val="50000"/>
                  </a:schemeClr>
                </a:solidFill>
                <a:latin typeface="Arial" panose="020B0604020202020204" pitchFamily="34" charset="0"/>
                <a:cs typeface="Arial" panose="020B0604020202020204" pitchFamily="34" charset="0"/>
              </a:rPr>
              <a:t>)</a:t>
            </a:r>
          </a:p>
          <a:p>
            <a:endParaRPr lang="en-I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Long Tables in R</a:t>
            </a:r>
          </a:p>
        </p:txBody>
      </p:sp>
      <p:sp>
        <p:nvSpPr>
          <p:cNvPr id="7" name="Content Placeholder 6">
            <a:extLst>
              <a:ext uri="{FF2B5EF4-FFF2-40B4-BE49-F238E27FC236}">
                <a16:creationId xmlns:a16="http://schemas.microsoft.com/office/drawing/2014/main" id="{37507472-E671-4720-9742-8582B153C551}"/>
              </a:ext>
            </a:extLst>
          </p:cNvPr>
          <p:cNvSpPr>
            <a:spLocks noGrp="1"/>
          </p:cNvSpPr>
          <p:nvPr>
            <p:ph idx="1"/>
          </p:nvPr>
        </p:nvSpPr>
        <p:spPr/>
        <p:txBody>
          <a:bodyPr/>
          <a:lstStyle/>
          <a:p>
            <a:r>
              <a:rPr lang="en-IE" dirty="0"/>
              <a:t>Now, we can use </a:t>
            </a:r>
            <a:r>
              <a:rPr lang="en-IE" dirty="0" err="1"/>
              <a:t>ggplot</a:t>
            </a:r>
            <a:r>
              <a:rPr lang="en-IE" dirty="0"/>
              <a:t> to plot the different values, using value for y axis and variable for fill colour, as well as position dodge to place written and oral bars beside each other instead of stacked.</a:t>
            </a:r>
          </a:p>
          <a:p>
            <a:endParaRPr lang="en-IE" dirty="0"/>
          </a:p>
          <a:p>
            <a:pPr marL="0" indent="0">
              <a:buNone/>
            </a:pPr>
            <a:r>
              <a:rPr lang="en-IE" dirty="0" err="1">
                <a:solidFill>
                  <a:schemeClr val="accent1">
                    <a:lumMod val="50000"/>
                  </a:schemeClr>
                </a:solidFill>
              </a:rPr>
              <a:t>ggplot</a:t>
            </a:r>
            <a:r>
              <a:rPr lang="en-IE" dirty="0">
                <a:solidFill>
                  <a:schemeClr val="accent1">
                    <a:lumMod val="50000"/>
                  </a:schemeClr>
                </a:solidFill>
              </a:rPr>
              <a:t>(</a:t>
            </a:r>
            <a:r>
              <a:rPr lang="en-IE" dirty="0" err="1">
                <a:solidFill>
                  <a:schemeClr val="accent1">
                    <a:lumMod val="50000"/>
                  </a:schemeClr>
                </a:solidFill>
              </a:rPr>
              <a:t>resultsW_Om</a:t>
            </a:r>
            <a:r>
              <a:rPr lang="en-IE" dirty="0">
                <a:solidFill>
                  <a:schemeClr val="accent1">
                    <a:lumMod val="50000"/>
                  </a:schemeClr>
                </a:solidFill>
              </a:rPr>
              <a:t>, </a:t>
            </a:r>
            <a:r>
              <a:rPr lang="en-IE" dirty="0" err="1">
                <a:solidFill>
                  <a:schemeClr val="accent1">
                    <a:lumMod val="50000"/>
                  </a:schemeClr>
                </a:solidFill>
              </a:rPr>
              <a:t>aes</a:t>
            </a:r>
            <a:r>
              <a:rPr lang="en-IE" dirty="0">
                <a:solidFill>
                  <a:schemeClr val="accent1">
                    <a:lumMod val="50000"/>
                  </a:schemeClr>
                </a:solidFill>
              </a:rPr>
              <a:t>(x = Name, y = value, fill = variable) ) + </a:t>
            </a:r>
            <a:r>
              <a:rPr lang="en-IE" dirty="0" err="1">
                <a:solidFill>
                  <a:schemeClr val="accent1">
                    <a:lumMod val="50000"/>
                  </a:schemeClr>
                </a:solidFill>
              </a:rPr>
              <a:t>geom_bar</a:t>
            </a:r>
            <a:r>
              <a:rPr lang="en-IE" dirty="0">
                <a:solidFill>
                  <a:schemeClr val="accent1">
                    <a:lumMod val="50000"/>
                  </a:schemeClr>
                </a:solidFill>
              </a:rPr>
              <a:t>(stat="identity", position = 'dodge')</a:t>
            </a:r>
          </a:p>
        </p:txBody>
      </p:sp>
      <p:sp>
        <p:nvSpPr>
          <p:cNvPr id="4" name="object 4"/>
          <p:cNvSpPr/>
          <p:nvPr/>
        </p:nvSpPr>
        <p:spPr>
          <a:xfrm>
            <a:off x="2072641" y="4724400"/>
            <a:ext cx="3764279" cy="2133599"/>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6553201" y="4724398"/>
            <a:ext cx="2919983" cy="2071116"/>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Visualisations using </a:t>
            </a:r>
            <a:r>
              <a:rPr lang="en-IE" dirty="0" err="1"/>
              <a:t>ggplot</a:t>
            </a:r>
            <a:r>
              <a:rPr lang="en-IE" dirty="0"/>
              <a:t> Histograms</a:t>
            </a:r>
          </a:p>
        </p:txBody>
      </p:sp>
      <p:sp>
        <p:nvSpPr>
          <p:cNvPr id="7" name="Content Placeholder 6">
            <a:extLst>
              <a:ext uri="{FF2B5EF4-FFF2-40B4-BE49-F238E27FC236}">
                <a16:creationId xmlns:a16="http://schemas.microsoft.com/office/drawing/2014/main" id="{F0EF71D5-EBD7-4B0E-8F89-980A943AFA80}"/>
              </a:ext>
            </a:extLst>
          </p:cNvPr>
          <p:cNvSpPr>
            <a:spLocks noGrp="1"/>
          </p:cNvSpPr>
          <p:nvPr>
            <p:ph idx="1"/>
          </p:nvPr>
        </p:nvSpPr>
        <p:spPr/>
        <p:txBody>
          <a:bodyPr>
            <a:normAutofit fontScale="92500" lnSpcReduction="10000"/>
          </a:bodyPr>
          <a:lstStyle/>
          <a:p>
            <a:r>
              <a:rPr lang="en-IE" dirty="0"/>
              <a:t>Plots one variable counting the instances that fall in each bin. Bin size can be adjusted with the command </a:t>
            </a:r>
            <a:r>
              <a:rPr lang="en-IE" dirty="0" err="1"/>
              <a:t>binwidth</a:t>
            </a:r>
            <a:r>
              <a:rPr lang="en-IE" dirty="0"/>
              <a:t>.</a:t>
            </a:r>
          </a:p>
          <a:p>
            <a:endParaRPr lang="en-IE" dirty="0"/>
          </a:p>
          <a:p>
            <a:endParaRPr lang="en-IE" dirty="0"/>
          </a:p>
          <a:p>
            <a:endParaRPr lang="en-IE" dirty="0"/>
          </a:p>
          <a:p>
            <a:endParaRPr lang="en-IE" dirty="0"/>
          </a:p>
          <a:p>
            <a:endParaRPr lang="en-IE" dirty="0"/>
          </a:p>
          <a:p>
            <a:endParaRPr lang="en-IE" dirty="0"/>
          </a:p>
          <a:p>
            <a:pPr marL="0" indent="0">
              <a:buNone/>
            </a:pPr>
            <a:r>
              <a:rPr lang="en-IE" dirty="0" err="1">
                <a:solidFill>
                  <a:schemeClr val="accent1">
                    <a:lumMod val="50000"/>
                  </a:schemeClr>
                </a:solidFill>
              </a:rPr>
              <a:t>ggplot</a:t>
            </a:r>
            <a:r>
              <a:rPr lang="en-IE" dirty="0">
                <a:solidFill>
                  <a:schemeClr val="accent1">
                    <a:lumMod val="50000"/>
                  </a:schemeClr>
                </a:solidFill>
              </a:rPr>
              <a:t>(data=</a:t>
            </a:r>
            <a:r>
              <a:rPr lang="en-IE" dirty="0" err="1">
                <a:solidFill>
                  <a:schemeClr val="accent1">
                    <a:lumMod val="50000"/>
                  </a:schemeClr>
                </a:solidFill>
              </a:rPr>
              <a:t>studentresult</a:t>
            </a:r>
            <a:r>
              <a:rPr lang="en-IE" dirty="0">
                <a:solidFill>
                  <a:schemeClr val="accent1">
                    <a:lumMod val="50000"/>
                  </a:schemeClr>
                </a:solidFill>
              </a:rPr>
              <a:t>, </a:t>
            </a:r>
            <a:r>
              <a:rPr lang="en-IE" dirty="0" err="1">
                <a:solidFill>
                  <a:schemeClr val="accent1">
                    <a:lumMod val="50000"/>
                  </a:schemeClr>
                </a:solidFill>
              </a:rPr>
              <a:t>aes</a:t>
            </a:r>
            <a:r>
              <a:rPr lang="en-IE" dirty="0">
                <a:solidFill>
                  <a:schemeClr val="accent1">
                    <a:lumMod val="50000"/>
                  </a:schemeClr>
                </a:solidFill>
              </a:rPr>
              <a:t>(</a:t>
            </a:r>
            <a:r>
              <a:rPr lang="en-IE" dirty="0" err="1">
                <a:solidFill>
                  <a:schemeClr val="accent1">
                    <a:lumMod val="50000"/>
                  </a:schemeClr>
                </a:solidFill>
              </a:rPr>
              <a:t>studentresult$Mark_Written</a:t>
            </a:r>
            <a:r>
              <a:rPr lang="en-IE" dirty="0">
                <a:solidFill>
                  <a:schemeClr val="accent1">
                    <a:lumMod val="50000"/>
                  </a:schemeClr>
                </a:solidFill>
              </a:rPr>
              <a:t>)) + </a:t>
            </a:r>
            <a:r>
              <a:rPr lang="en-IE" dirty="0" err="1">
                <a:solidFill>
                  <a:schemeClr val="accent1">
                    <a:lumMod val="50000"/>
                  </a:schemeClr>
                </a:solidFill>
              </a:rPr>
              <a:t>geom_histogram</a:t>
            </a:r>
            <a:r>
              <a:rPr lang="en-IE" dirty="0">
                <a:solidFill>
                  <a:schemeClr val="accent1">
                    <a:lumMod val="50000"/>
                  </a:schemeClr>
                </a:solidFill>
              </a:rPr>
              <a:t>(fill='red',</a:t>
            </a:r>
            <a:r>
              <a:rPr lang="en-IE" dirty="0" err="1">
                <a:solidFill>
                  <a:schemeClr val="accent1">
                    <a:lumMod val="50000"/>
                  </a:schemeClr>
                </a:solidFill>
              </a:rPr>
              <a:t>binwidth</a:t>
            </a:r>
            <a:r>
              <a:rPr lang="en-IE" dirty="0">
                <a:solidFill>
                  <a:schemeClr val="accent1">
                    <a:lumMod val="50000"/>
                  </a:schemeClr>
                </a:solidFill>
              </a:rPr>
              <a:t> = 25)</a:t>
            </a:r>
          </a:p>
        </p:txBody>
      </p:sp>
      <p:sp>
        <p:nvSpPr>
          <p:cNvPr id="5" name="object 5"/>
          <p:cNvSpPr/>
          <p:nvPr/>
        </p:nvSpPr>
        <p:spPr>
          <a:xfrm>
            <a:off x="4395978" y="2731957"/>
            <a:ext cx="3400044" cy="2229612"/>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Visualisations using </a:t>
            </a:r>
            <a:r>
              <a:rPr lang="en-IE" dirty="0" err="1"/>
              <a:t>ggplot</a:t>
            </a:r>
            <a:r>
              <a:rPr lang="en-IE" dirty="0"/>
              <a:t> Horizontal Bar chart</a:t>
            </a:r>
          </a:p>
        </p:txBody>
      </p:sp>
      <p:sp>
        <p:nvSpPr>
          <p:cNvPr id="6" name="Content Placeholder 5">
            <a:extLst>
              <a:ext uri="{FF2B5EF4-FFF2-40B4-BE49-F238E27FC236}">
                <a16:creationId xmlns:a16="http://schemas.microsoft.com/office/drawing/2014/main" id="{40929323-9CE3-4DC5-907E-DBFAC445E3AE}"/>
              </a:ext>
            </a:extLst>
          </p:cNvPr>
          <p:cNvSpPr>
            <a:spLocks noGrp="1"/>
          </p:cNvSpPr>
          <p:nvPr>
            <p:ph idx="1"/>
          </p:nvPr>
        </p:nvSpPr>
        <p:spPr/>
        <p:txBody>
          <a:bodyPr/>
          <a:lstStyle/>
          <a:p>
            <a:endParaRPr lang="en-IE" dirty="0"/>
          </a:p>
          <a:p>
            <a:endParaRPr lang="en-IE" dirty="0"/>
          </a:p>
          <a:p>
            <a:endParaRPr lang="en-IE" dirty="0"/>
          </a:p>
          <a:p>
            <a:endParaRPr lang="en-IE" dirty="0"/>
          </a:p>
          <a:p>
            <a:endParaRPr lang="en-IE" dirty="0"/>
          </a:p>
          <a:p>
            <a:endParaRPr lang="en-IE" dirty="0"/>
          </a:p>
          <a:p>
            <a:pPr marL="0" indent="0">
              <a:buNone/>
            </a:pPr>
            <a:r>
              <a:rPr lang="en-IE" dirty="0" err="1">
                <a:solidFill>
                  <a:schemeClr val="accent1">
                    <a:lumMod val="50000"/>
                  </a:schemeClr>
                </a:solidFill>
              </a:rPr>
              <a:t>ggplot</a:t>
            </a:r>
            <a:r>
              <a:rPr lang="en-IE" dirty="0">
                <a:solidFill>
                  <a:schemeClr val="accent1">
                    <a:lumMod val="50000"/>
                  </a:schemeClr>
                </a:solidFill>
              </a:rPr>
              <a:t>(</a:t>
            </a:r>
            <a:r>
              <a:rPr lang="en-IE" dirty="0" err="1">
                <a:solidFill>
                  <a:schemeClr val="accent1">
                    <a:lumMod val="50000"/>
                  </a:schemeClr>
                </a:solidFill>
              </a:rPr>
              <a:t>resultsW_O</a:t>
            </a:r>
            <a:r>
              <a:rPr lang="en-IE" dirty="0">
                <a:solidFill>
                  <a:schemeClr val="accent1">
                    <a:lumMod val="50000"/>
                  </a:schemeClr>
                </a:solidFill>
              </a:rPr>
              <a:t> , </a:t>
            </a:r>
            <a:r>
              <a:rPr lang="en-IE" dirty="0" err="1">
                <a:solidFill>
                  <a:schemeClr val="accent1">
                    <a:lumMod val="50000"/>
                  </a:schemeClr>
                </a:solidFill>
              </a:rPr>
              <a:t>aes</a:t>
            </a:r>
            <a:r>
              <a:rPr lang="en-IE" dirty="0">
                <a:solidFill>
                  <a:schemeClr val="accent1">
                    <a:lumMod val="50000"/>
                  </a:schemeClr>
                </a:solidFill>
              </a:rPr>
              <a:t>(x = Name, y = </a:t>
            </a:r>
            <a:r>
              <a:rPr lang="en-IE" dirty="0" err="1">
                <a:solidFill>
                  <a:schemeClr val="accent1">
                    <a:lumMod val="50000"/>
                  </a:schemeClr>
                </a:solidFill>
              </a:rPr>
              <a:t>resultsW_O$diffWrOral</a:t>
            </a:r>
            <a:r>
              <a:rPr lang="en-IE" dirty="0">
                <a:solidFill>
                  <a:schemeClr val="accent1">
                    <a:lumMod val="50000"/>
                  </a:schemeClr>
                </a:solidFill>
              </a:rPr>
              <a:t>) ) + </a:t>
            </a:r>
            <a:r>
              <a:rPr lang="en-IE" dirty="0" err="1">
                <a:solidFill>
                  <a:schemeClr val="accent1">
                    <a:lumMod val="50000"/>
                  </a:schemeClr>
                </a:solidFill>
              </a:rPr>
              <a:t>geom_bar</a:t>
            </a:r>
            <a:r>
              <a:rPr lang="en-IE" dirty="0">
                <a:solidFill>
                  <a:schemeClr val="accent1">
                    <a:lumMod val="50000"/>
                  </a:schemeClr>
                </a:solidFill>
              </a:rPr>
              <a:t>(stat="</a:t>
            </a:r>
            <a:r>
              <a:rPr lang="en-IE" dirty="0" err="1">
                <a:solidFill>
                  <a:schemeClr val="accent1">
                    <a:lumMod val="50000"/>
                  </a:schemeClr>
                </a:solidFill>
              </a:rPr>
              <a:t>identity",fill</a:t>
            </a:r>
            <a:r>
              <a:rPr lang="en-IE" dirty="0">
                <a:solidFill>
                  <a:schemeClr val="accent1">
                    <a:lumMod val="50000"/>
                  </a:schemeClr>
                </a:solidFill>
              </a:rPr>
              <a:t>='blue')+</a:t>
            </a:r>
            <a:r>
              <a:rPr lang="en-IE" dirty="0" err="1">
                <a:solidFill>
                  <a:schemeClr val="accent1">
                    <a:lumMod val="50000"/>
                  </a:schemeClr>
                </a:solidFill>
              </a:rPr>
              <a:t>coord_flip</a:t>
            </a:r>
            <a:r>
              <a:rPr lang="en-IE" dirty="0">
                <a:solidFill>
                  <a:schemeClr val="accent1">
                    <a:lumMod val="50000"/>
                  </a:schemeClr>
                </a:solidFill>
              </a:rPr>
              <a:t>()</a:t>
            </a:r>
          </a:p>
          <a:p>
            <a:endParaRPr lang="en-IE" dirty="0"/>
          </a:p>
        </p:txBody>
      </p:sp>
      <p:sp>
        <p:nvSpPr>
          <p:cNvPr id="4" name="object 4"/>
          <p:cNvSpPr/>
          <p:nvPr/>
        </p:nvSpPr>
        <p:spPr>
          <a:xfrm>
            <a:off x="4367783" y="2295145"/>
            <a:ext cx="3456432" cy="2267711"/>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Visualisations using ggplot</a:t>
            </a:r>
          </a:p>
          <a:p>
            <a:r>
              <a:rPr lang="en-IE" dirty="0"/>
              <a:t>Fitting lines and smoothing methods</a:t>
            </a:r>
          </a:p>
        </p:txBody>
      </p:sp>
      <p:sp>
        <p:nvSpPr>
          <p:cNvPr id="6" name="Content Placeholder 5">
            <a:extLst>
              <a:ext uri="{FF2B5EF4-FFF2-40B4-BE49-F238E27FC236}">
                <a16:creationId xmlns:a16="http://schemas.microsoft.com/office/drawing/2014/main" id="{70EAC8D5-7821-44BF-BFFD-5B75F7994DC5}"/>
              </a:ext>
            </a:extLst>
          </p:cNvPr>
          <p:cNvSpPr>
            <a:spLocks noGrp="1"/>
          </p:cNvSpPr>
          <p:nvPr>
            <p:ph idx="1"/>
          </p:nvPr>
        </p:nvSpPr>
        <p:spPr/>
        <p:txBody>
          <a:bodyPr/>
          <a:lstStyle/>
          <a:p>
            <a:r>
              <a:rPr lang="en-IE" dirty="0"/>
              <a:t>Lines and curves can be fitted into scatter plots to help in the identification of patterns.</a:t>
            </a:r>
          </a:p>
          <a:p>
            <a:r>
              <a:rPr lang="en-IE" dirty="0"/>
              <a:t>Options</a:t>
            </a:r>
          </a:p>
          <a:p>
            <a:r>
              <a:rPr lang="en-IE" dirty="0"/>
              <a:t>method: LOESS, LM</a:t>
            </a:r>
          </a:p>
          <a:p>
            <a:r>
              <a:rPr lang="en-IE" dirty="0"/>
              <a:t>se: confidence interval display(TRUE,FALSE)</a:t>
            </a:r>
          </a:p>
          <a:p>
            <a:pPr marL="0" indent="0">
              <a:buNone/>
            </a:pPr>
            <a:endParaRPr lang="en-IE" dirty="0"/>
          </a:p>
        </p:txBody>
      </p:sp>
      <p:sp>
        <p:nvSpPr>
          <p:cNvPr id="4" name="object 4"/>
          <p:cNvSpPr/>
          <p:nvPr/>
        </p:nvSpPr>
        <p:spPr>
          <a:xfrm>
            <a:off x="4194048" y="4195821"/>
            <a:ext cx="3803904" cy="2494788"/>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Visualisations using ggplot</a:t>
            </a:r>
          </a:p>
          <a:p>
            <a:r>
              <a:rPr lang="en-IE" dirty="0"/>
              <a:t>Fitting lines and smoothing methods</a:t>
            </a:r>
          </a:p>
        </p:txBody>
      </p:sp>
      <p:sp>
        <p:nvSpPr>
          <p:cNvPr id="6" name="Content Placeholder 5">
            <a:extLst>
              <a:ext uri="{FF2B5EF4-FFF2-40B4-BE49-F238E27FC236}">
                <a16:creationId xmlns:a16="http://schemas.microsoft.com/office/drawing/2014/main" id="{B141FD17-CC8C-4329-8206-E7B5ACCB0C58}"/>
              </a:ext>
            </a:extLst>
          </p:cNvPr>
          <p:cNvSpPr>
            <a:spLocks noGrp="1"/>
          </p:cNvSpPr>
          <p:nvPr>
            <p:ph idx="1"/>
          </p:nvPr>
        </p:nvSpPr>
        <p:spPr/>
        <p:txBody>
          <a:bodyPr/>
          <a:lstStyle/>
          <a:p>
            <a:r>
              <a:rPr lang="en-IE" dirty="0"/>
              <a:t>Lines and curves can be fitted into scatter plots to help in the identification of patterns.</a:t>
            </a:r>
          </a:p>
          <a:p>
            <a:pPr marL="0" indent="0">
              <a:buNone/>
            </a:pPr>
            <a:r>
              <a:rPr lang="en-IE" dirty="0">
                <a:solidFill>
                  <a:schemeClr val="accent1">
                    <a:lumMod val="50000"/>
                  </a:schemeClr>
                </a:solidFill>
              </a:rPr>
              <a:t>v&lt;-</a:t>
            </a:r>
            <a:r>
              <a:rPr lang="en-IE" dirty="0" err="1">
                <a:solidFill>
                  <a:schemeClr val="accent1">
                    <a:lumMod val="50000"/>
                  </a:schemeClr>
                </a:solidFill>
              </a:rPr>
              <a:t>ggplot</a:t>
            </a:r>
            <a:r>
              <a:rPr lang="en-IE" dirty="0">
                <a:solidFill>
                  <a:schemeClr val="accent1">
                    <a:lumMod val="50000"/>
                  </a:schemeClr>
                </a:solidFill>
              </a:rPr>
              <a:t>(</a:t>
            </a:r>
            <a:r>
              <a:rPr lang="en-IE" dirty="0" err="1">
                <a:solidFill>
                  <a:schemeClr val="accent1">
                    <a:lumMod val="50000"/>
                  </a:schemeClr>
                </a:solidFill>
              </a:rPr>
              <a:t>studentresult</a:t>
            </a:r>
            <a:r>
              <a:rPr lang="en-IE" dirty="0">
                <a:solidFill>
                  <a:schemeClr val="accent1">
                    <a:lumMod val="50000"/>
                  </a:schemeClr>
                </a:solidFill>
              </a:rPr>
              <a:t>, </a:t>
            </a:r>
            <a:r>
              <a:rPr lang="en-IE" dirty="0" err="1">
                <a:solidFill>
                  <a:schemeClr val="accent1">
                    <a:lumMod val="50000"/>
                  </a:schemeClr>
                </a:solidFill>
              </a:rPr>
              <a:t>aes</a:t>
            </a:r>
            <a:r>
              <a:rPr lang="en-IE" dirty="0">
                <a:solidFill>
                  <a:schemeClr val="accent1">
                    <a:lumMod val="50000"/>
                  </a:schemeClr>
                </a:solidFill>
              </a:rPr>
              <a:t>(x = age, y =</a:t>
            </a:r>
            <a:r>
              <a:rPr lang="en-IE" dirty="0" err="1">
                <a:solidFill>
                  <a:schemeClr val="accent1">
                    <a:lumMod val="50000"/>
                  </a:schemeClr>
                </a:solidFill>
              </a:rPr>
              <a:t>Mark_Written</a:t>
            </a:r>
            <a:r>
              <a:rPr lang="en-IE" dirty="0">
                <a:solidFill>
                  <a:schemeClr val="accent1">
                    <a:lumMod val="50000"/>
                  </a:schemeClr>
                </a:solidFill>
              </a:rPr>
              <a:t> ) )</a:t>
            </a:r>
          </a:p>
          <a:p>
            <a:pPr marL="0" indent="0">
              <a:buNone/>
            </a:pPr>
            <a:r>
              <a:rPr lang="en-IE" dirty="0">
                <a:solidFill>
                  <a:schemeClr val="accent1">
                    <a:lumMod val="50000"/>
                  </a:schemeClr>
                </a:solidFill>
              </a:rPr>
              <a:t>+</a:t>
            </a:r>
            <a:r>
              <a:rPr lang="en-IE" dirty="0" err="1">
                <a:solidFill>
                  <a:schemeClr val="accent1">
                    <a:lumMod val="50000"/>
                  </a:schemeClr>
                </a:solidFill>
              </a:rPr>
              <a:t>geom_point</a:t>
            </a:r>
            <a:r>
              <a:rPr lang="en-IE" dirty="0">
                <a:solidFill>
                  <a:schemeClr val="accent1">
                    <a:lumMod val="50000"/>
                  </a:schemeClr>
                </a:solidFill>
              </a:rPr>
              <a:t>()</a:t>
            </a:r>
          </a:p>
          <a:p>
            <a:pPr marL="0" indent="0">
              <a:buNone/>
            </a:pPr>
            <a:r>
              <a:rPr lang="en-IE" dirty="0" err="1">
                <a:solidFill>
                  <a:schemeClr val="accent1">
                    <a:lumMod val="50000"/>
                  </a:schemeClr>
                </a:solidFill>
              </a:rPr>
              <a:t>v+geom_smooth</a:t>
            </a:r>
            <a:r>
              <a:rPr lang="en-IE" dirty="0">
                <a:solidFill>
                  <a:schemeClr val="accent1">
                    <a:lumMod val="50000"/>
                  </a:schemeClr>
                </a:solidFill>
              </a:rPr>
              <a:t>(method='loess')</a:t>
            </a:r>
          </a:p>
          <a:p>
            <a:endParaRPr lang="en-IE" dirty="0"/>
          </a:p>
        </p:txBody>
      </p:sp>
      <p:sp>
        <p:nvSpPr>
          <p:cNvPr id="5" name="object 4">
            <a:extLst>
              <a:ext uri="{FF2B5EF4-FFF2-40B4-BE49-F238E27FC236}">
                <a16:creationId xmlns:a16="http://schemas.microsoft.com/office/drawing/2014/main" id="{72C68C23-ECCB-4537-8469-F044F7EE26F3}"/>
              </a:ext>
            </a:extLst>
          </p:cNvPr>
          <p:cNvSpPr/>
          <p:nvPr/>
        </p:nvSpPr>
        <p:spPr>
          <a:xfrm>
            <a:off x="4194048" y="4195821"/>
            <a:ext cx="3803904" cy="2494788"/>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Visualisations using ggplot</a:t>
            </a:r>
          </a:p>
          <a:p>
            <a:r>
              <a:rPr lang="en-IE" dirty="0"/>
              <a:t>Fitting lines and smoothing methods</a:t>
            </a:r>
          </a:p>
        </p:txBody>
      </p:sp>
      <p:sp>
        <p:nvSpPr>
          <p:cNvPr id="6" name="Content Placeholder 5">
            <a:extLst>
              <a:ext uri="{FF2B5EF4-FFF2-40B4-BE49-F238E27FC236}">
                <a16:creationId xmlns:a16="http://schemas.microsoft.com/office/drawing/2014/main" id="{5BD0C898-B45A-4427-A470-A211A485ADAD}"/>
              </a:ext>
            </a:extLst>
          </p:cNvPr>
          <p:cNvSpPr>
            <a:spLocks noGrp="1"/>
          </p:cNvSpPr>
          <p:nvPr>
            <p:ph idx="1"/>
          </p:nvPr>
        </p:nvSpPr>
        <p:spPr>
          <a:xfrm>
            <a:off x="838200" y="1825625"/>
            <a:ext cx="10689236" cy="4351338"/>
          </a:xfrm>
        </p:spPr>
        <p:txBody>
          <a:bodyPr/>
          <a:lstStyle/>
          <a:p>
            <a:r>
              <a:rPr lang="en-IE" dirty="0"/>
              <a:t>Fitting separate lines for different data series (per subject)</a:t>
            </a:r>
          </a:p>
          <a:p>
            <a:pPr marL="0" indent="0">
              <a:buNone/>
            </a:pPr>
            <a:r>
              <a:rPr lang="en-IE" dirty="0">
                <a:solidFill>
                  <a:schemeClr val="accent1">
                    <a:lumMod val="50000"/>
                  </a:schemeClr>
                </a:solidFill>
              </a:rPr>
              <a:t>v&lt;-</a:t>
            </a:r>
            <a:r>
              <a:rPr lang="en-IE" dirty="0" err="1">
                <a:solidFill>
                  <a:schemeClr val="accent1">
                    <a:lumMod val="50000"/>
                  </a:schemeClr>
                </a:solidFill>
              </a:rPr>
              <a:t>ggplot</a:t>
            </a:r>
            <a:r>
              <a:rPr lang="en-IE" dirty="0">
                <a:solidFill>
                  <a:schemeClr val="accent1">
                    <a:lumMod val="50000"/>
                  </a:schemeClr>
                </a:solidFill>
              </a:rPr>
              <a:t>(</a:t>
            </a:r>
            <a:r>
              <a:rPr lang="en-IE" dirty="0" err="1">
                <a:solidFill>
                  <a:schemeClr val="accent1">
                    <a:lumMod val="50000"/>
                  </a:schemeClr>
                </a:solidFill>
              </a:rPr>
              <a:t>studentresult</a:t>
            </a:r>
            <a:r>
              <a:rPr lang="en-IE" dirty="0">
                <a:solidFill>
                  <a:schemeClr val="accent1">
                    <a:lumMod val="50000"/>
                  </a:schemeClr>
                </a:solidFill>
              </a:rPr>
              <a:t>, </a:t>
            </a:r>
            <a:r>
              <a:rPr lang="en-IE" dirty="0" err="1">
                <a:solidFill>
                  <a:schemeClr val="accent1">
                    <a:lumMod val="50000"/>
                  </a:schemeClr>
                </a:solidFill>
              </a:rPr>
              <a:t>aes</a:t>
            </a:r>
            <a:r>
              <a:rPr lang="en-IE" dirty="0">
                <a:solidFill>
                  <a:schemeClr val="accent1">
                    <a:lumMod val="50000"/>
                  </a:schemeClr>
                </a:solidFill>
              </a:rPr>
              <a:t>(x = age, y =</a:t>
            </a:r>
            <a:r>
              <a:rPr lang="en-IE" dirty="0" err="1">
                <a:solidFill>
                  <a:schemeClr val="accent1">
                    <a:lumMod val="50000"/>
                  </a:schemeClr>
                </a:solidFill>
              </a:rPr>
              <a:t>Mark_Written</a:t>
            </a:r>
            <a:r>
              <a:rPr lang="en-IE" dirty="0">
                <a:solidFill>
                  <a:schemeClr val="accent1">
                    <a:lumMod val="50000"/>
                  </a:schemeClr>
                </a:solidFill>
              </a:rPr>
              <a:t> ,</a:t>
            </a:r>
            <a:r>
              <a:rPr lang="en-IE" dirty="0" err="1">
                <a:solidFill>
                  <a:schemeClr val="accent1">
                    <a:lumMod val="50000"/>
                  </a:schemeClr>
                </a:solidFill>
              </a:rPr>
              <a:t>color</a:t>
            </a:r>
            <a:r>
              <a:rPr lang="en-IE" dirty="0">
                <a:solidFill>
                  <a:schemeClr val="accent1">
                    <a:lumMod val="50000"/>
                  </a:schemeClr>
                </a:solidFill>
              </a:rPr>
              <a:t>=Subject) )</a:t>
            </a:r>
          </a:p>
          <a:p>
            <a:pPr marL="0" indent="0">
              <a:buNone/>
            </a:pPr>
            <a:r>
              <a:rPr lang="en-IE" dirty="0">
                <a:solidFill>
                  <a:schemeClr val="accent1">
                    <a:lumMod val="50000"/>
                  </a:schemeClr>
                </a:solidFill>
              </a:rPr>
              <a:t>+</a:t>
            </a:r>
            <a:r>
              <a:rPr lang="en-IE" dirty="0" err="1">
                <a:solidFill>
                  <a:schemeClr val="accent1">
                    <a:lumMod val="50000"/>
                  </a:schemeClr>
                </a:solidFill>
              </a:rPr>
              <a:t>geom_point</a:t>
            </a:r>
            <a:r>
              <a:rPr lang="en-IE" dirty="0">
                <a:solidFill>
                  <a:schemeClr val="accent1">
                    <a:lumMod val="50000"/>
                  </a:schemeClr>
                </a:solidFill>
              </a:rPr>
              <a:t>()</a:t>
            </a:r>
          </a:p>
          <a:p>
            <a:pPr marL="0" indent="0">
              <a:buNone/>
            </a:pPr>
            <a:r>
              <a:rPr lang="en-IE" dirty="0" err="1">
                <a:solidFill>
                  <a:schemeClr val="accent1">
                    <a:lumMod val="50000"/>
                  </a:schemeClr>
                </a:solidFill>
              </a:rPr>
              <a:t>v+geom_smooth</a:t>
            </a:r>
            <a:r>
              <a:rPr lang="en-IE" dirty="0">
                <a:solidFill>
                  <a:schemeClr val="accent1">
                    <a:lumMod val="50000"/>
                  </a:schemeClr>
                </a:solidFill>
              </a:rPr>
              <a:t>(method='</a:t>
            </a:r>
            <a:r>
              <a:rPr lang="en-IE" dirty="0" err="1">
                <a:solidFill>
                  <a:schemeClr val="accent1">
                    <a:lumMod val="50000"/>
                  </a:schemeClr>
                </a:solidFill>
              </a:rPr>
              <a:t>lm</a:t>
            </a:r>
            <a:r>
              <a:rPr lang="en-IE" dirty="0">
                <a:solidFill>
                  <a:schemeClr val="accent1">
                    <a:lumMod val="50000"/>
                  </a:schemeClr>
                </a:solidFill>
              </a:rPr>
              <a:t>',se=FALSE)</a:t>
            </a:r>
          </a:p>
          <a:p>
            <a:endParaRPr lang="en-IE" dirty="0"/>
          </a:p>
        </p:txBody>
      </p:sp>
      <p:sp>
        <p:nvSpPr>
          <p:cNvPr id="4" name="object 4"/>
          <p:cNvSpPr/>
          <p:nvPr/>
        </p:nvSpPr>
        <p:spPr>
          <a:xfrm>
            <a:off x="3924300" y="3962400"/>
            <a:ext cx="4343400" cy="2895600"/>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Visualisations using </a:t>
            </a:r>
            <a:r>
              <a:rPr lang="en-IE" dirty="0" err="1"/>
              <a:t>ggplot</a:t>
            </a:r>
            <a:r>
              <a:rPr lang="en-IE" dirty="0"/>
              <a:t> Bubble Charts</a:t>
            </a:r>
          </a:p>
        </p:txBody>
      </p:sp>
      <p:sp>
        <p:nvSpPr>
          <p:cNvPr id="6" name="Content Placeholder 5">
            <a:extLst>
              <a:ext uri="{FF2B5EF4-FFF2-40B4-BE49-F238E27FC236}">
                <a16:creationId xmlns:a16="http://schemas.microsoft.com/office/drawing/2014/main" id="{72441B7F-F5FD-4281-B7D7-D124F60C1D68}"/>
              </a:ext>
            </a:extLst>
          </p:cNvPr>
          <p:cNvSpPr>
            <a:spLocks noGrp="1"/>
          </p:cNvSpPr>
          <p:nvPr>
            <p:ph idx="1"/>
          </p:nvPr>
        </p:nvSpPr>
        <p:spPr/>
        <p:txBody>
          <a:bodyPr/>
          <a:lstStyle/>
          <a:p>
            <a:r>
              <a:rPr lang="en-IE" dirty="0"/>
              <a:t>Bubble charts are created using </a:t>
            </a:r>
            <a:r>
              <a:rPr lang="en-IE" dirty="0" err="1"/>
              <a:t>ggplot</a:t>
            </a:r>
            <a:r>
              <a:rPr lang="en-IE" dirty="0"/>
              <a:t> by creating a scatter plot and adding the third dimension in the aesthetic option size.</a:t>
            </a:r>
          </a:p>
          <a:p>
            <a:r>
              <a:rPr lang="en-IE" dirty="0"/>
              <a:t>A fourth dimension can be added using the colour fill.</a:t>
            </a:r>
          </a:p>
          <a:p>
            <a:endParaRPr lang="en-IE" dirty="0"/>
          </a:p>
        </p:txBody>
      </p:sp>
      <p:sp>
        <p:nvSpPr>
          <p:cNvPr id="4" name="object 4"/>
          <p:cNvSpPr/>
          <p:nvPr/>
        </p:nvSpPr>
        <p:spPr>
          <a:xfrm>
            <a:off x="3886200" y="3733800"/>
            <a:ext cx="4648200" cy="2971800"/>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Visualisations using </a:t>
            </a:r>
            <a:r>
              <a:rPr lang="en-IE" dirty="0" err="1"/>
              <a:t>ggplot</a:t>
            </a:r>
            <a:r>
              <a:rPr lang="en-IE" dirty="0"/>
              <a:t> Bubble Charts</a:t>
            </a:r>
          </a:p>
        </p:txBody>
      </p:sp>
      <p:sp>
        <p:nvSpPr>
          <p:cNvPr id="6" name="Content Placeholder 5">
            <a:extLst>
              <a:ext uri="{FF2B5EF4-FFF2-40B4-BE49-F238E27FC236}">
                <a16:creationId xmlns:a16="http://schemas.microsoft.com/office/drawing/2014/main" id="{CF44EA2F-6319-4F80-84A0-6B04C137703B}"/>
              </a:ext>
            </a:extLst>
          </p:cNvPr>
          <p:cNvSpPr>
            <a:spLocks noGrp="1"/>
          </p:cNvSpPr>
          <p:nvPr>
            <p:ph idx="1"/>
          </p:nvPr>
        </p:nvSpPr>
        <p:spPr/>
        <p:txBody>
          <a:bodyPr/>
          <a:lstStyle/>
          <a:p>
            <a:pPr marL="0" indent="0">
              <a:buNone/>
            </a:pPr>
            <a:r>
              <a:rPr lang="en-IE" dirty="0" err="1">
                <a:solidFill>
                  <a:schemeClr val="accent1">
                    <a:lumMod val="50000"/>
                  </a:schemeClr>
                </a:solidFill>
              </a:rPr>
              <a:t>ggplot</a:t>
            </a:r>
            <a:r>
              <a:rPr lang="en-IE" dirty="0">
                <a:solidFill>
                  <a:schemeClr val="accent1">
                    <a:lumMod val="50000"/>
                  </a:schemeClr>
                </a:solidFill>
              </a:rPr>
              <a:t>(</a:t>
            </a:r>
            <a:r>
              <a:rPr lang="en-IE" dirty="0" err="1">
                <a:solidFill>
                  <a:schemeClr val="accent1">
                    <a:lumMod val="50000"/>
                  </a:schemeClr>
                </a:solidFill>
              </a:rPr>
              <a:t>resultssubject</a:t>
            </a:r>
            <a:r>
              <a:rPr lang="en-IE" dirty="0">
                <a:solidFill>
                  <a:schemeClr val="accent1">
                    <a:lumMod val="50000"/>
                  </a:schemeClr>
                </a:solidFill>
              </a:rPr>
              <a:t>, </a:t>
            </a:r>
            <a:r>
              <a:rPr lang="en-IE" dirty="0" err="1">
                <a:solidFill>
                  <a:schemeClr val="accent1">
                    <a:lumMod val="50000"/>
                  </a:schemeClr>
                </a:solidFill>
              </a:rPr>
              <a:t>aes</a:t>
            </a:r>
            <a:r>
              <a:rPr lang="en-IE" dirty="0">
                <a:solidFill>
                  <a:schemeClr val="accent1">
                    <a:lumMod val="50000"/>
                  </a:schemeClr>
                </a:solidFill>
              </a:rPr>
              <a:t>(x = Subject, y = </a:t>
            </a:r>
            <a:r>
              <a:rPr lang="en-IE" dirty="0" err="1">
                <a:solidFill>
                  <a:schemeClr val="accent1">
                    <a:lumMod val="50000"/>
                  </a:schemeClr>
                </a:solidFill>
              </a:rPr>
              <a:t>resultssubject$markW</a:t>
            </a:r>
            <a:r>
              <a:rPr lang="en-IE" dirty="0">
                <a:solidFill>
                  <a:schemeClr val="accent1">
                    <a:lumMod val="50000"/>
                  </a:schemeClr>
                </a:solidFill>
              </a:rPr>
              <a:t>)) +</a:t>
            </a:r>
          </a:p>
          <a:p>
            <a:pPr marL="0" indent="0">
              <a:buNone/>
            </a:pPr>
            <a:r>
              <a:rPr lang="en-IE" dirty="0" err="1">
                <a:solidFill>
                  <a:schemeClr val="accent1">
                    <a:lumMod val="50000"/>
                  </a:schemeClr>
                </a:solidFill>
              </a:rPr>
              <a:t>geom_point</a:t>
            </a:r>
            <a:r>
              <a:rPr lang="en-IE" dirty="0">
                <a:solidFill>
                  <a:schemeClr val="accent1">
                    <a:lumMod val="50000"/>
                  </a:schemeClr>
                </a:solidFill>
              </a:rPr>
              <a:t>(</a:t>
            </a:r>
            <a:r>
              <a:rPr lang="en-IE" dirty="0" err="1">
                <a:solidFill>
                  <a:schemeClr val="accent1">
                    <a:lumMod val="50000"/>
                  </a:schemeClr>
                </a:solidFill>
              </a:rPr>
              <a:t>aes</a:t>
            </a:r>
            <a:r>
              <a:rPr lang="en-IE" dirty="0">
                <a:solidFill>
                  <a:schemeClr val="accent1">
                    <a:lumMod val="50000"/>
                  </a:schemeClr>
                </a:solidFill>
              </a:rPr>
              <a:t>(size = </a:t>
            </a:r>
            <a:r>
              <a:rPr lang="en-IE" dirty="0" err="1">
                <a:solidFill>
                  <a:schemeClr val="accent1">
                    <a:lumMod val="50000"/>
                  </a:schemeClr>
                </a:solidFill>
              </a:rPr>
              <a:t>resultssubject$markO</a:t>
            </a:r>
            <a:r>
              <a:rPr lang="en-IE" dirty="0">
                <a:solidFill>
                  <a:schemeClr val="accent1">
                    <a:lumMod val="50000"/>
                  </a:schemeClr>
                </a:solidFill>
              </a:rPr>
              <a:t>, </a:t>
            </a:r>
            <a:r>
              <a:rPr lang="en-IE" dirty="0" err="1">
                <a:solidFill>
                  <a:schemeClr val="accent1">
                    <a:lumMod val="50000"/>
                  </a:schemeClr>
                </a:solidFill>
              </a:rPr>
              <a:t>color</a:t>
            </a:r>
            <a:r>
              <a:rPr lang="en-IE" dirty="0">
                <a:solidFill>
                  <a:schemeClr val="accent1">
                    <a:lumMod val="50000"/>
                  </a:schemeClr>
                </a:solidFill>
              </a:rPr>
              <a:t>=resultssubject2$markSubj)) + </a:t>
            </a:r>
            <a:r>
              <a:rPr lang="en-IE" dirty="0" err="1">
                <a:solidFill>
                  <a:schemeClr val="accent1">
                    <a:lumMod val="50000"/>
                  </a:schemeClr>
                </a:solidFill>
              </a:rPr>
              <a:t>scale_size</a:t>
            </a:r>
            <a:r>
              <a:rPr lang="en-IE" dirty="0">
                <a:solidFill>
                  <a:schemeClr val="accent1">
                    <a:lumMod val="50000"/>
                  </a:schemeClr>
                </a:solidFill>
              </a:rPr>
              <a:t>(range = c(3, 9))</a:t>
            </a:r>
          </a:p>
          <a:p>
            <a:endParaRPr lang="en-IE" dirty="0"/>
          </a:p>
        </p:txBody>
      </p:sp>
      <p:sp>
        <p:nvSpPr>
          <p:cNvPr id="5" name="object 4">
            <a:extLst>
              <a:ext uri="{FF2B5EF4-FFF2-40B4-BE49-F238E27FC236}">
                <a16:creationId xmlns:a16="http://schemas.microsoft.com/office/drawing/2014/main" id="{6EC17398-BBD7-4F2F-A45D-365EDC9F375E}"/>
              </a:ext>
            </a:extLst>
          </p:cNvPr>
          <p:cNvSpPr/>
          <p:nvPr/>
        </p:nvSpPr>
        <p:spPr>
          <a:xfrm>
            <a:off x="3886200" y="3733800"/>
            <a:ext cx="4648200" cy="2971800"/>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What To Look For</a:t>
            </a:r>
          </a:p>
        </p:txBody>
      </p:sp>
      <p:sp>
        <p:nvSpPr>
          <p:cNvPr id="4" name="object 4"/>
          <p:cNvSpPr txBox="1">
            <a:spLocks noGrp="1"/>
          </p:cNvSpPr>
          <p:nvPr>
            <p:ph type="body" idx="1"/>
          </p:nvPr>
        </p:nvSpPr>
        <p:spPr/>
        <p:txBody>
          <a:bodyPr/>
          <a:lstStyle/>
          <a:p>
            <a:r>
              <a:rPr lang="en-IE" dirty="0"/>
              <a:t>You read maps much the same way that you read statistical graphics</a:t>
            </a:r>
          </a:p>
          <a:p>
            <a:pPr lvl="1"/>
            <a:r>
              <a:rPr lang="en-IE" dirty="0"/>
              <a:t>You still look for clustering in or comparisons of specific regions</a:t>
            </a:r>
          </a:p>
        </p:txBody>
      </p:sp>
      <p:sp>
        <p:nvSpPr>
          <p:cNvPr id="5" name="object 5"/>
          <p:cNvSpPr/>
          <p:nvPr/>
        </p:nvSpPr>
        <p:spPr>
          <a:xfrm>
            <a:off x="7161585" y="3001667"/>
            <a:ext cx="3708145" cy="3414373"/>
          </a:xfrm>
          <a:prstGeom prst="rect">
            <a:avLst/>
          </a:prstGeom>
          <a:blipFill>
            <a:blip r:embed="rId3" cstate="print"/>
            <a:stretch>
              <a:fillRect/>
            </a:stretch>
          </a:blipFill>
        </p:spPr>
        <p:txBody>
          <a:bodyPr wrap="square" lIns="0" tIns="0" rIns="0" bIns="0" rtlCol="0"/>
          <a:lstStyle/>
          <a:p>
            <a:endParaRPr dirty="0"/>
          </a:p>
        </p:txBody>
      </p:sp>
      <p:sp>
        <p:nvSpPr>
          <p:cNvPr id="6" name="object 6"/>
          <p:cNvSpPr/>
          <p:nvPr/>
        </p:nvSpPr>
        <p:spPr>
          <a:xfrm>
            <a:off x="949682" y="3001667"/>
            <a:ext cx="4846683" cy="3491208"/>
          </a:xfrm>
          <a:prstGeom prst="rect">
            <a:avLst/>
          </a:prstGeom>
          <a:blipFill>
            <a:blip r:embed="rId4" cstate="print"/>
            <a:stretch>
              <a:fillRect/>
            </a:stretch>
          </a:blipFill>
        </p:spPr>
        <p:txBody>
          <a:bodyPr wrap="square" lIns="0" tIns="0" rIns="0" bIns="0" rtlCol="0"/>
          <a:lstStyle/>
          <a:p>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Question for Lab</a:t>
            </a:r>
          </a:p>
        </p:txBody>
      </p:sp>
      <p:sp>
        <p:nvSpPr>
          <p:cNvPr id="5" name="Content Placeholder 4">
            <a:extLst>
              <a:ext uri="{FF2B5EF4-FFF2-40B4-BE49-F238E27FC236}">
                <a16:creationId xmlns:a16="http://schemas.microsoft.com/office/drawing/2014/main" id="{9DAE784E-1C99-4E7A-9AED-45441F2CB693}"/>
              </a:ext>
            </a:extLst>
          </p:cNvPr>
          <p:cNvSpPr>
            <a:spLocks noGrp="1"/>
          </p:cNvSpPr>
          <p:nvPr>
            <p:ph idx="1"/>
          </p:nvPr>
        </p:nvSpPr>
        <p:spPr/>
        <p:txBody>
          <a:bodyPr/>
          <a:lstStyle/>
          <a:p>
            <a:r>
              <a:rPr lang="en-IE" dirty="0"/>
              <a:t>Find one message in our </a:t>
            </a:r>
            <a:r>
              <a:rPr lang="en-IE" dirty="0" err="1"/>
              <a:t>studentresult</a:t>
            </a:r>
            <a:r>
              <a:rPr lang="en-IE" dirty="0"/>
              <a:t> data</a:t>
            </a:r>
          </a:p>
          <a:p>
            <a:r>
              <a:rPr lang="en-IE" dirty="0"/>
              <a:t>Create the best visualization to show the message</a:t>
            </a:r>
          </a:p>
          <a:p>
            <a:endParaRPr lang="en-IE"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E" dirty="0"/>
              <a:t>Assignment 2 – 30%</a:t>
            </a:r>
          </a:p>
        </p:txBody>
      </p:sp>
      <p:sp>
        <p:nvSpPr>
          <p:cNvPr id="5" name="Content Placeholder 4">
            <a:extLst>
              <a:ext uri="{FF2B5EF4-FFF2-40B4-BE49-F238E27FC236}">
                <a16:creationId xmlns:a16="http://schemas.microsoft.com/office/drawing/2014/main" id="{8FFBACFE-8E15-4E72-B19A-E5249F56D57D}"/>
              </a:ext>
            </a:extLst>
          </p:cNvPr>
          <p:cNvSpPr>
            <a:spLocks noGrp="1"/>
          </p:cNvSpPr>
          <p:nvPr>
            <p:ph idx="1"/>
          </p:nvPr>
        </p:nvSpPr>
        <p:spPr/>
        <p:txBody>
          <a:bodyPr/>
          <a:lstStyle/>
          <a:p>
            <a:r>
              <a:rPr lang="en-IE" dirty="0"/>
              <a:t>You are a Data Scientist. You are tasked with conducting some exploratory analysis. Your goal is to find “insights” in the data and present those findings to your colleagues.</a:t>
            </a:r>
          </a:p>
          <a:p>
            <a:endParaRPr lang="en-IE" dirty="0"/>
          </a:p>
          <a:p>
            <a:endParaRPr lang="en-IE" dirty="0"/>
          </a:p>
          <a:p>
            <a:pPr marL="514350" indent="-514350">
              <a:buFont typeface="+mj-lt"/>
              <a:buAutoNum type="arabicPeriod"/>
            </a:pPr>
            <a:r>
              <a:rPr lang="en-IE" dirty="0"/>
              <a:t>Select, Clean and Wrangle a Dataset – 4%</a:t>
            </a:r>
          </a:p>
          <a:p>
            <a:pPr marL="514350" indent="-514350">
              <a:buFont typeface="+mj-lt"/>
              <a:buAutoNum type="arabicPeriod"/>
            </a:pPr>
            <a:r>
              <a:rPr lang="en-IE" dirty="0"/>
              <a:t>Decide on a story (user story) – 2%</a:t>
            </a:r>
          </a:p>
          <a:p>
            <a:pPr marL="514350" indent="-514350">
              <a:buFont typeface="+mj-lt"/>
              <a:buAutoNum type="arabicPeriod"/>
            </a:pPr>
            <a:r>
              <a:rPr lang="en-IE" dirty="0"/>
              <a:t>Using R, create three visualisations 21%</a:t>
            </a:r>
          </a:p>
          <a:p>
            <a:pPr marL="514350" indent="-514350">
              <a:buFont typeface="+mj-lt"/>
              <a:buAutoNum type="arabicPeriod"/>
            </a:pPr>
            <a:r>
              <a:rPr lang="en-IE" dirty="0"/>
              <a:t>Show previous iterations or alternatives 3%</a:t>
            </a:r>
          </a:p>
          <a:p>
            <a:endParaRPr lang="en-IE"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Thanks To</a:t>
            </a:r>
          </a:p>
        </p:txBody>
      </p:sp>
      <p:sp>
        <p:nvSpPr>
          <p:cNvPr id="6" name="Content Placeholder 5">
            <a:extLst>
              <a:ext uri="{FF2B5EF4-FFF2-40B4-BE49-F238E27FC236}">
                <a16:creationId xmlns:a16="http://schemas.microsoft.com/office/drawing/2014/main" id="{B3D1890C-51B4-4009-8935-189D95E96CA2}"/>
              </a:ext>
            </a:extLst>
          </p:cNvPr>
          <p:cNvSpPr>
            <a:spLocks noGrp="1"/>
          </p:cNvSpPr>
          <p:nvPr>
            <p:ph idx="1"/>
          </p:nvPr>
        </p:nvSpPr>
        <p:spPr/>
        <p:txBody>
          <a:bodyPr/>
          <a:lstStyle/>
          <a:p>
            <a:r>
              <a:rPr lang="en-IE" dirty="0"/>
              <a:t>Marisa </a:t>
            </a:r>
            <a:r>
              <a:rPr lang="en-IE" dirty="0" err="1"/>
              <a:t>Llorens</a:t>
            </a:r>
            <a:r>
              <a:rPr lang="en-IE" dirty="0"/>
              <a:t>-Salvador, John McAuley, Colman McMahon and Brian Mac </a:t>
            </a:r>
            <a:r>
              <a:rPr lang="en-IE" dirty="0" err="1"/>
              <a:t>Namee</a:t>
            </a:r>
            <a:r>
              <a:rPr lang="ga-IE" dirty="0"/>
              <a:t> </a:t>
            </a:r>
            <a:r>
              <a:rPr lang="en-IE" dirty="0"/>
              <a:t>for an earlier version of these lecture notes</a:t>
            </a:r>
          </a:p>
          <a:p>
            <a:endParaRPr lang="en-I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IE" dirty="0"/>
              <a:t>What To Look For</a:t>
            </a:r>
          </a:p>
        </p:txBody>
      </p:sp>
      <p:sp>
        <p:nvSpPr>
          <p:cNvPr id="9" name="Content Placeholder 8">
            <a:extLst>
              <a:ext uri="{FF2B5EF4-FFF2-40B4-BE49-F238E27FC236}">
                <a16:creationId xmlns:a16="http://schemas.microsoft.com/office/drawing/2014/main" id="{99D89CE6-CC5F-4FCC-B67F-C0870B9B740A}"/>
              </a:ext>
            </a:extLst>
          </p:cNvPr>
          <p:cNvSpPr>
            <a:spLocks noGrp="1"/>
          </p:cNvSpPr>
          <p:nvPr>
            <p:ph idx="1"/>
          </p:nvPr>
        </p:nvSpPr>
        <p:spPr>
          <a:xfrm>
            <a:off x="838200" y="1825625"/>
            <a:ext cx="8615766" cy="4351338"/>
          </a:xfrm>
        </p:spPr>
        <p:txBody>
          <a:bodyPr/>
          <a:lstStyle/>
          <a:p>
            <a:r>
              <a:rPr lang="en-IE" dirty="0"/>
              <a:t>Things can get especially interesting when you introduce time</a:t>
            </a:r>
          </a:p>
          <a:p>
            <a:r>
              <a:rPr lang="en-IE" dirty="0"/>
              <a:t>A single map represents a moment in time, but you can represent multiple timeframes with several maps </a:t>
            </a:r>
          </a:p>
          <a:p>
            <a:pPr lvl="1"/>
            <a:r>
              <a:rPr lang="en-IE" dirty="0"/>
              <a:t>small multiples</a:t>
            </a:r>
          </a:p>
          <a:p>
            <a:r>
              <a:rPr lang="en-IE" dirty="0"/>
              <a:t>Can also animate changes If the map is interactive, readers can easily focus in on their area to see how things have changed</a:t>
            </a:r>
          </a:p>
          <a:p>
            <a:endParaRPr lang="en-IE" dirty="0"/>
          </a:p>
        </p:txBody>
      </p:sp>
      <p:sp>
        <p:nvSpPr>
          <p:cNvPr id="5" name="object 5"/>
          <p:cNvSpPr/>
          <p:nvPr/>
        </p:nvSpPr>
        <p:spPr>
          <a:xfrm>
            <a:off x="8739752" y="3653310"/>
            <a:ext cx="3276600" cy="2398776"/>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FAAFA9E-E8CE-4DE9-A2E3-A27003FC585B}"/>
              </a:ext>
            </a:extLst>
          </p:cNvPr>
          <p:cNvSpPr>
            <a:spLocks noGrp="1"/>
          </p:cNvSpPr>
          <p:nvPr>
            <p:ph type="title"/>
          </p:nvPr>
        </p:nvSpPr>
        <p:spPr/>
        <p:txBody>
          <a:bodyPr/>
          <a:lstStyle/>
          <a:p>
            <a:r>
              <a:rPr lang="en-IE" dirty="0"/>
              <a:t>Clinton V Trump</a:t>
            </a:r>
          </a:p>
        </p:txBody>
      </p:sp>
      <p:sp>
        <p:nvSpPr>
          <p:cNvPr id="15" name="object 6">
            <a:extLst>
              <a:ext uri="{FF2B5EF4-FFF2-40B4-BE49-F238E27FC236}">
                <a16:creationId xmlns:a16="http://schemas.microsoft.com/office/drawing/2014/main" id="{D2FC0E09-3474-40A5-AC7F-61B44ED91BA1}"/>
              </a:ext>
            </a:extLst>
          </p:cNvPr>
          <p:cNvSpPr/>
          <p:nvPr/>
        </p:nvSpPr>
        <p:spPr>
          <a:xfrm>
            <a:off x="1524000" y="6466840"/>
            <a:ext cx="9144000" cy="391160"/>
          </a:xfrm>
          <a:custGeom>
            <a:avLst/>
            <a:gdLst/>
            <a:ahLst/>
            <a:cxnLst/>
            <a:rect l="l" t="t" r="r" b="b"/>
            <a:pathLst>
              <a:path w="9144000" h="620395">
                <a:moveTo>
                  <a:pt x="0" y="620268"/>
                </a:moveTo>
                <a:lnTo>
                  <a:pt x="9144000" y="620268"/>
                </a:lnTo>
                <a:lnTo>
                  <a:pt x="9144000" y="0"/>
                </a:lnTo>
                <a:lnTo>
                  <a:pt x="0" y="0"/>
                </a:lnTo>
                <a:lnTo>
                  <a:pt x="0" y="620268"/>
                </a:lnTo>
                <a:close/>
              </a:path>
            </a:pathLst>
          </a:custGeom>
          <a:solidFill>
            <a:schemeClr val="accent1">
              <a:lumMod val="50000"/>
            </a:schemeClr>
          </a:solidFill>
          <a:ln>
            <a:noFill/>
          </a:ln>
        </p:spPr>
        <p:txBody>
          <a:bodyPr wrap="square" lIns="0" tIns="0" rIns="0" bIns="0" rtlCol="0"/>
          <a:lstStyle/>
          <a:p>
            <a:endParaRPr/>
          </a:p>
        </p:txBody>
      </p:sp>
      <p:sp>
        <p:nvSpPr>
          <p:cNvPr id="14" name="Rectangle 13">
            <a:extLst>
              <a:ext uri="{FF2B5EF4-FFF2-40B4-BE49-F238E27FC236}">
                <a16:creationId xmlns:a16="http://schemas.microsoft.com/office/drawing/2014/main" id="{4127262B-4284-4C79-9229-902BBD1435F5}"/>
              </a:ext>
            </a:extLst>
          </p:cNvPr>
          <p:cNvSpPr/>
          <p:nvPr/>
        </p:nvSpPr>
        <p:spPr>
          <a:xfrm>
            <a:off x="1524000" y="6446379"/>
            <a:ext cx="9144000" cy="369332"/>
          </a:xfrm>
          <a:prstGeom prst="rect">
            <a:avLst/>
          </a:prstGeom>
        </p:spPr>
        <p:txBody>
          <a:bodyPr wrap="square">
            <a:spAutoFit/>
          </a:bodyPr>
          <a:lstStyle/>
          <a:p>
            <a:pPr algn="ctr"/>
            <a:r>
              <a:rPr lang="en-IE" dirty="0">
                <a:solidFill>
                  <a:schemeClr val="bg1"/>
                </a:solidFill>
                <a:hlinkClick r:id="rId2">
                  <a:extLst>
                    <a:ext uri="{A12FA001-AC4F-418D-AE19-62706E023703}">
                      <ahyp:hlinkClr xmlns:ahyp="http://schemas.microsoft.com/office/drawing/2018/hyperlinkcolor" val="tx"/>
                    </a:ext>
                  </a:extLst>
                </a:hlinkClick>
              </a:rPr>
              <a:t>https://projects.fivethirtyeight.com/2016-election-forecast/</a:t>
            </a:r>
            <a:endParaRPr lang="en-IE" dirty="0">
              <a:solidFill>
                <a:schemeClr val="bg1"/>
              </a:solidFill>
            </a:endParaRPr>
          </a:p>
        </p:txBody>
      </p:sp>
      <p:pic>
        <p:nvPicPr>
          <p:cNvPr id="16" name="Picture 15">
            <a:extLst>
              <a:ext uri="{FF2B5EF4-FFF2-40B4-BE49-F238E27FC236}">
                <a16:creationId xmlns:a16="http://schemas.microsoft.com/office/drawing/2014/main" id="{F9E21910-4F5A-4818-9073-955500C7F700}"/>
              </a:ext>
            </a:extLst>
          </p:cNvPr>
          <p:cNvPicPr>
            <a:picLocks noChangeAspect="1"/>
          </p:cNvPicPr>
          <p:nvPr/>
        </p:nvPicPr>
        <p:blipFill>
          <a:blip r:embed="rId3"/>
          <a:stretch>
            <a:fillRect/>
          </a:stretch>
        </p:blipFill>
        <p:spPr>
          <a:xfrm>
            <a:off x="3298434" y="1445487"/>
            <a:ext cx="5595131" cy="45350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1792</TotalTime>
  <Words>3378</Words>
  <Application>Microsoft Office PowerPoint</Application>
  <PresentationFormat>Widescreen</PresentationFormat>
  <Paragraphs>470</Paragraphs>
  <Slides>72</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Times New Roman</vt:lpstr>
      <vt:lpstr>Trebuchet MS</vt:lpstr>
      <vt:lpstr>Office Theme</vt:lpstr>
      <vt:lpstr>Data Visualisation Lecture Week 10 –  Visualising Geospatial Data</vt:lpstr>
      <vt:lpstr>Learning Outcomes Week 10</vt:lpstr>
      <vt:lpstr>Visualisation of the Week</vt:lpstr>
      <vt:lpstr>Overview</vt:lpstr>
      <vt:lpstr>INTRODUCTION</vt:lpstr>
      <vt:lpstr>Introduction</vt:lpstr>
      <vt:lpstr>What To Look For</vt:lpstr>
      <vt:lpstr>What To Look For</vt:lpstr>
      <vt:lpstr>Clinton V Trump</vt:lpstr>
      <vt:lpstr>Irish Elections</vt:lpstr>
      <vt:lpstr>MAP PROJECTIONS</vt:lpstr>
      <vt:lpstr>Map Projections</vt:lpstr>
      <vt:lpstr>Types of Projections</vt:lpstr>
      <vt:lpstr>Map Projections</vt:lpstr>
      <vt:lpstr>Map Projections – Cylinder Projection</vt:lpstr>
      <vt:lpstr>Map Projections – Cone Projection</vt:lpstr>
      <vt:lpstr>Map Projections – Plane Projection</vt:lpstr>
      <vt:lpstr>Map Projections</vt:lpstr>
      <vt:lpstr>Mercator Projection</vt:lpstr>
      <vt:lpstr>Mercator Projection</vt:lpstr>
      <vt:lpstr>Mercator Projection</vt:lpstr>
      <vt:lpstr>Mercator Projection</vt:lpstr>
      <vt:lpstr>Mercator Projection</vt:lpstr>
      <vt:lpstr>PowerPoint Presentation</vt:lpstr>
      <vt:lpstr>Mercator Projection</vt:lpstr>
      <vt:lpstr>Mercator Projection</vt:lpstr>
      <vt:lpstr>Mercator Projection</vt:lpstr>
      <vt:lpstr>Lambert Cylindrical Projection</vt:lpstr>
      <vt:lpstr>Lambert Cylindrical Projection</vt:lpstr>
      <vt:lpstr>Lambert Cylindrical Projection</vt:lpstr>
      <vt:lpstr>Gall-Peters Projection</vt:lpstr>
      <vt:lpstr>Gall-Peters Projection</vt:lpstr>
      <vt:lpstr>Gall-Peters Projection</vt:lpstr>
      <vt:lpstr>Mollweide Projection</vt:lpstr>
      <vt:lpstr>Mollweide Projection</vt:lpstr>
      <vt:lpstr>Mollweide Projection</vt:lpstr>
      <vt:lpstr>Hammer-Aitoff Projection</vt:lpstr>
      <vt:lpstr>Hammer-Aitoff Projection</vt:lpstr>
      <vt:lpstr>Hammer-Aitoff Projection</vt:lpstr>
      <vt:lpstr>Albers Equal-area Conic Projection</vt:lpstr>
      <vt:lpstr>Albers Equal-area Conic Projection</vt:lpstr>
      <vt:lpstr>Albers Equal-area Conic Projection</vt:lpstr>
      <vt:lpstr>Gnomonic Azimuthal Projection</vt:lpstr>
      <vt:lpstr>Gnomonic Azimuthal Projection</vt:lpstr>
      <vt:lpstr>Gnomonic Azimuthal Projection</vt:lpstr>
      <vt:lpstr>Lambert Azimuthal Equal Area Projection</vt:lpstr>
      <vt:lpstr>Lambert Azimuthal Equal Area Projection</vt:lpstr>
      <vt:lpstr>Lambert Azimuthal Equal Area Projection</vt:lpstr>
      <vt:lpstr>Winkel Tripel Projection</vt:lpstr>
      <vt:lpstr>Winkel Tripel Projection</vt:lpstr>
      <vt:lpstr>Winkel Tripel Projection</vt:lpstr>
      <vt:lpstr>Gilbert Two world Perspective Projection</vt:lpstr>
      <vt:lpstr>Gilbert Two world Perspective Projection</vt:lpstr>
      <vt:lpstr>Projections in R</vt:lpstr>
      <vt:lpstr>Projections in R</vt:lpstr>
      <vt:lpstr>Projections in R</vt:lpstr>
      <vt:lpstr>Projections in R</vt:lpstr>
      <vt:lpstr>Using ggplot in R</vt:lpstr>
      <vt:lpstr>Long Tables in R</vt:lpstr>
      <vt:lpstr>Long Tables in R</vt:lpstr>
      <vt:lpstr>Long Tables in R</vt:lpstr>
      <vt:lpstr>Long Tables in R</vt:lpstr>
      <vt:lpstr>Visualisations using ggplot Histograms</vt:lpstr>
      <vt:lpstr>Visualisations using ggplot Horizontal Bar chart</vt:lpstr>
      <vt:lpstr>Visualisations using ggplot Fitting lines and smoothing methods</vt:lpstr>
      <vt:lpstr>Visualisations using ggplot Fitting lines and smoothing methods</vt:lpstr>
      <vt:lpstr>Visualisations using ggplot Fitting lines and smoothing methods</vt:lpstr>
      <vt:lpstr>Visualisations using ggplot Bubble Charts</vt:lpstr>
      <vt:lpstr>Visualisations using ggplot Bubble Charts</vt:lpstr>
      <vt:lpstr>Question for Lab</vt:lpstr>
      <vt:lpstr>Assignment 2 – 30%</vt:lpstr>
      <vt:lpstr>Thanks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Lecture 6 – Visualising Text &amp; Documents</dc:title>
  <dc:creator>Cathy Ennis</dc:creator>
  <cp:lastModifiedBy>Catherine Ennis</cp:lastModifiedBy>
  <cp:revision>58</cp:revision>
  <dcterms:created xsi:type="dcterms:W3CDTF">2019-08-25T14:32:27Z</dcterms:created>
  <dcterms:modified xsi:type="dcterms:W3CDTF">2019-11-20T09:40:02Z</dcterms:modified>
</cp:coreProperties>
</file>