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9" r:id="rId4"/>
    <p:sldId id="260" r:id="rId5"/>
    <p:sldId id="261" r:id="rId6"/>
    <p:sldId id="262" r:id="rId7"/>
    <p:sldId id="263" r:id="rId8"/>
    <p:sldId id="264" r:id="rId9"/>
    <p:sldId id="265" r:id="rId10"/>
    <p:sldId id="266" r:id="rId11"/>
    <p:sldId id="267" r:id="rId12"/>
    <p:sldId id="291" r:id="rId13"/>
    <p:sldId id="269" r:id="rId14"/>
    <p:sldId id="270" r:id="rId15"/>
    <p:sldId id="271" r:id="rId16"/>
    <p:sldId id="274" r:id="rId17"/>
    <p:sldId id="275" r:id="rId18"/>
    <p:sldId id="276" r:id="rId19"/>
    <p:sldId id="277" r:id="rId20"/>
    <p:sldId id="278" r:id="rId21"/>
    <p:sldId id="281" r:id="rId22"/>
    <p:sldId id="284" r:id="rId23"/>
    <p:sldId id="285" r:id="rId24"/>
    <p:sldId id="286" r:id="rId25"/>
    <p:sldId id="287" r:id="rId26"/>
    <p:sldId id="288" r:id="rId27"/>
    <p:sldId id="289" r:id="rId28"/>
    <p:sldId id="282" r:id="rId29"/>
    <p:sldId id="292" r:id="rId30"/>
    <p:sldId id="279" r:id="rId31"/>
    <p:sldId id="280"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67839-3779-4DC4-86E6-92B86361FD36}" type="datetimeFigureOut">
              <a:rPr lang="en-IE" smtClean="0"/>
              <a:pPr/>
              <a:t>07/10/2019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1CA61-C333-47A6-88F0-398E0FDE510B}"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20</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636E7-835D-4A11-8518-011EC42DED35}" type="slidenum">
              <a:rPr lang="en-GB"/>
              <a:pPr/>
              <a:t>21</a:t>
            </a:fld>
            <a:endParaRPr lang="en-GB"/>
          </a:p>
        </p:txBody>
      </p:sp>
      <p:sp>
        <p:nvSpPr>
          <p:cNvPr id="154626" name="Rectangle 2"/>
          <p:cNvSpPr>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GB"/>
              <a:t>If you discover or anticipate a delay it is essential to take action</a:t>
            </a:r>
          </a:p>
          <a:p>
            <a:r>
              <a:rPr lang="en-US"/>
              <a:t>Report the implications of delays - other projects or work may be depending on the outcome of your project so give people time to react</a:t>
            </a:r>
          </a:p>
          <a:p>
            <a:r>
              <a:rPr lang="en-US"/>
              <a:t>Discuss changes in plans - involve others so they can make suggestions</a:t>
            </a:r>
          </a:p>
          <a:p>
            <a:r>
              <a:rPr lang="en-US"/>
              <a:t>Direct resources – you can see what tasks need to be completed</a:t>
            </a:r>
          </a:p>
          <a:p>
            <a:r>
              <a:rPr lang="en-US"/>
              <a:t>Avoid persecution - if someone else is telling you about problems, be constructive - or next time they may not tell you until it is too late</a:t>
            </a:r>
          </a:p>
          <a:p>
            <a:r>
              <a:rPr lang="en-US"/>
              <a:t>Respond early - so there is time to get back on track or re-think</a:t>
            </a:r>
          </a:p>
          <a:p>
            <a:r>
              <a:rPr lang="en-US"/>
              <a:t>Be flexible - use your project plans to find alternatives</a:t>
            </a:r>
          </a:p>
          <a:p>
            <a:r>
              <a:rPr lang="en-US"/>
              <a:t>Involve the client and stakeholders - they may have ideas or be prepared to be flexible too</a:t>
            </a:r>
          </a:p>
          <a:p>
            <a:r>
              <a:rPr lang="en-GB"/>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5CD08-1BBB-4E4B-AF3E-C9C6AEA260BC}" type="slidenum">
              <a:rPr lang="en-GB"/>
              <a:pPr/>
              <a:t>22</a:t>
            </a:fld>
            <a:endParaRPr lang="en-GB"/>
          </a:p>
        </p:txBody>
      </p:sp>
      <p:sp>
        <p:nvSpPr>
          <p:cNvPr id="173058"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SMART Objectives – very common in industry and are used extensively for appraisals and form a simple test of whether the objective is truly a good objective.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4C4D0-ADEE-4F36-A513-D1032CAE60D7}" type="slidenum">
              <a:rPr lang="en-GB"/>
              <a:pPr/>
              <a:t>23</a:t>
            </a:fld>
            <a:endParaRPr lang="en-GB"/>
          </a:p>
        </p:txBody>
      </p:sp>
      <p:sp>
        <p:nvSpPr>
          <p:cNvPr id="175106"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Specific – this ties back to the project management module where work breakdown structures where used to split large tasks into much smaller tasks.  The aim of doing this allows the objective to be specific. The classic final year PhD student objective is write my PhD.  The question of where to start is a difficult one and therefore splitting the task up can make the objective more specific and also achievable within a sensible time frame can help with motivation.  Think of other examples of specific objectives.   On the previous slide the aim make myself more employable is not at all specific – what is meant by employable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8EE5AE-675B-411D-8CE6-0D51633BFEF4}" type="slidenum">
              <a:rPr lang="en-GB"/>
              <a:pPr/>
              <a:t>24</a:t>
            </a:fld>
            <a:endParaRPr lang="en-GB"/>
          </a:p>
        </p:txBody>
      </p:sp>
      <p:sp>
        <p:nvSpPr>
          <p:cNvPr id="177154" name="Rectangle 1026"/>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7155" name="Rectangle 1027"/>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Measurable – You need to know when you have finished the objective / completed the task.  There is two elements therefore to writing measurable objectives.  They should not include words like more – when do you know when you have made more contacts.  Is it one or is it a million.  The second element relates to actually having something which you can provide as evidence.  Therefore deliverables attached to the objective is good (e.g. Short reports) as these can help you prove that you have achieved the objective (this will be important when you start 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8944D-F701-49A8-B552-382C1FB29AAD}" type="slidenum">
              <a:rPr lang="en-GB"/>
              <a:pPr/>
              <a:t>25</a:t>
            </a:fld>
            <a:endParaRPr lang="en-GB"/>
          </a:p>
        </p:txBody>
      </p:sp>
      <p:sp>
        <p:nvSpPr>
          <p:cNvPr id="179202"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9203"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Agreed – In the project management sessions we talked about stakeholders and involving them in the project.  Setting your objectives and agreeing them with your supervisor is important.  This might take some negotiation but it worth doing this as everybody will be committed to the plan. </a:t>
            </a:r>
          </a:p>
          <a:p>
            <a:endParaRPr lang="en-US"/>
          </a:p>
          <a:p>
            <a:r>
              <a:rPr lang="en-US"/>
              <a:t>Note that if you ever set objectives for someone else make sure you discuss them with them as setting unachievable objectives for someone can prove a source of conflict.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DA407-65AA-4F66-AB8C-5F4D0A587310}" type="slidenum">
              <a:rPr lang="en-GB"/>
              <a:pPr/>
              <a:t>26</a:t>
            </a:fld>
            <a:endParaRPr lang="en-GB"/>
          </a:p>
        </p:txBody>
      </p:sp>
      <p:sp>
        <p:nvSpPr>
          <p:cNvPr id="181250" name="Rectangle 1026"/>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81251" name="Rectangle 1027"/>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Realistic Objectives – It is important that the objectives you set are realistic.  All too often people will set very unrealistic objectives and the end result is that the project is not delivered on time, resentment develops within the project stakeholders etc.  Furthermore if you are being assessed against the objectives which are set, if they are unrealistic you may not achieve any of them!  It is however important to set your self challenging objectives which you could achieve if you apply yourself – these are often referred to as stretch targets and are used to motivate staff.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ADB21-8994-4342-B96C-A220B378842C}" type="slidenum">
              <a:rPr lang="en-GB"/>
              <a:pPr/>
              <a:t>27</a:t>
            </a:fld>
            <a:endParaRPr lang="en-GB"/>
          </a:p>
        </p:txBody>
      </p:sp>
      <p:sp>
        <p:nvSpPr>
          <p:cNvPr id="183298"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83299"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Time Bound – It is important that there is an element of time linked to the objective.  Again if the objective is open ended when do you when you have achieved the objective.  Therefore set yourself deadlines and review yourself against them – don’t let the deadlines slip as the progress of the project overall could be in jeopardy.   These can also be a useful time management tool as often people will work on something when little value is being added (80% of the value is provided by 20% of the effort) and a dealine can be used to force you to move on to the next objective.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636E7-835D-4A11-8518-011EC42DED35}" type="slidenum">
              <a:rPr lang="en-GB"/>
              <a:pPr/>
              <a:t>28</a:t>
            </a:fld>
            <a:endParaRPr lang="en-GB"/>
          </a:p>
        </p:txBody>
      </p:sp>
      <p:sp>
        <p:nvSpPr>
          <p:cNvPr id="154626" name="Rectangle 2"/>
          <p:cNvSpPr>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636E7-835D-4A11-8518-011EC42DED35}" type="slidenum">
              <a:rPr lang="en-GB"/>
              <a:pPr/>
              <a:t>29</a:t>
            </a:fld>
            <a:endParaRPr lang="en-GB"/>
          </a:p>
        </p:txBody>
      </p:sp>
      <p:sp>
        <p:nvSpPr>
          <p:cNvPr id="154626" name="Rectangle 2"/>
          <p:cNvSpPr>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endParaRPr lang="en-GB" dirty="0"/>
          </a:p>
        </p:txBody>
      </p:sp>
    </p:spTree>
    <p:extLst>
      <p:ext uri="{BB962C8B-B14F-4D97-AF65-F5344CB8AC3E}">
        <p14:creationId xmlns:p14="http://schemas.microsoft.com/office/powerpoint/2010/main" val="427128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12</a:t>
            </a:fld>
            <a:endParaRPr lang="en-I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30</a:t>
            </a:fld>
            <a:endParaRPr lang="en-I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31</a:t>
            </a:fld>
            <a:endParaRPr lang="en-I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EE838-1C39-45BB-96ED-66FDA5A91A59}" type="slidenum">
              <a:rPr lang="en-GB"/>
              <a:pPr/>
              <a:t>32</a:t>
            </a:fld>
            <a:endParaRPr lang="en-GB"/>
          </a:p>
        </p:txBody>
      </p:sp>
      <p:sp>
        <p:nvSpPr>
          <p:cNvPr id="103426"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13</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14</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15</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16</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17</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18</a:t>
            </a:fld>
            <a:endParaRPr lang="en-I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0D1CA61-C333-47A6-88F0-398E0FDE510B}" type="slidenum">
              <a:rPr lang="en-IE" smtClean="0"/>
              <a:pPr/>
              <a:t>19</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19" name="Footer Placeholder 18"/>
          <p:cNvSpPr>
            <a:spLocks noGrp="1"/>
          </p:cNvSpPr>
          <p:nvPr>
            <p:ph type="ftr" sz="quarter" idx="11"/>
          </p:nvPr>
        </p:nvSpPr>
        <p:spPr/>
        <p:txBody>
          <a:bodyPr/>
          <a:lstStyle/>
          <a:p>
            <a:endParaRPr lang="en-IE"/>
          </a:p>
        </p:txBody>
      </p:sp>
      <p:sp>
        <p:nvSpPr>
          <p:cNvPr id="27" name="Slide Number Placeholder 26"/>
          <p:cNvSpPr>
            <a:spLocks noGrp="1"/>
          </p:cNvSpPr>
          <p:nvPr>
            <p:ph type="sldNum" sz="quarter" idx="12"/>
          </p:nvPr>
        </p:nvSpPr>
        <p:spPr/>
        <p:txBody>
          <a:bodyPr/>
          <a:lstStyle/>
          <a:p>
            <a:fld id="{E0A3A7BC-0F32-4C57-B047-D815DB7F511D}"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A3A7BC-0F32-4C57-B047-D815DB7F511D}"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A3A7BC-0F32-4C57-B047-D815DB7F511D}"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91F48B-F185-413A-98B1-07BA4F20045F}" type="datetimeFigureOut">
              <a:rPr lang="en-IE" smtClean="0"/>
              <a:pPr/>
              <a:t>07/10/2019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a:xfrm>
            <a:off x="8077200" y="6356350"/>
            <a:ext cx="609600" cy="365125"/>
          </a:xfrm>
        </p:spPr>
        <p:txBody>
          <a:bodyPr/>
          <a:lstStyle/>
          <a:p>
            <a:fld id="{E0A3A7BC-0F32-4C57-B047-D815DB7F511D}" type="slidenum">
              <a:rPr lang="en-IE" smtClean="0"/>
              <a:pPr/>
              <a:t>‹#›</a:t>
            </a:fld>
            <a:endParaRPr lang="en-IE"/>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91F48B-F185-413A-98B1-07BA4F20045F}" type="datetimeFigureOut">
              <a:rPr lang="en-IE" smtClean="0"/>
              <a:pPr/>
              <a:t>07/10/2019</a:t>
            </a:fld>
            <a:endParaRPr lang="en-IE"/>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E"/>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A3A7BC-0F32-4C57-B047-D815DB7F511D}" type="slidenum">
              <a:rPr lang="en-IE" smtClean="0"/>
              <a:pPr/>
              <a:t>‹#›</a:t>
            </a:fld>
            <a:endParaRPr lang="en-IE"/>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60040" y="2104256"/>
            <a:ext cx="8748464" cy="1828800"/>
          </a:xfrm>
        </p:spPr>
        <p:txBody>
          <a:bodyPr>
            <a:noAutofit/>
          </a:bodyPr>
          <a:lstStyle/>
          <a:p>
            <a:pPr algn="ctr"/>
            <a:r>
              <a:rPr lang="en-IE" sz="6000" dirty="0" smtClean="0"/>
              <a:t>Managing your </a:t>
            </a:r>
            <a:br>
              <a:rPr lang="en-IE" sz="6000" dirty="0" smtClean="0"/>
            </a:br>
            <a:r>
              <a:rPr lang="en-IE" sz="6000" dirty="0" smtClean="0"/>
              <a:t>FYP Supervisor</a:t>
            </a:r>
            <a:endParaRPr lang="en-IE" sz="6000" dirty="0"/>
          </a:p>
        </p:txBody>
      </p:sp>
      <p:sp>
        <p:nvSpPr>
          <p:cNvPr id="3" name="Subtitle 2"/>
          <p:cNvSpPr>
            <a:spLocks noGrp="1"/>
          </p:cNvSpPr>
          <p:nvPr>
            <p:ph type="subTitle" idx="4294967295"/>
          </p:nvPr>
        </p:nvSpPr>
        <p:spPr>
          <a:xfrm>
            <a:off x="2513186" y="4340696"/>
            <a:ext cx="5875238" cy="1752600"/>
          </a:xfrm>
        </p:spPr>
        <p:txBody>
          <a:bodyPr/>
          <a:lstStyle/>
          <a:p>
            <a:pPr algn="r">
              <a:buNone/>
            </a:pPr>
            <a:r>
              <a:rPr lang="en-IE" dirty="0" smtClean="0"/>
              <a:t>Damian Gordon</a:t>
            </a:r>
            <a:endParaRPr lang="en-I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hates</a:t>
            </a:r>
            <a:endParaRPr lang="en-IE" dirty="0"/>
          </a:p>
        </p:txBody>
      </p:sp>
      <p:sp>
        <p:nvSpPr>
          <p:cNvPr id="3" name="Content Placeholder 2"/>
          <p:cNvSpPr>
            <a:spLocks noGrp="1"/>
          </p:cNvSpPr>
          <p:nvPr>
            <p:ph idx="1"/>
          </p:nvPr>
        </p:nvSpPr>
        <p:spPr/>
        <p:txBody>
          <a:bodyPr/>
          <a:lstStyle/>
          <a:p>
            <a:r>
              <a:rPr lang="en-IE" dirty="0" smtClean="0"/>
              <a:t>Students who quit in the middle</a:t>
            </a:r>
          </a:p>
          <a:p>
            <a:pPr lvl="1"/>
            <a:r>
              <a:rPr lang="en-IE" dirty="0" smtClean="0"/>
              <a:t>Wasted effort all around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weaknesses</a:t>
            </a:r>
            <a:endParaRPr lang="en-IE" dirty="0"/>
          </a:p>
        </p:txBody>
      </p:sp>
      <p:sp>
        <p:nvSpPr>
          <p:cNvPr id="3" name="Content Placeholder 2"/>
          <p:cNvSpPr>
            <a:spLocks noGrp="1"/>
          </p:cNvSpPr>
          <p:nvPr>
            <p:ph idx="1"/>
          </p:nvPr>
        </p:nvSpPr>
        <p:spPr/>
        <p:txBody>
          <a:bodyPr/>
          <a:lstStyle/>
          <a:p>
            <a:r>
              <a:rPr lang="en-IE" dirty="0" smtClean="0"/>
              <a:t>They can’t read your mind</a:t>
            </a:r>
          </a:p>
          <a:p>
            <a:r>
              <a:rPr lang="en-IE" dirty="0" smtClean="0"/>
              <a:t>They can’t remember everything you’ve told them</a:t>
            </a:r>
          </a:p>
          <a:p>
            <a:pPr lvl="1"/>
            <a:r>
              <a:rPr lang="en-IE" dirty="0" smtClean="0"/>
              <a:t>So you need to talk good notes</a:t>
            </a:r>
          </a:p>
          <a:p>
            <a:pPr lvl="1"/>
            <a:r>
              <a:rPr lang="en-IE" dirty="0" smtClean="0"/>
              <a:t>And remind them frequently</a:t>
            </a:r>
          </a:p>
          <a:p>
            <a:r>
              <a:rPr lang="en-IE" dirty="0" smtClean="0"/>
              <a:t>They may miss meetings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Manipulating your Supervisor</a:t>
            </a:r>
            <a:endParaRPr lang="en-IE" dirty="0"/>
          </a:p>
        </p:txBody>
      </p:sp>
      <p:sp>
        <p:nvSpPr>
          <p:cNvPr id="3" name="Content Placeholder 2"/>
          <p:cNvSpPr>
            <a:spLocks noGrp="1"/>
          </p:cNvSpPr>
          <p:nvPr>
            <p:ph idx="1"/>
          </p:nvPr>
        </p:nvSpPr>
        <p:spPr/>
        <p:txBody>
          <a:bodyPr/>
          <a:lstStyle/>
          <a:p>
            <a:r>
              <a:rPr lang="en-IE" dirty="0" smtClean="0"/>
              <a:t>Keep your supervisor informed about</a:t>
            </a:r>
          </a:p>
          <a:p>
            <a:pPr lvl="1"/>
            <a:r>
              <a:rPr lang="en-IE" dirty="0" smtClean="0"/>
              <a:t>Scientific obstacles</a:t>
            </a:r>
          </a:p>
          <a:p>
            <a:pPr lvl="1"/>
            <a:r>
              <a:rPr lang="en-IE" dirty="0" smtClean="0"/>
              <a:t>Personal obstacles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Manipulating your Supervisor</a:t>
            </a:r>
            <a:endParaRPr lang="en-IE" dirty="0"/>
          </a:p>
        </p:txBody>
      </p:sp>
      <p:sp>
        <p:nvSpPr>
          <p:cNvPr id="3" name="Content Placeholder 2"/>
          <p:cNvSpPr>
            <a:spLocks noGrp="1"/>
          </p:cNvSpPr>
          <p:nvPr>
            <p:ph idx="1"/>
          </p:nvPr>
        </p:nvSpPr>
        <p:spPr/>
        <p:txBody>
          <a:bodyPr/>
          <a:lstStyle/>
          <a:p>
            <a:r>
              <a:rPr lang="en-IE" dirty="0" smtClean="0"/>
              <a:t>Always be positive</a:t>
            </a:r>
          </a:p>
          <a:p>
            <a:pPr lvl="1"/>
            <a:r>
              <a:rPr lang="en-IE" dirty="0" smtClean="0"/>
              <a:t>You’ve supervisor will want to help if you do</a:t>
            </a:r>
          </a:p>
          <a:p>
            <a:pPr lvl="1"/>
            <a:r>
              <a:rPr lang="en-IE" dirty="0" smtClean="0"/>
              <a:t>You’ll feel better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Manipulating your Supervisor</a:t>
            </a:r>
            <a:endParaRPr lang="en-IE" dirty="0"/>
          </a:p>
        </p:txBody>
      </p:sp>
      <p:sp>
        <p:nvSpPr>
          <p:cNvPr id="3" name="Content Placeholder 2"/>
          <p:cNvSpPr>
            <a:spLocks noGrp="1"/>
          </p:cNvSpPr>
          <p:nvPr>
            <p:ph idx="1"/>
          </p:nvPr>
        </p:nvSpPr>
        <p:spPr/>
        <p:txBody>
          <a:bodyPr/>
          <a:lstStyle/>
          <a:p>
            <a:r>
              <a:rPr lang="en-IE" dirty="0" smtClean="0"/>
              <a:t>Work hard</a:t>
            </a:r>
          </a:p>
          <a:p>
            <a:pPr lvl="1"/>
            <a:r>
              <a:rPr lang="en-IE" dirty="0" smtClean="0"/>
              <a:t>They will be willing to work hard for you</a:t>
            </a:r>
          </a:p>
          <a:p>
            <a:pPr lvl="1"/>
            <a:r>
              <a:rPr lang="en-IE" dirty="0" smtClean="0"/>
              <a:t>You’re more likely to get good results</a:t>
            </a:r>
          </a:p>
          <a:p>
            <a:pPr lvl="1"/>
            <a:r>
              <a:rPr lang="en-IE" dirty="0" smtClean="0"/>
              <a:t>A project is hard 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Manipulating your Supervisor</a:t>
            </a:r>
            <a:endParaRPr lang="en-IE" dirty="0"/>
          </a:p>
        </p:txBody>
      </p:sp>
      <p:sp>
        <p:nvSpPr>
          <p:cNvPr id="3" name="Content Placeholder 2"/>
          <p:cNvSpPr>
            <a:spLocks noGrp="1"/>
          </p:cNvSpPr>
          <p:nvPr>
            <p:ph idx="1"/>
          </p:nvPr>
        </p:nvSpPr>
        <p:spPr/>
        <p:txBody>
          <a:bodyPr/>
          <a:lstStyle/>
          <a:p>
            <a:r>
              <a:rPr lang="en-IE" dirty="0" smtClean="0"/>
              <a:t>Write a lot</a:t>
            </a:r>
          </a:p>
          <a:p>
            <a:pPr lvl="1"/>
            <a:r>
              <a:rPr lang="en-IE" dirty="0" smtClean="0"/>
              <a:t>Notes to your supervisor</a:t>
            </a:r>
          </a:p>
          <a:p>
            <a:pPr lvl="1"/>
            <a:r>
              <a:rPr lang="en-IE" dirty="0" smtClean="0"/>
              <a:t>Notes to yourself (keep a blog)</a:t>
            </a:r>
          </a:p>
          <a:p>
            <a:pPr lvl="1"/>
            <a:r>
              <a:rPr lang="en-IE" dirty="0" smtClean="0"/>
              <a:t>Draft chapters</a:t>
            </a:r>
          </a:p>
          <a:p>
            <a:pPr lvl="1"/>
            <a:r>
              <a:rPr lang="en-IE" dirty="0" smtClean="0"/>
              <a:t>The more stuff they have to read, the less time they will have to think of stuff for you to do.</a:t>
            </a:r>
          </a:p>
          <a:p>
            <a:pPr lvl="1"/>
            <a:endParaRPr lang="en-IE"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Great Expectations</a:t>
            </a:r>
            <a:endParaRPr lang="en-IE" dirty="0"/>
          </a:p>
        </p:txBody>
      </p:sp>
      <p:sp>
        <p:nvSpPr>
          <p:cNvPr id="3" name="Content Placeholder 2"/>
          <p:cNvSpPr>
            <a:spLocks noGrp="1"/>
          </p:cNvSpPr>
          <p:nvPr>
            <p:ph idx="1"/>
          </p:nvPr>
        </p:nvSpPr>
        <p:spPr>
          <a:xfrm>
            <a:off x="457200" y="1935480"/>
            <a:ext cx="4114800" cy="4389120"/>
          </a:xfrm>
        </p:spPr>
        <p:txBody>
          <a:bodyPr/>
          <a:lstStyle/>
          <a:p>
            <a:r>
              <a:rPr lang="en-IE" dirty="0" smtClean="0"/>
              <a:t>Your expectations</a:t>
            </a:r>
          </a:p>
          <a:p>
            <a:r>
              <a:rPr lang="en-IE" dirty="0" smtClean="0"/>
              <a:t>Their expectations</a:t>
            </a:r>
          </a:p>
        </p:txBody>
      </p:sp>
      <p:pic>
        <p:nvPicPr>
          <p:cNvPr id="4" name="Picture 3" descr="Poster - Great Expectations (1946)_01.jpg"/>
          <p:cNvPicPr>
            <a:picLocks noChangeAspect="1"/>
          </p:cNvPicPr>
          <p:nvPr/>
        </p:nvPicPr>
        <p:blipFill>
          <a:blip r:embed="rId3" cstate="print"/>
          <a:stretch>
            <a:fillRect/>
          </a:stretch>
        </p:blipFill>
        <p:spPr>
          <a:xfrm>
            <a:off x="5450709" y="1196752"/>
            <a:ext cx="3513779" cy="540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Great Expectations</a:t>
            </a:r>
            <a:endParaRPr lang="en-IE" dirty="0"/>
          </a:p>
        </p:txBody>
      </p:sp>
      <p:sp>
        <p:nvSpPr>
          <p:cNvPr id="3" name="Content Placeholder 2"/>
          <p:cNvSpPr>
            <a:spLocks noGrp="1"/>
          </p:cNvSpPr>
          <p:nvPr>
            <p:ph idx="1"/>
          </p:nvPr>
        </p:nvSpPr>
        <p:spPr/>
        <p:txBody>
          <a:bodyPr/>
          <a:lstStyle/>
          <a:p>
            <a:r>
              <a:rPr lang="en-IE" dirty="0" smtClean="0"/>
              <a:t>YOUR EXPECTATIONS</a:t>
            </a:r>
          </a:p>
          <a:p>
            <a:r>
              <a:rPr lang="en-IE" dirty="0" smtClean="0"/>
              <a:t>Intellectual support</a:t>
            </a:r>
          </a:p>
          <a:p>
            <a:pPr lvl="1"/>
            <a:r>
              <a:rPr lang="en-IE" dirty="0" smtClean="0"/>
              <a:t>Quality assurance</a:t>
            </a:r>
          </a:p>
          <a:p>
            <a:pPr lvl="1"/>
            <a:r>
              <a:rPr lang="en-IE" dirty="0" smtClean="0"/>
              <a:t>Tell you when to (not) stop</a:t>
            </a:r>
          </a:p>
          <a:p>
            <a:r>
              <a:rPr lang="en-IE" dirty="0" smtClean="0"/>
              <a:t>Emotional support</a:t>
            </a:r>
          </a:p>
          <a:p>
            <a:pPr lvl="1"/>
            <a:r>
              <a:rPr lang="en-IE" dirty="0" smtClean="0"/>
              <a:t>Encouragement </a:t>
            </a:r>
          </a:p>
          <a:p>
            <a:pPr lvl="1"/>
            <a:r>
              <a:rPr lang="en-IE" dirty="0" smtClean="0"/>
              <a:t>Constructive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Great Expectations</a:t>
            </a:r>
            <a:endParaRPr lang="en-IE" dirty="0"/>
          </a:p>
        </p:txBody>
      </p:sp>
      <p:sp>
        <p:nvSpPr>
          <p:cNvPr id="3" name="Content Placeholder 2"/>
          <p:cNvSpPr>
            <a:spLocks noGrp="1"/>
          </p:cNvSpPr>
          <p:nvPr>
            <p:ph idx="1"/>
          </p:nvPr>
        </p:nvSpPr>
        <p:spPr>
          <a:xfrm>
            <a:off x="457200" y="1935480"/>
            <a:ext cx="5410944" cy="4389120"/>
          </a:xfrm>
        </p:spPr>
        <p:txBody>
          <a:bodyPr/>
          <a:lstStyle/>
          <a:p>
            <a:r>
              <a:rPr lang="en-IE" dirty="0" smtClean="0"/>
              <a:t>THEIR EXPECTATIONS</a:t>
            </a:r>
          </a:p>
          <a:p>
            <a:r>
              <a:rPr lang="en-IE" dirty="0" smtClean="0"/>
              <a:t>You finish</a:t>
            </a:r>
          </a:p>
          <a:p>
            <a:r>
              <a:rPr lang="en-IE" dirty="0" smtClean="0"/>
              <a:t>Your drafts are well put together and spell-checked</a:t>
            </a:r>
          </a:p>
        </p:txBody>
      </p:sp>
      <p:pic>
        <p:nvPicPr>
          <p:cNvPr id="4" name="Picture 3" descr="GordonBrown-letter.JPG"/>
          <p:cNvPicPr>
            <a:picLocks noChangeAspect="1"/>
          </p:cNvPicPr>
          <p:nvPr/>
        </p:nvPicPr>
        <p:blipFill>
          <a:blip r:embed="rId3" cstate="print"/>
          <a:stretch>
            <a:fillRect/>
          </a:stretch>
        </p:blipFill>
        <p:spPr>
          <a:xfrm>
            <a:off x="5918710" y="188640"/>
            <a:ext cx="2901762" cy="638132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Common pitfalls</a:t>
            </a:r>
            <a:endParaRPr lang="en-IE" dirty="0"/>
          </a:p>
        </p:txBody>
      </p:sp>
      <p:sp>
        <p:nvSpPr>
          <p:cNvPr id="3" name="Content Placeholder 2"/>
          <p:cNvSpPr>
            <a:spLocks noGrp="1"/>
          </p:cNvSpPr>
          <p:nvPr>
            <p:ph idx="1"/>
          </p:nvPr>
        </p:nvSpPr>
        <p:spPr/>
        <p:txBody>
          <a:bodyPr>
            <a:normAutofit/>
          </a:bodyPr>
          <a:lstStyle/>
          <a:p>
            <a:r>
              <a:rPr lang="en-IE" dirty="0" smtClean="0"/>
              <a:t>Solving the world</a:t>
            </a:r>
          </a:p>
          <a:p>
            <a:r>
              <a:rPr lang="en-IE" dirty="0" smtClean="0"/>
              <a:t>Manna from heaven </a:t>
            </a:r>
          </a:p>
          <a:p>
            <a:pPr lvl="1"/>
            <a:r>
              <a:rPr lang="en-IE" dirty="0" smtClean="0"/>
              <a:t>sitting around waiting for inspiration</a:t>
            </a:r>
          </a:p>
          <a:p>
            <a:r>
              <a:rPr lang="en-IE" dirty="0" smtClean="0"/>
              <a:t>Misunderstood Genius</a:t>
            </a:r>
          </a:p>
          <a:p>
            <a:pPr lvl="1"/>
            <a:r>
              <a:rPr lang="en-IE" dirty="0" smtClean="0"/>
              <a:t>Love of Jargon</a:t>
            </a:r>
          </a:p>
          <a:p>
            <a:pPr lvl="1"/>
            <a:r>
              <a:rPr lang="en-IE" dirty="0" smtClean="0"/>
              <a:t>If I can do it, it's trivial</a:t>
            </a:r>
          </a:p>
          <a:p>
            <a:pPr lvl="1"/>
            <a:r>
              <a:rPr lang="en-IE" dirty="0" smtClean="0"/>
              <a:t>Love of complexity</a:t>
            </a:r>
          </a:p>
          <a:p>
            <a:r>
              <a:rPr lang="en-IE" dirty="0" smtClean="0"/>
              <a:t>Lost in abstraction</a:t>
            </a:r>
          </a:p>
          <a:p>
            <a:r>
              <a:rPr lang="en-IE" dirty="0" smtClean="0"/>
              <a:t>Analysis paralysis</a:t>
            </a:r>
          </a:p>
        </p:txBody>
      </p:sp>
      <p:sp>
        <p:nvSpPr>
          <p:cNvPr id="4" name="Rectangle 3"/>
          <p:cNvSpPr/>
          <p:nvPr/>
        </p:nvSpPr>
        <p:spPr>
          <a:xfrm>
            <a:off x="2286000" y="6300028"/>
            <a:ext cx="6246440" cy="369332"/>
          </a:xfrm>
          <a:prstGeom prst="rect">
            <a:avLst/>
          </a:prstGeom>
        </p:spPr>
        <p:txBody>
          <a:bodyPr wrap="square">
            <a:spAutoFit/>
          </a:bodyPr>
          <a:lstStyle/>
          <a:p>
            <a:r>
              <a:rPr lang="en-IE" dirty="0" smtClean="0"/>
              <a:t>http://homepages.inf.ed.ac.uk/bundy/how-tos/resbible.html</a:t>
            </a:r>
            <a:endParaRPr lang="en-I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Contents</a:t>
            </a:r>
            <a:endParaRPr lang="en-IE" dirty="0"/>
          </a:p>
        </p:txBody>
      </p:sp>
      <p:sp>
        <p:nvSpPr>
          <p:cNvPr id="3" name="Content Placeholder 2"/>
          <p:cNvSpPr>
            <a:spLocks noGrp="1"/>
          </p:cNvSpPr>
          <p:nvPr>
            <p:ph idx="1"/>
          </p:nvPr>
        </p:nvSpPr>
        <p:spPr/>
        <p:txBody>
          <a:bodyPr/>
          <a:lstStyle/>
          <a:p>
            <a:r>
              <a:rPr lang="en-IE" dirty="0" smtClean="0"/>
              <a:t>Understanding your supervisor</a:t>
            </a:r>
          </a:p>
          <a:p>
            <a:r>
              <a:rPr lang="en-IE" dirty="0" smtClean="0"/>
              <a:t>Manipulating your supervisor</a:t>
            </a:r>
          </a:p>
          <a:p>
            <a:r>
              <a:rPr lang="en-IE" dirty="0" smtClean="0"/>
              <a:t>Great Expectations</a:t>
            </a:r>
          </a:p>
          <a:p>
            <a:r>
              <a:rPr lang="en-IE" dirty="0" smtClean="0"/>
              <a:t>Common pitfalls</a:t>
            </a:r>
          </a:p>
          <a:p>
            <a:r>
              <a:rPr lang="en-IE" dirty="0" smtClean="0"/>
              <a:t>Dealing with conflict</a:t>
            </a:r>
          </a:p>
          <a:p>
            <a:r>
              <a:rPr lang="en-IE" dirty="0" smtClean="0"/>
              <a:t>Going forward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Psychological hurdles</a:t>
            </a:r>
            <a:endParaRPr lang="en-IE" dirty="0"/>
          </a:p>
        </p:txBody>
      </p:sp>
      <p:sp>
        <p:nvSpPr>
          <p:cNvPr id="3" name="Content Placeholder 2"/>
          <p:cNvSpPr>
            <a:spLocks noGrp="1"/>
          </p:cNvSpPr>
          <p:nvPr>
            <p:ph idx="1"/>
          </p:nvPr>
        </p:nvSpPr>
        <p:spPr/>
        <p:txBody>
          <a:bodyPr>
            <a:normAutofit/>
          </a:bodyPr>
          <a:lstStyle/>
          <a:p>
            <a:r>
              <a:rPr lang="en-IE" dirty="0" smtClean="0"/>
              <a:t>Self-confidence</a:t>
            </a:r>
          </a:p>
          <a:p>
            <a:r>
              <a:rPr lang="en-IE" dirty="0" smtClean="0"/>
              <a:t>Thin skin</a:t>
            </a:r>
          </a:p>
          <a:p>
            <a:r>
              <a:rPr lang="en-IE" dirty="0" smtClean="0"/>
              <a:t>Cold start</a:t>
            </a:r>
          </a:p>
          <a:p>
            <a:r>
              <a:rPr lang="en-IE" dirty="0" smtClean="0"/>
              <a:t>Theory envy</a:t>
            </a:r>
          </a:p>
          <a:p>
            <a:r>
              <a:rPr lang="en-IE" dirty="0" smtClean="0"/>
              <a:t>Fear of exposure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26"/>
          <p:cNvSpPr>
            <a:spLocks noGrp="1" noChangeArrowheads="1"/>
          </p:cNvSpPr>
          <p:nvPr>
            <p:ph type="title"/>
          </p:nvPr>
        </p:nvSpPr>
        <p:spPr/>
        <p:txBody>
          <a:bodyPr/>
          <a:lstStyle/>
          <a:p>
            <a:r>
              <a:rPr lang="en-US"/>
              <a:t>Behind Schedule ?</a:t>
            </a:r>
          </a:p>
        </p:txBody>
      </p:sp>
      <p:sp>
        <p:nvSpPr>
          <p:cNvPr id="153603" name="Rectangle 1027"/>
          <p:cNvSpPr>
            <a:spLocks noGrp="1" noChangeArrowheads="1"/>
          </p:cNvSpPr>
          <p:nvPr>
            <p:ph type="body" idx="1"/>
          </p:nvPr>
        </p:nvSpPr>
        <p:spPr/>
        <p:txBody>
          <a:bodyPr/>
          <a:lstStyle/>
          <a:p>
            <a:r>
              <a:rPr lang="en-US"/>
              <a:t>Report the implications of delays</a:t>
            </a:r>
          </a:p>
          <a:p>
            <a:r>
              <a:rPr lang="en-US"/>
              <a:t>Discuss changes in plans</a:t>
            </a:r>
          </a:p>
          <a:p>
            <a:r>
              <a:rPr lang="en-US"/>
              <a:t>Direct resources </a:t>
            </a:r>
          </a:p>
          <a:p>
            <a:r>
              <a:rPr lang="en-US"/>
              <a:t>Avoid persecution </a:t>
            </a:r>
          </a:p>
          <a:p>
            <a:r>
              <a:rPr lang="en-US"/>
              <a:t>Respond early</a:t>
            </a:r>
          </a:p>
          <a:p>
            <a:r>
              <a:rPr lang="en-US"/>
              <a:t>Be flexible </a:t>
            </a:r>
          </a:p>
          <a:p>
            <a:r>
              <a:rPr lang="en-US"/>
              <a:t>Involve your supervisor(s) and others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050"/>
          <p:cNvSpPr>
            <a:spLocks noGrp="1" noChangeArrowheads="1"/>
          </p:cNvSpPr>
          <p:nvPr>
            <p:ph type="title"/>
          </p:nvPr>
        </p:nvSpPr>
        <p:spPr/>
        <p:txBody>
          <a:bodyPr/>
          <a:lstStyle/>
          <a:p>
            <a:r>
              <a:rPr lang="en-GB"/>
              <a:t>SMART Objectives</a:t>
            </a:r>
          </a:p>
        </p:txBody>
      </p:sp>
      <p:sp>
        <p:nvSpPr>
          <p:cNvPr id="172035" name="Rectangle 2051"/>
          <p:cNvSpPr>
            <a:spLocks noGrp="1" noChangeArrowheads="1"/>
          </p:cNvSpPr>
          <p:nvPr>
            <p:ph type="body" idx="1"/>
          </p:nvPr>
        </p:nvSpPr>
        <p:spPr>
          <a:xfrm>
            <a:off x="914400" y="2438400"/>
            <a:ext cx="8001000" cy="3733800"/>
          </a:xfrm>
        </p:spPr>
        <p:txBody>
          <a:bodyPr/>
          <a:lstStyle/>
          <a:p>
            <a:r>
              <a:rPr lang="en-GB" dirty="0">
                <a:solidFill>
                  <a:schemeClr val="accent5">
                    <a:lumMod val="50000"/>
                  </a:schemeClr>
                </a:solidFill>
              </a:rPr>
              <a:t>S</a:t>
            </a:r>
            <a:r>
              <a:rPr lang="en-GB" dirty="0"/>
              <a:t>pecific</a:t>
            </a:r>
          </a:p>
          <a:p>
            <a:r>
              <a:rPr lang="en-GB" dirty="0">
                <a:solidFill>
                  <a:schemeClr val="accent5">
                    <a:lumMod val="50000"/>
                  </a:schemeClr>
                </a:solidFill>
              </a:rPr>
              <a:t>M</a:t>
            </a:r>
            <a:r>
              <a:rPr lang="en-GB" dirty="0"/>
              <a:t>easurable</a:t>
            </a:r>
          </a:p>
          <a:p>
            <a:r>
              <a:rPr lang="en-GB" dirty="0">
                <a:solidFill>
                  <a:schemeClr val="accent5">
                    <a:lumMod val="50000"/>
                  </a:schemeClr>
                </a:solidFill>
              </a:rPr>
              <a:t>A</a:t>
            </a:r>
            <a:r>
              <a:rPr lang="en-GB" dirty="0"/>
              <a:t>greed</a:t>
            </a:r>
          </a:p>
          <a:p>
            <a:r>
              <a:rPr lang="en-GB" dirty="0">
                <a:solidFill>
                  <a:schemeClr val="accent5">
                    <a:lumMod val="50000"/>
                  </a:schemeClr>
                </a:solidFill>
              </a:rPr>
              <a:t>R</a:t>
            </a:r>
            <a:r>
              <a:rPr lang="en-GB" dirty="0"/>
              <a:t>ealistic</a:t>
            </a:r>
          </a:p>
          <a:p>
            <a:r>
              <a:rPr lang="en-GB" dirty="0">
                <a:solidFill>
                  <a:schemeClr val="accent5">
                    <a:lumMod val="50000"/>
                  </a:schemeClr>
                </a:solidFill>
              </a:rPr>
              <a:t>T</a:t>
            </a:r>
            <a:r>
              <a:rPr lang="en-GB" dirty="0"/>
              <a:t>ime Bound</a:t>
            </a:r>
          </a:p>
        </p:txBody>
      </p:sp>
      <p:pic>
        <p:nvPicPr>
          <p:cNvPr id="4" name="Picture 3" descr="smart-objectives.jpg"/>
          <p:cNvPicPr>
            <a:picLocks noChangeAspect="1"/>
          </p:cNvPicPr>
          <p:nvPr/>
        </p:nvPicPr>
        <p:blipFill>
          <a:blip r:embed="rId3" cstate="print"/>
          <a:stretch>
            <a:fillRect/>
          </a:stretch>
        </p:blipFill>
        <p:spPr>
          <a:xfrm>
            <a:off x="4932040" y="1988840"/>
            <a:ext cx="3950072" cy="432988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1028"/>
          <p:cNvSpPr>
            <a:spLocks noGrp="1" noChangeArrowheads="1"/>
          </p:cNvSpPr>
          <p:nvPr>
            <p:ph type="title"/>
          </p:nvPr>
        </p:nvSpPr>
        <p:spPr/>
        <p:txBody>
          <a:bodyPr/>
          <a:lstStyle/>
          <a:p>
            <a:r>
              <a:rPr lang="en-GB"/>
              <a:t>Specific</a:t>
            </a:r>
          </a:p>
        </p:txBody>
      </p:sp>
      <p:sp>
        <p:nvSpPr>
          <p:cNvPr id="174085" name="Rectangle 1029"/>
          <p:cNvSpPr>
            <a:spLocks noGrp="1" noChangeArrowheads="1"/>
          </p:cNvSpPr>
          <p:nvPr>
            <p:ph type="body" idx="1"/>
          </p:nvPr>
        </p:nvSpPr>
        <p:spPr/>
        <p:txBody>
          <a:bodyPr/>
          <a:lstStyle/>
          <a:p>
            <a:r>
              <a:rPr lang="en-GB" sz="2400" dirty="0"/>
              <a:t>Make the objective specific</a:t>
            </a:r>
          </a:p>
          <a:p>
            <a:pPr lvl="1"/>
            <a:r>
              <a:rPr lang="en-GB" sz="2000" dirty="0"/>
              <a:t>Break large tasks down into smaller tasks</a:t>
            </a:r>
          </a:p>
          <a:p>
            <a:pPr lvl="1"/>
            <a:endParaRPr lang="en-GB" sz="2000" dirty="0"/>
          </a:p>
          <a:p>
            <a:pPr lvl="1"/>
            <a:r>
              <a:rPr lang="en-GB" sz="2000" dirty="0" smtClean="0">
                <a:solidFill>
                  <a:srgbClr val="FF0000"/>
                </a:solidFill>
              </a:rPr>
              <a:t>[X]  </a:t>
            </a:r>
            <a:r>
              <a:rPr lang="en-GB" sz="2000" dirty="0" smtClean="0"/>
              <a:t>Write up project</a:t>
            </a:r>
            <a:endParaRPr lang="en-GB" sz="2000" dirty="0"/>
          </a:p>
          <a:p>
            <a:pPr lvl="1"/>
            <a:r>
              <a:rPr lang="en-GB" sz="2000" dirty="0" smtClean="0">
                <a:solidFill>
                  <a:schemeClr val="accent5">
                    <a:lumMod val="50000"/>
                  </a:schemeClr>
                </a:solidFill>
              </a:rPr>
              <a:t>[√]  </a:t>
            </a:r>
            <a:r>
              <a:rPr lang="en-GB" sz="2000" dirty="0" smtClean="0"/>
              <a:t>Write second </a:t>
            </a:r>
            <a:r>
              <a:rPr lang="en-GB" sz="2000" dirty="0"/>
              <a:t>chapter of </a:t>
            </a:r>
            <a:r>
              <a:rPr lang="en-GB" sz="2000" dirty="0" smtClean="0"/>
              <a:t>project</a:t>
            </a:r>
            <a:endParaRPr lang="en-GB" sz="2000" dirty="0"/>
          </a:p>
          <a:p>
            <a:pPr lvl="1"/>
            <a:r>
              <a:rPr lang="en-GB" sz="2000" dirty="0" smtClean="0">
                <a:solidFill>
                  <a:schemeClr val="accent5">
                    <a:lumMod val="50000"/>
                  </a:schemeClr>
                </a:solidFill>
              </a:rPr>
              <a:t>[√] </a:t>
            </a:r>
            <a:r>
              <a:rPr lang="en-GB" sz="2000" dirty="0" smtClean="0"/>
              <a:t>Write </a:t>
            </a:r>
            <a:r>
              <a:rPr lang="en-GB" sz="2000" dirty="0"/>
              <a:t>section 1 of Results chapter of </a:t>
            </a:r>
            <a:r>
              <a:rPr lang="en-GB" sz="2000" dirty="0" smtClean="0"/>
              <a:t>project</a:t>
            </a:r>
            <a:endParaRPr lang="en-GB" sz="2000" dirty="0"/>
          </a:p>
          <a:p>
            <a:pPr lvl="1"/>
            <a:endParaRPr lang="en-GB" sz="2000" dirty="0"/>
          </a:p>
          <a:p>
            <a:r>
              <a:rPr lang="en-GB" sz="2400" dirty="0"/>
              <a:t>Breaking large tasks into smaller ones makes it easier to assess progress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2052"/>
          <p:cNvSpPr>
            <a:spLocks noGrp="1" noChangeArrowheads="1"/>
          </p:cNvSpPr>
          <p:nvPr>
            <p:ph type="title"/>
          </p:nvPr>
        </p:nvSpPr>
        <p:spPr/>
        <p:txBody>
          <a:bodyPr/>
          <a:lstStyle/>
          <a:p>
            <a:r>
              <a:rPr lang="en-GB"/>
              <a:t>Measurable</a:t>
            </a:r>
          </a:p>
        </p:txBody>
      </p:sp>
      <p:sp>
        <p:nvSpPr>
          <p:cNvPr id="176133" name="Rectangle 2053"/>
          <p:cNvSpPr>
            <a:spLocks noGrp="1" noChangeArrowheads="1"/>
          </p:cNvSpPr>
          <p:nvPr>
            <p:ph type="body" idx="1"/>
          </p:nvPr>
        </p:nvSpPr>
        <p:spPr/>
        <p:txBody>
          <a:bodyPr/>
          <a:lstStyle/>
          <a:p>
            <a:r>
              <a:rPr lang="en-GB" sz="2400" dirty="0"/>
              <a:t>How do you know when you have completed the work</a:t>
            </a:r>
          </a:p>
          <a:p>
            <a:pPr lvl="1"/>
            <a:r>
              <a:rPr lang="en-GB" sz="2000" dirty="0" smtClean="0">
                <a:solidFill>
                  <a:srgbClr val="FF0000"/>
                </a:solidFill>
              </a:rPr>
              <a:t>[X] </a:t>
            </a:r>
            <a:r>
              <a:rPr lang="en-GB" sz="2000" dirty="0" smtClean="0"/>
              <a:t>Find lots of software in </a:t>
            </a:r>
            <a:r>
              <a:rPr lang="en-GB" sz="2000" dirty="0"/>
              <a:t>the </a:t>
            </a:r>
            <a:r>
              <a:rPr lang="en-GB" sz="2000" dirty="0" smtClean="0"/>
              <a:t>my field </a:t>
            </a:r>
            <a:r>
              <a:rPr lang="en-GB" sz="2000" dirty="0"/>
              <a:t>of </a:t>
            </a:r>
            <a:r>
              <a:rPr lang="en-GB" sz="2000" dirty="0" smtClean="0"/>
              <a:t>research</a:t>
            </a:r>
            <a:endParaRPr lang="en-GB" sz="2000" dirty="0"/>
          </a:p>
          <a:p>
            <a:pPr lvl="1"/>
            <a:r>
              <a:rPr lang="en-GB" sz="2000" dirty="0" smtClean="0">
                <a:solidFill>
                  <a:schemeClr val="accent5">
                    <a:lumMod val="50000"/>
                  </a:schemeClr>
                </a:solidFill>
              </a:rPr>
              <a:t>[√] </a:t>
            </a:r>
            <a:r>
              <a:rPr lang="en-GB" sz="2000" dirty="0" smtClean="0"/>
              <a:t>Find </a:t>
            </a:r>
            <a:r>
              <a:rPr lang="en-GB" sz="2000" dirty="0"/>
              <a:t>3 </a:t>
            </a:r>
            <a:r>
              <a:rPr lang="en-GB" sz="2000" dirty="0" smtClean="0"/>
              <a:t>software tools in the next month that is relevant</a:t>
            </a:r>
          </a:p>
          <a:p>
            <a:pPr lvl="2">
              <a:buNone/>
            </a:pPr>
            <a:endParaRPr lang="en-GB" sz="2000" dirty="0"/>
          </a:p>
          <a:p>
            <a:r>
              <a:rPr lang="en-GB" sz="2400" dirty="0"/>
              <a:t>Make sure they are evidenced based </a:t>
            </a:r>
            <a:r>
              <a:rPr lang="en-GB" sz="2400" dirty="0">
                <a:latin typeface="Times New Roman"/>
              </a:rPr>
              <a:t>–</a:t>
            </a:r>
            <a:r>
              <a:rPr lang="en-GB" sz="2400" dirty="0"/>
              <a:t> you should have a deliverable attached to the objective</a:t>
            </a:r>
          </a:p>
          <a:p>
            <a:pPr lvl="1"/>
            <a:endParaRPr lang="en-GB"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1028"/>
          <p:cNvSpPr>
            <a:spLocks noGrp="1" noChangeArrowheads="1"/>
          </p:cNvSpPr>
          <p:nvPr>
            <p:ph type="title"/>
          </p:nvPr>
        </p:nvSpPr>
        <p:spPr/>
        <p:txBody>
          <a:bodyPr/>
          <a:lstStyle/>
          <a:p>
            <a:r>
              <a:rPr lang="en-GB"/>
              <a:t>Agreed</a:t>
            </a:r>
          </a:p>
        </p:txBody>
      </p:sp>
      <p:sp>
        <p:nvSpPr>
          <p:cNvPr id="178181" name="Rectangle 1029"/>
          <p:cNvSpPr>
            <a:spLocks noGrp="1" noChangeArrowheads="1"/>
          </p:cNvSpPr>
          <p:nvPr>
            <p:ph type="body" idx="1"/>
          </p:nvPr>
        </p:nvSpPr>
        <p:spPr/>
        <p:txBody>
          <a:bodyPr/>
          <a:lstStyle/>
          <a:p>
            <a:r>
              <a:rPr lang="en-GB" sz="2400" dirty="0"/>
              <a:t>Get the agreement of the stakeholders in the project</a:t>
            </a:r>
          </a:p>
          <a:p>
            <a:pPr lvl="1"/>
            <a:r>
              <a:rPr lang="en-GB" sz="2000" dirty="0"/>
              <a:t>Especially your supervisor!</a:t>
            </a:r>
          </a:p>
          <a:p>
            <a:pPr lvl="1"/>
            <a:endParaRPr lang="en-GB" sz="2000" dirty="0"/>
          </a:p>
          <a:p>
            <a:pPr lvl="1"/>
            <a:r>
              <a:rPr lang="en-GB" sz="2000" dirty="0" smtClean="0">
                <a:solidFill>
                  <a:srgbClr val="FF0000"/>
                </a:solidFill>
              </a:rPr>
              <a:t>[X] </a:t>
            </a:r>
            <a:r>
              <a:rPr lang="en-GB" sz="2000" dirty="0" smtClean="0"/>
              <a:t>I </a:t>
            </a:r>
            <a:r>
              <a:rPr lang="en-GB" sz="2000" dirty="0"/>
              <a:t>think I will finish </a:t>
            </a:r>
            <a:r>
              <a:rPr lang="en-GB" sz="2000" dirty="0" smtClean="0"/>
              <a:t>my project </a:t>
            </a:r>
            <a:r>
              <a:rPr lang="en-GB" sz="2000" dirty="0"/>
              <a:t>by the end of May</a:t>
            </a:r>
          </a:p>
          <a:p>
            <a:pPr lvl="1"/>
            <a:r>
              <a:rPr lang="en-GB" sz="2000" dirty="0" smtClean="0">
                <a:solidFill>
                  <a:srgbClr val="FF0000"/>
                </a:solidFill>
              </a:rPr>
              <a:t>[X] </a:t>
            </a:r>
            <a:r>
              <a:rPr lang="en-GB" sz="2000" dirty="0" smtClean="0"/>
              <a:t>My </a:t>
            </a:r>
            <a:r>
              <a:rPr lang="en-GB" sz="2000" dirty="0"/>
              <a:t>supervisor thinks I will finish </a:t>
            </a:r>
            <a:r>
              <a:rPr lang="en-GB" sz="2000" dirty="0" smtClean="0"/>
              <a:t>my project </a:t>
            </a:r>
            <a:r>
              <a:rPr lang="en-GB" sz="2000" dirty="0"/>
              <a:t>by the end of January</a:t>
            </a:r>
          </a:p>
          <a:p>
            <a:pPr lvl="1"/>
            <a:r>
              <a:rPr lang="en-GB" sz="2000" dirty="0" smtClean="0">
                <a:solidFill>
                  <a:schemeClr val="accent5">
                    <a:lumMod val="50000"/>
                  </a:schemeClr>
                </a:solidFill>
              </a:rPr>
              <a:t>[√] </a:t>
            </a:r>
            <a:r>
              <a:rPr lang="en-GB" sz="2000" dirty="0" smtClean="0"/>
              <a:t>We </a:t>
            </a:r>
            <a:r>
              <a:rPr lang="en-GB" sz="2000" dirty="0"/>
              <a:t>agreed that my objective will be to finish </a:t>
            </a:r>
            <a:r>
              <a:rPr lang="en-GB" sz="2000" dirty="0" smtClean="0"/>
              <a:t>my project </a:t>
            </a:r>
            <a:r>
              <a:rPr lang="en-GB" sz="2000" dirty="0"/>
              <a:t>by the end of April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2052"/>
          <p:cNvSpPr>
            <a:spLocks noGrp="1" noChangeArrowheads="1"/>
          </p:cNvSpPr>
          <p:nvPr>
            <p:ph type="title"/>
          </p:nvPr>
        </p:nvSpPr>
        <p:spPr/>
        <p:txBody>
          <a:bodyPr/>
          <a:lstStyle/>
          <a:p>
            <a:r>
              <a:rPr lang="en-GB"/>
              <a:t>Realistic</a:t>
            </a:r>
          </a:p>
        </p:txBody>
      </p:sp>
      <p:sp>
        <p:nvSpPr>
          <p:cNvPr id="180229" name="Rectangle 2053"/>
          <p:cNvSpPr>
            <a:spLocks noGrp="1" noChangeArrowheads="1"/>
          </p:cNvSpPr>
          <p:nvPr>
            <p:ph type="body" idx="1"/>
          </p:nvPr>
        </p:nvSpPr>
        <p:spPr/>
        <p:txBody>
          <a:bodyPr/>
          <a:lstStyle/>
          <a:p>
            <a:r>
              <a:rPr lang="en-GB" dirty="0"/>
              <a:t>Will you achieve the objective?</a:t>
            </a:r>
          </a:p>
          <a:p>
            <a:pPr lvl="1"/>
            <a:r>
              <a:rPr lang="en-GB" dirty="0"/>
              <a:t>Unrealistic objectives can be very de-motivating</a:t>
            </a:r>
          </a:p>
          <a:p>
            <a:pPr lvl="1"/>
            <a:r>
              <a:rPr lang="en-GB" dirty="0"/>
              <a:t>Challenging objectives which are realistic can be motivating</a:t>
            </a:r>
          </a:p>
          <a:p>
            <a:endParaRPr lang="en-GB" dirty="0"/>
          </a:p>
          <a:p>
            <a:pPr lvl="1"/>
            <a:r>
              <a:rPr lang="en-GB" dirty="0" smtClean="0">
                <a:solidFill>
                  <a:srgbClr val="FF0000"/>
                </a:solidFill>
              </a:rPr>
              <a:t>[X] </a:t>
            </a:r>
            <a:r>
              <a:rPr lang="en-GB" dirty="0" smtClean="0"/>
              <a:t>Publish 10 </a:t>
            </a:r>
            <a:r>
              <a:rPr lang="en-GB" dirty="0"/>
              <a:t>papers </a:t>
            </a:r>
            <a:r>
              <a:rPr lang="en-GB" dirty="0" smtClean="0"/>
              <a:t>from my project</a:t>
            </a:r>
            <a:endParaRPr lang="en-GB" dirty="0"/>
          </a:p>
          <a:p>
            <a:pPr lvl="1"/>
            <a:r>
              <a:rPr lang="en-GB" dirty="0" smtClean="0">
                <a:solidFill>
                  <a:schemeClr val="accent5">
                    <a:lumMod val="50000"/>
                  </a:schemeClr>
                </a:solidFill>
              </a:rPr>
              <a:t>[√] </a:t>
            </a:r>
            <a:r>
              <a:rPr lang="en-GB" dirty="0" smtClean="0"/>
              <a:t>Publish a paper from my project</a:t>
            </a:r>
            <a:endParaRPr lang="en-GB" dirty="0"/>
          </a:p>
          <a:p>
            <a:pPr lvl="1"/>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1028"/>
          <p:cNvSpPr>
            <a:spLocks noGrp="1" noChangeArrowheads="1"/>
          </p:cNvSpPr>
          <p:nvPr>
            <p:ph type="title"/>
          </p:nvPr>
        </p:nvSpPr>
        <p:spPr/>
        <p:txBody>
          <a:bodyPr/>
          <a:lstStyle/>
          <a:p>
            <a:r>
              <a:rPr lang="en-GB"/>
              <a:t>Time Bound</a:t>
            </a:r>
          </a:p>
        </p:txBody>
      </p:sp>
      <p:sp>
        <p:nvSpPr>
          <p:cNvPr id="182277" name="Rectangle 1029"/>
          <p:cNvSpPr>
            <a:spLocks noGrp="1" noChangeArrowheads="1"/>
          </p:cNvSpPr>
          <p:nvPr>
            <p:ph type="body" idx="1"/>
          </p:nvPr>
        </p:nvSpPr>
        <p:spPr/>
        <p:txBody>
          <a:bodyPr/>
          <a:lstStyle/>
          <a:p>
            <a:r>
              <a:rPr lang="en-GB" dirty="0"/>
              <a:t>Set timescales on your objectives</a:t>
            </a:r>
          </a:p>
          <a:p>
            <a:pPr lvl="1"/>
            <a:r>
              <a:rPr lang="en-GB" dirty="0"/>
              <a:t>Deadlines and Milestones</a:t>
            </a:r>
          </a:p>
          <a:p>
            <a:r>
              <a:rPr lang="en-GB" dirty="0"/>
              <a:t>Review progress against these deadlines</a:t>
            </a:r>
          </a:p>
          <a:p>
            <a:endParaRPr lang="en-GB" dirty="0"/>
          </a:p>
          <a:p>
            <a:pPr lvl="1"/>
            <a:r>
              <a:rPr lang="en-GB" dirty="0" smtClean="0">
                <a:solidFill>
                  <a:srgbClr val="FF0000"/>
                </a:solidFill>
              </a:rPr>
              <a:t>[X] </a:t>
            </a:r>
            <a:r>
              <a:rPr lang="en-GB" dirty="0" smtClean="0"/>
              <a:t>Finish </a:t>
            </a:r>
            <a:r>
              <a:rPr lang="en-GB" dirty="0"/>
              <a:t>writing my </a:t>
            </a:r>
            <a:r>
              <a:rPr lang="en-GB" dirty="0" smtClean="0"/>
              <a:t>experiment design chapter</a:t>
            </a:r>
            <a:endParaRPr lang="en-GB" dirty="0"/>
          </a:p>
          <a:p>
            <a:pPr lvl="1"/>
            <a:r>
              <a:rPr lang="en-GB" dirty="0" smtClean="0">
                <a:solidFill>
                  <a:schemeClr val="accent5">
                    <a:lumMod val="50000"/>
                  </a:schemeClr>
                </a:solidFill>
              </a:rPr>
              <a:t>[√] </a:t>
            </a:r>
            <a:r>
              <a:rPr lang="en-GB" dirty="0" smtClean="0"/>
              <a:t>Finish </a:t>
            </a:r>
            <a:r>
              <a:rPr lang="en-GB" dirty="0"/>
              <a:t>the first draft of my </a:t>
            </a:r>
            <a:r>
              <a:rPr lang="en-GB" dirty="0" smtClean="0"/>
              <a:t>experiment design chapter </a:t>
            </a:r>
            <a:r>
              <a:rPr lang="en-GB" dirty="0"/>
              <a:t>by the 1st of December</a:t>
            </a:r>
          </a:p>
          <a:p>
            <a:endParaRPr lang="en-GB" dirty="0"/>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26"/>
          <p:cNvSpPr>
            <a:spLocks noGrp="1" noChangeArrowheads="1"/>
          </p:cNvSpPr>
          <p:nvPr>
            <p:ph type="title"/>
          </p:nvPr>
        </p:nvSpPr>
        <p:spPr/>
        <p:txBody>
          <a:bodyPr/>
          <a:lstStyle/>
          <a:p>
            <a:r>
              <a:rPr lang="en-US" dirty="0" err="1" smtClean="0"/>
              <a:t>Mindmap</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00808"/>
            <a:ext cx="7326875" cy="5040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26"/>
          <p:cNvSpPr>
            <a:spLocks noGrp="1" noChangeArrowheads="1"/>
          </p:cNvSpPr>
          <p:nvPr>
            <p:ph type="title"/>
          </p:nvPr>
        </p:nvSpPr>
        <p:spPr/>
        <p:txBody>
          <a:bodyPr/>
          <a:lstStyle/>
          <a:p>
            <a:r>
              <a:rPr lang="en-US" dirty="0" err="1" smtClean="0"/>
              <a:t>Mindmap</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98" y="1700808"/>
            <a:ext cx="8026402" cy="5040000"/>
          </a:xfrm>
          <a:prstGeom prst="rect">
            <a:avLst/>
          </a:prstGeom>
        </p:spPr>
      </p:pic>
    </p:spTree>
    <p:extLst>
      <p:ext uri="{BB962C8B-B14F-4D97-AF65-F5344CB8AC3E}">
        <p14:creationId xmlns:p14="http://schemas.microsoft.com/office/powerpoint/2010/main" val="379821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Understanding your Supervisor</a:t>
            </a:r>
            <a:endParaRPr lang="en-IE" dirty="0"/>
          </a:p>
        </p:txBody>
      </p:sp>
      <p:sp>
        <p:nvSpPr>
          <p:cNvPr id="3" name="Content Placeholder 2"/>
          <p:cNvSpPr>
            <a:spLocks noGrp="1"/>
          </p:cNvSpPr>
          <p:nvPr>
            <p:ph idx="1"/>
          </p:nvPr>
        </p:nvSpPr>
        <p:spPr/>
        <p:txBody>
          <a:bodyPr/>
          <a:lstStyle/>
          <a:p>
            <a:r>
              <a:rPr lang="en-IE" dirty="0" smtClean="0"/>
              <a:t>Their goals</a:t>
            </a:r>
          </a:p>
          <a:p>
            <a:r>
              <a:rPr lang="en-IE" dirty="0" smtClean="0"/>
              <a:t>Their skills</a:t>
            </a:r>
          </a:p>
          <a:p>
            <a:r>
              <a:rPr lang="en-IE" dirty="0" smtClean="0"/>
              <a:t>Their hates</a:t>
            </a:r>
          </a:p>
          <a:p>
            <a:r>
              <a:rPr lang="en-IE" dirty="0" smtClean="0"/>
              <a:t>Their weaknesses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Dealing with conflict</a:t>
            </a:r>
            <a:endParaRPr lang="en-IE" dirty="0"/>
          </a:p>
        </p:txBody>
      </p:sp>
      <p:sp>
        <p:nvSpPr>
          <p:cNvPr id="3" name="Content Placeholder 2"/>
          <p:cNvSpPr>
            <a:spLocks noGrp="1"/>
          </p:cNvSpPr>
          <p:nvPr>
            <p:ph idx="1"/>
          </p:nvPr>
        </p:nvSpPr>
        <p:spPr/>
        <p:txBody>
          <a:bodyPr>
            <a:normAutofit/>
          </a:bodyPr>
          <a:lstStyle/>
          <a:p>
            <a:r>
              <a:rPr lang="en-IE" dirty="0" smtClean="0"/>
              <a:t>Conflict is common</a:t>
            </a:r>
          </a:p>
          <a:p>
            <a:r>
              <a:rPr lang="en-IE" dirty="0" smtClean="0"/>
              <a:t>Supervision is like a marriage</a:t>
            </a:r>
          </a:p>
          <a:p>
            <a:pPr lvl="1"/>
            <a:r>
              <a:rPr lang="en-IE" dirty="0" smtClean="0"/>
              <a:t>Compromise is key </a:t>
            </a:r>
          </a:p>
          <a:p>
            <a:pPr lvl="1"/>
            <a:r>
              <a:rPr lang="en-IE" dirty="0" smtClean="0"/>
              <a:t>Let your supervisor “win” sometimes</a:t>
            </a:r>
          </a:p>
          <a:p>
            <a:r>
              <a:rPr lang="en-IE" dirty="0" smtClean="0"/>
              <a:t>Communication is key</a:t>
            </a:r>
          </a:p>
          <a:p>
            <a:pPr lvl="1"/>
            <a:r>
              <a:rPr lang="en-IE" dirty="0" smtClean="0"/>
              <a:t>Keep in touch with your supervisor</a:t>
            </a:r>
          </a:p>
          <a:p>
            <a:pPr lvl="2"/>
            <a:r>
              <a:rPr lang="en-IE" dirty="0" smtClean="0"/>
              <a:t>Meet</a:t>
            </a:r>
          </a:p>
          <a:p>
            <a:pPr lvl="2"/>
            <a:r>
              <a:rPr lang="en-IE" dirty="0" smtClean="0"/>
              <a:t>E-mail</a:t>
            </a:r>
          </a:p>
          <a:p>
            <a:pPr lvl="2"/>
            <a:r>
              <a:rPr lang="en-IE" dirty="0" smtClean="0"/>
              <a:t>Telephone</a:t>
            </a:r>
          </a:p>
          <a:p>
            <a:pPr lvl="2"/>
            <a:r>
              <a:rPr lang="en-IE" dirty="0" smtClean="0"/>
              <a:t>whatever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Forward</a:t>
            </a:r>
            <a:endParaRPr lang="en-IE" dirty="0"/>
          </a:p>
        </p:txBody>
      </p:sp>
      <p:sp>
        <p:nvSpPr>
          <p:cNvPr id="3" name="Content Placeholder 2"/>
          <p:cNvSpPr>
            <a:spLocks noGrp="1"/>
          </p:cNvSpPr>
          <p:nvPr>
            <p:ph idx="1"/>
          </p:nvPr>
        </p:nvSpPr>
        <p:spPr/>
        <p:txBody>
          <a:bodyPr>
            <a:normAutofit/>
          </a:bodyPr>
          <a:lstStyle/>
          <a:p>
            <a:r>
              <a:rPr lang="en-IE" dirty="0" smtClean="0"/>
              <a:t>As long as there wasn’t too much conflict, your supervisor will make an excellent referee for your CV</a:t>
            </a:r>
          </a:p>
          <a:p>
            <a:r>
              <a:rPr lang="en-IE" dirty="0" smtClean="0"/>
              <a:t>But unlike a marriage your supervisor wants you to leave and stand on your own two feet</a:t>
            </a:r>
          </a:p>
          <a:p>
            <a:r>
              <a:rPr lang="en-IE" dirty="0" smtClean="0"/>
              <a:t>Your supervisor doesn’t know everything, so talk to many others (but do NOT, repeat DO NOT try to play people off against each other, “Well John said...”)</a:t>
            </a:r>
          </a:p>
          <a:p>
            <a:r>
              <a:rPr lang="en-IE" dirty="0" smtClean="0"/>
              <a:t>Help others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t>Remember</a:t>
            </a:r>
          </a:p>
        </p:txBody>
      </p:sp>
      <p:sp>
        <p:nvSpPr>
          <p:cNvPr id="102403" name="Rectangle 3"/>
          <p:cNvSpPr>
            <a:spLocks noGrp="1" noChangeArrowheads="1"/>
          </p:cNvSpPr>
          <p:nvPr>
            <p:ph type="body" idx="1"/>
          </p:nvPr>
        </p:nvSpPr>
        <p:spPr/>
        <p:txBody>
          <a:bodyPr/>
          <a:lstStyle/>
          <a:p>
            <a:pPr algn="ctr">
              <a:buFont typeface="Wingdings" pitchFamily="2" charset="2"/>
              <a:buNone/>
            </a:pPr>
            <a:endParaRPr lang="en-GB" dirty="0"/>
          </a:p>
          <a:p>
            <a:pPr algn="ctr">
              <a:buFont typeface="Wingdings" pitchFamily="2" charset="2"/>
              <a:buNone/>
            </a:pPr>
            <a:r>
              <a:rPr lang="en-GB" sz="6600" dirty="0">
                <a:latin typeface="Times New Roman"/>
              </a:rPr>
              <a:t>“</a:t>
            </a:r>
            <a:r>
              <a:rPr lang="en-GB" sz="6600" dirty="0"/>
              <a:t>No back-up </a:t>
            </a:r>
            <a:r>
              <a:rPr lang="en-GB" sz="6600" dirty="0" smtClean="0">
                <a:latin typeface="Times New Roman"/>
              </a:rPr>
              <a:t>…</a:t>
            </a:r>
            <a:r>
              <a:rPr lang="en-GB" sz="6600" dirty="0" smtClean="0"/>
              <a:t>.</a:t>
            </a:r>
            <a:endParaRPr lang="en-GB" sz="6600" dirty="0"/>
          </a:p>
          <a:p>
            <a:pPr algn="ctr">
              <a:buFont typeface="Wingdings" pitchFamily="2" charset="2"/>
              <a:buNone/>
            </a:pPr>
            <a:r>
              <a:rPr lang="en-GB" sz="6600" dirty="0">
                <a:latin typeface="Times New Roman"/>
              </a:rPr>
              <a:t>…</a:t>
            </a:r>
            <a:r>
              <a:rPr lang="en-GB" sz="6600" dirty="0"/>
              <a:t>no sympathy</a:t>
            </a:r>
            <a:r>
              <a:rPr lang="en-GB" sz="6600" dirty="0">
                <a:latin typeface="Times New Roman"/>
              </a:rPr>
              <a:t>”</a:t>
            </a:r>
            <a:endParaRPr lang="en-GB"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goals</a:t>
            </a:r>
            <a:endParaRPr lang="en-IE" dirty="0"/>
          </a:p>
        </p:txBody>
      </p:sp>
      <p:sp>
        <p:nvSpPr>
          <p:cNvPr id="3" name="Content Placeholder 2"/>
          <p:cNvSpPr>
            <a:spLocks noGrp="1"/>
          </p:cNvSpPr>
          <p:nvPr>
            <p:ph idx="1"/>
          </p:nvPr>
        </p:nvSpPr>
        <p:spPr/>
        <p:txBody>
          <a:bodyPr/>
          <a:lstStyle/>
          <a:p>
            <a:r>
              <a:rPr lang="en-IE" dirty="0" smtClean="0"/>
              <a:t>Supervision is not a “soft number”</a:t>
            </a:r>
          </a:p>
          <a:p>
            <a:r>
              <a:rPr lang="en-IE" dirty="0" smtClean="0"/>
              <a:t>A lecturer gets as much credit on their timetable for doing </a:t>
            </a:r>
            <a:r>
              <a:rPr lang="en-IE" b="1" dirty="0" smtClean="0"/>
              <a:t>a two-hour </a:t>
            </a:r>
            <a:r>
              <a:rPr lang="en-IE" dirty="0" smtClean="0"/>
              <a:t>undergraduate first year lab (where they can just come in with little or no preparation required) as supervising </a:t>
            </a:r>
            <a:r>
              <a:rPr lang="en-IE" b="1" dirty="0" smtClean="0"/>
              <a:t>four</a:t>
            </a:r>
            <a:r>
              <a:rPr lang="en-IE" dirty="0" smtClean="0"/>
              <a:t> final year students (which requires a great deal of preparation, continuous reading, and thinking about the topic).</a:t>
            </a:r>
          </a:p>
          <a:p>
            <a:r>
              <a:rPr lang="en-IE" dirty="0" smtClean="0"/>
              <a:t>So what is motivating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goals</a:t>
            </a:r>
            <a:endParaRPr lang="en-IE" dirty="0"/>
          </a:p>
        </p:txBody>
      </p:sp>
      <p:sp>
        <p:nvSpPr>
          <p:cNvPr id="3" name="Content Placeholder 2"/>
          <p:cNvSpPr>
            <a:spLocks noGrp="1"/>
          </p:cNvSpPr>
          <p:nvPr>
            <p:ph idx="1"/>
          </p:nvPr>
        </p:nvSpPr>
        <p:spPr/>
        <p:txBody>
          <a:bodyPr/>
          <a:lstStyle/>
          <a:p>
            <a:r>
              <a:rPr lang="en-IE" dirty="0" smtClean="0"/>
              <a:t>Giving back to the system</a:t>
            </a:r>
          </a:p>
          <a:p>
            <a:r>
              <a:rPr lang="en-IE" dirty="0" smtClean="0"/>
              <a:t>Help improve the quality of output for the BSc</a:t>
            </a:r>
          </a:p>
          <a:p>
            <a:r>
              <a:rPr lang="en-IE" dirty="0" smtClean="0"/>
              <a:t>Helping improve the reputation of the BSc</a:t>
            </a:r>
          </a:p>
          <a:p>
            <a:r>
              <a:rPr lang="en-IE" dirty="0" smtClean="0"/>
              <a:t>Interested in the topic</a:t>
            </a:r>
          </a:p>
          <a:p>
            <a:r>
              <a:rPr lang="en-IE" dirty="0" smtClean="0"/>
              <a:t>Related to their research interests</a:t>
            </a:r>
          </a:p>
          <a:p>
            <a:pPr>
              <a:buNone/>
            </a:pPr>
            <a:endParaRPr lang="en-IE"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skills</a:t>
            </a:r>
            <a:endParaRPr lang="en-IE" dirty="0"/>
          </a:p>
        </p:txBody>
      </p:sp>
      <p:sp>
        <p:nvSpPr>
          <p:cNvPr id="3" name="Content Placeholder 2"/>
          <p:cNvSpPr>
            <a:spLocks noGrp="1"/>
          </p:cNvSpPr>
          <p:nvPr>
            <p:ph idx="1"/>
          </p:nvPr>
        </p:nvSpPr>
        <p:spPr/>
        <p:txBody>
          <a:bodyPr/>
          <a:lstStyle/>
          <a:p>
            <a:r>
              <a:rPr lang="en-IE" dirty="0" smtClean="0"/>
              <a:t>They </a:t>
            </a:r>
            <a:r>
              <a:rPr lang="en-IE" b="1" i="1" dirty="0" smtClean="0"/>
              <a:t>vaguely</a:t>
            </a:r>
            <a:r>
              <a:rPr lang="en-IE" dirty="0" smtClean="0"/>
              <a:t> know about the topic you are doing</a:t>
            </a:r>
          </a:p>
          <a:p>
            <a:r>
              <a:rPr lang="en-IE" dirty="0" smtClean="0"/>
              <a:t>The offer a different set of skills</a:t>
            </a:r>
          </a:p>
          <a:p>
            <a:r>
              <a:rPr lang="en-IE" dirty="0" smtClean="0"/>
              <a:t>Their job isn’t to do the research for you, but rather to guide you on your journey.</a:t>
            </a:r>
          </a:p>
          <a:p>
            <a:r>
              <a:rPr lang="en-IE" dirty="0" smtClean="0"/>
              <a:t>They help you in different ways at different times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skills</a:t>
            </a:r>
            <a:endParaRPr lang="en-IE" dirty="0"/>
          </a:p>
        </p:txBody>
      </p:sp>
      <p:sp>
        <p:nvSpPr>
          <p:cNvPr id="3" name="Content Placeholder 2"/>
          <p:cNvSpPr>
            <a:spLocks noGrp="1"/>
          </p:cNvSpPr>
          <p:nvPr>
            <p:ph idx="1"/>
          </p:nvPr>
        </p:nvSpPr>
        <p:spPr/>
        <p:txBody>
          <a:bodyPr/>
          <a:lstStyle/>
          <a:p>
            <a:r>
              <a:rPr lang="en-IE" dirty="0" smtClean="0"/>
              <a:t>At the beginning of your research</a:t>
            </a:r>
          </a:p>
          <a:p>
            <a:pPr lvl="1"/>
            <a:r>
              <a:rPr lang="en-IE" dirty="0" smtClean="0"/>
              <a:t>Knowing what has already been done</a:t>
            </a:r>
          </a:p>
          <a:p>
            <a:pPr lvl="1"/>
            <a:r>
              <a:rPr lang="en-IE" dirty="0" smtClean="0"/>
              <a:t>Anticipating problems that will be too easy or too hard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skills</a:t>
            </a:r>
            <a:endParaRPr lang="en-IE" dirty="0"/>
          </a:p>
        </p:txBody>
      </p:sp>
      <p:sp>
        <p:nvSpPr>
          <p:cNvPr id="3" name="Content Placeholder 2"/>
          <p:cNvSpPr>
            <a:spLocks noGrp="1"/>
          </p:cNvSpPr>
          <p:nvPr>
            <p:ph idx="1"/>
          </p:nvPr>
        </p:nvSpPr>
        <p:spPr/>
        <p:txBody>
          <a:bodyPr/>
          <a:lstStyle/>
          <a:p>
            <a:r>
              <a:rPr lang="en-IE" dirty="0" smtClean="0"/>
              <a:t>In the middle</a:t>
            </a:r>
          </a:p>
          <a:p>
            <a:pPr lvl="1"/>
            <a:r>
              <a:rPr lang="en-IE" dirty="0" smtClean="0"/>
              <a:t>Watching out for the “big picture”</a:t>
            </a:r>
          </a:p>
          <a:p>
            <a:pPr lvl="1"/>
            <a:r>
              <a:rPr lang="en-IE" dirty="0" smtClean="0"/>
              <a:t>Nudging you in the right directions</a:t>
            </a:r>
          </a:p>
          <a:p>
            <a:pPr lvl="1"/>
            <a:r>
              <a:rPr lang="en-IE" dirty="0" smtClean="0"/>
              <a:t>Identifying common pitfalls</a:t>
            </a:r>
          </a:p>
          <a:p>
            <a:pPr lvl="1"/>
            <a:r>
              <a:rPr lang="en-IE" dirty="0" smtClean="0"/>
              <a:t>Keeping an eye on the clock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Their skills</a:t>
            </a:r>
            <a:endParaRPr lang="en-IE" dirty="0"/>
          </a:p>
        </p:txBody>
      </p:sp>
      <p:sp>
        <p:nvSpPr>
          <p:cNvPr id="3" name="Content Placeholder 2"/>
          <p:cNvSpPr>
            <a:spLocks noGrp="1"/>
          </p:cNvSpPr>
          <p:nvPr>
            <p:ph idx="1"/>
          </p:nvPr>
        </p:nvSpPr>
        <p:spPr/>
        <p:txBody>
          <a:bodyPr/>
          <a:lstStyle/>
          <a:p>
            <a:r>
              <a:rPr lang="en-IE" dirty="0" smtClean="0"/>
              <a:t>At the end</a:t>
            </a:r>
          </a:p>
          <a:p>
            <a:pPr lvl="1"/>
            <a:r>
              <a:rPr lang="en-IE" dirty="0" smtClean="0"/>
              <a:t>Telling you when to stop</a:t>
            </a:r>
          </a:p>
          <a:p>
            <a:pPr lvl="1"/>
            <a:r>
              <a:rPr lang="en-IE" dirty="0" smtClean="0"/>
              <a:t>Knowing what a thesis looks like</a:t>
            </a:r>
          </a:p>
          <a:p>
            <a:pPr lvl="1"/>
            <a:r>
              <a:rPr lang="en-IE" dirty="0" smtClean="0"/>
              <a:t>Anticipating problems in your final demo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TotalTime>
  <Words>1584</Words>
  <Application>Microsoft Office PowerPoint</Application>
  <PresentationFormat>On-screen Show (4:3)</PresentationFormat>
  <Paragraphs>215</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Constantia</vt:lpstr>
      <vt:lpstr>Times New Roman</vt:lpstr>
      <vt:lpstr>Wingdings</vt:lpstr>
      <vt:lpstr>Wingdings 2</vt:lpstr>
      <vt:lpstr>Flow</vt:lpstr>
      <vt:lpstr>Managing your  FYP Supervisor</vt:lpstr>
      <vt:lpstr>Contents</vt:lpstr>
      <vt:lpstr>Understanding your Supervisor</vt:lpstr>
      <vt:lpstr>Their goals</vt:lpstr>
      <vt:lpstr>Their goals</vt:lpstr>
      <vt:lpstr>Their skills</vt:lpstr>
      <vt:lpstr>Their skills</vt:lpstr>
      <vt:lpstr>Their skills</vt:lpstr>
      <vt:lpstr>Their skills</vt:lpstr>
      <vt:lpstr>Their hates</vt:lpstr>
      <vt:lpstr>Their weaknesses</vt:lpstr>
      <vt:lpstr>Manipulating your Supervisor</vt:lpstr>
      <vt:lpstr>Manipulating your Supervisor</vt:lpstr>
      <vt:lpstr>Manipulating your Supervisor</vt:lpstr>
      <vt:lpstr>Manipulating your Supervisor</vt:lpstr>
      <vt:lpstr>Great Expectations</vt:lpstr>
      <vt:lpstr>Great Expectations</vt:lpstr>
      <vt:lpstr>Great Expectations</vt:lpstr>
      <vt:lpstr>Common pitfalls</vt:lpstr>
      <vt:lpstr>Psychological hurdles</vt:lpstr>
      <vt:lpstr>Behind Schedule ?</vt:lpstr>
      <vt:lpstr>SMART Objectives</vt:lpstr>
      <vt:lpstr>Specific</vt:lpstr>
      <vt:lpstr>Measurable</vt:lpstr>
      <vt:lpstr>Agreed</vt:lpstr>
      <vt:lpstr>Realistic</vt:lpstr>
      <vt:lpstr>Time Bound</vt:lpstr>
      <vt:lpstr>Mindmap</vt:lpstr>
      <vt:lpstr>Mindmap</vt:lpstr>
      <vt:lpstr>Dealing with conflict</vt:lpstr>
      <vt:lpstr>Going Forward</vt:lpstr>
      <vt:lpstr>Remember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your Supervisor</dc:title>
  <dc:creator>dgordon</dc:creator>
  <cp:lastModifiedBy>Damian Gordon</cp:lastModifiedBy>
  <cp:revision>30</cp:revision>
  <dcterms:created xsi:type="dcterms:W3CDTF">2010-12-12T12:11:47Z</dcterms:created>
  <dcterms:modified xsi:type="dcterms:W3CDTF">2019-10-07T09:51:58Z</dcterms:modified>
</cp:coreProperties>
</file>