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81" r:id="rId4"/>
    <p:sldId id="280" r:id="rId5"/>
    <p:sldId id="258" r:id="rId6"/>
    <p:sldId id="282" r:id="rId7"/>
    <p:sldId id="283" r:id="rId8"/>
    <p:sldId id="276" r:id="rId9"/>
  </p:sldIdLst>
  <p:sldSz cx="9144000" cy="5143500" type="screen16x9"/>
  <p:notesSz cx="6858000" cy="9144000"/>
  <p:embeddedFontLst>
    <p:embeddedFont>
      <p:font typeface="Consolas" panose="020B0609020204030204" pitchFamily="49" charset="0"/>
      <p:regular r:id="rId11"/>
      <p:bold r:id="rId12"/>
      <p:italic r:id="rId13"/>
      <p:boldItalic r:id="rId14"/>
    </p:embeddedFont>
    <p:embeddedFont>
      <p:font typeface="Open Sans" panose="020B0606030504020204" pitchFamily="34" charset="0"/>
      <p:regular r:id="rId15"/>
      <p:bold r:id="rId16"/>
      <p:italic r:id="rId17"/>
      <p:boldItalic r:id="rId18"/>
    </p:embeddedFont>
    <p:embeddedFont>
      <p:font typeface="PT Sans Narrow" panose="020B0506020203020204" pitchFamily="34" charset="77"/>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094311-87D0-F241-A4C4-8320384A7F42}" v="37" dt="2019-11-25T16:08:28.302"/>
  </p1510:revLst>
</p1510:revInfo>
</file>

<file path=ppt/tableStyles.xml><?xml version="1.0" encoding="utf-8"?>
<a:tblStyleLst xmlns:a="http://schemas.openxmlformats.org/drawingml/2006/main" def="{B787CBDB-506B-4D8D-A585-325913E69D6A}">
  <a:tblStyle styleId="{B787CBDB-506B-4D8D-A585-325913E69D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599"/>
  </p:normalViewPr>
  <p:slideViewPr>
    <p:cSldViewPr snapToGrid="0" snapToObjects="1">
      <p:cViewPr varScale="1">
        <p:scale>
          <a:sx n="124" d="100"/>
          <a:sy n="124" d="100"/>
        </p:scale>
        <p:origin x="74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Kelly" userId="a8eab0d472cb567b" providerId="LiveId" clId="{FF60A2C0-0FD6-E841-AD27-3AF3015BC615}"/>
    <pc:docChg chg="custSel addSld delSld modSld sldOrd">
      <pc:chgData name="Paul Kelly" userId="a8eab0d472cb567b" providerId="LiveId" clId="{FF60A2C0-0FD6-E841-AD27-3AF3015BC615}" dt="2019-11-10T10:30:22.228" v="685" actId="20577"/>
      <pc:docMkLst>
        <pc:docMk/>
      </pc:docMkLst>
      <pc:sldChg chg="modNotesTx">
        <pc:chgData name="Paul Kelly" userId="a8eab0d472cb567b" providerId="LiveId" clId="{FF60A2C0-0FD6-E841-AD27-3AF3015BC615}" dt="2019-11-09T14:09:28.009" v="80" actId="20577"/>
        <pc:sldMkLst>
          <pc:docMk/>
          <pc:sldMk cId="0" sldId="257"/>
        </pc:sldMkLst>
      </pc:sldChg>
      <pc:sldChg chg="modNotesTx">
        <pc:chgData name="Paul Kelly" userId="a8eab0d472cb567b" providerId="LiveId" clId="{FF60A2C0-0FD6-E841-AD27-3AF3015BC615}" dt="2019-11-09T14:02:30.947" v="46" actId="20577"/>
        <pc:sldMkLst>
          <pc:docMk/>
          <pc:sldMk cId="0" sldId="258"/>
        </pc:sldMkLst>
      </pc:sldChg>
      <pc:sldChg chg="modSp add ord">
        <pc:chgData name="Paul Kelly" userId="a8eab0d472cb567b" providerId="LiveId" clId="{FF60A2C0-0FD6-E841-AD27-3AF3015BC615}" dt="2019-11-10T10:27:27.182" v="628" actId="313"/>
        <pc:sldMkLst>
          <pc:docMk/>
          <pc:sldMk cId="712177431" sldId="276"/>
        </pc:sldMkLst>
        <pc:spChg chg="mod">
          <ac:chgData name="Paul Kelly" userId="a8eab0d472cb567b" providerId="LiveId" clId="{FF60A2C0-0FD6-E841-AD27-3AF3015BC615}" dt="2019-11-10T10:18:42.195" v="139" actId="20577"/>
          <ac:spMkLst>
            <pc:docMk/>
            <pc:sldMk cId="712177431" sldId="276"/>
            <ac:spMk id="178" creationId="{00000000-0000-0000-0000-000000000000}"/>
          </ac:spMkLst>
        </pc:spChg>
        <pc:spChg chg="mod">
          <ac:chgData name="Paul Kelly" userId="a8eab0d472cb567b" providerId="LiveId" clId="{FF60A2C0-0FD6-E841-AD27-3AF3015BC615}" dt="2019-11-10T10:27:27.182" v="628" actId="313"/>
          <ac:spMkLst>
            <pc:docMk/>
            <pc:sldMk cId="712177431" sldId="276"/>
            <ac:spMk id="179" creationId="{00000000-0000-0000-0000-000000000000}"/>
          </ac:spMkLst>
        </pc:spChg>
      </pc:sldChg>
    </pc:docChg>
  </pc:docChgLst>
  <pc:docChgLst>
    <pc:chgData name="Paul Kelly" userId="a8eab0d472cb567b" providerId="LiveId" clId="{24094311-87D0-F241-A4C4-8320384A7F42}"/>
    <pc:docChg chg="undo custSel addSld delSld modSld">
      <pc:chgData name="Paul Kelly" userId="a8eab0d472cb567b" providerId="LiveId" clId="{24094311-87D0-F241-A4C4-8320384A7F42}" dt="2019-11-25T16:08:30.644" v="1673" actId="20577"/>
      <pc:docMkLst>
        <pc:docMk/>
      </pc:docMkLst>
      <pc:sldChg chg="modSp">
        <pc:chgData name="Paul Kelly" userId="a8eab0d472cb567b" providerId="LiveId" clId="{24094311-87D0-F241-A4C4-8320384A7F42}" dt="2019-11-25T13:22:57.642" v="24" actId="20577"/>
        <pc:sldMkLst>
          <pc:docMk/>
          <pc:sldMk cId="0" sldId="256"/>
        </pc:sldMkLst>
        <pc:spChg chg="mod">
          <ac:chgData name="Paul Kelly" userId="a8eab0d472cb567b" providerId="LiveId" clId="{24094311-87D0-F241-A4C4-8320384A7F42}" dt="2019-11-25T13:22:57.642" v="24" actId="20577"/>
          <ac:spMkLst>
            <pc:docMk/>
            <pc:sldMk cId="0" sldId="256"/>
            <ac:spMk id="66" creationId="{00000000-0000-0000-0000-000000000000}"/>
          </ac:spMkLst>
        </pc:spChg>
      </pc:sldChg>
      <pc:sldChg chg="modSp modNotesTx">
        <pc:chgData name="Paul Kelly" userId="a8eab0d472cb567b" providerId="LiveId" clId="{24094311-87D0-F241-A4C4-8320384A7F42}" dt="2019-11-25T13:58:35.733" v="505" actId="20577"/>
        <pc:sldMkLst>
          <pc:docMk/>
          <pc:sldMk cId="0" sldId="257"/>
        </pc:sldMkLst>
        <pc:spChg chg="mod">
          <ac:chgData name="Paul Kelly" userId="a8eab0d472cb567b" providerId="LiveId" clId="{24094311-87D0-F241-A4C4-8320384A7F42}" dt="2019-11-25T13:23:13.600" v="59" actId="20577"/>
          <ac:spMkLst>
            <pc:docMk/>
            <pc:sldMk cId="0" sldId="257"/>
            <ac:spMk id="72" creationId="{00000000-0000-0000-0000-000000000000}"/>
          </ac:spMkLst>
        </pc:spChg>
        <pc:spChg chg="mod">
          <ac:chgData name="Paul Kelly" userId="a8eab0d472cb567b" providerId="LiveId" clId="{24094311-87D0-F241-A4C4-8320384A7F42}" dt="2019-11-25T13:58:35.733" v="505" actId="20577"/>
          <ac:spMkLst>
            <pc:docMk/>
            <pc:sldMk cId="0" sldId="257"/>
            <ac:spMk id="73" creationId="{00000000-0000-0000-0000-000000000000}"/>
          </ac:spMkLst>
        </pc:spChg>
      </pc:sldChg>
      <pc:sldChg chg="modSp">
        <pc:chgData name="Paul Kelly" userId="a8eab0d472cb567b" providerId="LiveId" clId="{24094311-87D0-F241-A4C4-8320384A7F42}" dt="2019-11-25T16:04:37.613" v="1669" actId="20577"/>
        <pc:sldMkLst>
          <pc:docMk/>
          <pc:sldMk cId="0" sldId="258"/>
        </pc:sldMkLst>
        <pc:spChg chg="mod">
          <ac:chgData name="Paul Kelly" userId="a8eab0d472cb567b" providerId="LiveId" clId="{24094311-87D0-F241-A4C4-8320384A7F42}" dt="2019-11-25T13:23:23.958" v="85" actId="20577"/>
          <ac:spMkLst>
            <pc:docMk/>
            <pc:sldMk cId="0" sldId="258"/>
            <ac:spMk id="78" creationId="{00000000-0000-0000-0000-000000000000}"/>
          </ac:spMkLst>
        </pc:spChg>
        <pc:spChg chg="mod">
          <ac:chgData name="Paul Kelly" userId="a8eab0d472cb567b" providerId="LiveId" clId="{24094311-87D0-F241-A4C4-8320384A7F42}" dt="2019-11-25T16:04:37.613" v="1669" actId="20577"/>
          <ac:spMkLst>
            <pc:docMk/>
            <pc:sldMk cId="0" sldId="258"/>
            <ac:spMk id="79" creationId="{00000000-0000-0000-0000-000000000000}"/>
          </ac:spMkLst>
        </pc:spChg>
      </pc:sldChg>
      <pc:sldChg chg="del">
        <pc:chgData name="Paul Kelly" userId="a8eab0d472cb567b" providerId="LiveId" clId="{24094311-87D0-F241-A4C4-8320384A7F42}" dt="2019-11-25T15:32:52.353" v="1302" actId="2696"/>
        <pc:sldMkLst>
          <pc:docMk/>
          <pc:sldMk cId="0" sldId="259"/>
        </pc:sldMkLst>
      </pc:sldChg>
      <pc:sldChg chg="del">
        <pc:chgData name="Paul Kelly" userId="a8eab0d472cb567b" providerId="LiveId" clId="{24094311-87D0-F241-A4C4-8320384A7F42}" dt="2019-11-25T15:32:54.613" v="1304" actId="2696"/>
        <pc:sldMkLst>
          <pc:docMk/>
          <pc:sldMk cId="0" sldId="260"/>
        </pc:sldMkLst>
      </pc:sldChg>
      <pc:sldChg chg="del">
        <pc:chgData name="Paul Kelly" userId="a8eab0d472cb567b" providerId="LiveId" clId="{24094311-87D0-F241-A4C4-8320384A7F42}" dt="2019-11-25T15:32:55.813" v="1306" actId="2696"/>
        <pc:sldMkLst>
          <pc:docMk/>
          <pc:sldMk cId="0" sldId="261"/>
        </pc:sldMkLst>
      </pc:sldChg>
      <pc:sldChg chg="del">
        <pc:chgData name="Paul Kelly" userId="a8eab0d472cb567b" providerId="LiveId" clId="{24094311-87D0-F241-A4C4-8320384A7F42}" dt="2019-11-25T15:32:56.363" v="1307" actId="2696"/>
        <pc:sldMkLst>
          <pc:docMk/>
          <pc:sldMk cId="0" sldId="262"/>
        </pc:sldMkLst>
      </pc:sldChg>
      <pc:sldChg chg="del">
        <pc:chgData name="Paul Kelly" userId="a8eab0d472cb567b" providerId="LiveId" clId="{24094311-87D0-F241-A4C4-8320384A7F42}" dt="2019-11-25T15:32:56.980" v="1308" actId="2696"/>
        <pc:sldMkLst>
          <pc:docMk/>
          <pc:sldMk cId="0" sldId="263"/>
        </pc:sldMkLst>
      </pc:sldChg>
      <pc:sldChg chg="del">
        <pc:chgData name="Paul Kelly" userId="a8eab0d472cb567b" providerId="LiveId" clId="{24094311-87D0-F241-A4C4-8320384A7F42}" dt="2019-11-25T15:32:57.663" v="1309" actId="2696"/>
        <pc:sldMkLst>
          <pc:docMk/>
          <pc:sldMk cId="0" sldId="264"/>
        </pc:sldMkLst>
      </pc:sldChg>
      <pc:sldChg chg="del">
        <pc:chgData name="Paul Kelly" userId="a8eab0d472cb567b" providerId="LiveId" clId="{24094311-87D0-F241-A4C4-8320384A7F42}" dt="2019-11-25T15:32:58.233" v="1310" actId="2696"/>
        <pc:sldMkLst>
          <pc:docMk/>
          <pc:sldMk cId="0" sldId="265"/>
        </pc:sldMkLst>
      </pc:sldChg>
      <pc:sldChg chg="del">
        <pc:chgData name="Paul Kelly" userId="a8eab0d472cb567b" providerId="LiveId" clId="{24094311-87D0-F241-A4C4-8320384A7F42}" dt="2019-11-25T15:32:58.700" v="1311" actId="2696"/>
        <pc:sldMkLst>
          <pc:docMk/>
          <pc:sldMk cId="0" sldId="266"/>
        </pc:sldMkLst>
      </pc:sldChg>
      <pc:sldChg chg="del">
        <pc:chgData name="Paul Kelly" userId="a8eab0d472cb567b" providerId="LiveId" clId="{24094311-87D0-F241-A4C4-8320384A7F42}" dt="2019-11-25T15:32:59.022" v="1312" actId="2696"/>
        <pc:sldMkLst>
          <pc:docMk/>
          <pc:sldMk cId="0" sldId="267"/>
        </pc:sldMkLst>
      </pc:sldChg>
      <pc:sldChg chg="del">
        <pc:chgData name="Paul Kelly" userId="a8eab0d472cb567b" providerId="LiveId" clId="{24094311-87D0-F241-A4C4-8320384A7F42}" dt="2019-11-25T15:32:59.472" v="1313" actId="2696"/>
        <pc:sldMkLst>
          <pc:docMk/>
          <pc:sldMk cId="0" sldId="268"/>
        </pc:sldMkLst>
      </pc:sldChg>
      <pc:sldChg chg="del">
        <pc:chgData name="Paul Kelly" userId="a8eab0d472cb567b" providerId="LiveId" clId="{24094311-87D0-F241-A4C4-8320384A7F42}" dt="2019-11-25T15:33:00.270" v="1314" actId="2696"/>
        <pc:sldMkLst>
          <pc:docMk/>
          <pc:sldMk cId="0" sldId="269"/>
        </pc:sldMkLst>
      </pc:sldChg>
      <pc:sldChg chg="del">
        <pc:chgData name="Paul Kelly" userId="a8eab0d472cb567b" providerId="LiveId" clId="{24094311-87D0-F241-A4C4-8320384A7F42}" dt="2019-11-25T15:33:00.822" v="1315" actId="2696"/>
        <pc:sldMkLst>
          <pc:docMk/>
          <pc:sldMk cId="0" sldId="270"/>
        </pc:sldMkLst>
      </pc:sldChg>
      <pc:sldChg chg="del">
        <pc:chgData name="Paul Kelly" userId="a8eab0d472cb567b" providerId="LiveId" clId="{24094311-87D0-F241-A4C4-8320384A7F42}" dt="2019-11-25T15:33:01.510" v="1316" actId="2696"/>
        <pc:sldMkLst>
          <pc:docMk/>
          <pc:sldMk cId="0" sldId="271"/>
        </pc:sldMkLst>
      </pc:sldChg>
      <pc:sldChg chg="del">
        <pc:chgData name="Paul Kelly" userId="a8eab0d472cb567b" providerId="LiveId" clId="{24094311-87D0-F241-A4C4-8320384A7F42}" dt="2019-11-25T15:33:01.999" v="1317" actId="2696"/>
        <pc:sldMkLst>
          <pc:docMk/>
          <pc:sldMk cId="0" sldId="272"/>
        </pc:sldMkLst>
      </pc:sldChg>
      <pc:sldChg chg="del">
        <pc:chgData name="Paul Kelly" userId="a8eab0d472cb567b" providerId="LiveId" clId="{24094311-87D0-F241-A4C4-8320384A7F42}" dt="2019-11-25T15:32:53.664" v="1303" actId="2696"/>
        <pc:sldMkLst>
          <pc:docMk/>
          <pc:sldMk cId="0" sldId="273"/>
        </pc:sldMkLst>
      </pc:sldChg>
      <pc:sldChg chg="del">
        <pc:chgData name="Paul Kelly" userId="a8eab0d472cb567b" providerId="LiveId" clId="{24094311-87D0-F241-A4C4-8320384A7F42}" dt="2019-11-25T15:33:03.465" v="1318" actId="2696"/>
        <pc:sldMkLst>
          <pc:docMk/>
          <pc:sldMk cId="0" sldId="274"/>
        </pc:sldMkLst>
      </pc:sldChg>
      <pc:sldChg chg="modSp">
        <pc:chgData name="Paul Kelly" userId="a8eab0d472cb567b" providerId="LiveId" clId="{24094311-87D0-F241-A4C4-8320384A7F42}" dt="2019-11-25T16:08:30.644" v="1673" actId="20577"/>
        <pc:sldMkLst>
          <pc:docMk/>
          <pc:sldMk cId="712177431" sldId="276"/>
        </pc:sldMkLst>
        <pc:spChg chg="mod">
          <ac:chgData name="Paul Kelly" userId="a8eab0d472cb567b" providerId="LiveId" clId="{24094311-87D0-F241-A4C4-8320384A7F42}" dt="2019-11-25T16:08:30.644" v="1673" actId="20577"/>
          <ac:spMkLst>
            <pc:docMk/>
            <pc:sldMk cId="712177431" sldId="276"/>
            <ac:spMk id="179" creationId="{00000000-0000-0000-0000-000000000000}"/>
          </ac:spMkLst>
        </pc:spChg>
      </pc:sldChg>
      <pc:sldChg chg="del">
        <pc:chgData name="Paul Kelly" userId="a8eab0d472cb567b" providerId="LiveId" clId="{24094311-87D0-F241-A4C4-8320384A7F42}" dt="2019-11-25T15:32:55.204" v="1305" actId="2696"/>
        <pc:sldMkLst>
          <pc:docMk/>
          <pc:sldMk cId="3012402893" sldId="277"/>
        </pc:sldMkLst>
      </pc:sldChg>
      <pc:sldChg chg="del">
        <pc:chgData name="Paul Kelly" userId="a8eab0d472cb567b" providerId="LiveId" clId="{24094311-87D0-F241-A4C4-8320384A7F42}" dt="2019-11-25T14:05:11.739" v="766" actId="2696"/>
        <pc:sldMkLst>
          <pc:docMk/>
          <pc:sldMk cId="1384712845" sldId="279"/>
        </pc:sldMkLst>
      </pc:sldChg>
      <pc:sldChg chg="addSp modSp add">
        <pc:chgData name="Paul Kelly" userId="a8eab0d472cb567b" providerId="LiveId" clId="{24094311-87D0-F241-A4C4-8320384A7F42}" dt="2019-11-25T14:04:58.076" v="765"/>
        <pc:sldMkLst>
          <pc:docMk/>
          <pc:sldMk cId="2694780490" sldId="280"/>
        </pc:sldMkLst>
        <pc:spChg chg="add mod">
          <ac:chgData name="Paul Kelly" userId="a8eab0d472cb567b" providerId="LiveId" clId="{24094311-87D0-F241-A4C4-8320384A7F42}" dt="2019-11-25T14:03:41.014" v="738" actId="20577"/>
          <ac:spMkLst>
            <pc:docMk/>
            <pc:sldMk cId="2694780490" sldId="280"/>
            <ac:spMk id="2" creationId="{D3DEA3B6-C4DD-E94E-994D-1E17A83A3D69}"/>
          </ac:spMkLst>
        </pc:spChg>
        <pc:spChg chg="mod">
          <ac:chgData name="Paul Kelly" userId="a8eab0d472cb567b" providerId="LiveId" clId="{24094311-87D0-F241-A4C4-8320384A7F42}" dt="2019-11-25T13:59:15.899" v="558" actId="20577"/>
          <ac:spMkLst>
            <pc:docMk/>
            <pc:sldMk cId="2694780490" sldId="280"/>
            <ac:spMk id="72" creationId="{00000000-0000-0000-0000-000000000000}"/>
          </ac:spMkLst>
        </pc:spChg>
        <pc:spChg chg="mod">
          <ac:chgData name="Paul Kelly" userId="a8eab0d472cb567b" providerId="LiveId" clId="{24094311-87D0-F241-A4C4-8320384A7F42}" dt="2019-11-25T14:04:58.076" v="765"/>
          <ac:spMkLst>
            <pc:docMk/>
            <pc:sldMk cId="2694780490" sldId="280"/>
            <ac:spMk id="73" creationId="{00000000-0000-0000-0000-000000000000}"/>
          </ac:spMkLst>
        </pc:spChg>
      </pc:sldChg>
      <pc:sldChg chg="addSp delSp modSp add">
        <pc:chgData name="Paul Kelly" userId="a8eab0d472cb567b" providerId="LiveId" clId="{24094311-87D0-F241-A4C4-8320384A7F42}" dt="2019-11-25T13:47:46.278" v="123" actId="1076"/>
        <pc:sldMkLst>
          <pc:docMk/>
          <pc:sldMk cId="1516002579" sldId="281"/>
        </pc:sldMkLst>
        <pc:spChg chg="add del mod">
          <ac:chgData name="Paul Kelly" userId="a8eab0d472cb567b" providerId="LiveId" clId="{24094311-87D0-F241-A4C4-8320384A7F42}" dt="2019-11-25T13:28:39.046" v="117" actId="478"/>
          <ac:spMkLst>
            <pc:docMk/>
            <pc:sldMk cId="1516002579" sldId="281"/>
            <ac:spMk id="4" creationId="{E34C3D60-4F4A-5D45-B60E-FEC4A183538B}"/>
          </ac:spMkLst>
        </pc:spChg>
        <pc:spChg chg="mod">
          <ac:chgData name="Paul Kelly" userId="a8eab0d472cb567b" providerId="LiveId" clId="{24094311-87D0-F241-A4C4-8320384A7F42}" dt="2019-11-25T13:47:46.278" v="123" actId="1076"/>
          <ac:spMkLst>
            <pc:docMk/>
            <pc:sldMk cId="1516002579" sldId="281"/>
            <ac:spMk id="72" creationId="{00000000-0000-0000-0000-000000000000}"/>
          </ac:spMkLst>
        </pc:spChg>
        <pc:spChg chg="del">
          <ac:chgData name="Paul Kelly" userId="a8eab0d472cb567b" providerId="LiveId" clId="{24094311-87D0-F241-A4C4-8320384A7F42}" dt="2019-11-25T13:28:37.439" v="116" actId="478"/>
          <ac:spMkLst>
            <pc:docMk/>
            <pc:sldMk cId="1516002579" sldId="281"/>
            <ac:spMk id="73" creationId="{00000000-0000-0000-0000-000000000000}"/>
          </ac:spMkLst>
        </pc:spChg>
        <pc:picChg chg="add del mod">
          <ac:chgData name="Paul Kelly" userId="a8eab0d472cb567b" providerId="LiveId" clId="{24094311-87D0-F241-A4C4-8320384A7F42}" dt="2019-11-25T13:47:31.539" v="120" actId="478"/>
          <ac:picMkLst>
            <pc:docMk/>
            <pc:sldMk cId="1516002579" sldId="281"/>
            <ac:picMk id="2" creationId="{440B7DC3-4122-7B4D-BF69-D0BE8C8AB3DD}"/>
          </ac:picMkLst>
        </pc:picChg>
        <pc:picChg chg="add mod">
          <ac:chgData name="Paul Kelly" userId="a8eab0d472cb567b" providerId="LiveId" clId="{24094311-87D0-F241-A4C4-8320384A7F42}" dt="2019-11-25T13:47:44.772" v="122" actId="1076"/>
          <ac:picMkLst>
            <pc:docMk/>
            <pc:sldMk cId="1516002579" sldId="281"/>
            <ac:picMk id="6" creationId="{7EC3F47C-CFDB-974E-A602-6E0D4C31EEBD}"/>
          </ac:picMkLst>
        </pc:picChg>
      </pc:sldChg>
      <pc:sldChg chg="modSp add">
        <pc:chgData name="Paul Kelly" userId="a8eab0d472cb567b" providerId="LiveId" clId="{24094311-87D0-F241-A4C4-8320384A7F42}" dt="2019-11-25T16:01:49.106" v="1543"/>
        <pc:sldMkLst>
          <pc:docMk/>
          <pc:sldMk cId="1314480728" sldId="282"/>
        </pc:sldMkLst>
        <pc:spChg chg="mod">
          <ac:chgData name="Paul Kelly" userId="a8eab0d472cb567b" providerId="LiveId" clId="{24094311-87D0-F241-A4C4-8320384A7F42}" dt="2019-11-25T16:00:20.929" v="1532" actId="20577"/>
          <ac:spMkLst>
            <pc:docMk/>
            <pc:sldMk cId="1314480728" sldId="282"/>
            <ac:spMk id="78" creationId="{00000000-0000-0000-0000-000000000000}"/>
          </ac:spMkLst>
        </pc:spChg>
        <pc:spChg chg="mod">
          <ac:chgData name="Paul Kelly" userId="a8eab0d472cb567b" providerId="LiveId" clId="{24094311-87D0-F241-A4C4-8320384A7F42}" dt="2019-11-25T16:01:49.106" v="1543"/>
          <ac:spMkLst>
            <pc:docMk/>
            <pc:sldMk cId="1314480728" sldId="282"/>
            <ac:spMk id="79" creationId="{00000000-0000-0000-0000-000000000000}"/>
          </ac:spMkLst>
        </pc:spChg>
      </pc:sldChg>
      <pc:sldChg chg="modSp add">
        <pc:chgData name="Paul Kelly" userId="a8eab0d472cb567b" providerId="LiveId" clId="{24094311-87D0-F241-A4C4-8320384A7F42}" dt="2019-11-25T16:03:02.146" v="1641"/>
        <pc:sldMkLst>
          <pc:docMk/>
          <pc:sldMk cId="3485670344" sldId="283"/>
        </pc:sldMkLst>
        <pc:spChg chg="mod">
          <ac:chgData name="Paul Kelly" userId="a8eab0d472cb567b" providerId="LiveId" clId="{24094311-87D0-F241-A4C4-8320384A7F42}" dt="2019-11-25T16:02:02.898" v="1557" actId="20577"/>
          <ac:spMkLst>
            <pc:docMk/>
            <pc:sldMk cId="3485670344" sldId="283"/>
            <ac:spMk id="78" creationId="{00000000-0000-0000-0000-000000000000}"/>
          </ac:spMkLst>
        </pc:spChg>
        <pc:spChg chg="mod">
          <ac:chgData name="Paul Kelly" userId="a8eab0d472cb567b" providerId="LiveId" clId="{24094311-87D0-F241-A4C4-8320384A7F42}" dt="2019-11-25T16:03:02.146" v="1641"/>
          <ac:spMkLst>
            <pc:docMk/>
            <pc:sldMk cId="3485670344" sldId="283"/>
            <ac:spMk id="79" creationId="{00000000-0000-0000-0000-000000000000}"/>
          </ac:spMkLst>
        </pc:spChg>
      </pc:sldChg>
    </pc:docChg>
  </pc:docChgLst>
  <pc:docChgLst>
    <pc:chgData name="Paul Kelly" userId="a8eab0d472cb567b" providerId="LiveId" clId="{6C538159-26F3-1F43-80DD-E2839F260CB7}"/>
    <pc:docChg chg="custSel addSld delSld modSld">
      <pc:chgData name="Paul Kelly" userId="a8eab0d472cb567b" providerId="LiveId" clId="{6C538159-26F3-1F43-80DD-E2839F260CB7}" dt="2019-11-11T12:10:32.660" v="222" actId="20577"/>
      <pc:docMkLst>
        <pc:docMk/>
      </pc:docMkLst>
      <pc:sldChg chg="modNotesTx">
        <pc:chgData name="Paul Kelly" userId="a8eab0d472cb567b" providerId="LiveId" clId="{6C538159-26F3-1F43-80DD-E2839F260CB7}" dt="2019-11-11T09:38:46.628" v="221" actId="20577"/>
        <pc:sldMkLst>
          <pc:docMk/>
          <pc:sldMk cId="0" sldId="25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abeljs.io/en/rep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abeljs.io/en/rep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babeljs.io/en/rep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5dff16f08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5dff16f0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5dff16f08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5dff16f0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IE" sz="1100" b="0" i="0" u="none" strike="noStrike" cap="none" dirty="0">
                <a:solidFill>
                  <a:srgbClr val="000000"/>
                </a:solidFill>
                <a:effectLst/>
                <a:latin typeface="Arial"/>
                <a:ea typeface="Arial"/>
                <a:cs typeface="Arial"/>
                <a:sym typeface="Arial"/>
              </a:rPr>
              <a:t>It’s generally more fun, easier, and overall a smoother experience to work with tools that have a vibrant community, a robust ecosystem, and a diversity of contributor experience and background. </a:t>
            </a:r>
            <a:endParaRPr lang="en-IE" dirty="0">
              <a:effectLst/>
            </a:endParaRPr>
          </a:p>
          <a:p>
            <a:r>
              <a:rPr lang="en-IE" sz="1100" b="0" i="0" u="none" strike="noStrike" cap="none" dirty="0">
                <a:solidFill>
                  <a:srgbClr val="000000"/>
                </a:solidFill>
                <a:effectLst/>
                <a:latin typeface="Arial"/>
                <a:ea typeface="Arial"/>
                <a:cs typeface="Arial"/>
                <a:sym typeface="Arial"/>
              </a:rPr>
              <a:t>React started as a small project but now has broad popularity and a vibrant community. No community is perfect, and </a:t>
            </a:r>
            <a:r>
              <a:rPr lang="en-IE" sz="1100" b="0" i="0" u="none" strike="noStrike" cap="none" dirty="0" err="1">
                <a:solidFill>
                  <a:srgbClr val="000000"/>
                </a:solidFill>
                <a:effectLst/>
                <a:latin typeface="Arial"/>
                <a:ea typeface="Arial"/>
                <a:cs typeface="Arial"/>
                <a:sym typeface="Arial"/>
              </a:rPr>
              <a:t>React’s</a:t>
            </a:r>
            <a:r>
              <a:rPr lang="en-IE" sz="1100" b="0" i="0" u="none" strike="noStrike" cap="none" dirty="0">
                <a:solidFill>
                  <a:srgbClr val="000000"/>
                </a:solidFill>
                <a:effectLst/>
                <a:latin typeface="Arial"/>
                <a:ea typeface="Arial"/>
                <a:cs typeface="Arial"/>
                <a:sym typeface="Arial"/>
              </a:rPr>
              <a:t> isn’t either, but as far as open source communities go, it has many important ingredients for success </a:t>
            </a:r>
            <a:endParaRPr lang="en-IE" dirty="0">
              <a:effectLst/>
            </a:endParaRPr>
          </a:p>
          <a:p>
            <a:pPr marL="0" lvl="0" indent="0" algn="l" rtl="0">
              <a:spcBef>
                <a:spcPts val="0"/>
              </a:spcBef>
              <a:spcAft>
                <a:spcPts val="0"/>
              </a:spcAft>
              <a:buNone/>
            </a:pPr>
            <a:endParaRPr lang="en-IE" dirty="0"/>
          </a:p>
          <a:p>
            <a:pPr marL="0" lvl="0" indent="0" algn="l" rtl="0">
              <a:spcBef>
                <a:spcPts val="0"/>
              </a:spcBef>
              <a:spcAft>
                <a:spcPts val="0"/>
              </a:spcAft>
              <a:buNone/>
            </a:pPr>
            <a:endParaRPr lang="en-IE" dirty="0"/>
          </a:p>
          <a:p>
            <a:pPr marL="0" lvl="0" indent="0" algn="l" rtl="0">
              <a:spcBef>
                <a:spcPts val="0"/>
              </a:spcBef>
              <a:spcAft>
                <a:spcPts val="0"/>
              </a:spcAft>
              <a:buNone/>
            </a:pPr>
            <a:r>
              <a:rPr lang="en-IE" dirty="0"/>
              <a:t>Bunch of companies that use react</a:t>
            </a:r>
          </a:p>
          <a:p>
            <a:pPr marL="0" lvl="0" indent="0" algn="l" rtl="0">
              <a:spcBef>
                <a:spcPts val="0"/>
              </a:spcBef>
              <a:spcAft>
                <a:spcPts val="0"/>
              </a:spcAft>
              <a:buNone/>
            </a:pPr>
            <a:endParaRPr lang="en-IE" dirty="0"/>
          </a:p>
          <a:p>
            <a:r>
              <a:rPr lang="en-IE" sz="1100" b="0" i="0" u="none" strike="noStrike" cap="none" dirty="0">
                <a:solidFill>
                  <a:srgbClr val="000000"/>
                </a:solidFill>
                <a:effectLst/>
                <a:latin typeface="Arial"/>
                <a:ea typeface="Arial"/>
                <a:cs typeface="Arial"/>
                <a:sym typeface="Arial"/>
              </a:rPr>
              <a:t>Facebook Netflix</a:t>
            </a:r>
            <a:br>
              <a:rPr lang="en-IE" sz="1100" b="0" i="0" u="none" strike="noStrike" cap="none" dirty="0">
                <a:solidFill>
                  <a:srgbClr val="000000"/>
                </a:solidFill>
                <a:effectLst/>
                <a:latin typeface="Arial"/>
                <a:ea typeface="Arial"/>
                <a:cs typeface="Arial"/>
                <a:sym typeface="Arial"/>
              </a:rPr>
            </a:br>
            <a:r>
              <a:rPr lang="en-IE" sz="1100" b="0" i="0" u="none" strike="noStrike" cap="none" dirty="0">
                <a:solidFill>
                  <a:srgbClr val="000000"/>
                </a:solidFill>
                <a:effectLst/>
                <a:latin typeface="Arial"/>
                <a:ea typeface="Arial"/>
                <a:cs typeface="Arial"/>
                <a:sym typeface="Arial"/>
              </a:rPr>
              <a:t>New Relic Uber </a:t>
            </a:r>
            <a:r>
              <a:rPr lang="en-IE" sz="1100" b="0" i="0" u="none" strike="noStrike" cap="none" dirty="0" err="1">
                <a:solidFill>
                  <a:srgbClr val="000000"/>
                </a:solidFill>
                <a:effectLst/>
                <a:latin typeface="Arial"/>
                <a:ea typeface="Arial"/>
                <a:cs typeface="Arial"/>
                <a:sym typeface="Arial"/>
              </a:rPr>
              <a:t>Wealthfront</a:t>
            </a:r>
            <a:r>
              <a:rPr lang="en-IE" sz="1100" b="0" i="0" u="none" strike="noStrike" cap="none" dirty="0">
                <a:solidFill>
                  <a:srgbClr val="000000"/>
                </a:solidFill>
                <a:effectLst/>
                <a:latin typeface="Arial"/>
                <a:ea typeface="Arial"/>
                <a:cs typeface="Arial"/>
                <a:sym typeface="Arial"/>
              </a:rPr>
              <a:t> Heroku PayPal </a:t>
            </a:r>
            <a:endParaRPr lang="en-IE" dirty="0">
              <a:effectLst/>
            </a:endParaRPr>
          </a:p>
          <a:p>
            <a:r>
              <a:rPr lang="en-IE" sz="1100" b="0" i="0" u="none" strike="noStrike" cap="none" dirty="0">
                <a:solidFill>
                  <a:srgbClr val="000000"/>
                </a:solidFill>
                <a:effectLst/>
                <a:latin typeface="Arial"/>
                <a:ea typeface="Arial"/>
                <a:cs typeface="Arial"/>
                <a:sym typeface="Arial"/>
              </a:rPr>
              <a:t>BBC</a:t>
            </a:r>
            <a:br>
              <a:rPr lang="en-IE" sz="1100" b="0" i="0" u="none" strike="noStrike" cap="none" dirty="0">
                <a:solidFill>
                  <a:srgbClr val="000000"/>
                </a:solidFill>
                <a:effectLst/>
                <a:latin typeface="Arial"/>
                <a:ea typeface="Arial"/>
                <a:cs typeface="Arial"/>
                <a:sym typeface="Arial"/>
              </a:rPr>
            </a:br>
            <a:r>
              <a:rPr lang="en-IE" sz="1100" b="0" i="0" u="none" strike="noStrike" cap="none" dirty="0">
                <a:solidFill>
                  <a:srgbClr val="000000"/>
                </a:solidFill>
                <a:effectLst/>
                <a:latin typeface="Arial"/>
                <a:ea typeface="Arial"/>
                <a:cs typeface="Arial"/>
                <a:sym typeface="Arial"/>
              </a:rPr>
              <a:t>Microsoft</a:t>
            </a:r>
            <a:br>
              <a:rPr lang="en-IE" sz="1100" b="0" i="0" u="none" strike="noStrike" cap="none" dirty="0">
                <a:solidFill>
                  <a:srgbClr val="000000"/>
                </a:solidFill>
                <a:effectLst/>
                <a:latin typeface="Arial"/>
                <a:ea typeface="Arial"/>
                <a:cs typeface="Arial"/>
                <a:sym typeface="Arial"/>
              </a:rPr>
            </a:br>
            <a:r>
              <a:rPr lang="en-IE" sz="1100" b="0" i="0" u="none" strike="noStrike" cap="none" dirty="0">
                <a:solidFill>
                  <a:srgbClr val="000000"/>
                </a:solidFill>
                <a:effectLst/>
                <a:latin typeface="Arial"/>
                <a:ea typeface="Arial"/>
                <a:cs typeface="Arial"/>
                <a:sym typeface="Arial"/>
              </a:rPr>
              <a:t>NFL</a:t>
            </a:r>
            <a:br>
              <a:rPr lang="en-IE" sz="1100" b="0" i="0" u="none" strike="noStrike" cap="none" dirty="0">
                <a:solidFill>
                  <a:srgbClr val="000000"/>
                </a:solidFill>
                <a:effectLst/>
                <a:latin typeface="Arial"/>
                <a:ea typeface="Arial"/>
                <a:cs typeface="Arial"/>
                <a:sym typeface="Arial"/>
              </a:rPr>
            </a:br>
            <a:r>
              <a:rPr lang="en-IE" sz="1100" b="0" i="0" u="none" strike="noStrike" cap="none" dirty="0">
                <a:solidFill>
                  <a:srgbClr val="000000"/>
                </a:solidFill>
                <a:effectLst/>
                <a:latin typeface="Arial"/>
                <a:ea typeface="Arial"/>
                <a:cs typeface="Arial"/>
                <a:sym typeface="Arial"/>
              </a:rPr>
              <a:t>And more! Asana</a:t>
            </a:r>
            <a:br>
              <a:rPr lang="en-IE" sz="1100" b="0" i="0" u="none" strike="noStrike" cap="none" dirty="0">
                <a:solidFill>
                  <a:srgbClr val="000000"/>
                </a:solidFill>
                <a:effectLst/>
                <a:latin typeface="Arial"/>
                <a:ea typeface="Arial"/>
                <a:cs typeface="Arial"/>
                <a:sym typeface="Arial"/>
              </a:rPr>
            </a:br>
            <a:r>
              <a:rPr lang="en-IE" sz="1100" b="0" i="0" u="none" strike="noStrike" cap="none" dirty="0">
                <a:solidFill>
                  <a:srgbClr val="000000"/>
                </a:solidFill>
                <a:effectLst/>
                <a:latin typeface="Arial"/>
                <a:ea typeface="Arial"/>
                <a:cs typeface="Arial"/>
                <a:sym typeface="Arial"/>
              </a:rPr>
              <a:t>ESPN Walmart </a:t>
            </a:r>
            <a:endParaRPr lang="en-IE" dirty="0">
              <a:effectLst/>
            </a:endParaRPr>
          </a:p>
          <a:p>
            <a:pPr marL="0" lvl="0" indent="0" algn="l" rtl="0">
              <a:spcBef>
                <a:spcPts val="0"/>
              </a:spcBef>
              <a:spcAft>
                <a:spcPts val="0"/>
              </a:spcAft>
              <a:buNone/>
            </a:pPr>
            <a:endParaRPr lang="en-IE"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E" sz="1100" b="0" i="0" u="none" strike="noStrike" cap="none" dirty="0">
                <a:solidFill>
                  <a:srgbClr val="000000"/>
                </a:solidFill>
                <a:effectLst/>
                <a:latin typeface="Arial"/>
                <a:ea typeface="Arial"/>
                <a:cs typeface="Arial"/>
                <a:sym typeface="Arial"/>
              </a:rPr>
              <a:t>React is a fairly lightweight library in terms of responsibility and functionality. Where something like Angular may require you to “buy in” to a more comprehensive API, React is only concerned with the view of your application. This means it’s much more trivial to integrate it with your current technologies, and it will leave you room to make choices about other aspects. </a:t>
            </a:r>
            <a:endParaRPr lang="en-IE" dirty="0">
              <a:effectLst/>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74330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5dff16f08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5dff16f0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IE" sz="1100" b="0" i="0" u="none" strike="noStrike" cap="none" dirty="0">
                <a:solidFill>
                  <a:srgbClr val="000000"/>
                </a:solidFill>
                <a:effectLst/>
                <a:latin typeface="Arial"/>
                <a:ea typeface="Arial"/>
                <a:cs typeface="Arial"/>
                <a:sym typeface="Arial"/>
              </a:rPr>
              <a:t>It’s generally more fun, easier, and overall a smoother experience to work with tools that have a vibrant community, a robust ecosystem, and a diversity of contributor experience and background. </a:t>
            </a:r>
            <a:endParaRPr lang="en-IE" dirty="0">
              <a:effectLst/>
            </a:endParaRPr>
          </a:p>
          <a:p>
            <a:r>
              <a:rPr lang="en-IE" sz="1100" b="0" i="0" u="none" strike="noStrike" cap="none" dirty="0">
                <a:solidFill>
                  <a:srgbClr val="000000"/>
                </a:solidFill>
                <a:effectLst/>
                <a:latin typeface="Arial"/>
                <a:ea typeface="Arial"/>
                <a:cs typeface="Arial"/>
                <a:sym typeface="Arial"/>
              </a:rPr>
              <a:t>React started as a small project but now has broad popularity and a vibrant community. No community is perfect, and </a:t>
            </a:r>
            <a:r>
              <a:rPr lang="en-IE" sz="1100" b="0" i="0" u="none" strike="noStrike" cap="none" dirty="0" err="1">
                <a:solidFill>
                  <a:srgbClr val="000000"/>
                </a:solidFill>
                <a:effectLst/>
                <a:latin typeface="Arial"/>
                <a:ea typeface="Arial"/>
                <a:cs typeface="Arial"/>
                <a:sym typeface="Arial"/>
              </a:rPr>
              <a:t>React’s</a:t>
            </a:r>
            <a:r>
              <a:rPr lang="en-IE" sz="1100" b="0" i="0" u="none" strike="noStrike" cap="none" dirty="0">
                <a:solidFill>
                  <a:srgbClr val="000000"/>
                </a:solidFill>
                <a:effectLst/>
                <a:latin typeface="Arial"/>
                <a:ea typeface="Arial"/>
                <a:cs typeface="Arial"/>
                <a:sym typeface="Arial"/>
              </a:rPr>
              <a:t> isn’t either, but as far as open source communities go, it has many important ingredients for success </a:t>
            </a:r>
            <a:endParaRPr lang="en-IE" dirty="0">
              <a:effectLst/>
            </a:endParaRPr>
          </a:p>
          <a:p>
            <a:pPr marL="0" lvl="0" indent="0" algn="l" rtl="0">
              <a:spcBef>
                <a:spcPts val="0"/>
              </a:spcBef>
              <a:spcAft>
                <a:spcPts val="0"/>
              </a:spcAft>
              <a:buNone/>
            </a:pPr>
            <a:endParaRPr lang="en-IE" dirty="0"/>
          </a:p>
          <a:p>
            <a:pPr marL="0" lvl="0" indent="0" algn="l" rtl="0">
              <a:spcBef>
                <a:spcPts val="0"/>
              </a:spcBef>
              <a:spcAft>
                <a:spcPts val="0"/>
              </a:spcAft>
              <a:buNone/>
            </a:pPr>
            <a:endParaRPr lang="en-IE" dirty="0"/>
          </a:p>
          <a:p>
            <a:pPr marL="0" lvl="0" indent="0" algn="l" rtl="0">
              <a:spcBef>
                <a:spcPts val="0"/>
              </a:spcBef>
              <a:spcAft>
                <a:spcPts val="0"/>
              </a:spcAft>
              <a:buNone/>
            </a:pPr>
            <a:r>
              <a:rPr lang="en-IE" dirty="0"/>
              <a:t>Bunch of companies that use react</a:t>
            </a:r>
          </a:p>
          <a:p>
            <a:pPr marL="0" lvl="0" indent="0" algn="l" rtl="0">
              <a:spcBef>
                <a:spcPts val="0"/>
              </a:spcBef>
              <a:spcAft>
                <a:spcPts val="0"/>
              </a:spcAft>
              <a:buNone/>
            </a:pPr>
            <a:endParaRPr lang="en-IE" dirty="0"/>
          </a:p>
          <a:p>
            <a:r>
              <a:rPr lang="en-IE" sz="1100" b="0" i="0" u="none" strike="noStrike" cap="none" dirty="0">
                <a:solidFill>
                  <a:srgbClr val="000000"/>
                </a:solidFill>
                <a:effectLst/>
                <a:latin typeface="Arial"/>
                <a:ea typeface="Arial"/>
                <a:cs typeface="Arial"/>
                <a:sym typeface="Arial"/>
              </a:rPr>
              <a:t>Facebook Netflix</a:t>
            </a:r>
            <a:br>
              <a:rPr lang="en-IE" sz="1100" b="0" i="0" u="none" strike="noStrike" cap="none" dirty="0">
                <a:solidFill>
                  <a:srgbClr val="000000"/>
                </a:solidFill>
                <a:effectLst/>
                <a:latin typeface="Arial"/>
                <a:ea typeface="Arial"/>
                <a:cs typeface="Arial"/>
                <a:sym typeface="Arial"/>
              </a:rPr>
            </a:br>
            <a:r>
              <a:rPr lang="en-IE" sz="1100" b="0" i="0" u="none" strike="noStrike" cap="none" dirty="0">
                <a:solidFill>
                  <a:srgbClr val="000000"/>
                </a:solidFill>
                <a:effectLst/>
                <a:latin typeface="Arial"/>
                <a:ea typeface="Arial"/>
                <a:cs typeface="Arial"/>
                <a:sym typeface="Arial"/>
              </a:rPr>
              <a:t>New Relic Uber </a:t>
            </a:r>
            <a:r>
              <a:rPr lang="en-IE" sz="1100" b="0" i="0" u="none" strike="noStrike" cap="none" dirty="0" err="1">
                <a:solidFill>
                  <a:srgbClr val="000000"/>
                </a:solidFill>
                <a:effectLst/>
                <a:latin typeface="Arial"/>
                <a:ea typeface="Arial"/>
                <a:cs typeface="Arial"/>
                <a:sym typeface="Arial"/>
              </a:rPr>
              <a:t>Wealthfront</a:t>
            </a:r>
            <a:r>
              <a:rPr lang="en-IE" sz="1100" b="0" i="0" u="none" strike="noStrike" cap="none" dirty="0">
                <a:solidFill>
                  <a:srgbClr val="000000"/>
                </a:solidFill>
                <a:effectLst/>
                <a:latin typeface="Arial"/>
                <a:ea typeface="Arial"/>
                <a:cs typeface="Arial"/>
                <a:sym typeface="Arial"/>
              </a:rPr>
              <a:t> Heroku PayPal </a:t>
            </a:r>
            <a:endParaRPr lang="en-IE" dirty="0">
              <a:effectLst/>
            </a:endParaRPr>
          </a:p>
          <a:p>
            <a:r>
              <a:rPr lang="en-IE" sz="1100" b="0" i="0" u="none" strike="noStrike" cap="none" dirty="0">
                <a:solidFill>
                  <a:srgbClr val="000000"/>
                </a:solidFill>
                <a:effectLst/>
                <a:latin typeface="Arial"/>
                <a:ea typeface="Arial"/>
                <a:cs typeface="Arial"/>
                <a:sym typeface="Arial"/>
              </a:rPr>
              <a:t>BBC</a:t>
            </a:r>
            <a:br>
              <a:rPr lang="en-IE" sz="1100" b="0" i="0" u="none" strike="noStrike" cap="none" dirty="0">
                <a:solidFill>
                  <a:srgbClr val="000000"/>
                </a:solidFill>
                <a:effectLst/>
                <a:latin typeface="Arial"/>
                <a:ea typeface="Arial"/>
                <a:cs typeface="Arial"/>
                <a:sym typeface="Arial"/>
              </a:rPr>
            </a:br>
            <a:r>
              <a:rPr lang="en-IE" sz="1100" b="0" i="0" u="none" strike="noStrike" cap="none" dirty="0">
                <a:solidFill>
                  <a:srgbClr val="000000"/>
                </a:solidFill>
                <a:effectLst/>
                <a:latin typeface="Arial"/>
                <a:ea typeface="Arial"/>
                <a:cs typeface="Arial"/>
                <a:sym typeface="Arial"/>
              </a:rPr>
              <a:t>Microsoft</a:t>
            </a:r>
            <a:br>
              <a:rPr lang="en-IE" sz="1100" b="0" i="0" u="none" strike="noStrike" cap="none" dirty="0">
                <a:solidFill>
                  <a:srgbClr val="000000"/>
                </a:solidFill>
                <a:effectLst/>
                <a:latin typeface="Arial"/>
                <a:ea typeface="Arial"/>
                <a:cs typeface="Arial"/>
                <a:sym typeface="Arial"/>
              </a:rPr>
            </a:br>
            <a:r>
              <a:rPr lang="en-IE" sz="1100" b="0" i="0" u="none" strike="noStrike" cap="none" dirty="0">
                <a:solidFill>
                  <a:srgbClr val="000000"/>
                </a:solidFill>
                <a:effectLst/>
                <a:latin typeface="Arial"/>
                <a:ea typeface="Arial"/>
                <a:cs typeface="Arial"/>
                <a:sym typeface="Arial"/>
              </a:rPr>
              <a:t>NFL</a:t>
            </a:r>
            <a:br>
              <a:rPr lang="en-IE" sz="1100" b="0" i="0" u="none" strike="noStrike" cap="none" dirty="0">
                <a:solidFill>
                  <a:srgbClr val="000000"/>
                </a:solidFill>
                <a:effectLst/>
                <a:latin typeface="Arial"/>
                <a:ea typeface="Arial"/>
                <a:cs typeface="Arial"/>
                <a:sym typeface="Arial"/>
              </a:rPr>
            </a:br>
            <a:r>
              <a:rPr lang="en-IE" sz="1100" b="0" i="0" u="none" strike="noStrike" cap="none" dirty="0">
                <a:solidFill>
                  <a:srgbClr val="000000"/>
                </a:solidFill>
                <a:effectLst/>
                <a:latin typeface="Arial"/>
                <a:ea typeface="Arial"/>
                <a:cs typeface="Arial"/>
                <a:sym typeface="Arial"/>
              </a:rPr>
              <a:t>And more! Asana</a:t>
            </a:r>
            <a:br>
              <a:rPr lang="en-IE" sz="1100" b="0" i="0" u="none" strike="noStrike" cap="none" dirty="0">
                <a:solidFill>
                  <a:srgbClr val="000000"/>
                </a:solidFill>
                <a:effectLst/>
                <a:latin typeface="Arial"/>
                <a:ea typeface="Arial"/>
                <a:cs typeface="Arial"/>
                <a:sym typeface="Arial"/>
              </a:rPr>
            </a:br>
            <a:r>
              <a:rPr lang="en-IE" sz="1100" b="0" i="0" u="none" strike="noStrike" cap="none" dirty="0">
                <a:solidFill>
                  <a:srgbClr val="000000"/>
                </a:solidFill>
                <a:effectLst/>
                <a:latin typeface="Arial"/>
                <a:ea typeface="Arial"/>
                <a:cs typeface="Arial"/>
                <a:sym typeface="Arial"/>
              </a:rPr>
              <a:t>ESPN Walmart </a:t>
            </a:r>
            <a:endParaRPr lang="en-IE" dirty="0">
              <a:effectLst/>
            </a:endParaRPr>
          </a:p>
          <a:p>
            <a:pPr marL="0" lvl="0" indent="0" algn="l" rtl="0">
              <a:spcBef>
                <a:spcPts val="0"/>
              </a:spcBef>
              <a:spcAft>
                <a:spcPts val="0"/>
              </a:spcAft>
              <a:buNone/>
            </a:pPr>
            <a:endParaRPr lang="en-IE"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E" sz="1100" b="0" i="0" u="none" strike="noStrike" cap="none" dirty="0">
                <a:solidFill>
                  <a:srgbClr val="000000"/>
                </a:solidFill>
                <a:effectLst/>
                <a:latin typeface="Arial"/>
                <a:ea typeface="Arial"/>
                <a:cs typeface="Arial"/>
                <a:sym typeface="Arial"/>
              </a:rPr>
              <a:t>React is a fairly lightweight library in terms of responsibility and functionality. Where something like Angular may require you to “buy in” to a more comprehensive API, React is only concerned with the view of your application. This means it’s much more trivial to integrate it with your current technologies, and it will leave you room to make choices about other aspects. </a:t>
            </a:r>
            <a:endParaRPr lang="en-IE" dirty="0">
              <a:effectLst/>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08803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5dfa4d4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5dfa4d4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E" sz="1100" b="0" i="0" u="none" strike="noStrike" cap="none" dirty="0">
                <a:solidFill>
                  <a:srgbClr val="000000"/>
                </a:solidFill>
                <a:effectLst/>
                <a:latin typeface="Arial"/>
                <a:ea typeface="Arial"/>
                <a:cs typeface="Arial"/>
                <a:sym typeface="Arial"/>
              </a:rPr>
              <a:t>Go to babel </a:t>
            </a:r>
            <a:r>
              <a:rPr lang="en-IE" sz="1100" b="0" i="0" u="none" strike="noStrike" cap="none" dirty="0" err="1">
                <a:solidFill>
                  <a:srgbClr val="000000"/>
                </a:solidFill>
                <a:effectLst/>
                <a:latin typeface="Arial"/>
                <a:ea typeface="Arial"/>
                <a:cs typeface="Arial"/>
                <a:sym typeface="Arial"/>
              </a:rPr>
              <a:t>js</a:t>
            </a:r>
            <a:r>
              <a:rPr lang="en-IE" sz="1100" b="0" i="0" u="none" strike="noStrike" cap="none" dirty="0">
                <a:solidFill>
                  <a:srgbClr val="000000"/>
                </a:solidFill>
                <a:effectLst/>
                <a:latin typeface="Arial"/>
                <a:ea typeface="Arial"/>
                <a:cs typeface="Arial"/>
                <a:sym typeface="Arial"/>
              </a:rPr>
              <a:t> </a:t>
            </a:r>
            <a:r>
              <a:rPr lang="en-IE" sz="1100" b="0" i="0" u="none" strike="noStrike" cap="none" dirty="0" err="1">
                <a:solidFill>
                  <a:srgbClr val="000000"/>
                </a:solidFill>
                <a:effectLst/>
                <a:latin typeface="Arial"/>
                <a:ea typeface="Arial"/>
                <a:cs typeface="Arial"/>
                <a:sym typeface="Arial"/>
              </a:rPr>
              <a:t>repl</a:t>
            </a:r>
            <a:r>
              <a:rPr lang="en-IE" sz="1100" b="0" i="0" u="none" strike="noStrike" cap="none" dirty="0">
                <a:solidFill>
                  <a:srgbClr val="000000"/>
                </a:solidFill>
                <a:effectLst/>
                <a:latin typeface="Arial"/>
                <a:ea typeface="Arial"/>
                <a:cs typeface="Arial"/>
                <a:sym typeface="Arial"/>
              </a:rPr>
              <a:t> - </a:t>
            </a:r>
            <a:r>
              <a:rPr lang="en-IE" dirty="0">
                <a:hlinkClick r:id="rId3"/>
              </a:rPr>
              <a:t>https://babeljs.io/en/repl</a:t>
            </a:r>
            <a:endParaRPr lang="en-IE"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E"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E" sz="1100" b="0" i="0" u="none" strike="noStrike" cap="none" dirty="0">
                <a:solidFill>
                  <a:srgbClr val="000000"/>
                </a:solidFill>
                <a:effectLst/>
                <a:latin typeface="Arial"/>
                <a:ea typeface="Arial"/>
                <a:cs typeface="Arial"/>
                <a:sym typeface="Arial"/>
              </a:rPr>
              <a:t>Type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E"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E" sz="1100" b="0" i="0" u="none" strike="noStrike" cap="none" dirty="0" err="1">
                <a:solidFill>
                  <a:srgbClr val="000000"/>
                </a:solidFill>
                <a:effectLst/>
                <a:latin typeface="Arial"/>
                <a:ea typeface="Arial"/>
                <a:cs typeface="Arial"/>
                <a:sym typeface="Arial"/>
              </a:rPr>
              <a:t>const</a:t>
            </a:r>
            <a:r>
              <a:rPr lang="en-IE" sz="1100" b="0" i="0" u="none" strike="noStrike" cap="none" dirty="0">
                <a:solidFill>
                  <a:srgbClr val="000000"/>
                </a:solidFill>
                <a:effectLst/>
                <a:latin typeface="Arial"/>
                <a:ea typeface="Arial"/>
                <a:cs typeface="Arial"/>
                <a:sym typeface="Arial"/>
              </a:rPr>
              <a:t> h1 = &lt;h1&gt;This is a heading&lt;/h1&gt;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E"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E" sz="1100" b="0" i="0" u="none" strike="noStrike" cap="none" dirty="0">
                <a:solidFill>
                  <a:srgbClr val="000000"/>
                </a:solidFill>
                <a:effectLst/>
                <a:latin typeface="Arial"/>
                <a:ea typeface="Arial"/>
                <a:cs typeface="Arial"/>
                <a:sym typeface="Arial"/>
              </a:rPr>
              <a:t>My personal preference is toward the </a:t>
            </a:r>
            <a:r>
              <a:rPr lang="en-IE" sz="1100" b="0" i="0" u="none" strike="noStrike" cap="none" dirty="0" err="1">
                <a:solidFill>
                  <a:srgbClr val="000000"/>
                </a:solidFill>
                <a:effectLst/>
                <a:latin typeface="Arial"/>
                <a:ea typeface="Arial"/>
                <a:cs typeface="Arial"/>
                <a:sym typeface="Arial"/>
              </a:rPr>
              <a:t>choose­your­own</a:t>
            </a:r>
            <a:r>
              <a:rPr lang="en-IE" sz="1100" b="0" i="0" u="none" strike="noStrike" cap="none" dirty="0">
                <a:solidFill>
                  <a:srgbClr val="000000"/>
                </a:solidFill>
                <a:effectLst/>
                <a:latin typeface="Arial"/>
                <a:ea typeface="Arial"/>
                <a:cs typeface="Arial"/>
                <a:sym typeface="Arial"/>
              </a:rPr>
              <a:t>, </a:t>
            </a:r>
            <a:r>
              <a:rPr lang="en-IE" sz="1100" b="0" i="0" u="none" strike="noStrike" cap="none" dirty="0" err="1">
                <a:solidFill>
                  <a:srgbClr val="000000"/>
                </a:solidFill>
                <a:effectLst/>
                <a:latin typeface="Arial"/>
                <a:ea typeface="Arial"/>
                <a:cs typeface="Arial"/>
                <a:sym typeface="Arial"/>
              </a:rPr>
              <a:t>does­one­thing­well</a:t>
            </a:r>
            <a:r>
              <a:rPr lang="en-IE" sz="1100" b="0" i="0" u="none" strike="noStrike" cap="none" dirty="0">
                <a:solidFill>
                  <a:srgbClr val="000000"/>
                </a:solidFill>
                <a:effectLst/>
                <a:latin typeface="Arial"/>
                <a:ea typeface="Arial"/>
                <a:cs typeface="Arial"/>
                <a:sym typeface="Arial"/>
              </a:rPr>
              <a:t> approach, but that’s really neither here nor there; it’s all about </a:t>
            </a:r>
            <a:r>
              <a:rPr lang="en-IE" sz="1100" b="0" i="0" u="none" strike="noStrike" cap="none" dirty="0" err="1">
                <a:solidFill>
                  <a:srgbClr val="000000"/>
                </a:solidFill>
                <a:effectLst/>
                <a:latin typeface="Arial"/>
                <a:ea typeface="Arial"/>
                <a:cs typeface="Arial"/>
                <a:sym typeface="Arial"/>
              </a:rPr>
              <a:t>tradeoffs</a:t>
            </a:r>
            <a:r>
              <a:rPr lang="en-IE" sz="1100" b="0" i="0" u="none" strike="noStrike" cap="none" dirty="0">
                <a:solidFill>
                  <a:srgbClr val="000000"/>
                </a:solidFill>
                <a:effectLst/>
                <a:latin typeface="Arial"/>
                <a:ea typeface="Arial"/>
                <a:cs typeface="Arial"/>
                <a:sym typeface="Arial"/>
              </a:rPr>
              <a:t>. React doesn’t come with opinionated solutions for HTTP, routing, data </a:t>
            </a:r>
            <a:r>
              <a:rPr lang="en-IE" sz="1100" b="0" i="0" u="none" strike="noStrike" cap="none" dirty="0" err="1">
                <a:solidFill>
                  <a:srgbClr val="000000"/>
                </a:solidFill>
                <a:effectLst/>
                <a:latin typeface="Arial"/>
                <a:ea typeface="Arial"/>
                <a:cs typeface="Arial"/>
                <a:sym typeface="Arial"/>
              </a:rPr>
              <a:t>modeling</a:t>
            </a:r>
            <a:r>
              <a:rPr lang="en-IE" sz="1100" b="0" i="0" u="none" strike="noStrike" cap="none" dirty="0">
                <a:solidFill>
                  <a:srgbClr val="000000"/>
                </a:solidFill>
                <a:effectLst/>
                <a:latin typeface="Arial"/>
                <a:ea typeface="Arial"/>
                <a:cs typeface="Arial"/>
                <a:sym typeface="Arial"/>
              </a:rPr>
              <a:t> (although it certainly has opinions about data flow in your views, which we’ll get to), or other things you might see in something like Angular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E"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E"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E" sz="1100" b="0" i="0" u="none" strike="noStrike" cap="none" dirty="0">
                <a:solidFill>
                  <a:srgbClr val="000000"/>
                </a:solidFill>
                <a:effectLst/>
                <a:latin typeface="Arial"/>
                <a:ea typeface="Arial"/>
                <a:cs typeface="Arial"/>
                <a:sym typeface="Arial"/>
              </a:rPr>
              <a:t>One upside to the flexible approach of React is that you’re free to pick the best tools for the job. Don’t like the way X HTTP library works? No problem—swap it out for something else. Prefer to do forms in a different way? Implement it, no problem. React provides you with a set of powerful primitives to work with </a:t>
            </a:r>
            <a:endParaRPr lang="en-IE" dirty="0">
              <a:effectLs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E" dirty="0">
              <a:effectLs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E" sz="1100" b="0" i="0" u="none" strike="noStrike" cap="none" dirty="0">
                <a:solidFill>
                  <a:srgbClr val="000000"/>
                </a:solidFill>
                <a:effectLst/>
                <a:latin typeface="Arial"/>
                <a:ea typeface="Arial"/>
                <a:cs typeface="Arial"/>
                <a:sym typeface="Arial"/>
              </a:rPr>
              <a:t>t’s an unavoidable fact that JavaScript frameworks are rarely truly interoperable; you can’t usually have an app that’s part Angular, part Ember, part Backbone, and part React, at least not without segmenting off each part or tightly controlling how they interact </a:t>
            </a:r>
            <a:endParaRPr lang="en-IE" dirty="0">
              <a:effectLs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E" dirty="0">
              <a:effectLst/>
            </a:endParaRP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5dfa4d4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5dfa4d4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E" sz="1100" b="0" i="0" u="none" strike="noStrike" cap="none" dirty="0">
                <a:solidFill>
                  <a:srgbClr val="000000"/>
                </a:solidFill>
                <a:effectLst/>
                <a:latin typeface="Arial"/>
                <a:ea typeface="Arial"/>
                <a:cs typeface="Arial"/>
                <a:sym typeface="Arial"/>
              </a:rPr>
              <a:t>Go to babel </a:t>
            </a:r>
            <a:r>
              <a:rPr lang="en-IE" sz="1100" b="0" i="0" u="none" strike="noStrike" cap="none" dirty="0" err="1">
                <a:solidFill>
                  <a:srgbClr val="000000"/>
                </a:solidFill>
                <a:effectLst/>
                <a:latin typeface="Arial"/>
                <a:ea typeface="Arial"/>
                <a:cs typeface="Arial"/>
                <a:sym typeface="Arial"/>
              </a:rPr>
              <a:t>js</a:t>
            </a:r>
            <a:r>
              <a:rPr lang="en-IE" sz="1100" b="0" i="0" u="none" strike="noStrike" cap="none" dirty="0">
                <a:solidFill>
                  <a:srgbClr val="000000"/>
                </a:solidFill>
                <a:effectLst/>
                <a:latin typeface="Arial"/>
                <a:ea typeface="Arial"/>
                <a:cs typeface="Arial"/>
                <a:sym typeface="Arial"/>
              </a:rPr>
              <a:t> </a:t>
            </a:r>
            <a:r>
              <a:rPr lang="en-IE" sz="1100" b="0" i="0" u="none" strike="noStrike" cap="none" dirty="0" err="1">
                <a:solidFill>
                  <a:srgbClr val="000000"/>
                </a:solidFill>
                <a:effectLst/>
                <a:latin typeface="Arial"/>
                <a:ea typeface="Arial"/>
                <a:cs typeface="Arial"/>
                <a:sym typeface="Arial"/>
              </a:rPr>
              <a:t>repl</a:t>
            </a:r>
            <a:r>
              <a:rPr lang="en-IE" sz="1100" b="0" i="0" u="none" strike="noStrike" cap="none" dirty="0">
                <a:solidFill>
                  <a:srgbClr val="000000"/>
                </a:solidFill>
                <a:effectLst/>
                <a:latin typeface="Arial"/>
                <a:ea typeface="Arial"/>
                <a:cs typeface="Arial"/>
                <a:sym typeface="Arial"/>
              </a:rPr>
              <a:t> - </a:t>
            </a:r>
            <a:r>
              <a:rPr lang="en-IE" dirty="0">
                <a:hlinkClick r:id="rId3"/>
              </a:rPr>
              <a:t>https://babeljs.io/en/repl</a:t>
            </a:r>
            <a:endParaRPr lang="en-IE"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E"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E" sz="1100" b="0" i="0" u="none" strike="noStrike" cap="none" dirty="0">
                <a:solidFill>
                  <a:srgbClr val="000000"/>
                </a:solidFill>
                <a:effectLst/>
                <a:latin typeface="Arial"/>
                <a:ea typeface="Arial"/>
                <a:cs typeface="Arial"/>
                <a:sym typeface="Arial"/>
              </a:rPr>
              <a:t>Type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E"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E" sz="1100" b="0" i="0" u="none" strike="noStrike" cap="none" dirty="0" err="1">
                <a:solidFill>
                  <a:srgbClr val="000000"/>
                </a:solidFill>
                <a:effectLst/>
                <a:latin typeface="Arial"/>
                <a:ea typeface="Arial"/>
                <a:cs typeface="Arial"/>
                <a:sym typeface="Arial"/>
              </a:rPr>
              <a:t>const</a:t>
            </a:r>
            <a:r>
              <a:rPr lang="en-IE" sz="1100" b="0" i="0" u="none" strike="noStrike" cap="none" dirty="0">
                <a:solidFill>
                  <a:srgbClr val="000000"/>
                </a:solidFill>
                <a:effectLst/>
                <a:latin typeface="Arial"/>
                <a:ea typeface="Arial"/>
                <a:cs typeface="Arial"/>
                <a:sym typeface="Arial"/>
              </a:rPr>
              <a:t> h1 = &lt;h1&gt;This is a heading&lt;/h1&gt;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E"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E" sz="1100" b="0" i="0" u="none" strike="noStrike" cap="none" dirty="0">
                <a:solidFill>
                  <a:srgbClr val="000000"/>
                </a:solidFill>
                <a:effectLst/>
                <a:latin typeface="Arial"/>
                <a:ea typeface="Arial"/>
                <a:cs typeface="Arial"/>
                <a:sym typeface="Arial"/>
              </a:rPr>
              <a:t>My personal preference is toward the </a:t>
            </a:r>
            <a:r>
              <a:rPr lang="en-IE" sz="1100" b="0" i="0" u="none" strike="noStrike" cap="none" dirty="0" err="1">
                <a:solidFill>
                  <a:srgbClr val="000000"/>
                </a:solidFill>
                <a:effectLst/>
                <a:latin typeface="Arial"/>
                <a:ea typeface="Arial"/>
                <a:cs typeface="Arial"/>
                <a:sym typeface="Arial"/>
              </a:rPr>
              <a:t>choose­your­own</a:t>
            </a:r>
            <a:r>
              <a:rPr lang="en-IE" sz="1100" b="0" i="0" u="none" strike="noStrike" cap="none" dirty="0">
                <a:solidFill>
                  <a:srgbClr val="000000"/>
                </a:solidFill>
                <a:effectLst/>
                <a:latin typeface="Arial"/>
                <a:ea typeface="Arial"/>
                <a:cs typeface="Arial"/>
                <a:sym typeface="Arial"/>
              </a:rPr>
              <a:t>, </a:t>
            </a:r>
            <a:r>
              <a:rPr lang="en-IE" sz="1100" b="0" i="0" u="none" strike="noStrike" cap="none" dirty="0" err="1">
                <a:solidFill>
                  <a:srgbClr val="000000"/>
                </a:solidFill>
                <a:effectLst/>
                <a:latin typeface="Arial"/>
                <a:ea typeface="Arial"/>
                <a:cs typeface="Arial"/>
                <a:sym typeface="Arial"/>
              </a:rPr>
              <a:t>does­one­thing­well</a:t>
            </a:r>
            <a:r>
              <a:rPr lang="en-IE" sz="1100" b="0" i="0" u="none" strike="noStrike" cap="none" dirty="0">
                <a:solidFill>
                  <a:srgbClr val="000000"/>
                </a:solidFill>
                <a:effectLst/>
                <a:latin typeface="Arial"/>
                <a:ea typeface="Arial"/>
                <a:cs typeface="Arial"/>
                <a:sym typeface="Arial"/>
              </a:rPr>
              <a:t> approach, but that’s really neither here nor there; it’s all about </a:t>
            </a:r>
            <a:r>
              <a:rPr lang="en-IE" sz="1100" b="0" i="0" u="none" strike="noStrike" cap="none" dirty="0" err="1">
                <a:solidFill>
                  <a:srgbClr val="000000"/>
                </a:solidFill>
                <a:effectLst/>
                <a:latin typeface="Arial"/>
                <a:ea typeface="Arial"/>
                <a:cs typeface="Arial"/>
                <a:sym typeface="Arial"/>
              </a:rPr>
              <a:t>tradeoffs</a:t>
            </a:r>
            <a:r>
              <a:rPr lang="en-IE" sz="1100" b="0" i="0" u="none" strike="noStrike" cap="none" dirty="0">
                <a:solidFill>
                  <a:srgbClr val="000000"/>
                </a:solidFill>
                <a:effectLst/>
                <a:latin typeface="Arial"/>
                <a:ea typeface="Arial"/>
                <a:cs typeface="Arial"/>
                <a:sym typeface="Arial"/>
              </a:rPr>
              <a:t>. React doesn’t come with opinionated solutions for HTTP, routing, data </a:t>
            </a:r>
            <a:r>
              <a:rPr lang="en-IE" sz="1100" b="0" i="0" u="none" strike="noStrike" cap="none" dirty="0" err="1">
                <a:solidFill>
                  <a:srgbClr val="000000"/>
                </a:solidFill>
                <a:effectLst/>
                <a:latin typeface="Arial"/>
                <a:ea typeface="Arial"/>
                <a:cs typeface="Arial"/>
                <a:sym typeface="Arial"/>
              </a:rPr>
              <a:t>modeling</a:t>
            </a:r>
            <a:r>
              <a:rPr lang="en-IE" sz="1100" b="0" i="0" u="none" strike="noStrike" cap="none" dirty="0">
                <a:solidFill>
                  <a:srgbClr val="000000"/>
                </a:solidFill>
                <a:effectLst/>
                <a:latin typeface="Arial"/>
                <a:ea typeface="Arial"/>
                <a:cs typeface="Arial"/>
                <a:sym typeface="Arial"/>
              </a:rPr>
              <a:t> (although it certainly has opinions about data flow in your views, which we’ll get to), or other things you might see in something like Angular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E"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E"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E" sz="1100" b="0" i="0" u="none" strike="noStrike" cap="none" dirty="0">
                <a:solidFill>
                  <a:srgbClr val="000000"/>
                </a:solidFill>
                <a:effectLst/>
                <a:latin typeface="Arial"/>
                <a:ea typeface="Arial"/>
                <a:cs typeface="Arial"/>
                <a:sym typeface="Arial"/>
              </a:rPr>
              <a:t>One upside to the flexible approach of React is that you’re free to pick the best tools for the job. Don’t like the way X HTTP library works? No problem—swap it out for something else. Prefer to do forms in a different way? Implement it, no problem. React provides you with a set of powerful primitives to work with </a:t>
            </a:r>
            <a:endParaRPr lang="en-IE" dirty="0">
              <a:effectLs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E" dirty="0">
              <a:effectLs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E" sz="1100" b="0" i="0" u="none" strike="noStrike" cap="none" dirty="0">
                <a:solidFill>
                  <a:srgbClr val="000000"/>
                </a:solidFill>
                <a:effectLst/>
                <a:latin typeface="Arial"/>
                <a:ea typeface="Arial"/>
                <a:cs typeface="Arial"/>
                <a:sym typeface="Arial"/>
              </a:rPr>
              <a:t>t’s an unavoidable fact that JavaScript frameworks are rarely truly interoperable; you can’t usually have an app that’s part Angular, part Ember, part Backbone, and part React, at least not without segmenting off each part or tightly controlling how they interact </a:t>
            </a:r>
            <a:endParaRPr lang="en-IE" dirty="0">
              <a:effectLs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E" dirty="0">
              <a:effectLst/>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0436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5dfa4d4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5dfa4d4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E" sz="1100" b="0" i="0" u="none" strike="noStrike" cap="none" dirty="0">
                <a:solidFill>
                  <a:srgbClr val="000000"/>
                </a:solidFill>
                <a:effectLst/>
                <a:latin typeface="Arial"/>
                <a:ea typeface="Arial"/>
                <a:cs typeface="Arial"/>
                <a:sym typeface="Arial"/>
              </a:rPr>
              <a:t>Go to babel </a:t>
            </a:r>
            <a:r>
              <a:rPr lang="en-IE" sz="1100" b="0" i="0" u="none" strike="noStrike" cap="none" dirty="0" err="1">
                <a:solidFill>
                  <a:srgbClr val="000000"/>
                </a:solidFill>
                <a:effectLst/>
                <a:latin typeface="Arial"/>
                <a:ea typeface="Arial"/>
                <a:cs typeface="Arial"/>
                <a:sym typeface="Arial"/>
              </a:rPr>
              <a:t>js</a:t>
            </a:r>
            <a:r>
              <a:rPr lang="en-IE" sz="1100" b="0" i="0" u="none" strike="noStrike" cap="none" dirty="0">
                <a:solidFill>
                  <a:srgbClr val="000000"/>
                </a:solidFill>
                <a:effectLst/>
                <a:latin typeface="Arial"/>
                <a:ea typeface="Arial"/>
                <a:cs typeface="Arial"/>
                <a:sym typeface="Arial"/>
              </a:rPr>
              <a:t> </a:t>
            </a:r>
            <a:r>
              <a:rPr lang="en-IE" sz="1100" b="0" i="0" u="none" strike="noStrike" cap="none" dirty="0" err="1">
                <a:solidFill>
                  <a:srgbClr val="000000"/>
                </a:solidFill>
                <a:effectLst/>
                <a:latin typeface="Arial"/>
                <a:ea typeface="Arial"/>
                <a:cs typeface="Arial"/>
                <a:sym typeface="Arial"/>
              </a:rPr>
              <a:t>repl</a:t>
            </a:r>
            <a:r>
              <a:rPr lang="en-IE" sz="1100" b="0" i="0" u="none" strike="noStrike" cap="none" dirty="0">
                <a:solidFill>
                  <a:srgbClr val="000000"/>
                </a:solidFill>
                <a:effectLst/>
                <a:latin typeface="Arial"/>
                <a:ea typeface="Arial"/>
                <a:cs typeface="Arial"/>
                <a:sym typeface="Arial"/>
              </a:rPr>
              <a:t> - </a:t>
            </a:r>
            <a:r>
              <a:rPr lang="en-IE" dirty="0">
                <a:hlinkClick r:id="rId3"/>
              </a:rPr>
              <a:t>https://babeljs.io/en/repl</a:t>
            </a:r>
            <a:endParaRPr lang="en-IE"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E"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E" sz="1100" b="0" i="0" u="none" strike="noStrike" cap="none" dirty="0">
                <a:solidFill>
                  <a:srgbClr val="000000"/>
                </a:solidFill>
                <a:effectLst/>
                <a:latin typeface="Arial"/>
                <a:ea typeface="Arial"/>
                <a:cs typeface="Arial"/>
                <a:sym typeface="Arial"/>
              </a:rPr>
              <a:t>Type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E"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E" sz="1100" b="0" i="0" u="none" strike="noStrike" cap="none" dirty="0" err="1">
                <a:solidFill>
                  <a:srgbClr val="000000"/>
                </a:solidFill>
                <a:effectLst/>
                <a:latin typeface="Arial"/>
                <a:ea typeface="Arial"/>
                <a:cs typeface="Arial"/>
                <a:sym typeface="Arial"/>
              </a:rPr>
              <a:t>const</a:t>
            </a:r>
            <a:r>
              <a:rPr lang="en-IE" sz="1100" b="0" i="0" u="none" strike="noStrike" cap="none" dirty="0">
                <a:solidFill>
                  <a:srgbClr val="000000"/>
                </a:solidFill>
                <a:effectLst/>
                <a:latin typeface="Arial"/>
                <a:ea typeface="Arial"/>
                <a:cs typeface="Arial"/>
                <a:sym typeface="Arial"/>
              </a:rPr>
              <a:t> h1 = &lt;h1&gt;This is a heading&lt;/h1&gt;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E"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E" sz="1100" b="0" i="0" u="none" strike="noStrike" cap="none" dirty="0">
                <a:solidFill>
                  <a:srgbClr val="000000"/>
                </a:solidFill>
                <a:effectLst/>
                <a:latin typeface="Arial"/>
                <a:ea typeface="Arial"/>
                <a:cs typeface="Arial"/>
                <a:sym typeface="Arial"/>
              </a:rPr>
              <a:t>My personal preference is toward the </a:t>
            </a:r>
            <a:r>
              <a:rPr lang="en-IE" sz="1100" b="0" i="0" u="none" strike="noStrike" cap="none" dirty="0" err="1">
                <a:solidFill>
                  <a:srgbClr val="000000"/>
                </a:solidFill>
                <a:effectLst/>
                <a:latin typeface="Arial"/>
                <a:ea typeface="Arial"/>
                <a:cs typeface="Arial"/>
                <a:sym typeface="Arial"/>
              </a:rPr>
              <a:t>choose­your­own</a:t>
            </a:r>
            <a:r>
              <a:rPr lang="en-IE" sz="1100" b="0" i="0" u="none" strike="noStrike" cap="none" dirty="0">
                <a:solidFill>
                  <a:srgbClr val="000000"/>
                </a:solidFill>
                <a:effectLst/>
                <a:latin typeface="Arial"/>
                <a:ea typeface="Arial"/>
                <a:cs typeface="Arial"/>
                <a:sym typeface="Arial"/>
              </a:rPr>
              <a:t>, </a:t>
            </a:r>
            <a:r>
              <a:rPr lang="en-IE" sz="1100" b="0" i="0" u="none" strike="noStrike" cap="none" dirty="0" err="1">
                <a:solidFill>
                  <a:srgbClr val="000000"/>
                </a:solidFill>
                <a:effectLst/>
                <a:latin typeface="Arial"/>
                <a:ea typeface="Arial"/>
                <a:cs typeface="Arial"/>
                <a:sym typeface="Arial"/>
              </a:rPr>
              <a:t>does­one­thing­well</a:t>
            </a:r>
            <a:r>
              <a:rPr lang="en-IE" sz="1100" b="0" i="0" u="none" strike="noStrike" cap="none" dirty="0">
                <a:solidFill>
                  <a:srgbClr val="000000"/>
                </a:solidFill>
                <a:effectLst/>
                <a:latin typeface="Arial"/>
                <a:ea typeface="Arial"/>
                <a:cs typeface="Arial"/>
                <a:sym typeface="Arial"/>
              </a:rPr>
              <a:t> approach, but that’s really neither here nor there; it’s all about </a:t>
            </a:r>
            <a:r>
              <a:rPr lang="en-IE" sz="1100" b="0" i="0" u="none" strike="noStrike" cap="none" dirty="0" err="1">
                <a:solidFill>
                  <a:srgbClr val="000000"/>
                </a:solidFill>
                <a:effectLst/>
                <a:latin typeface="Arial"/>
                <a:ea typeface="Arial"/>
                <a:cs typeface="Arial"/>
                <a:sym typeface="Arial"/>
              </a:rPr>
              <a:t>tradeoffs</a:t>
            </a:r>
            <a:r>
              <a:rPr lang="en-IE" sz="1100" b="0" i="0" u="none" strike="noStrike" cap="none" dirty="0">
                <a:solidFill>
                  <a:srgbClr val="000000"/>
                </a:solidFill>
                <a:effectLst/>
                <a:latin typeface="Arial"/>
                <a:ea typeface="Arial"/>
                <a:cs typeface="Arial"/>
                <a:sym typeface="Arial"/>
              </a:rPr>
              <a:t>. React doesn’t come with opinionated solutions for HTTP, routing, data </a:t>
            </a:r>
            <a:r>
              <a:rPr lang="en-IE" sz="1100" b="0" i="0" u="none" strike="noStrike" cap="none" dirty="0" err="1">
                <a:solidFill>
                  <a:srgbClr val="000000"/>
                </a:solidFill>
                <a:effectLst/>
                <a:latin typeface="Arial"/>
                <a:ea typeface="Arial"/>
                <a:cs typeface="Arial"/>
                <a:sym typeface="Arial"/>
              </a:rPr>
              <a:t>modeling</a:t>
            </a:r>
            <a:r>
              <a:rPr lang="en-IE" sz="1100" b="0" i="0" u="none" strike="noStrike" cap="none" dirty="0">
                <a:solidFill>
                  <a:srgbClr val="000000"/>
                </a:solidFill>
                <a:effectLst/>
                <a:latin typeface="Arial"/>
                <a:ea typeface="Arial"/>
                <a:cs typeface="Arial"/>
                <a:sym typeface="Arial"/>
              </a:rPr>
              <a:t> (although it certainly has opinions about data flow in your views, which we’ll get to), or other things you might see in something like Angular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E"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E"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E" sz="1100" b="0" i="0" u="none" strike="noStrike" cap="none" dirty="0">
                <a:solidFill>
                  <a:srgbClr val="000000"/>
                </a:solidFill>
                <a:effectLst/>
                <a:latin typeface="Arial"/>
                <a:ea typeface="Arial"/>
                <a:cs typeface="Arial"/>
                <a:sym typeface="Arial"/>
              </a:rPr>
              <a:t>One upside to the flexible approach of React is that you’re free to pick the best tools for the job. Don’t like the way X HTTP library works? No problem—swap it out for something else. Prefer to do forms in a different way? Implement it, no problem. React provides you with a set of powerful primitives to work with </a:t>
            </a:r>
            <a:endParaRPr lang="en-IE" dirty="0">
              <a:effectLs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E" dirty="0">
              <a:effectLs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E" sz="1100" b="0" i="0" u="none" strike="noStrike" cap="none" dirty="0">
                <a:solidFill>
                  <a:srgbClr val="000000"/>
                </a:solidFill>
                <a:effectLst/>
                <a:latin typeface="Arial"/>
                <a:ea typeface="Arial"/>
                <a:cs typeface="Arial"/>
                <a:sym typeface="Arial"/>
              </a:rPr>
              <a:t>t’s an unavoidable fact that JavaScript frameworks are rarely truly interoperable; you can’t usually have an app that’s part Angular, part Ember, part Backbone, and part React, at least not without segmenting off each part or tightly controlling how they interact </a:t>
            </a:r>
            <a:endParaRPr lang="en-IE" dirty="0">
              <a:effectLs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E" dirty="0">
              <a:effectLst/>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49161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5dfa4d43e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5dfa4d43e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3858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medium.com/hootsuite-engineering/webpack-101-an-introduction-to-webpack-3f59d21edeba"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hyperlink" Target="https://github.com/paul-kelly-dit/react-playground" TargetMode="External"/><Relationship Id="rId4" Type="http://schemas.openxmlformats.org/officeDocument/2006/relationships/hyperlink" Target="https://medium.com/ag-grid/webpack-tutorial-understanding-how-it-works-f73dfa164f0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Asset Bundlers - Webpack</a:t>
            </a:r>
            <a:endParaRPr dirty="0"/>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Rich Web Application Technology</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Asset Bundlers – What are they</a:t>
            </a:r>
            <a:endParaRPr dirty="0"/>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lvl="0"/>
            <a:r>
              <a:rPr lang="en-GB" dirty="0"/>
              <a:t>An asset bundler is a tool that puts your static assets and all its dependencies together in one place.</a:t>
            </a:r>
          </a:p>
          <a:p>
            <a:pPr lvl="0"/>
            <a:r>
              <a:rPr lang="en-GB" dirty="0"/>
              <a:t>Static assets are all files in project - </a:t>
            </a:r>
            <a:r>
              <a:rPr lang="en-GB" dirty="0" err="1"/>
              <a:t>png</a:t>
            </a:r>
            <a:r>
              <a:rPr lang="en-GB" dirty="0"/>
              <a:t>, </a:t>
            </a:r>
            <a:r>
              <a:rPr lang="en-GB" dirty="0" err="1"/>
              <a:t>js</a:t>
            </a:r>
            <a:r>
              <a:rPr lang="en-GB" dirty="0"/>
              <a:t>, </a:t>
            </a:r>
            <a:r>
              <a:rPr lang="en-GB" dirty="0" err="1"/>
              <a:t>css</a:t>
            </a:r>
            <a:r>
              <a:rPr lang="en-GB" dirty="0"/>
              <a:t>, jpeg, gif, tiff, txt etc.</a:t>
            </a:r>
          </a:p>
          <a:p>
            <a:pPr lvl="0"/>
            <a:r>
              <a:rPr lang="en-GB" dirty="0"/>
              <a:t>There are lots of Asset Bundlers used in industry (</a:t>
            </a:r>
            <a:r>
              <a:rPr lang="en-GB" dirty="0" err="1"/>
              <a:t>RequireJS</a:t>
            </a:r>
            <a:r>
              <a:rPr lang="en-GB" dirty="0"/>
              <a:t>, </a:t>
            </a:r>
            <a:r>
              <a:rPr lang="en-GB" dirty="0" err="1"/>
              <a:t>Browserify</a:t>
            </a:r>
            <a:r>
              <a:rPr lang="en-GB" dirty="0"/>
              <a:t>, Webpack)</a:t>
            </a:r>
          </a:p>
          <a:p>
            <a:pPr lvl="0"/>
            <a:r>
              <a:rPr lang="en-GB" dirty="0"/>
              <a:t>Asset bundlers typically tackle handling dependencies in your code and productionizing you web application (minifying code etc for faster loads)</a:t>
            </a:r>
          </a:p>
          <a:p>
            <a:pPr lvl="0"/>
            <a:r>
              <a:rPr lang="en-GB" dirty="0"/>
              <a:t>We will cover Webpack in detail</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623400" y="406374"/>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Asset Bundlers – What are they</a:t>
            </a:r>
            <a:endParaRPr dirty="0"/>
          </a:p>
        </p:txBody>
      </p:sp>
      <p:pic>
        <p:nvPicPr>
          <p:cNvPr id="6" name="Picture 5">
            <a:extLst>
              <a:ext uri="{FF2B5EF4-FFF2-40B4-BE49-F238E27FC236}">
                <a16:creationId xmlns:a16="http://schemas.microsoft.com/office/drawing/2014/main" id="{7EC3F47C-CFDB-974E-A602-6E0D4C31EEBD}"/>
              </a:ext>
            </a:extLst>
          </p:cNvPr>
          <p:cNvPicPr>
            <a:picLocks noChangeAspect="1"/>
          </p:cNvPicPr>
          <p:nvPr/>
        </p:nvPicPr>
        <p:blipFill>
          <a:blip r:embed="rId3"/>
          <a:stretch>
            <a:fillRect/>
          </a:stretch>
        </p:blipFill>
        <p:spPr>
          <a:xfrm>
            <a:off x="762285" y="1335426"/>
            <a:ext cx="6756400" cy="3048000"/>
          </a:xfrm>
          <a:prstGeom prst="rect">
            <a:avLst/>
          </a:prstGeom>
        </p:spPr>
      </p:pic>
    </p:spTree>
    <p:extLst>
      <p:ext uri="{BB962C8B-B14F-4D97-AF65-F5344CB8AC3E}">
        <p14:creationId xmlns:p14="http://schemas.microsoft.com/office/powerpoint/2010/main" val="1516002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Issues with traditional dependency management</a:t>
            </a:r>
            <a:endParaRPr dirty="0"/>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lvl="0"/>
            <a:r>
              <a:rPr lang="en-GB" sz="1600" dirty="0"/>
              <a:t>How do you import functions from other peoples code? Consider:</a:t>
            </a:r>
          </a:p>
          <a:p>
            <a:pPr lvl="0"/>
            <a:endParaRPr lang="en-GB" dirty="0"/>
          </a:p>
          <a:p>
            <a:pPr lvl="0"/>
            <a:endParaRPr lang="en-GB" dirty="0"/>
          </a:p>
          <a:p>
            <a:pPr lvl="0"/>
            <a:endParaRPr lang="en-GB" dirty="0"/>
          </a:p>
          <a:p>
            <a:pPr lvl="0"/>
            <a:endParaRPr lang="en-GB" dirty="0"/>
          </a:p>
          <a:p>
            <a:pPr lvl="0"/>
            <a:endParaRPr lang="en-GB" dirty="0"/>
          </a:p>
          <a:p>
            <a:r>
              <a:rPr lang="en-GB" sz="1600" dirty="0" err="1"/>
              <a:t>Whats</a:t>
            </a:r>
            <a:r>
              <a:rPr lang="en-GB" sz="1600" dirty="0"/>
              <a:t> wrong with above? We import </a:t>
            </a:r>
            <a:r>
              <a:rPr lang="en-GB" sz="1600" dirty="0" err="1"/>
              <a:t>foo.js</a:t>
            </a:r>
            <a:r>
              <a:rPr lang="en-GB" sz="1600" dirty="0"/>
              <a:t>, </a:t>
            </a:r>
            <a:r>
              <a:rPr lang="en-GB" sz="1600" dirty="0" err="1"/>
              <a:t>bar.js</a:t>
            </a:r>
            <a:r>
              <a:rPr lang="en-GB" sz="1600" dirty="0"/>
              <a:t> etc. What if </a:t>
            </a:r>
            <a:r>
              <a:rPr lang="en-GB" sz="1600" dirty="0" err="1"/>
              <a:t>foo.js</a:t>
            </a:r>
            <a:r>
              <a:rPr lang="en-GB" sz="1600" dirty="0"/>
              <a:t> depends on </a:t>
            </a:r>
            <a:r>
              <a:rPr lang="en-GB" sz="1600" dirty="0" err="1"/>
              <a:t>bar.js</a:t>
            </a:r>
            <a:r>
              <a:rPr lang="en-GB" sz="1600" dirty="0"/>
              <a:t>? You must change the order of the scripts. Hmm this is becoming a mess. We really need to be careful with our `script </a:t>
            </a:r>
            <a:r>
              <a:rPr lang="en-GB" sz="1600" dirty="0" err="1"/>
              <a:t>src</a:t>
            </a:r>
            <a:r>
              <a:rPr lang="en-GB" sz="1600" dirty="0"/>
              <a:t>` ordering</a:t>
            </a:r>
          </a:p>
          <a:p>
            <a:r>
              <a:rPr lang="en-GB" sz="1600" dirty="0"/>
              <a:t>You are using global variables ‘$’, which is we should avoid as much as possible.</a:t>
            </a:r>
          </a:p>
          <a:p>
            <a:r>
              <a:rPr lang="en-GB" sz="1600" dirty="0"/>
              <a:t>This will become harder and harder to maintain with more complex dependencies.</a:t>
            </a:r>
          </a:p>
          <a:p>
            <a:pPr lvl="0"/>
            <a:endParaRPr dirty="0"/>
          </a:p>
        </p:txBody>
      </p:sp>
      <p:sp>
        <p:nvSpPr>
          <p:cNvPr id="2" name="TextBox 1">
            <a:extLst>
              <a:ext uri="{FF2B5EF4-FFF2-40B4-BE49-F238E27FC236}">
                <a16:creationId xmlns:a16="http://schemas.microsoft.com/office/drawing/2014/main" id="{D3DEA3B6-C4DD-E94E-994D-1E17A83A3D69}"/>
              </a:ext>
            </a:extLst>
          </p:cNvPr>
          <p:cNvSpPr txBox="1"/>
          <p:nvPr/>
        </p:nvSpPr>
        <p:spPr>
          <a:xfrm>
            <a:off x="996592" y="1695236"/>
            <a:ext cx="6565187" cy="1754326"/>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 in jQuery</a:t>
            </a:r>
          </a:p>
          <a:p>
            <a:r>
              <a:rPr lang="en-US" sz="1200" dirty="0">
                <a:latin typeface="Consolas" panose="020B0609020204030204" pitchFamily="49" charset="0"/>
                <a:cs typeface="Consolas" panose="020B0609020204030204" pitchFamily="49" charset="0"/>
              </a:rPr>
              <a:t>&lt;script </a:t>
            </a:r>
            <a:r>
              <a:rPr lang="en-US" sz="1200" dirty="0" err="1">
                <a:latin typeface="Consolas" panose="020B0609020204030204" pitchFamily="49" charset="0"/>
                <a:cs typeface="Consolas" panose="020B0609020204030204" pitchFamily="49" charset="0"/>
              </a:rPr>
              <a:t>src</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code.jquery.com</a:t>
            </a:r>
            <a:r>
              <a:rPr lang="en-US" sz="1200" dirty="0">
                <a:latin typeface="Consolas" panose="020B0609020204030204" pitchFamily="49" charset="0"/>
                <a:cs typeface="Consolas" panose="020B0609020204030204" pitchFamily="49" charset="0"/>
              </a:rPr>
              <a:t>/jquery-1.12.0.min.js"&gt;&lt;/script&gt;</a:t>
            </a:r>
          </a:p>
          <a:p>
            <a:r>
              <a:rPr lang="en-US" sz="1200" dirty="0">
                <a:latin typeface="Consolas" panose="020B0609020204030204" pitchFamily="49" charset="0"/>
                <a:cs typeface="Consolas" panose="020B0609020204030204" pitchFamily="49" charset="0"/>
              </a:rPr>
              <a:t>&lt;script </a:t>
            </a:r>
            <a:r>
              <a:rPr lang="en-US" sz="1200" dirty="0" err="1">
                <a:latin typeface="Consolas" panose="020B0609020204030204" pitchFamily="49" charset="0"/>
                <a:cs typeface="Consolas" panose="020B0609020204030204" pitchFamily="49" charset="0"/>
              </a:rPr>
              <a:t>src</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js</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foo.js</a:t>
            </a:r>
            <a:r>
              <a:rPr lang="en-US" sz="1200" dirty="0">
                <a:latin typeface="Consolas" panose="020B0609020204030204" pitchFamily="49" charset="0"/>
                <a:cs typeface="Consolas" panose="020B0609020204030204" pitchFamily="49" charset="0"/>
              </a:rPr>
              <a:t>"&gt;&lt;/script&gt;</a:t>
            </a:r>
          </a:p>
          <a:p>
            <a:r>
              <a:rPr lang="en-US" sz="1200" dirty="0">
                <a:latin typeface="Consolas" panose="020B0609020204030204" pitchFamily="49" charset="0"/>
                <a:cs typeface="Consolas" panose="020B0609020204030204" pitchFamily="49" charset="0"/>
              </a:rPr>
              <a:t>&lt;script </a:t>
            </a:r>
            <a:r>
              <a:rPr lang="en-US" sz="1200" dirty="0" err="1">
                <a:latin typeface="Consolas" panose="020B0609020204030204" pitchFamily="49" charset="0"/>
                <a:cs typeface="Consolas" panose="020B0609020204030204" pitchFamily="49" charset="0"/>
              </a:rPr>
              <a:t>src</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js</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bar.js</a:t>
            </a:r>
            <a:r>
              <a:rPr lang="en-US" sz="1200" dirty="0">
                <a:latin typeface="Consolas" panose="020B0609020204030204" pitchFamily="49" charset="0"/>
                <a:cs typeface="Consolas" panose="020B0609020204030204" pitchFamily="49" charset="0"/>
              </a:rPr>
              <a:t>"&gt;&lt;/script&gt;</a:t>
            </a:r>
          </a:p>
          <a:p>
            <a:r>
              <a:rPr lang="en-US" sz="1200" dirty="0">
                <a:latin typeface="Consolas" panose="020B0609020204030204" pitchFamily="49" charset="0"/>
                <a:cs typeface="Consolas" panose="020B0609020204030204" pitchFamily="49" charset="0"/>
              </a:rPr>
              <a:t>&lt;script </a:t>
            </a:r>
            <a:r>
              <a:rPr lang="en-US" sz="1200" dirty="0" err="1">
                <a:latin typeface="Consolas" panose="020B0609020204030204" pitchFamily="49" charset="0"/>
                <a:cs typeface="Consolas" panose="020B0609020204030204" pitchFamily="49" charset="0"/>
              </a:rPr>
              <a:t>src</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js</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foobar.js</a:t>
            </a:r>
            <a:r>
              <a:rPr lang="en-US" sz="1200" dirty="0">
                <a:latin typeface="Consolas" panose="020B0609020204030204" pitchFamily="49" charset="0"/>
                <a:cs typeface="Consolas" panose="020B0609020204030204" pitchFamily="49" charset="0"/>
              </a:rPr>
              <a:t>"&gt;&lt;/script&gt;</a:t>
            </a:r>
          </a:p>
          <a:p>
            <a:r>
              <a:rPr lang="en-US" sz="1200" dirty="0">
                <a:latin typeface="Consolas" panose="020B0609020204030204" pitchFamily="49" charset="0"/>
                <a:cs typeface="Consolas" panose="020B0609020204030204" pitchFamily="49" charset="0"/>
              </a:rPr>
              <a:t>&lt;script&gt;</a:t>
            </a:r>
          </a:p>
          <a:p>
            <a:r>
              <a:rPr lang="en-US" sz="1200" dirty="0">
                <a:latin typeface="Consolas" panose="020B0609020204030204" pitchFamily="49" charset="0"/>
                <a:cs typeface="Consolas" panose="020B0609020204030204" pitchFamily="49" charset="0"/>
              </a:rPr>
              <a:t>// `$` global variable available here</a:t>
            </a:r>
          </a:p>
          <a:p>
            <a:r>
              <a:rPr lang="en-US" sz="1200" dirty="0">
                <a:latin typeface="Consolas" panose="020B0609020204030204" pitchFamily="49" charset="0"/>
                <a:cs typeface="Consolas" panose="020B0609020204030204" pitchFamily="49" charset="0"/>
              </a:rPr>
              <a:t>&lt;/script&gt;</a:t>
            </a:r>
          </a:p>
          <a:p>
            <a:endParaRPr lang="en-US"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94780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Webpack – What is it?</a:t>
            </a:r>
            <a:endParaRPr dirty="0"/>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lvl="0"/>
            <a:r>
              <a:rPr lang="en-GB" dirty="0"/>
              <a:t>A static module/asset bundler for modern JavaScript applications</a:t>
            </a:r>
          </a:p>
          <a:p>
            <a:pPr lvl="0"/>
            <a:r>
              <a:rPr lang="en-GB" dirty="0"/>
              <a:t>Give it a starting point, It then analyses and builds a dependency graph</a:t>
            </a:r>
          </a:p>
          <a:p>
            <a:pPr lvl="0"/>
            <a:r>
              <a:rPr lang="en-GB" dirty="0"/>
              <a:t>Supports multiple types (</a:t>
            </a:r>
            <a:r>
              <a:rPr lang="en-GB" dirty="0" err="1"/>
              <a:t>css</a:t>
            </a:r>
            <a:r>
              <a:rPr lang="en-GB" dirty="0"/>
              <a:t>, </a:t>
            </a:r>
            <a:r>
              <a:rPr lang="en-GB" dirty="0" err="1"/>
              <a:t>fonts,images</a:t>
            </a:r>
            <a:r>
              <a:rPr lang="en-GB" dirty="0"/>
              <a:t>, html) using loaders. Not just JavaScript</a:t>
            </a:r>
          </a:p>
          <a:p>
            <a:pPr lvl="0"/>
            <a:r>
              <a:rPr lang="en-GB" dirty="0"/>
              <a:t>Plugins are a powerful feature of webpack, most widely used for bundle optimization, minification, script injection etc.</a:t>
            </a:r>
          </a:p>
          <a:p>
            <a:pPr lvl="0"/>
            <a:r>
              <a:rPr lang="en-GB" dirty="0"/>
              <a:t>Modules help you breakdown your codebase into smaller separate parts. These smaller modules can then be reused in other applications.</a:t>
            </a:r>
          </a:p>
          <a:p>
            <a:pPr lvl="0"/>
            <a:r>
              <a:rPr lang="en-GB" dirty="0"/>
              <a:t>It starts with an </a:t>
            </a:r>
            <a:r>
              <a:rPr lang="en-GB" dirty="0" err="1"/>
              <a:t>entrypoint</a:t>
            </a:r>
            <a:r>
              <a:rPr lang="en-GB" dirty="0"/>
              <a:t>, this directs Webpack where to start building it’s internal dependency graph</a:t>
            </a:r>
          </a:p>
          <a:p>
            <a:pPr lvl="0"/>
            <a:endParaRPr lang="en-GB" dirty="0"/>
          </a:p>
          <a:p>
            <a:pPr lvl="0"/>
            <a:endParaRPr lang="en-GB" dirty="0"/>
          </a:p>
          <a:p>
            <a:pPr lvl="0"/>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Webpack – Loaders	</a:t>
            </a:r>
            <a:endParaRPr dirty="0"/>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lvl="0"/>
            <a:endParaRPr lang="en-GB" dirty="0"/>
          </a:p>
          <a:p>
            <a:pPr lvl="0"/>
            <a:r>
              <a:rPr lang="en-GB" dirty="0"/>
              <a:t>Bundlers (Webpack / </a:t>
            </a:r>
            <a:r>
              <a:rPr lang="en-GB" dirty="0" err="1"/>
              <a:t>Browserify</a:t>
            </a:r>
            <a:r>
              <a:rPr lang="en-GB" dirty="0"/>
              <a:t>)  work with loaders and plugins that are responsible for  converting assets into browser-compatible targets. </a:t>
            </a:r>
          </a:p>
          <a:p>
            <a:pPr lvl="0"/>
            <a:r>
              <a:rPr lang="en-GB" dirty="0"/>
              <a:t>For example, accessing future, as-yet unsupported JavaScript language features like adding </a:t>
            </a:r>
            <a:r>
              <a:rPr lang="en-GB" dirty="0" err="1"/>
              <a:t>polyfills</a:t>
            </a:r>
            <a:r>
              <a:rPr lang="en-GB" dirty="0"/>
              <a:t> (</a:t>
            </a:r>
            <a:r>
              <a:rPr lang="en-GB" dirty="0" err="1"/>
              <a:t>polyfills</a:t>
            </a:r>
            <a:r>
              <a:rPr lang="en-GB" dirty="0"/>
              <a:t> help with dealing with cross-browser incompatibilities) </a:t>
            </a:r>
          </a:p>
          <a:p>
            <a:r>
              <a:rPr lang="en-GB" dirty="0"/>
              <a:t>We have seen in React JS lecture where under the hood it used a </a:t>
            </a:r>
            <a:r>
              <a:rPr lang="en-GB" dirty="0" err="1"/>
              <a:t>BabelJS</a:t>
            </a:r>
            <a:r>
              <a:rPr lang="en-GB" dirty="0"/>
              <a:t> loader to transforms React JSX or ES7 JavaScript to vanilla JavaScript that is supported by all browsers.</a:t>
            </a:r>
          </a:p>
          <a:p>
            <a:pPr lvl="0"/>
            <a:endParaRPr lang="en-GB" dirty="0"/>
          </a:p>
          <a:p>
            <a:pPr lvl="0"/>
            <a:endParaRPr dirty="0"/>
          </a:p>
        </p:txBody>
      </p:sp>
    </p:spTree>
    <p:extLst>
      <p:ext uri="{BB962C8B-B14F-4D97-AF65-F5344CB8AC3E}">
        <p14:creationId xmlns:p14="http://schemas.microsoft.com/office/powerpoint/2010/main" val="131448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Webpack – Loaders cont..</a:t>
            </a:r>
            <a:endParaRPr dirty="0"/>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lvl="0"/>
            <a:r>
              <a:rPr lang="en-GB" dirty="0"/>
              <a:t>There is a range of loaders and plugins, here is a short listing:</a:t>
            </a:r>
          </a:p>
          <a:p>
            <a:pPr lvl="1"/>
            <a:r>
              <a:rPr lang="en-GB" dirty="0"/>
              <a:t>coffee-loader Loads </a:t>
            </a:r>
            <a:r>
              <a:rPr lang="en-GB" dirty="0" err="1"/>
              <a:t>CoffeeScript</a:t>
            </a:r>
            <a:r>
              <a:rPr lang="en-GB" dirty="0"/>
              <a:t> like JavaScript</a:t>
            </a:r>
          </a:p>
          <a:p>
            <a:pPr lvl="1"/>
            <a:r>
              <a:rPr lang="en-GB" dirty="0"/>
              <a:t>elm-webpack-loader Loads Elm like JavaScript</a:t>
            </a:r>
          </a:p>
          <a:p>
            <a:pPr lvl="1"/>
            <a:r>
              <a:rPr lang="en-GB" dirty="0"/>
              <a:t>html-loader Exports HTML as string, require references to static resources</a:t>
            </a:r>
          </a:p>
          <a:p>
            <a:pPr lvl="1"/>
            <a:r>
              <a:rPr lang="en-GB" dirty="0"/>
              <a:t>sass-loader Loads and compiles a SASS/SCSS file</a:t>
            </a:r>
          </a:p>
          <a:p>
            <a:pPr lvl="0"/>
            <a:endParaRPr lang="en-GB" dirty="0"/>
          </a:p>
          <a:p>
            <a:pPr lvl="0"/>
            <a:endParaRPr dirty="0"/>
          </a:p>
        </p:txBody>
      </p:sp>
    </p:spTree>
    <p:extLst>
      <p:ext uri="{BB962C8B-B14F-4D97-AF65-F5344CB8AC3E}">
        <p14:creationId xmlns:p14="http://schemas.microsoft.com/office/powerpoint/2010/main" val="3485670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Further reading and examples</a:t>
            </a:r>
            <a:endParaRPr dirty="0"/>
          </a:p>
        </p:txBody>
      </p:sp>
      <p:sp>
        <p:nvSpPr>
          <p:cNvPr id="179" name="Google Shape;179;p30"/>
          <p:cNvSpPr txBox="1">
            <a:spLocks noGrp="1"/>
          </p:cNvSpPr>
          <p:nvPr>
            <p:ph type="body" idx="1"/>
          </p:nvPr>
        </p:nvSpPr>
        <p:spPr>
          <a:xfrm>
            <a:off x="311700" y="1266325"/>
            <a:ext cx="8520600" cy="3589760"/>
          </a:xfrm>
          <a:prstGeom prst="rect">
            <a:avLst/>
          </a:prstGeom>
        </p:spPr>
        <p:txBody>
          <a:bodyPr spcFirstLastPara="1" wrap="square" lIns="91425" tIns="91425" rIns="91425" bIns="91425" anchor="t" anchorCtr="0">
            <a:noAutofit/>
          </a:bodyPr>
          <a:lstStyle/>
          <a:p>
            <a:pPr lvl="0">
              <a:buClr>
                <a:srgbClr val="000000"/>
              </a:buClr>
            </a:pPr>
            <a:r>
              <a:rPr lang="en-IE" dirty="0">
                <a:solidFill>
                  <a:srgbClr val="000000"/>
                </a:solidFill>
              </a:rPr>
              <a:t>http://</a:t>
            </a:r>
            <a:r>
              <a:rPr lang="en-IE" dirty="0" err="1">
                <a:solidFill>
                  <a:srgbClr val="000000"/>
                </a:solidFill>
              </a:rPr>
              <a:t>webpack.github.io</a:t>
            </a:r>
            <a:r>
              <a:rPr lang="en-IE" dirty="0">
                <a:solidFill>
                  <a:srgbClr val="000000"/>
                </a:solidFill>
              </a:rPr>
              <a:t>/</a:t>
            </a:r>
          </a:p>
          <a:p>
            <a:pPr lvl="0">
              <a:buClr>
                <a:srgbClr val="000000"/>
              </a:buClr>
            </a:pPr>
            <a:endParaRPr lang="en-IE" dirty="0">
              <a:solidFill>
                <a:srgbClr val="000000"/>
              </a:solidFill>
            </a:endParaRPr>
          </a:p>
          <a:p>
            <a:pPr lvl="0">
              <a:buClr>
                <a:srgbClr val="000000"/>
              </a:buClr>
            </a:pPr>
            <a:r>
              <a:rPr lang="en-IE" dirty="0">
                <a:solidFill>
                  <a:srgbClr val="000000"/>
                </a:solidFill>
              </a:rPr>
              <a:t>https://</a:t>
            </a:r>
            <a:r>
              <a:rPr lang="en-IE" dirty="0" err="1">
                <a:solidFill>
                  <a:srgbClr val="000000"/>
                </a:solidFill>
              </a:rPr>
              <a:t>www.sitepoint.com</a:t>
            </a:r>
            <a:r>
              <a:rPr lang="en-IE" dirty="0">
                <a:solidFill>
                  <a:srgbClr val="000000"/>
                </a:solidFill>
              </a:rPr>
              <a:t>/beginners-guide-webpack-module-bundling/</a:t>
            </a:r>
          </a:p>
          <a:p>
            <a:pPr lvl="0">
              <a:buClr>
                <a:srgbClr val="000000"/>
              </a:buClr>
            </a:pPr>
            <a:endParaRPr lang="en-IE" dirty="0">
              <a:solidFill>
                <a:srgbClr val="000000"/>
              </a:solidFill>
            </a:endParaRPr>
          </a:p>
          <a:p>
            <a:pPr lvl="0">
              <a:buClr>
                <a:srgbClr val="000000"/>
              </a:buClr>
            </a:pPr>
            <a:r>
              <a:rPr lang="en-IE" dirty="0">
                <a:solidFill>
                  <a:srgbClr val="000000"/>
                </a:solidFill>
                <a:hlinkClick r:id="rId3"/>
              </a:rPr>
              <a:t>https://medium.com/hootsuite-engineering/webpack-101-an-introduction-to-webpack-3f59d21edeba</a:t>
            </a:r>
            <a:endParaRPr lang="en-IE" dirty="0">
              <a:solidFill>
                <a:srgbClr val="000000"/>
              </a:solidFill>
            </a:endParaRPr>
          </a:p>
          <a:p>
            <a:pPr lvl="0">
              <a:buClr>
                <a:srgbClr val="000000"/>
              </a:buClr>
            </a:pPr>
            <a:endParaRPr lang="en-GB">
              <a:hlinkClick r:id="rId4"/>
            </a:endParaRPr>
          </a:p>
          <a:p>
            <a:pPr lvl="0">
              <a:buClr>
                <a:srgbClr val="000000"/>
              </a:buClr>
            </a:pPr>
            <a:r>
              <a:rPr lang="en-GB">
                <a:hlinkClick r:id="rId4"/>
              </a:rPr>
              <a:t>https</a:t>
            </a:r>
            <a:r>
              <a:rPr lang="en-GB" dirty="0">
                <a:hlinkClick r:id="rId4"/>
              </a:rPr>
              <a:t>://medium.com/ag-grid/webpack-tutorial-understanding-how-it-works-f73dfa164f01</a:t>
            </a:r>
            <a:endParaRPr lang="en-IE" dirty="0">
              <a:solidFill>
                <a:srgbClr val="000000"/>
              </a:solidFill>
            </a:endParaRPr>
          </a:p>
          <a:p>
            <a:pPr lvl="0">
              <a:buClr>
                <a:srgbClr val="000000"/>
              </a:buClr>
            </a:pPr>
            <a:endParaRPr lang="en-IE" dirty="0">
              <a:solidFill>
                <a:srgbClr val="000000"/>
              </a:solidFill>
            </a:endParaRPr>
          </a:p>
          <a:p>
            <a:pPr lvl="0">
              <a:buClr>
                <a:srgbClr val="000000"/>
              </a:buClr>
            </a:pPr>
            <a:r>
              <a:rPr lang="en-IE" dirty="0">
                <a:solidFill>
                  <a:srgbClr val="000000"/>
                </a:solidFill>
              </a:rPr>
              <a:t>My repo - </a:t>
            </a:r>
            <a:r>
              <a:rPr lang="en-IE" dirty="0">
                <a:hlinkClick r:id="rId5"/>
              </a:rPr>
              <a:t>https://github.com/paul-kelly-dit/webpack-playground</a:t>
            </a:r>
            <a:endParaRPr lang="en-IE" dirty="0"/>
          </a:p>
          <a:p>
            <a:pPr>
              <a:buClr>
                <a:srgbClr val="000000"/>
              </a:buClr>
            </a:pPr>
            <a:endParaRPr lang="en-IE" dirty="0">
              <a:solidFill>
                <a:srgbClr val="000000"/>
              </a:solidFill>
            </a:endParaRPr>
          </a:p>
          <a:p>
            <a:pPr marL="474300" indent="0">
              <a:buClr>
                <a:srgbClr val="000000"/>
              </a:buClr>
              <a:buNone/>
            </a:pPr>
            <a:endParaRPr lang="en-IE" sz="1600" dirty="0">
              <a:solidFill>
                <a:srgbClr val="000000"/>
              </a:solidFill>
            </a:endParaRPr>
          </a:p>
        </p:txBody>
      </p:sp>
    </p:spTree>
    <p:extLst>
      <p:ext uri="{BB962C8B-B14F-4D97-AF65-F5344CB8AC3E}">
        <p14:creationId xmlns:p14="http://schemas.microsoft.com/office/powerpoint/2010/main" val="712177431"/>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TotalTime>
  <Words>1389</Words>
  <Application>Microsoft Macintosh PowerPoint</Application>
  <PresentationFormat>On-screen Show (16:9)</PresentationFormat>
  <Paragraphs>112</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Open Sans</vt:lpstr>
      <vt:lpstr>Arial</vt:lpstr>
      <vt:lpstr>Consolas</vt:lpstr>
      <vt:lpstr>PT Sans Narrow</vt:lpstr>
      <vt:lpstr>Tropic</vt:lpstr>
      <vt:lpstr>Asset Bundlers - Webpack</vt:lpstr>
      <vt:lpstr>Asset Bundlers – What are they</vt:lpstr>
      <vt:lpstr>Asset Bundlers – What are they</vt:lpstr>
      <vt:lpstr>Issues with traditional dependency management</vt:lpstr>
      <vt:lpstr>Webpack – What is it?</vt:lpstr>
      <vt:lpstr>Webpack – Loaders </vt:lpstr>
      <vt:lpstr>Webpack – Loaders cont..</vt:lpstr>
      <vt:lpstr>Further reading and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 A Case Study</dc:title>
  <cp:lastModifiedBy>Paul Kelly</cp:lastModifiedBy>
  <cp:revision>1</cp:revision>
  <dcterms:modified xsi:type="dcterms:W3CDTF">2019-11-25T16:08:38Z</dcterms:modified>
</cp:coreProperties>
</file>