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ACEE9B7-2E05-4CC5-97A7-25F26D3FC298}">
  <a:tblStyle styleId="{BACEE9B7-2E05-4CC5-97A7-25F26D3FC2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26a48d1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26a48d1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26a48d1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26a48d1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26a48d1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26a48d1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26a48d1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26a48d1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26a48d1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26a48d1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26a48d1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26a48d1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26a48d1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26a48d1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26a48d1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26a48d1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26a48d1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26a48d1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26a48d1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26a48d1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26a48d1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26a48d1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26a48d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26a48d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CSS3 Selectors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Pseudo-selectors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Pseudo-selectors let you test the current state of an element such as whether the mouse is hovering over it or whether it is selected in the case of a radio button or checkbox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format and use of pseudo-selectors is as follows: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the use of the colon (:) character to join the targeted element with the pseudo-selector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952500" y="28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E:pseudo-selector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property :  value 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Pseudo-selectors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&lt;label&gt;</a:t>
            </a:r>
            <a:r>
              <a:rPr lang="en"/>
              <a:t> tags immediately following checkboxes which are selected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en"/>
              <a:t> tags under mouse hover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n"/>
              <a:t> tags which are marked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required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952500" y="211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input[type=checkbox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]:checked + label { color: red;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3" name="Google Shape;143;p23"/>
          <p:cNvGraphicFramePr/>
          <p:nvPr/>
        </p:nvGraphicFramePr>
        <p:xfrm>
          <a:off x="952500" y="3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a:hover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text-decoration: none;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4" name="Google Shape;144;p23"/>
          <p:cNvGraphicFramePr/>
          <p:nvPr/>
        </p:nvGraphicFramePr>
        <p:xfrm>
          <a:off x="952500" y="422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:required { font-style: italic;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Pseudo-selectors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Structural pseudo-selector are similar to UI pseudo-selector except that they allow you to target an element based on where it is in the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think of this as a more specific form of relational selectors because it is scoped to within the same parent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952500" y="27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first-child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last-child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nth-child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first-of-type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last-of-type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nth-of-type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Pseudo-selectors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the first child of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&lt;article&gt;</a:t>
            </a:r>
            <a:r>
              <a:rPr lang="en"/>
              <a:t> tags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class=”news”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the first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"/>
              <a:t> tag in any enclosing parent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all even rows from a table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with class=”marks”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58" name="Google Shape;158;p25"/>
          <p:cNvGraphicFramePr/>
          <p:nvPr/>
        </p:nvGraphicFramePr>
        <p:xfrm>
          <a:off x="952500" y="185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article.news:first-child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margin-right 5%;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9" name="Google Shape;159;p25"/>
          <p:cNvGraphicFramePr/>
          <p:nvPr/>
        </p:nvGraphicFramePr>
        <p:xfrm>
          <a:off x="952500" y="289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:first-of-type { font-family: Times;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0" name="Google Shape;160;p25"/>
          <p:cNvGraphicFramePr/>
          <p:nvPr/>
        </p:nvGraphicFramePr>
        <p:xfrm>
          <a:off x="952500" y="392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tr:nth-child(even) { background-color: #CCC;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CSS: The Basics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Cascading Style Sheets (CSS) is a declarative language for defining a set of styling rules for the presentation of page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order in which the rules are parsed is significant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Generally, later rules governing the same targeted elements will supercede earlier rules - hence the term cascading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format of a CSS rule or directive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952500" y="345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2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property : value 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…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Selectors are the way you specify the targets of your rule specification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targets, we mean to which page elements the styling should be applied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Selectors can be expressed with a range of specificity going from the quite general (e.g.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"/>
              <a:t> tags to quite specific (e.g.) a tag with a particular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CSS3 supports a very rich syntax for specifying selectors but, in practice, you can get by some just a subset of these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quickly review the most useful selector types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Selectors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selectors apply direct targeting to the elements to be styled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&lt;article&gt;</a:t>
            </a:r>
            <a:r>
              <a:rPr lang="en"/>
              <a:t> tags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all tags having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class=“news”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only the tag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id=”specific”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952500" y="203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article { font-weight: bold;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8" name="Google Shape;88;p16"/>
          <p:cNvGraphicFramePr/>
          <p:nvPr/>
        </p:nvGraphicFramePr>
        <p:xfrm>
          <a:off x="952500" y="306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.news { font-family: Verdana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9" name="Google Shape;89;p16"/>
          <p:cNvGraphicFramePr/>
          <p:nvPr/>
        </p:nvGraphicFramePr>
        <p:xfrm>
          <a:off x="952500" y="417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#specific { margin-left: 10px;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Selectors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&lt;article&gt;</a:t>
            </a:r>
            <a:r>
              <a:rPr lang="en"/>
              <a:t> tags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class=”product”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 particular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"/>
              <a:t> with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id=”intro”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Note that there are 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no spaces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between the tag name and the class or id qualifier is this kind of selector specification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952500" y="179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article.product { padding: 10px 5px 10px 5px;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7" name="Google Shape;97;p17"/>
          <p:cNvGraphicFramePr/>
          <p:nvPr/>
        </p:nvGraphicFramePr>
        <p:xfrm>
          <a:off x="952500" y="288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p#intro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color: rgb(255, 0, 0);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Selectors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that page elements are represented internally in the browsers in the Document Object Model (DOM)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DOM is a logical, tree-like structure with parent-child relationships between </a:t>
            </a:r>
            <a:r>
              <a:rPr i="1" lang="en"/>
              <a:t>enclosing</a:t>
            </a:r>
            <a:r>
              <a:rPr lang="en"/>
              <a:t> elements and </a:t>
            </a:r>
            <a:r>
              <a:rPr i="1" lang="en"/>
              <a:t>enclosed</a:t>
            </a:r>
            <a:r>
              <a:rPr lang="en"/>
              <a:t>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this fact to build another kind of CSS selector called a relational selector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can be targeted </a:t>
            </a:r>
            <a:r>
              <a:rPr i="1" lang="en"/>
              <a:t>relative to</a:t>
            </a:r>
            <a:r>
              <a:rPr lang="en"/>
              <a:t> other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that, in the following examples, a space is </a:t>
            </a:r>
            <a:r>
              <a:rPr lang="en" u="sng"/>
              <a:t>required</a:t>
            </a:r>
            <a:r>
              <a:rPr lang="en"/>
              <a:t> between the tag name and the descendent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Selectors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"/>
              <a:t> tags which are descendents of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&lt;article&gt;</a:t>
            </a:r>
            <a:r>
              <a:rPr lang="en"/>
              <a:t> tags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en"/>
              <a:t> tags which are direct children of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&lt;header&gt;</a:t>
            </a:r>
            <a:r>
              <a:rPr lang="en"/>
              <a:t> tags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/>
              <a:t>Select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&lt;label&gt;</a:t>
            </a:r>
            <a:r>
              <a:rPr lang="en"/>
              <a:t> tags which are siblings directly after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n"/>
              <a:t> tags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952500" y="179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rticle p { font-size: 10px;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1" name="Google Shape;111;p19"/>
          <p:cNvGraphicFramePr/>
          <p:nvPr/>
        </p:nvGraphicFramePr>
        <p:xfrm>
          <a:off x="952500" y="288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h2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text-align: center;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2" name="Google Shape;112;p19"/>
          <p:cNvGraphicFramePr/>
          <p:nvPr/>
        </p:nvGraphicFramePr>
        <p:xfrm>
          <a:off x="952500" y="3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label { font-style: italic;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Selectors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 elements in HTML have qualifying attributes and CSS allows these elements to be targeted based on the presence of or the values of these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general format of CSS attribute selectors is follows: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that the element E here can be targeted using direct or relational selectors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20"/>
          <p:cNvGraphicFramePr/>
          <p:nvPr/>
        </p:nvGraphicFramePr>
        <p:xfrm>
          <a:off x="952500" y="271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[attr-spec]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property : value 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Selectors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&lt;img&gt;</a:t>
            </a:r>
            <a:r>
              <a:rPr lang="en"/>
              <a:t> tags which have an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"/>
              <a:t> attribute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n"/>
              <a:t> tags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lang="en"/>
              <a:t> attribute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/>
              <a:t>Select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n"/>
              <a:t> tags of type submit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26" name="Google Shape;126;p21"/>
          <p:cNvGraphicFramePr/>
          <p:nvPr/>
        </p:nvGraphicFramePr>
        <p:xfrm>
          <a:off x="952500" y="179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img[alt]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width: 80%;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7" name="Google Shape;127;p21"/>
          <p:cNvGraphicFramePr/>
          <p:nvPr/>
        </p:nvGraphicFramePr>
        <p:xfrm>
          <a:off x="952500" y="288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input[placeholder]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color: grey;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8" name="Google Shape;128;p21"/>
          <p:cNvGraphicFramePr/>
          <p:nvPr/>
        </p:nvGraphicFramePr>
        <p:xfrm>
          <a:off x="952500" y="3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{BACEE9B7-2E05-4CC5-97A7-25F26D3FC298}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input[type=submit] { font-weight: bold;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