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4020202020204" charset="0"/>
      <p:regular r:id="rId12"/>
      <p:bold r:id="rId13"/>
      <p:italic r:id="rId14"/>
      <p:boldItalic r:id="rId15"/>
    </p:embeddedFont>
    <p:embeddedFont>
      <p:font typeface="PT Sans Narrow"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7A9DA4-E07D-C9B8-468B-D330B70E35F3}" v="5" dt="2019-09-10T09:05:52.366"/>
    <p1510:client id="{71CEB58F-6AE2-9681-1DD0-753D5CE12721}" v="65" dt="2019-09-13T14:51:59.237"/>
    <p1510:client id="{98D01A14-2F63-476E-3E3A-94C3E60BFE98}" v="3" dt="2019-09-13T14:19:56.080"/>
    <p1510:client id="{C08B2BB2-91FC-6B4B-0F32-4ABDF71E866D}" v="3" dt="2019-09-13T15:06:04.256"/>
    <p1510:client id="{F63EACA9-DB3C-53C3-B22F-1CCB6212C573}" v="55" dt="2019-09-13T14:37:54.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Kelly" userId="S::paul.kelly2@tudublin.ie::07ca76da-35b2-4c0d-bb6e-7625fd87729d" providerId="AD" clId="Web-{98D01A14-2F63-476E-3E3A-94C3E60BFE98}"/>
    <pc:docChg chg="modSld">
      <pc:chgData name="Paul Kelly" userId="S::paul.kelly2@tudublin.ie::07ca76da-35b2-4c0d-bb6e-7625fd87729d" providerId="AD" clId="Web-{98D01A14-2F63-476E-3E3A-94C3E60BFE98}" dt="2019-09-13T14:19:56.080" v="59" actId="20577"/>
      <pc:docMkLst>
        <pc:docMk/>
      </pc:docMkLst>
      <pc:sldChg chg="modNotes">
        <pc:chgData name="Paul Kelly" userId="S::paul.kelly2@tudublin.ie::07ca76da-35b2-4c0d-bb6e-7625fd87729d" providerId="AD" clId="Web-{98D01A14-2F63-476E-3E3A-94C3E60BFE98}" dt="2019-09-13T14:14:15.550" v="52"/>
        <pc:sldMkLst>
          <pc:docMk/>
          <pc:sldMk cId="0" sldId="258"/>
        </pc:sldMkLst>
      </pc:sldChg>
      <pc:sldChg chg="modNotes">
        <pc:chgData name="Paul Kelly" userId="S::paul.kelly2@tudublin.ie::07ca76da-35b2-4c0d-bb6e-7625fd87729d" providerId="AD" clId="Web-{98D01A14-2F63-476E-3E3A-94C3E60BFE98}" dt="2019-09-13T14:14:32.754" v="58"/>
        <pc:sldMkLst>
          <pc:docMk/>
          <pc:sldMk cId="0" sldId="260"/>
        </pc:sldMkLst>
      </pc:sldChg>
      <pc:sldChg chg="modSp">
        <pc:chgData name="Paul Kelly" userId="S::paul.kelly2@tudublin.ie::07ca76da-35b2-4c0d-bb6e-7625fd87729d" providerId="AD" clId="Web-{98D01A14-2F63-476E-3E3A-94C3E60BFE98}" dt="2019-09-13T14:19:56.080" v="59" actId="20577"/>
        <pc:sldMkLst>
          <pc:docMk/>
          <pc:sldMk cId="0" sldId="262"/>
        </pc:sldMkLst>
        <pc:spChg chg="mod">
          <ac:chgData name="Paul Kelly" userId="S::paul.kelly2@tudublin.ie::07ca76da-35b2-4c0d-bb6e-7625fd87729d" providerId="AD" clId="Web-{98D01A14-2F63-476E-3E3A-94C3E60BFE98}" dt="2019-09-13T14:19:56.080" v="59" actId="20577"/>
          <ac:spMkLst>
            <pc:docMk/>
            <pc:sldMk cId="0" sldId="262"/>
            <ac:spMk id="103" creationId="{00000000-0000-0000-0000-000000000000}"/>
          </ac:spMkLst>
        </pc:spChg>
      </pc:sldChg>
    </pc:docChg>
  </pc:docChgLst>
  <pc:docChgLst>
    <pc:chgData name="Paul Kelly" userId="S::paul.kelly2@tudublin.ie::07ca76da-35b2-4c0d-bb6e-7625fd87729d" providerId="AD" clId="Web-{71CEB58F-6AE2-9681-1DD0-753D5CE12721}"/>
    <pc:docChg chg="modSld">
      <pc:chgData name="Paul Kelly" userId="S::paul.kelly2@tudublin.ie::07ca76da-35b2-4c0d-bb6e-7625fd87729d" providerId="AD" clId="Web-{71CEB58F-6AE2-9681-1DD0-753D5CE12721}" dt="2019-09-13T14:51:59.237" v="64" actId="20577"/>
      <pc:docMkLst>
        <pc:docMk/>
      </pc:docMkLst>
      <pc:sldChg chg="modSp">
        <pc:chgData name="Paul Kelly" userId="S::paul.kelly2@tudublin.ie::07ca76da-35b2-4c0d-bb6e-7625fd87729d" providerId="AD" clId="Web-{71CEB58F-6AE2-9681-1DD0-753D5CE12721}" dt="2019-09-13T14:51:59.237" v="64" actId="20577"/>
        <pc:sldMkLst>
          <pc:docMk/>
          <pc:sldMk cId="0" sldId="263"/>
        </pc:sldMkLst>
        <pc:spChg chg="mod">
          <ac:chgData name="Paul Kelly" userId="S::paul.kelly2@tudublin.ie::07ca76da-35b2-4c0d-bb6e-7625fd87729d" providerId="AD" clId="Web-{71CEB58F-6AE2-9681-1DD0-753D5CE12721}" dt="2019-09-13T14:51:59.237" v="64" actId="20577"/>
          <ac:spMkLst>
            <pc:docMk/>
            <pc:sldMk cId="0" sldId="263"/>
            <ac:spMk id="109" creationId="{00000000-0000-0000-0000-000000000000}"/>
          </ac:spMkLst>
        </pc:spChg>
      </pc:sldChg>
    </pc:docChg>
  </pc:docChgLst>
  <pc:docChgLst>
    <pc:chgData name="Paul Kelly" userId="S::paul.kelly2@tudublin.ie::07ca76da-35b2-4c0d-bb6e-7625fd87729d" providerId="AD" clId="Web-{C08B2BB2-91FC-6B4B-0F32-4ABDF71E866D}"/>
    <pc:docChg chg="modSld">
      <pc:chgData name="Paul Kelly" userId="S::paul.kelly2@tudublin.ie::07ca76da-35b2-4c0d-bb6e-7625fd87729d" providerId="AD" clId="Web-{C08B2BB2-91FC-6B4B-0F32-4ABDF71E866D}" dt="2019-09-13T15:06:04.256" v="2" actId="20577"/>
      <pc:docMkLst>
        <pc:docMk/>
      </pc:docMkLst>
      <pc:sldChg chg="modSp">
        <pc:chgData name="Paul Kelly" userId="S::paul.kelly2@tudublin.ie::07ca76da-35b2-4c0d-bb6e-7625fd87729d" providerId="AD" clId="Web-{C08B2BB2-91FC-6B4B-0F32-4ABDF71E866D}" dt="2019-09-13T15:06:04.256" v="2" actId="20577"/>
        <pc:sldMkLst>
          <pc:docMk/>
          <pc:sldMk cId="0" sldId="263"/>
        </pc:sldMkLst>
        <pc:spChg chg="mod">
          <ac:chgData name="Paul Kelly" userId="S::paul.kelly2@tudublin.ie::07ca76da-35b2-4c0d-bb6e-7625fd87729d" providerId="AD" clId="Web-{C08B2BB2-91FC-6B4B-0F32-4ABDF71E866D}" dt="2019-09-13T15:06:04.256" v="2" actId="20577"/>
          <ac:spMkLst>
            <pc:docMk/>
            <pc:sldMk cId="0" sldId="263"/>
            <ac:spMk id="109" creationId="{00000000-0000-0000-0000-000000000000}"/>
          </ac:spMkLst>
        </pc:spChg>
      </pc:sldChg>
    </pc:docChg>
  </pc:docChgLst>
  <pc:docChgLst>
    <pc:chgData name="Paul Kelly" userId="S::paul.kelly2@tudublin.ie::07ca76da-35b2-4c0d-bb6e-7625fd87729d" providerId="AD" clId="Web-{477A9DA4-E07D-C9B8-468B-D330B70E35F3}"/>
    <pc:docChg chg="modSld">
      <pc:chgData name="Paul Kelly" userId="S::paul.kelly2@tudublin.ie::07ca76da-35b2-4c0d-bb6e-7625fd87729d" providerId="AD" clId="Web-{477A9DA4-E07D-C9B8-468B-D330B70E35F3}" dt="2019-09-10T09:05:50.006" v="3" actId="20577"/>
      <pc:docMkLst>
        <pc:docMk/>
      </pc:docMkLst>
      <pc:sldChg chg="modSp">
        <pc:chgData name="Paul Kelly" userId="S::paul.kelly2@tudublin.ie::07ca76da-35b2-4c0d-bb6e-7625fd87729d" providerId="AD" clId="Web-{477A9DA4-E07D-C9B8-468B-D330B70E35F3}" dt="2019-09-10T09:05:50.006" v="3" actId="20577"/>
        <pc:sldMkLst>
          <pc:docMk/>
          <pc:sldMk cId="0" sldId="259"/>
        </pc:sldMkLst>
        <pc:spChg chg="mod">
          <ac:chgData name="Paul Kelly" userId="S::paul.kelly2@tudublin.ie::07ca76da-35b2-4c0d-bb6e-7625fd87729d" providerId="AD" clId="Web-{477A9DA4-E07D-C9B8-468B-D330B70E35F3}" dt="2019-09-10T09:05:50.006" v="3" actId="20577"/>
          <ac:spMkLst>
            <pc:docMk/>
            <pc:sldMk cId="0" sldId="259"/>
            <ac:spMk id="85" creationId="{00000000-0000-0000-0000-000000000000}"/>
          </ac:spMkLst>
        </pc:spChg>
      </pc:sldChg>
    </pc:docChg>
  </pc:docChgLst>
  <pc:docChgLst>
    <pc:chgData name="Paul Kelly" userId="S::paul.kelly2@tudublin.ie::07ca76da-35b2-4c0d-bb6e-7625fd87729d" providerId="AD" clId="Web-{F63EACA9-DB3C-53C3-B22F-1CCB6212C573}"/>
    <pc:docChg chg="modSld">
      <pc:chgData name="Paul Kelly" userId="S::paul.kelly2@tudublin.ie::07ca76da-35b2-4c0d-bb6e-7625fd87729d" providerId="AD" clId="Web-{F63EACA9-DB3C-53C3-B22F-1CCB6212C573}" dt="2019-09-13T14:37:53.422" v="53" actId="20577"/>
      <pc:docMkLst>
        <pc:docMk/>
      </pc:docMkLst>
      <pc:sldChg chg="modSp">
        <pc:chgData name="Paul Kelly" userId="S::paul.kelly2@tudublin.ie::07ca76da-35b2-4c0d-bb6e-7625fd87729d" providerId="AD" clId="Web-{F63EACA9-DB3C-53C3-B22F-1CCB6212C573}" dt="2019-09-13T14:36:48.360" v="35" actId="20577"/>
        <pc:sldMkLst>
          <pc:docMk/>
          <pc:sldMk cId="0" sldId="262"/>
        </pc:sldMkLst>
        <pc:spChg chg="mod">
          <ac:chgData name="Paul Kelly" userId="S::paul.kelly2@tudublin.ie::07ca76da-35b2-4c0d-bb6e-7625fd87729d" providerId="AD" clId="Web-{F63EACA9-DB3C-53C3-B22F-1CCB6212C573}" dt="2019-09-13T14:36:48.360" v="35" actId="20577"/>
          <ac:spMkLst>
            <pc:docMk/>
            <pc:sldMk cId="0" sldId="262"/>
            <ac:spMk id="103" creationId="{00000000-0000-0000-0000-000000000000}"/>
          </ac:spMkLst>
        </pc:spChg>
      </pc:sldChg>
      <pc:sldChg chg="modSp">
        <pc:chgData name="Paul Kelly" userId="S::paul.kelly2@tudublin.ie::07ca76da-35b2-4c0d-bb6e-7625fd87729d" providerId="AD" clId="Web-{F63EACA9-DB3C-53C3-B22F-1CCB6212C573}" dt="2019-09-13T14:37:53.422" v="53" actId="20577"/>
        <pc:sldMkLst>
          <pc:docMk/>
          <pc:sldMk cId="0" sldId="263"/>
        </pc:sldMkLst>
        <pc:spChg chg="mod">
          <ac:chgData name="Paul Kelly" userId="S::paul.kelly2@tudublin.ie::07ca76da-35b2-4c0d-bb6e-7625fd87729d" providerId="AD" clId="Web-{F63EACA9-DB3C-53C3-B22F-1CCB6212C573}" dt="2019-09-13T14:37:53.422" v="53" actId="20577"/>
          <ac:spMkLst>
            <pc:docMk/>
            <pc:sldMk cId="0" sldId="263"/>
            <ac:spMk id="1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6e44babed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6e44babed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e44babed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e44babed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GB"/>
              <a:t>Now, stop me at any point if you have any questions or if I am going too fast.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e44babed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e44babed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6e44babed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6e44babed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GB"/>
              <a:t>Any questions?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6e44babed_0_1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6e44babed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e44babed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e44babed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6e44babed_0_1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6e44babed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6e44babed_0_1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6e44babed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richweb2019.slack.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Module Outline</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Rich Web Application Technologies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the module</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module provides an introduction to the fundamentals of what we call </a:t>
            </a:r>
            <a:r>
              <a:rPr lang="en" i="1"/>
              <a:t>rich web application technologies</a:t>
            </a:r>
            <a:endParaRPr i="1"/>
          </a:p>
          <a:p>
            <a:pPr marL="457200" lvl="0" indent="-342900" algn="l" rtl="0">
              <a:spcBef>
                <a:spcPts val="0"/>
              </a:spcBef>
              <a:spcAft>
                <a:spcPts val="0"/>
              </a:spcAft>
              <a:buSzPts val="1800"/>
              <a:buChar char="●"/>
            </a:pPr>
            <a:r>
              <a:rPr lang="en"/>
              <a:t>The web is arguably the most important of the Internet applications in use today</a:t>
            </a:r>
            <a:endParaRPr/>
          </a:p>
          <a:p>
            <a:pPr marL="457200" lvl="0" indent="-342900" algn="l" rtl="0">
              <a:spcBef>
                <a:spcPts val="0"/>
              </a:spcBef>
              <a:spcAft>
                <a:spcPts val="0"/>
              </a:spcAft>
              <a:buSzPts val="1800"/>
              <a:buChar char="●"/>
            </a:pPr>
            <a:r>
              <a:rPr lang="en"/>
              <a:t>Think of the web is an open, horizontally applicable, technology building block</a:t>
            </a:r>
            <a:endParaRPr/>
          </a:p>
          <a:p>
            <a:pPr marL="457200" lvl="0" indent="-342900" algn="l" rtl="0">
              <a:spcBef>
                <a:spcPts val="0"/>
              </a:spcBef>
              <a:spcAft>
                <a:spcPts val="0"/>
              </a:spcAft>
              <a:buSzPts val="1800"/>
              <a:buChar char="●"/>
            </a:pPr>
            <a:r>
              <a:rPr lang="en"/>
              <a:t>We use it to access the world’s stored knowledge, to shop for goods and services, to communicate with friends and colleagues, to plan our lives, to be entertained and to learn new skills</a:t>
            </a:r>
            <a:endParaRPr/>
          </a:p>
          <a:p>
            <a:pPr marL="457200" lvl="0" indent="-342900" algn="l" rtl="0">
              <a:spcBef>
                <a:spcPts val="0"/>
              </a:spcBef>
              <a:spcAft>
                <a:spcPts val="0"/>
              </a:spcAft>
              <a:buSzPts val="1800"/>
              <a:buChar char="●"/>
            </a:pPr>
            <a:r>
              <a:rPr lang="en"/>
              <a:t>The technology behind the web is vast, complex and ever-changing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module will guide you through various architectural approaches to building modern web applications</a:t>
            </a:r>
            <a:endParaRPr/>
          </a:p>
          <a:p>
            <a:pPr marL="457200" lvl="0" indent="-342900" algn="l" rtl="0">
              <a:spcBef>
                <a:spcPts val="0"/>
              </a:spcBef>
              <a:spcAft>
                <a:spcPts val="0"/>
              </a:spcAft>
              <a:buSzPts val="1800"/>
              <a:buChar char="●"/>
            </a:pPr>
            <a:r>
              <a:rPr lang="en"/>
              <a:t>The emphasis will be on creating applications and user interfaces using rich web techniques and industry best practices</a:t>
            </a:r>
            <a:endParaRPr/>
          </a:p>
          <a:p>
            <a:pPr marL="457200" lvl="0" indent="-342900" algn="l" rtl="0">
              <a:spcBef>
                <a:spcPts val="0"/>
              </a:spcBef>
              <a:spcAft>
                <a:spcPts val="0"/>
              </a:spcAft>
              <a:buSzPts val="1800"/>
              <a:buChar char="●"/>
            </a:pPr>
            <a:r>
              <a:rPr lang="en"/>
              <a:t>You will gain a deep insight to the complex marvel of technologies that comprise the modern web - from the browser to the cloud of services and APIs that form the backbone of the Internet today</a:t>
            </a:r>
            <a:endParaRPr/>
          </a:p>
          <a:p>
            <a:pPr marL="457200" lvl="0" indent="-342900" algn="l" rtl="0">
              <a:spcBef>
                <a:spcPts val="0"/>
              </a:spcBef>
              <a:spcAft>
                <a:spcPts val="0"/>
              </a:spcAft>
              <a:buSzPts val="1800"/>
              <a:buChar char="●"/>
            </a:pPr>
            <a:r>
              <a:rPr lang="en"/>
              <a:t>You will learn about and use the latest, cutting-edge technologies, tools and techniques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Teaching and Learning</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You will attend weekly instructor-led lab sessions where you will practice the theory through problem solving exercises</a:t>
            </a:r>
            <a:endParaRPr lang="en-US"/>
          </a:p>
          <a:p>
            <a:pPr marL="457200" lvl="0" indent="-342900" algn="l" rtl="0">
              <a:spcBef>
                <a:spcPts val="0"/>
              </a:spcBef>
              <a:spcAft>
                <a:spcPts val="0"/>
              </a:spcAft>
              <a:buSzPts val="1800"/>
              <a:buChar char="●"/>
            </a:pPr>
            <a:r>
              <a:rPr lang="en"/>
              <a:t>All of the technologies used in this module are open-source and free to use on your own devices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Grading and Credits</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is a 5 ECTS module requiring an overall pass grade of 40%</a:t>
            </a:r>
            <a:endParaRPr/>
          </a:p>
          <a:p>
            <a:pPr marL="457200" lvl="0" indent="-342900" algn="l" rtl="0">
              <a:spcBef>
                <a:spcPts val="0"/>
              </a:spcBef>
              <a:spcAft>
                <a:spcPts val="0"/>
              </a:spcAft>
              <a:buSzPts val="1800"/>
              <a:buChar char="●"/>
            </a:pPr>
            <a:r>
              <a:rPr lang="en"/>
              <a:t>You will get your module credits in one of two ways:</a:t>
            </a:r>
            <a:endParaRPr/>
          </a:p>
          <a:p>
            <a:pPr marL="914400" lvl="1" indent="-317500" algn="l" rtl="0">
              <a:spcBef>
                <a:spcPts val="0"/>
              </a:spcBef>
              <a:spcAft>
                <a:spcPts val="0"/>
              </a:spcAft>
              <a:buSzPts val="1400"/>
              <a:buChar char="○"/>
            </a:pPr>
            <a:r>
              <a:rPr lang="en"/>
              <a:t>Final, end-of-term examination (50%)</a:t>
            </a:r>
            <a:endParaRPr/>
          </a:p>
          <a:p>
            <a:pPr marL="914400" lvl="1" indent="-317500" algn="l" rtl="0">
              <a:spcBef>
                <a:spcPts val="0"/>
              </a:spcBef>
              <a:spcAft>
                <a:spcPts val="0"/>
              </a:spcAft>
              <a:buSzPts val="1400"/>
              <a:buChar char="○"/>
            </a:pPr>
            <a:r>
              <a:rPr lang="en"/>
              <a:t>Continuous assessment (50%)</a:t>
            </a:r>
            <a:endParaRPr/>
          </a:p>
          <a:p>
            <a:pPr marL="457200" lvl="0" indent="-342900" algn="l" rtl="0">
              <a:spcBef>
                <a:spcPts val="0"/>
              </a:spcBef>
              <a:spcAft>
                <a:spcPts val="0"/>
              </a:spcAft>
              <a:buSzPts val="1800"/>
              <a:buChar char="●"/>
            </a:pPr>
            <a:r>
              <a:rPr lang="en"/>
              <a:t>The exam will be a typical closed-book, unseen paper with a choice of questions</a:t>
            </a:r>
            <a:endParaRPr/>
          </a:p>
          <a:p>
            <a:pPr marL="457200" lvl="0" indent="-342900" algn="l" rtl="0">
              <a:spcBef>
                <a:spcPts val="0"/>
              </a:spcBef>
              <a:spcAft>
                <a:spcPts val="0"/>
              </a:spcAft>
              <a:buSzPts val="1800"/>
              <a:buChar char="●"/>
            </a:pPr>
            <a:r>
              <a:rPr lang="en"/>
              <a:t>Throughout the module, the examinable material required for this exam will be clearly sign-posted for you</a:t>
            </a:r>
            <a:endParaRPr/>
          </a:p>
          <a:p>
            <a:pPr marL="457200" lvl="0" indent="-342900" algn="l" rtl="0">
              <a:spcBef>
                <a:spcPts val="0"/>
              </a:spcBef>
              <a:spcAft>
                <a:spcPts val="0"/>
              </a:spcAft>
              <a:buSzPts val="1800"/>
              <a:buChar char="●"/>
            </a:pPr>
            <a:r>
              <a:rPr lang="en"/>
              <a:t>The continuous assessment will be based on your submissions from your weekly lab work and homework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Guidance</a:t>
            </a:r>
            <a:endParaRPr/>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 a 5 ECTS module, you should be expecting to spend about 100 hours of the term on this module</a:t>
            </a:r>
            <a:endParaRPr/>
          </a:p>
          <a:p>
            <a:pPr marL="457200" lvl="0" indent="-342900" algn="l" rtl="0">
              <a:spcBef>
                <a:spcPts val="0"/>
              </a:spcBef>
              <a:spcAft>
                <a:spcPts val="0"/>
              </a:spcAft>
              <a:buSzPts val="1800"/>
              <a:buChar char="●"/>
            </a:pPr>
            <a:r>
              <a:rPr lang="en"/>
              <a:t>This includes view of the online video material, the direct-contact hours in the lab and your self-study time</a:t>
            </a:r>
            <a:endParaRPr/>
          </a:p>
          <a:p>
            <a:pPr marL="457200" lvl="0" indent="-342900" algn="l" rtl="0">
              <a:spcBef>
                <a:spcPts val="0"/>
              </a:spcBef>
              <a:spcAft>
                <a:spcPts val="0"/>
              </a:spcAft>
              <a:buSzPts val="1800"/>
              <a:buChar char="●"/>
            </a:pPr>
            <a:r>
              <a:rPr lang="en"/>
              <a:t>Although it is not assumed that you already have an in-depth knowledge of the related technologies on this module, it is assumed that you are familiar with the web in its basic form and that you are proficient in one or two programming languages</a:t>
            </a:r>
            <a:endParaRPr/>
          </a:p>
          <a:p>
            <a:pPr marL="457200" lvl="0" indent="-342900" algn="l" rtl="0">
              <a:spcBef>
                <a:spcPts val="0"/>
              </a:spcBef>
              <a:spcAft>
                <a:spcPts val="0"/>
              </a:spcAft>
              <a:buSzPts val="1800"/>
              <a:buChar char="●"/>
            </a:pPr>
            <a:r>
              <a:rPr lang="en"/>
              <a:t>For example, Javascript is used throughout but this module does not spend time teaching javascript programming - that’s up to you to learn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Virtual Learning Environment</a:t>
            </a:r>
            <a:endParaRPr/>
          </a:p>
        </p:txBody>
      </p:sp>
      <p:sp>
        <p:nvSpPr>
          <p:cNvPr id="103" name="Google Shape;10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Once enrolled on the module, you will have access to the module learning material and resources</a:t>
            </a:r>
            <a:endParaRPr dirty="0"/>
          </a:p>
          <a:p>
            <a:pPr marL="457200" lvl="0" indent="-342900" algn="l" rtl="0">
              <a:spcBef>
                <a:spcPts val="0"/>
              </a:spcBef>
              <a:spcAft>
                <a:spcPts val="0"/>
              </a:spcAft>
              <a:buSzPts val="1800"/>
              <a:buChar char="●"/>
            </a:pPr>
            <a:r>
              <a:rPr lang="en" dirty="0"/>
              <a:t>Brightspace will be used to share slides and reading list</a:t>
            </a:r>
            <a:endParaRPr dirty="0"/>
          </a:p>
          <a:p>
            <a:pPr marL="457200" lvl="0" indent="-342900" algn="l" rtl="0">
              <a:spcBef>
                <a:spcPts val="0"/>
              </a:spcBef>
              <a:spcAft>
                <a:spcPts val="0"/>
              </a:spcAft>
              <a:buSzPts val="1800"/>
              <a:buChar char="●"/>
            </a:pPr>
            <a:r>
              <a:rPr lang="en" dirty="0"/>
              <a:t>You are strongly encouraged to get involved, fully engage and help yourself and others to learn</a:t>
            </a:r>
            <a:endParaRPr dirty="0"/>
          </a:p>
          <a:p>
            <a:r>
              <a:rPr lang="en" dirty="0"/>
              <a:t>Brightspace (and potentially Slack) will be the primary communications tools between you and the module instructor</a:t>
            </a:r>
          </a:p>
          <a:p>
            <a:pPr>
              <a:lnSpc>
                <a:spcPct val="114999"/>
              </a:lnSpc>
            </a:pP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Help</a:t>
            </a:r>
            <a:endParaRPr/>
          </a:p>
        </p:txBody>
      </p:sp>
      <p:sp>
        <p:nvSpPr>
          <p:cNvPr id="109" name="Google Shape;10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All of the technologies covered in this course are open and well documented on the web</a:t>
            </a:r>
            <a:endParaRPr/>
          </a:p>
          <a:p>
            <a:pPr marL="457200" lvl="0" indent="-342900" algn="l" rtl="0">
              <a:spcBef>
                <a:spcPts val="0"/>
              </a:spcBef>
              <a:spcAft>
                <a:spcPts val="0"/>
              </a:spcAft>
              <a:buSzPts val="1800"/>
              <a:buChar char="●"/>
            </a:pPr>
            <a:r>
              <a:rPr lang="en" dirty="0"/>
              <a:t>There is no course text or prescribed reading list although useful resources, articles and papers will be made available to you throughout</a:t>
            </a:r>
            <a:endParaRPr/>
          </a:p>
          <a:p>
            <a:pPr marL="457200" lvl="0" indent="-342900" algn="l" rtl="0">
              <a:spcBef>
                <a:spcPts val="0"/>
              </a:spcBef>
              <a:spcAft>
                <a:spcPts val="0"/>
              </a:spcAft>
              <a:buSzPts val="1800"/>
              <a:buChar char="●"/>
            </a:pPr>
            <a:r>
              <a:rPr lang="en" dirty="0"/>
              <a:t>The instructors will be available on-hand in the weekly labs to help you</a:t>
            </a:r>
            <a:endParaRPr/>
          </a:p>
          <a:p>
            <a:r>
              <a:rPr lang="en" dirty="0"/>
              <a:t>Encourage you to join our slack channel for the year </a:t>
            </a:r>
            <a:r>
              <a:rPr lang="en"/>
              <a:t>(</a:t>
            </a:r>
            <a:r>
              <a:rPr lang="en">
                <a:hlinkClick r:id="rId3"/>
              </a:rPr>
              <a:t>richwebtu.slack.com</a:t>
            </a:r>
            <a:r>
              <a:rPr lang="en"/>
              <a:t>) post in a public forum so others can learn from </a:t>
            </a:r>
            <a:r>
              <a:rPr lang="en" dirty="0"/>
              <a:t>the responses.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115" name="Google Shape;115;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Thank you for choosing this class. I believe you will thoroughly enjoy the learning experience</a:t>
            </a:r>
            <a:endParaRPr/>
          </a:p>
          <a:p>
            <a:pPr marL="457200" lvl="0" indent="-342900" algn="l" rtl="0">
              <a:spcBef>
                <a:spcPts val="0"/>
              </a:spcBef>
              <a:spcAft>
                <a:spcPts val="0"/>
              </a:spcAft>
              <a:buSzPts val="1800"/>
              <a:buChar char="●"/>
            </a:pPr>
            <a:r>
              <a:rPr lang="en"/>
              <a:t>The technologies you will learn here will be very valuable for you in the remainder of your course studies and in your chosen career</a:t>
            </a:r>
            <a:endParaRPr/>
          </a:p>
          <a:p>
            <a:pPr marL="457200" lvl="0" indent="-342900" algn="l" rtl="0">
              <a:spcBef>
                <a:spcPts val="0"/>
              </a:spcBef>
              <a:spcAft>
                <a:spcPts val="0"/>
              </a:spcAft>
              <a:buSzPts val="1800"/>
              <a:buChar char="●"/>
            </a:pPr>
            <a:r>
              <a:rPr lang="en"/>
              <a:t>Please participate as much as you can during the term. You can only get out as much as you put in</a:t>
            </a:r>
            <a:endParaRPr/>
          </a:p>
          <a:p>
            <a:pPr marL="457200" lvl="0" indent="-342900" algn="l" rtl="0">
              <a:spcBef>
                <a:spcPts val="0"/>
              </a:spcBef>
              <a:spcAft>
                <a:spcPts val="0"/>
              </a:spcAft>
              <a:buSzPts val="1800"/>
              <a:buChar char="●"/>
            </a:pPr>
            <a:r>
              <a:rPr lang="en"/>
              <a:t>As the teaching is partially online so there is a different discipline required for successful learning in this module</a:t>
            </a:r>
            <a:endParaRPr/>
          </a:p>
          <a:p>
            <a:pPr marL="457200" lvl="0" indent="-342900" algn="l" rtl="0">
              <a:spcBef>
                <a:spcPts val="0"/>
              </a:spcBef>
              <a:spcAft>
                <a:spcPts val="0"/>
              </a:spcAft>
              <a:buSzPts val="1800"/>
              <a:buChar char="●"/>
            </a:pPr>
            <a:r>
              <a:rPr lang="en"/>
              <a:t>The very best of luck!</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Tropic</vt:lpstr>
      <vt:lpstr>Module Outline</vt:lpstr>
      <vt:lpstr>Welcome to the module</vt:lpstr>
      <vt:lpstr>Motivation</vt:lpstr>
      <vt:lpstr>Teaching and Learning</vt:lpstr>
      <vt:lpstr>Grading and Credits</vt:lpstr>
      <vt:lpstr>Study Guidance</vt:lpstr>
      <vt:lpstr>Virtual Learning Environment</vt:lpstr>
      <vt:lpstr>Getting Help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Outline</dc:title>
  <cp:revision>32</cp:revision>
  <dcterms:modified xsi:type="dcterms:W3CDTF">2019-09-13T15:06:06Z</dcterms:modified>
</cp:coreProperties>
</file>