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58E326-A5EF-42B2-B89B-7B70B0BF3D15}">
  <a:tblStyle styleId="{BA58E326-A5EF-42B2-B89B-7B70B0BF3D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6ed07f8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ed07f8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18250c7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250c7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6ed07f8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ed07f8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6ed07f81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ed07f81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6ed07f81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ed07f81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16ed07f81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ed07f81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6ed07f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ed07f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6ed07f8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ed07f8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6ed07f8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ed07f8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6ed07f8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ed07f8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18250c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8250c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18250c7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8250c7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6ed07f8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ed07f8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6ed07f8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d07f8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Bootstrapping a Web App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2 - HTML Image Elements</a:t>
            </a:r>
            <a:endParaRPr/>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DOM is constructed as before</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&lt;img&gt; </a:t>
            </a:r>
            <a:r>
              <a:rPr lang="en"/>
              <a:t>element causes the browser to make a new outbound connection to the source URL, possibly a different server to that from which the page was loaded</a:t>
            </a:r>
            <a:endParaRPr/>
          </a:p>
        </p:txBody>
      </p:sp>
      <p:graphicFrame>
        <p:nvGraphicFramePr>
          <p:cNvPr id="129" name="Google Shape;129;p22"/>
          <p:cNvGraphicFramePr/>
          <p:nvPr/>
        </p:nvGraphicFramePr>
        <p:xfrm>
          <a:off x="851875" y="1453175"/>
          <a:ext cx="3000000" cy="3000000"/>
        </p:xfrm>
        <a:graphic>
          <a:graphicData uri="http://schemas.openxmlformats.org/drawingml/2006/table">
            <a:tbl>
              <a:tblPr>
                <a:noFill/>
                <a:tableStyleId>{BA58E326-A5EF-42B2-B89B-7B70B0BF3D15}</a:tableStyleId>
              </a:tblPr>
              <a:tblGrid>
                <a:gridCol w="7736575"/>
              </a:tblGrid>
              <a:tr h="986400">
                <a:tc>
                  <a:txBody>
                    <a:bodyPr/>
                    <a:lstStyle/>
                    <a:p>
                      <a:pPr indent="0" lvl="0" marL="0" rtl="0" algn="l">
                        <a:spcBef>
                          <a:spcPts val="0"/>
                        </a:spcBef>
                        <a:spcAft>
                          <a:spcPts val="0"/>
                        </a:spcAft>
                        <a:buNone/>
                      </a:pPr>
                      <a:r>
                        <a:rPr lang="en">
                          <a:latin typeface="Consolas"/>
                          <a:ea typeface="Consolas"/>
                          <a:cs typeface="Consolas"/>
                          <a:sym typeface="Consolas"/>
                        </a:rPr>
                        <a:t>&lt;article class=”serious”&gt;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&lt;h4&gt;</a:t>
                      </a:r>
                      <a:r>
                        <a:rPr lang="en">
                          <a:solidFill>
                            <a:srgbClr val="333333"/>
                          </a:solidFill>
                          <a:latin typeface="Consolas"/>
                          <a:ea typeface="Consolas"/>
                          <a:cs typeface="Consolas"/>
                          <a:sym typeface="Consolas"/>
                        </a:rPr>
                        <a:t>Where everyday is Caturday&lt;/h4&gt;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&lt;img src=”</a:t>
                      </a:r>
                      <a:r>
                        <a:rPr lang="en">
                          <a:solidFill>
                            <a:srgbClr val="FF0000"/>
                          </a:solidFill>
                          <a:latin typeface="Consolas"/>
                          <a:ea typeface="Consolas"/>
                          <a:cs typeface="Consolas"/>
                          <a:sym typeface="Consolas"/>
                        </a:rPr>
                        <a:t>http://24.media.tumblr.com/tumblr_m3saarua371qa37oko1_1280.jpg</a:t>
                      </a:r>
                      <a:r>
                        <a:rPr lang="en">
                          <a:latin typeface="Consolas"/>
                          <a:ea typeface="Consolas"/>
                          <a:cs typeface="Consolas"/>
                          <a:sym typeface="Consolas"/>
                        </a:rPr>
                        <a:t>”&gt;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&lt;/article&gt;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Representation</a:t>
            </a:r>
            <a:endParaRPr/>
          </a:p>
        </p:txBody>
      </p:sp>
      <p:pic>
        <p:nvPicPr>
          <p:cNvPr descr="4 - DOM Representation 2.png" id="135" name="Google Shape;135;p23"/>
          <p:cNvPicPr preferRelativeResize="0"/>
          <p:nvPr/>
        </p:nvPicPr>
        <p:blipFill>
          <a:blip r:embed="rId3">
            <a:alphaModFix/>
          </a:blip>
          <a:stretch>
            <a:fillRect/>
          </a:stretch>
        </p:blipFill>
        <p:spPr>
          <a:xfrm>
            <a:off x="2490325" y="1558150"/>
            <a:ext cx="3861700" cy="279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3 - Inline Script Element</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a:t>
            </a:r>
            <a:r>
              <a:rPr lang="en">
                <a:latin typeface="Consolas"/>
                <a:ea typeface="Consolas"/>
                <a:cs typeface="Consolas"/>
                <a:sym typeface="Consolas"/>
              </a:rPr>
              <a:t>&lt;script&gt; </a:t>
            </a:r>
            <a:r>
              <a:rPr lang="en"/>
              <a:t>element causes the browser to execute the commands within</a:t>
            </a:r>
            <a:endParaRPr/>
          </a:p>
          <a:p>
            <a:pPr indent="-342900" lvl="0" marL="457200" rtl="0" algn="l">
              <a:spcBef>
                <a:spcPts val="0"/>
              </a:spcBef>
              <a:spcAft>
                <a:spcPts val="0"/>
              </a:spcAft>
              <a:buSzPts val="1800"/>
              <a:buChar char="●"/>
            </a:pPr>
            <a:r>
              <a:rPr lang="en"/>
              <a:t>This is an example of inlined Javascript in a HTML document</a:t>
            </a:r>
            <a:endParaRPr/>
          </a:p>
        </p:txBody>
      </p:sp>
      <p:graphicFrame>
        <p:nvGraphicFramePr>
          <p:cNvPr id="142" name="Google Shape;142;p24"/>
          <p:cNvGraphicFramePr/>
          <p:nvPr/>
        </p:nvGraphicFramePr>
        <p:xfrm>
          <a:off x="851875" y="1464350"/>
          <a:ext cx="3000000" cy="3000000"/>
        </p:xfrm>
        <a:graphic>
          <a:graphicData uri="http://schemas.openxmlformats.org/drawingml/2006/table">
            <a:tbl>
              <a:tblPr>
                <a:noFill/>
                <a:tableStyleId>{BA58E326-A5EF-42B2-B89B-7B70B0BF3D15}</a:tableStyleId>
              </a:tblPr>
              <a:tblGrid>
                <a:gridCol w="7736575"/>
              </a:tblGrid>
              <a:tr h="1285400">
                <a:tc>
                  <a:txBody>
                    <a:bodyPr/>
                    <a:lstStyle/>
                    <a:p>
                      <a:pPr indent="0" lvl="0" marL="0" rtl="0" algn="l">
                        <a:spcBef>
                          <a:spcPts val="0"/>
                        </a:spcBef>
                        <a:spcAft>
                          <a:spcPts val="0"/>
                        </a:spcAft>
                        <a:buNone/>
                      </a:pPr>
                      <a:r>
                        <a:rPr lang="en">
                          <a:latin typeface="Consolas"/>
                          <a:ea typeface="Consolas"/>
                          <a:cs typeface="Consolas"/>
                          <a:sym typeface="Consolas"/>
                        </a:rPr>
                        <a:t>&lt;script type=”text/javascript”&gt;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window.onload = function(e)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console.log(“Everything ready”);</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&lt;/script&gt;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4 - External Script Element</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Here, the </a:t>
            </a:r>
            <a:r>
              <a:rPr lang="en">
                <a:latin typeface="Consolas"/>
                <a:ea typeface="Consolas"/>
                <a:cs typeface="Consolas"/>
                <a:sym typeface="Consolas"/>
              </a:rPr>
              <a:t>&lt;script&gt; </a:t>
            </a:r>
            <a:r>
              <a:rPr lang="en"/>
              <a:t>element does not contain any code within but rather instructs the browser to load the code from the specified URL</a:t>
            </a:r>
            <a:endParaRPr/>
          </a:p>
          <a:p>
            <a:pPr indent="-342900" lvl="0" marL="457200" rtl="0" algn="l">
              <a:spcBef>
                <a:spcPts val="0"/>
              </a:spcBef>
              <a:spcAft>
                <a:spcPts val="0"/>
              </a:spcAft>
              <a:buSzPts val="1800"/>
              <a:buChar char="●"/>
            </a:pPr>
            <a:r>
              <a:rPr lang="en"/>
              <a:t>Scripts can be loaded from the originating server or any other server</a:t>
            </a:r>
            <a:endParaRPr/>
          </a:p>
          <a:p>
            <a:pPr indent="-342900" lvl="0" marL="457200" rtl="0" algn="l">
              <a:spcBef>
                <a:spcPts val="0"/>
              </a:spcBef>
              <a:spcAft>
                <a:spcPts val="0"/>
              </a:spcAft>
              <a:buSzPts val="1800"/>
              <a:buChar char="●"/>
            </a:pPr>
            <a:r>
              <a:rPr lang="en"/>
              <a:t>Note that CSS can also be inlined or loaded externally within HTML elements using a similar by slightly different syntax</a:t>
            </a:r>
            <a:endParaRPr/>
          </a:p>
        </p:txBody>
      </p:sp>
      <p:graphicFrame>
        <p:nvGraphicFramePr>
          <p:cNvPr id="149" name="Google Shape;149;p25"/>
          <p:cNvGraphicFramePr/>
          <p:nvPr/>
        </p:nvGraphicFramePr>
        <p:xfrm>
          <a:off x="851875" y="1464350"/>
          <a:ext cx="3000000" cy="3000000"/>
        </p:xfrm>
        <a:graphic>
          <a:graphicData uri="http://schemas.openxmlformats.org/drawingml/2006/table">
            <a:tbl>
              <a:tblPr>
                <a:noFill/>
                <a:tableStyleId>{BA58E326-A5EF-42B2-B89B-7B70B0BF3D15}</a:tableStyleId>
              </a:tblPr>
              <a:tblGrid>
                <a:gridCol w="7736575"/>
              </a:tblGrid>
              <a:tr h="926450">
                <a:tc>
                  <a:txBody>
                    <a:bodyPr/>
                    <a:lstStyle/>
                    <a:p>
                      <a:pPr indent="0" lvl="0" marL="0" rtl="0" algn="l">
                        <a:spcBef>
                          <a:spcPts val="0"/>
                        </a:spcBef>
                        <a:spcAft>
                          <a:spcPts val="0"/>
                        </a:spcAft>
                        <a:buNone/>
                      </a:pPr>
                      <a:r>
                        <a:rPr lang="en">
                          <a:latin typeface="Consolas"/>
                          <a:ea typeface="Consolas"/>
                          <a:cs typeface="Consolas"/>
                          <a:sym typeface="Consolas"/>
                        </a:rPr>
                        <a:t>&lt;script type=”text/javascript” src=”https://cdnjs.cloudflare.com/ajax/libs/react/15.3.1/react.js”&gt;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&lt;/script&gt;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5 - External API Request</a:t>
            </a:r>
            <a:endParaRPr/>
          </a:p>
        </p:txBody>
      </p:sp>
      <p:sp>
        <p:nvSpPr>
          <p:cNvPr id="155" name="Google Shape;155;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browser makes a HTTP request to the specified API server for data which is processed in the response or handled as an error</a:t>
            </a:r>
            <a:endParaRPr/>
          </a:p>
          <a:p>
            <a:pPr indent="0" lvl="0" marL="0" rtl="0" algn="l">
              <a:spcBef>
                <a:spcPts val="1600"/>
              </a:spcBef>
              <a:spcAft>
                <a:spcPts val="1600"/>
              </a:spcAft>
              <a:buNone/>
            </a:pPr>
            <a:r>
              <a:t/>
            </a:r>
            <a:endParaRPr/>
          </a:p>
        </p:txBody>
      </p:sp>
      <p:graphicFrame>
        <p:nvGraphicFramePr>
          <p:cNvPr id="156" name="Google Shape;156;p26"/>
          <p:cNvGraphicFramePr/>
          <p:nvPr/>
        </p:nvGraphicFramePr>
        <p:xfrm>
          <a:off x="851875" y="1464350"/>
          <a:ext cx="3000000" cy="3000000"/>
        </p:xfrm>
        <a:graphic>
          <a:graphicData uri="http://schemas.openxmlformats.org/drawingml/2006/table">
            <a:tbl>
              <a:tblPr>
                <a:noFill/>
                <a:tableStyleId>{BA58E326-A5EF-42B2-B89B-7B70B0BF3D15}</a:tableStyleId>
              </a:tblPr>
              <a:tblGrid>
                <a:gridCol w="7736575"/>
              </a:tblGrid>
              <a:tr h="926450">
                <a:tc>
                  <a:txBody>
                    <a:bodyPr/>
                    <a:lstStyle/>
                    <a:p>
                      <a:pPr indent="0" lvl="0" marL="0" rtl="0" algn="l">
                        <a:spcBef>
                          <a:spcPts val="0"/>
                        </a:spcBef>
                        <a:spcAft>
                          <a:spcPts val="0"/>
                        </a:spcAft>
                        <a:buNone/>
                      </a:pPr>
                      <a:r>
                        <a:rPr lang="en">
                          <a:latin typeface="Consolas"/>
                          <a:ea typeface="Consolas"/>
                          <a:cs typeface="Consolas"/>
                          <a:sym typeface="Consolas"/>
                        </a:rPr>
                        <a:t>&lt;script type=”text/javascript”&gt;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fetch(“http://jsonplaceholder.typicode.com/posts”)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.then(function(response)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Success </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.catch(function(err){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Error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&lt;/script&gt;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2" name="Google Shape;162;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We’ve seen that there is a lot going on when a web app is loaded for the first time into the browser</a:t>
            </a:r>
            <a:endParaRPr/>
          </a:p>
          <a:p>
            <a:pPr indent="-342900" lvl="0" marL="457200" rtl="0" algn="l">
              <a:spcBef>
                <a:spcPts val="0"/>
              </a:spcBef>
              <a:spcAft>
                <a:spcPts val="0"/>
              </a:spcAft>
              <a:buSzPts val="1800"/>
              <a:buChar char="●"/>
            </a:pPr>
            <a:r>
              <a:rPr lang="en"/>
              <a:t>The scenarios here are by no means exhaustive but illustrate the first stage of a typical web application lifecycle</a:t>
            </a:r>
            <a:endParaRPr/>
          </a:p>
          <a:p>
            <a:pPr indent="-342900" lvl="0" marL="457200" rtl="0" algn="l">
              <a:spcBef>
                <a:spcPts val="0"/>
              </a:spcBef>
              <a:spcAft>
                <a:spcPts val="0"/>
              </a:spcAft>
              <a:buSzPts val="1800"/>
              <a:buChar char="●"/>
            </a:pPr>
            <a:r>
              <a:rPr lang="en"/>
              <a:t>It is important, as a developer, to have a clear mental model of what is happening in your app with respect to the client and the server and the interaction between them</a:t>
            </a:r>
            <a:endParaRPr/>
          </a:p>
          <a:p>
            <a:pPr indent="-342900" lvl="0" marL="457200" rtl="0" algn="l">
              <a:spcBef>
                <a:spcPts val="0"/>
              </a:spcBef>
              <a:spcAft>
                <a:spcPts val="0"/>
              </a:spcAft>
              <a:buSzPts val="1800"/>
              <a:buChar char="●"/>
            </a:pPr>
            <a:r>
              <a:rPr lang="en"/>
              <a:t>Later in this module, we’ll be considering the important issues of the ordering of actions such as what is loaded and executed before what and of the performance implications of application startup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Web App get started?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consider the detail of what happens when a user starts up a web app</a:t>
            </a:r>
            <a:endParaRPr/>
          </a:p>
          <a:p>
            <a:pPr indent="-342900" lvl="0" marL="914400" rtl="0" algn="l">
              <a:spcBef>
                <a:spcPts val="0"/>
              </a:spcBef>
              <a:spcAft>
                <a:spcPts val="0"/>
              </a:spcAft>
              <a:buSzPts val="1800"/>
              <a:buAutoNum type="arabicPeriod"/>
            </a:pPr>
            <a:r>
              <a:rPr lang="en"/>
              <a:t>The user navigates to a URL in the browser</a:t>
            </a:r>
            <a:endParaRPr/>
          </a:p>
          <a:p>
            <a:pPr indent="-342900" lvl="0" marL="914400" rtl="0" algn="l">
              <a:spcBef>
                <a:spcPts val="0"/>
              </a:spcBef>
              <a:spcAft>
                <a:spcPts val="0"/>
              </a:spcAft>
              <a:buSzPts val="1800"/>
              <a:buAutoNum type="arabicPeriod"/>
            </a:pPr>
            <a:r>
              <a:rPr lang="en"/>
              <a:t>The browser makes a TCP/IP connection to server IP address and designated port associated with that URL</a:t>
            </a:r>
            <a:endParaRPr/>
          </a:p>
          <a:p>
            <a:pPr indent="-342900" lvl="0" marL="914400" rtl="0" algn="l">
              <a:spcBef>
                <a:spcPts val="0"/>
              </a:spcBef>
              <a:spcAft>
                <a:spcPts val="0"/>
              </a:spcAft>
              <a:buSzPts val="1800"/>
              <a:buAutoNum type="arabicPeriod"/>
            </a:pPr>
            <a:r>
              <a:rPr lang="en"/>
              <a:t>An application server or HTTP proxy, listening at that IP address, accepts the connection from the browser</a:t>
            </a:r>
            <a:endParaRPr/>
          </a:p>
          <a:p>
            <a:pPr indent="-342900" lvl="0" marL="914400" rtl="0" algn="l">
              <a:spcBef>
                <a:spcPts val="0"/>
              </a:spcBef>
              <a:spcAft>
                <a:spcPts val="0"/>
              </a:spcAft>
              <a:buSzPts val="1800"/>
              <a:buAutoNum type="arabicPeriod"/>
            </a:pPr>
            <a:r>
              <a:rPr lang="en"/>
              <a:t>The browser sends a HTTP request over the, now open, TCP/IP connection</a:t>
            </a:r>
            <a:endParaRPr/>
          </a:p>
          <a:p>
            <a:pPr indent="-342900" lvl="0" marL="914400" rtl="0" algn="l">
              <a:spcBef>
                <a:spcPts val="0"/>
              </a:spcBef>
              <a:spcAft>
                <a:spcPts val="0"/>
              </a:spcAft>
              <a:buSzPts val="1800"/>
              <a:buAutoNum type="arabicPeriod"/>
            </a:pPr>
            <a:r>
              <a:rPr lang="en"/>
              <a:t>The application server parses the request and responds to the browser over the same open TCP/IP connection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View</a:t>
            </a:r>
            <a:endParaRPr/>
          </a:p>
        </p:txBody>
      </p:sp>
      <p:pic>
        <p:nvPicPr>
          <p:cNvPr descr="Web App Overview.png" id="79" name="Google Shape;79;p15"/>
          <p:cNvPicPr preferRelativeResize="0"/>
          <p:nvPr/>
        </p:nvPicPr>
        <p:blipFill>
          <a:blip r:embed="rId3">
            <a:alphaModFix/>
          </a:blip>
          <a:stretch>
            <a:fillRect/>
          </a:stretch>
        </p:blipFill>
        <p:spPr>
          <a:xfrm>
            <a:off x="1553000" y="1237000"/>
            <a:ext cx="6553625" cy="354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the Web App</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HTTP request will start loading the initial assets from the server into the browser</a:t>
            </a:r>
            <a:endParaRPr/>
          </a:p>
          <a:p>
            <a:pPr indent="-342900" lvl="0" marL="457200" rtl="0" algn="l">
              <a:spcBef>
                <a:spcPts val="0"/>
              </a:spcBef>
              <a:spcAft>
                <a:spcPts val="0"/>
              </a:spcAft>
              <a:buSzPts val="1800"/>
              <a:buChar char="●"/>
            </a:pPr>
            <a:r>
              <a:rPr lang="en"/>
              <a:t>The term </a:t>
            </a:r>
            <a:r>
              <a:rPr i="1" lang="en"/>
              <a:t>assets</a:t>
            </a:r>
            <a:r>
              <a:rPr lang="en"/>
              <a:t> here means HTML, CSS, Javascript or multimedia files</a:t>
            </a:r>
            <a:endParaRPr/>
          </a:p>
          <a:p>
            <a:pPr indent="-342900" lvl="0" marL="457200" rtl="0" algn="l">
              <a:spcBef>
                <a:spcPts val="0"/>
              </a:spcBef>
              <a:spcAft>
                <a:spcPts val="0"/>
              </a:spcAft>
              <a:buSzPts val="1800"/>
              <a:buChar char="●"/>
            </a:pPr>
            <a:r>
              <a:rPr lang="en"/>
              <a:t>As files are loaded, the browser parses each in turn and runs any commands that may be contained therein</a:t>
            </a:r>
            <a:endParaRPr/>
          </a:p>
          <a:p>
            <a:pPr indent="-342900" lvl="0" marL="457200" rtl="0" algn="l">
              <a:spcBef>
                <a:spcPts val="0"/>
              </a:spcBef>
              <a:spcAft>
                <a:spcPts val="0"/>
              </a:spcAft>
              <a:buSzPts val="1800"/>
              <a:buChar char="●"/>
            </a:pPr>
            <a:r>
              <a:rPr lang="en"/>
              <a:t>For example, HTML elements would build the viewable content and CSS commands would style that content</a:t>
            </a:r>
            <a:endParaRPr/>
          </a:p>
          <a:p>
            <a:pPr indent="-342900" lvl="0" marL="457200" rtl="0" algn="l">
              <a:spcBef>
                <a:spcPts val="0"/>
              </a:spcBef>
              <a:spcAft>
                <a:spcPts val="0"/>
              </a:spcAft>
              <a:buSzPts val="1800"/>
              <a:buChar char="●"/>
            </a:pPr>
            <a:r>
              <a:rPr lang="en"/>
              <a:t>Some commands may cause the browser to connect back to the original server or other servers to load more assets</a:t>
            </a:r>
            <a:endParaRPr/>
          </a:p>
          <a:p>
            <a:pPr indent="-342900" lvl="0" marL="457200" rtl="0" algn="l">
              <a:spcBef>
                <a:spcPts val="0"/>
              </a:spcBef>
              <a:spcAft>
                <a:spcPts val="0"/>
              </a:spcAft>
              <a:buSzPts val="1800"/>
              <a:buChar char="●"/>
            </a:pPr>
            <a:r>
              <a:rPr lang="en"/>
              <a:t>This process continues until the last asset has been fetched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Document Object Model (DOM)</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module, you will be spending a lot of time working with the DOM</a:t>
            </a:r>
            <a:endParaRPr/>
          </a:p>
          <a:p>
            <a:pPr indent="-342900" lvl="0" marL="457200" rtl="0" algn="l">
              <a:spcBef>
                <a:spcPts val="0"/>
              </a:spcBef>
              <a:spcAft>
                <a:spcPts val="0"/>
              </a:spcAft>
              <a:buSzPts val="1800"/>
              <a:buChar char="●"/>
            </a:pPr>
            <a:r>
              <a:rPr lang="en"/>
              <a:t>The DOM is the internal, memory representation of the content in a browser window - which can be written to and read from</a:t>
            </a:r>
            <a:endParaRPr/>
          </a:p>
          <a:p>
            <a:pPr indent="-342900" lvl="0" marL="457200" rtl="0" algn="l">
              <a:spcBef>
                <a:spcPts val="0"/>
              </a:spcBef>
              <a:spcAft>
                <a:spcPts val="0"/>
              </a:spcAft>
              <a:buSzPts val="1800"/>
              <a:buChar char="●"/>
            </a:pPr>
            <a:r>
              <a:rPr lang="en"/>
              <a:t>Displaying content in a browser is achieved by writing to the DOM</a:t>
            </a:r>
            <a:endParaRPr/>
          </a:p>
          <a:p>
            <a:pPr indent="-342900" lvl="0" marL="457200" rtl="0" algn="l">
              <a:spcBef>
                <a:spcPts val="0"/>
              </a:spcBef>
              <a:spcAft>
                <a:spcPts val="0"/>
              </a:spcAft>
              <a:buSzPts val="1800"/>
              <a:buChar char="●"/>
            </a:pPr>
            <a:r>
              <a:rPr lang="en"/>
              <a:t>When the DOM changes, the browser automatically renders those changes to the window view</a:t>
            </a:r>
            <a:endParaRPr/>
          </a:p>
          <a:p>
            <a:pPr indent="-342900" lvl="0" marL="457200" rtl="0" algn="l">
              <a:spcBef>
                <a:spcPts val="0"/>
              </a:spcBef>
              <a:spcAft>
                <a:spcPts val="0"/>
              </a:spcAft>
              <a:buSzPts val="1800"/>
              <a:buChar char="●"/>
            </a:pPr>
            <a:r>
              <a:rPr lang="en"/>
              <a:t>Updates to the DOM are done using HTML, CSS or Javascript</a:t>
            </a:r>
            <a:endParaRPr/>
          </a:p>
          <a:p>
            <a:pPr indent="-342900" lvl="0" marL="457200" rtl="0" algn="l">
              <a:spcBef>
                <a:spcPts val="0"/>
              </a:spcBef>
              <a:spcAft>
                <a:spcPts val="0"/>
              </a:spcAft>
              <a:buSzPts val="1800"/>
              <a:buChar char="●"/>
            </a:pPr>
            <a:r>
              <a:rPr lang="en"/>
              <a:t>Internally, the DOM is an abstract data structure logically modelled as a tree, something which will become clearer as we study the DOM APIs through the HTML, CSS and Javascript interfaces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State and the DOM</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We’ve already noted that one of the biggest challenges when building web apps is synchronising application state between client and server</a:t>
            </a:r>
            <a:endParaRPr/>
          </a:p>
          <a:p>
            <a:pPr indent="-342900" lvl="0" marL="457200" rtl="0" algn="l">
              <a:spcBef>
                <a:spcPts val="0"/>
              </a:spcBef>
              <a:spcAft>
                <a:spcPts val="0"/>
              </a:spcAft>
              <a:buSzPts val="1800"/>
              <a:buChar char="●"/>
            </a:pPr>
            <a:r>
              <a:rPr lang="en"/>
              <a:t>Application state means the values of data objects on disk or in-memory on the server and in the browser</a:t>
            </a:r>
            <a:endParaRPr/>
          </a:p>
          <a:p>
            <a:pPr indent="-342900" lvl="0" marL="457200" rtl="0" algn="l">
              <a:spcBef>
                <a:spcPts val="0"/>
              </a:spcBef>
              <a:spcAft>
                <a:spcPts val="0"/>
              </a:spcAft>
              <a:buSzPts val="1800"/>
              <a:buChar char="●"/>
            </a:pPr>
            <a:r>
              <a:rPr lang="en"/>
              <a:t>In the browser, we consider the contents of the DOM to be part of the application state</a:t>
            </a:r>
            <a:endParaRPr/>
          </a:p>
          <a:p>
            <a:pPr indent="-342900" lvl="0" marL="457200" rtl="0" algn="l">
              <a:spcBef>
                <a:spcPts val="0"/>
              </a:spcBef>
              <a:spcAft>
                <a:spcPts val="0"/>
              </a:spcAft>
              <a:buSzPts val="1800"/>
              <a:buChar char="●"/>
            </a:pPr>
            <a:r>
              <a:rPr lang="en"/>
              <a:t>Having the DOM accurately reflect the values of other in-memory or on-disk values in the browser</a:t>
            </a:r>
            <a:endParaRPr/>
          </a:p>
          <a:p>
            <a:pPr indent="-342900" lvl="0" marL="457200" rtl="0" algn="l">
              <a:spcBef>
                <a:spcPts val="0"/>
              </a:spcBef>
              <a:spcAft>
                <a:spcPts val="0"/>
              </a:spcAft>
              <a:buSzPts val="1800"/>
              <a:buChar char="●"/>
            </a:pPr>
            <a:r>
              <a:rPr lang="en"/>
              <a:t>Synchronising the DOM with the rest of application state is most comlpex task in building web apps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Happening During Loading?</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consider a number of typical scenarios during the load time of an web app focusing</a:t>
            </a:r>
            <a:endParaRPr/>
          </a:p>
          <a:p>
            <a:pPr indent="-342900" lvl="0" marL="457200" rtl="0" algn="l">
              <a:spcBef>
                <a:spcPts val="0"/>
              </a:spcBef>
              <a:spcAft>
                <a:spcPts val="0"/>
              </a:spcAft>
              <a:buSzPts val="1800"/>
              <a:buChar char="●"/>
            </a:pPr>
            <a:r>
              <a:rPr lang="en"/>
              <a:t>Through a set of example scenarios, we’ll focus on two aspects for now - the building of the DOM and additional network requests which may occur</a:t>
            </a:r>
            <a:endParaRPr/>
          </a:p>
          <a:p>
            <a:pPr indent="-342900" lvl="0" marL="457200" rtl="0" algn="l">
              <a:spcBef>
                <a:spcPts val="0"/>
              </a:spcBef>
              <a:spcAft>
                <a:spcPts val="0"/>
              </a:spcAft>
              <a:buSzPts val="1800"/>
              <a:buChar char="●"/>
            </a:pPr>
            <a:r>
              <a:rPr lang="en"/>
              <a:t>The examples shown are by no means exhaustive but are fairly typical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HTML Nested Elements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Suppose that browser encounters the following HTML content while loading a page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a:t>
            </a:r>
            <a:r>
              <a:rPr lang="en">
                <a:latin typeface="Consolas"/>
                <a:ea typeface="Consolas"/>
                <a:cs typeface="Consolas"/>
                <a:sym typeface="Consolas"/>
              </a:rPr>
              <a:t>&lt;body&gt; </a:t>
            </a:r>
            <a:r>
              <a:rPr lang="en"/>
              <a:t>element is created as the top-level element, with a child </a:t>
            </a:r>
            <a:r>
              <a:rPr lang="en">
                <a:latin typeface="Consolas"/>
                <a:ea typeface="Consolas"/>
                <a:cs typeface="Consolas"/>
                <a:sym typeface="Consolas"/>
              </a:rPr>
              <a:t>&lt;section&gt;</a:t>
            </a:r>
            <a:r>
              <a:rPr lang="en"/>
              <a:t> element which, in turn, contains a </a:t>
            </a:r>
            <a:r>
              <a:rPr lang="en">
                <a:latin typeface="Consolas"/>
                <a:ea typeface="Consolas"/>
                <a:cs typeface="Consolas"/>
                <a:sym typeface="Consolas"/>
              </a:rPr>
              <a:t>&lt;h3&gt;</a:t>
            </a:r>
            <a:r>
              <a:rPr lang="en"/>
              <a:t> child element</a:t>
            </a:r>
            <a:endParaRPr/>
          </a:p>
        </p:txBody>
      </p:sp>
      <p:graphicFrame>
        <p:nvGraphicFramePr>
          <p:cNvPr id="110" name="Google Shape;110;p20"/>
          <p:cNvGraphicFramePr/>
          <p:nvPr/>
        </p:nvGraphicFramePr>
        <p:xfrm>
          <a:off x="851875" y="2101700"/>
          <a:ext cx="3000000" cy="3000000"/>
        </p:xfrm>
        <a:graphic>
          <a:graphicData uri="http://schemas.openxmlformats.org/drawingml/2006/table">
            <a:tbl>
              <a:tblPr>
                <a:noFill/>
                <a:tableStyleId>{BA58E326-A5EF-42B2-B89B-7B70B0BF3D15}</a:tableStyleId>
              </a:tblPr>
              <a:tblGrid>
                <a:gridCol w="7239000"/>
              </a:tblGrid>
              <a:tr h="381000">
                <a:tc>
                  <a:txBody>
                    <a:bodyPr/>
                    <a:lstStyle/>
                    <a:p>
                      <a:pPr indent="0" lvl="0" marL="0" rtl="0" algn="l">
                        <a:spcBef>
                          <a:spcPts val="0"/>
                        </a:spcBef>
                        <a:spcAft>
                          <a:spcPts val="0"/>
                        </a:spcAft>
                        <a:buNone/>
                      </a:pPr>
                      <a:r>
                        <a:rPr lang="en">
                          <a:latin typeface="Consolas"/>
                          <a:ea typeface="Consolas"/>
                          <a:cs typeface="Consolas"/>
                          <a:sym typeface="Consolas"/>
                        </a:rPr>
                        <a:t>&lt;body&gt;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&lt;section id=”intro”&gt;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&lt;h3&gt;Welcome to web programming&lt;/h3&gt;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&lt;/secton&gt;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&lt;/body&gt;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Representation</a:t>
            </a:r>
            <a:endParaRPr/>
          </a:p>
        </p:txBody>
      </p:sp>
      <p:pic>
        <p:nvPicPr>
          <p:cNvPr descr="DOM Representation.png" id="116" name="Google Shape;116;p21"/>
          <p:cNvPicPr preferRelativeResize="0"/>
          <p:nvPr/>
        </p:nvPicPr>
        <p:blipFill>
          <a:blip r:embed="rId3">
            <a:alphaModFix/>
          </a:blip>
          <a:stretch>
            <a:fillRect/>
          </a:stretch>
        </p:blipFill>
        <p:spPr>
          <a:xfrm>
            <a:off x="2896029" y="1266825"/>
            <a:ext cx="2671350" cy="3502125"/>
          </a:xfrm>
          <a:prstGeom prst="rect">
            <a:avLst/>
          </a:prstGeom>
          <a:noFill/>
          <a:ln>
            <a:noFill/>
          </a:ln>
        </p:spPr>
      </p:pic>
      <p:sp>
        <p:nvSpPr>
          <p:cNvPr id="117" name="Google Shape;117;p21"/>
          <p:cNvSpPr txBox="1"/>
          <p:nvPr/>
        </p:nvSpPr>
        <p:spPr>
          <a:xfrm>
            <a:off x="6418200" y="1323900"/>
            <a:ext cx="1417800" cy="369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Tree root node</a:t>
            </a:r>
            <a:endParaRPr/>
          </a:p>
        </p:txBody>
      </p:sp>
      <p:sp>
        <p:nvSpPr>
          <p:cNvPr id="118" name="Google Shape;118;p21"/>
          <p:cNvSpPr/>
          <p:nvPr/>
        </p:nvSpPr>
        <p:spPr>
          <a:xfrm>
            <a:off x="5567375" y="1401600"/>
            <a:ext cx="850800" cy="213600"/>
          </a:xfrm>
          <a:prstGeom prst="lef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5709302" y="2387250"/>
            <a:ext cx="1670400" cy="369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Internal child node</a:t>
            </a:r>
            <a:endParaRPr/>
          </a:p>
        </p:txBody>
      </p:sp>
      <p:sp>
        <p:nvSpPr>
          <p:cNvPr id="120" name="Google Shape;120;p21"/>
          <p:cNvSpPr/>
          <p:nvPr/>
        </p:nvSpPr>
        <p:spPr>
          <a:xfrm>
            <a:off x="4858463" y="2464950"/>
            <a:ext cx="850800" cy="213600"/>
          </a:xfrm>
          <a:prstGeom prst="lef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5123396" y="4334625"/>
            <a:ext cx="981600" cy="369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Leaf node</a:t>
            </a:r>
            <a:endParaRPr/>
          </a:p>
        </p:txBody>
      </p:sp>
      <p:sp>
        <p:nvSpPr>
          <p:cNvPr id="122" name="Google Shape;122;p21"/>
          <p:cNvSpPr/>
          <p:nvPr/>
        </p:nvSpPr>
        <p:spPr>
          <a:xfrm>
            <a:off x="4272563" y="4412325"/>
            <a:ext cx="850800" cy="213600"/>
          </a:xfrm>
          <a:prstGeom prst="lef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