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6f839fe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f839fe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6f839fe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f839fe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6f839fe4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f839fe4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6f839fe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f839fe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6f839fe4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f839fe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6e55f26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e55f26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6f839fe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f839fe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6f839fe4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f839fe4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6f839fe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f839fe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6f839fe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f839fe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6f839fe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f839fe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6f839fe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f839fe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6f839fe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f839fe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info.cern.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Brief History of Web Apps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HTML and CSS solved the problem how content could be loaded and styled, there was still no easy way to easily deal with events such as mouse movement, key presses, timers, etc</a:t>
            </a:r>
            <a:endParaRPr/>
          </a:p>
          <a:p>
            <a:pPr indent="-342900" lvl="0" marL="457200" rtl="0" algn="l">
              <a:spcBef>
                <a:spcPts val="0"/>
              </a:spcBef>
              <a:spcAft>
                <a:spcPts val="0"/>
              </a:spcAft>
              <a:buSzPts val="1800"/>
              <a:buChar char="●"/>
            </a:pPr>
            <a:r>
              <a:rPr lang="en"/>
              <a:t>An engineer, Brendan Eich, working at Netscape in 1995 developed a functional language in 10 days, which subsequently became known as Javascript, to address this shortcoming</a:t>
            </a:r>
            <a:endParaRPr/>
          </a:p>
          <a:p>
            <a:pPr indent="-342900" lvl="0" marL="457200" rtl="0" algn="l">
              <a:spcBef>
                <a:spcPts val="0"/>
              </a:spcBef>
              <a:spcAft>
                <a:spcPts val="0"/>
              </a:spcAft>
              <a:buSzPts val="1800"/>
              <a:buChar char="●"/>
            </a:pPr>
            <a:r>
              <a:rPr lang="en"/>
              <a:t>Unlike the Java applet, Javascript had access to the DOM structure and opened up an imperative language API for programmers</a:t>
            </a:r>
            <a:endParaRPr/>
          </a:p>
          <a:p>
            <a:pPr indent="-342900" lvl="0" marL="457200" rtl="0" algn="l">
              <a:spcBef>
                <a:spcPts val="0"/>
              </a:spcBef>
              <a:spcAft>
                <a:spcPts val="0"/>
              </a:spcAft>
              <a:buSzPts val="1800"/>
              <a:buChar char="●"/>
            </a:pPr>
            <a:r>
              <a:rPr lang="en"/>
              <a:t>Despite the unfortunate similarity in the their names, the two languages are quite different in nature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Shortcomings</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Javascript did not enjoy instant favour with developers with its many flaws and idiosyncrasies</a:t>
            </a:r>
            <a:endParaRPr/>
          </a:p>
          <a:p>
            <a:pPr indent="-342900" lvl="0" marL="457200" rtl="0" algn="l">
              <a:spcBef>
                <a:spcPts val="0"/>
              </a:spcBef>
              <a:spcAft>
                <a:spcPts val="0"/>
              </a:spcAft>
              <a:buSzPts val="1800"/>
              <a:buChar char="●"/>
            </a:pPr>
            <a:r>
              <a:rPr lang="en"/>
              <a:t>And it was slow to execute</a:t>
            </a:r>
            <a:endParaRPr/>
          </a:p>
          <a:p>
            <a:pPr indent="-342900" lvl="0" marL="457200" rtl="0" algn="l">
              <a:spcBef>
                <a:spcPts val="0"/>
              </a:spcBef>
              <a:spcAft>
                <a:spcPts val="0"/>
              </a:spcAft>
              <a:buSzPts val="1800"/>
              <a:buChar char="●"/>
            </a:pPr>
            <a:r>
              <a:rPr lang="en"/>
              <a:t>In 2008, Google released the Chrome browser featuring a very fast JS runtime with Mozilla Firefox following and improving its JS runtime </a:t>
            </a:r>
            <a:endParaRPr/>
          </a:p>
          <a:p>
            <a:pPr indent="-342900" lvl="0" marL="457200" rtl="0" algn="l">
              <a:spcBef>
                <a:spcPts val="0"/>
              </a:spcBef>
              <a:spcAft>
                <a:spcPts val="0"/>
              </a:spcAft>
              <a:buSzPts val="1800"/>
              <a:buChar char="●"/>
            </a:pPr>
            <a:r>
              <a:rPr lang="en"/>
              <a:t>So, by the late 2000s and a number of versions later, JS was firmly established as the de-facto standard</a:t>
            </a:r>
            <a:endParaRPr/>
          </a:p>
          <a:p>
            <a:pPr indent="-342900" lvl="0" marL="457200" rtl="0" algn="l">
              <a:spcBef>
                <a:spcPts val="0"/>
              </a:spcBef>
              <a:spcAft>
                <a:spcPts val="0"/>
              </a:spcAft>
              <a:buSzPts val="1800"/>
              <a:buChar char="●"/>
            </a:pPr>
            <a:r>
              <a:rPr lang="en"/>
              <a:t>Most web apps today execute as JS on the browser and JS is becoming dominant in web app design, often displacing HTML and CSS</a:t>
            </a:r>
            <a:endParaRPr/>
          </a:p>
          <a:p>
            <a:pPr indent="-342900" lvl="0" marL="457200" rtl="0" algn="l">
              <a:spcBef>
                <a:spcPts val="0"/>
              </a:spcBef>
              <a:spcAft>
                <a:spcPts val="0"/>
              </a:spcAft>
              <a:buSzPts val="1800"/>
              <a:buChar char="●"/>
            </a:pPr>
            <a:r>
              <a:rPr lang="en"/>
              <a:t>Due to its ubiquity, JS is now the world’s most executed language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a:t>
            </a:r>
            <a:endParaRPr/>
          </a:p>
        </p:txBody>
      </p:sp>
      <p:sp>
        <p:nvSpPr>
          <p:cNvPr id="132" name="Google Shape;13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Javascript language is an implementation of a language standard called ECMAScript (ES)</a:t>
            </a:r>
            <a:endParaRPr/>
          </a:p>
          <a:p>
            <a:pPr indent="-342900" lvl="0" marL="457200" rtl="0" algn="l">
              <a:spcBef>
                <a:spcPts val="0"/>
              </a:spcBef>
              <a:spcAft>
                <a:spcPts val="0"/>
              </a:spcAft>
              <a:buSzPts val="1800"/>
              <a:buChar char="●"/>
            </a:pPr>
            <a:r>
              <a:rPr lang="en"/>
              <a:t>Most browsers support ES5 but a new version is actively under development called ES6 or ES2015</a:t>
            </a:r>
            <a:endParaRPr/>
          </a:p>
          <a:p>
            <a:pPr indent="-342900" lvl="0" marL="457200" rtl="0" algn="l">
              <a:spcBef>
                <a:spcPts val="0"/>
              </a:spcBef>
              <a:spcAft>
                <a:spcPts val="0"/>
              </a:spcAft>
              <a:buSzPts val="1800"/>
              <a:buChar char="●"/>
            </a:pPr>
            <a:r>
              <a:rPr lang="en"/>
              <a:t>ES6 adds some familiar language features to JS like classes and inheritance</a:t>
            </a:r>
            <a:endParaRPr/>
          </a:p>
          <a:p>
            <a:pPr indent="-342900" lvl="0" marL="457200" rtl="0" algn="l">
              <a:spcBef>
                <a:spcPts val="0"/>
              </a:spcBef>
              <a:spcAft>
                <a:spcPts val="0"/>
              </a:spcAft>
              <a:buSzPts val="1800"/>
              <a:buChar char="●"/>
            </a:pPr>
            <a:r>
              <a:rPr lang="en"/>
              <a:t>Although ES6 is not widely supported, programmers can author ES6 code and then have it translated to ES5 for execution on the browser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started as a document linking system has become the world’s leading application development platform on the desktop</a:t>
            </a:r>
            <a:endParaRPr/>
          </a:p>
          <a:p>
            <a:pPr indent="-342900" lvl="0" marL="457200" rtl="0" algn="l">
              <a:spcBef>
                <a:spcPts val="0"/>
              </a:spcBef>
              <a:spcAft>
                <a:spcPts val="0"/>
              </a:spcAft>
              <a:buSzPts val="1800"/>
              <a:buChar char="●"/>
            </a:pPr>
            <a:r>
              <a:rPr lang="en"/>
              <a:t>Through successive iterations, the problem of delivering apps over the network, on demand, has been largely solved with the W3C stack of tools</a:t>
            </a:r>
            <a:endParaRPr/>
          </a:p>
          <a:p>
            <a:pPr indent="-342900" lvl="0" marL="457200" rtl="0" algn="l">
              <a:spcBef>
                <a:spcPts val="0"/>
              </a:spcBef>
              <a:spcAft>
                <a:spcPts val="0"/>
              </a:spcAft>
              <a:buSzPts val="1800"/>
              <a:buChar char="●"/>
            </a:pPr>
            <a:r>
              <a:rPr lang="en"/>
              <a:t>Superior technologies have come and gone but the web endures despite its shortcomings</a:t>
            </a:r>
            <a:endParaRPr/>
          </a:p>
          <a:p>
            <a:pPr indent="-342900" lvl="0" marL="457200" rtl="0" algn="l">
              <a:spcBef>
                <a:spcPts val="0"/>
              </a:spcBef>
              <a:spcAft>
                <a:spcPts val="0"/>
              </a:spcAft>
              <a:buSzPts val="1800"/>
              <a:buChar char="●"/>
            </a:pPr>
            <a:r>
              <a:rPr lang="en"/>
              <a:t>Its legacy of open standards and enthusiastic developer communities has helped to push it forward</a:t>
            </a:r>
            <a:endParaRPr/>
          </a:p>
          <a:p>
            <a:pPr indent="-342900" lvl="0" marL="457200" rtl="0" algn="l">
              <a:spcBef>
                <a:spcPts val="0"/>
              </a:spcBef>
              <a:spcAft>
                <a:spcPts val="0"/>
              </a:spcAft>
              <a:buSzPts val="1800"/>
              <a:buChar char="●"/>
            </a:pPr>
            <a:r>
              <a:rPr lang="en"/>
              <a:t>logic and reason would suggest that it should not have succeeded in the way it has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4" name="Google Shape;14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brief, we can see that the modern web app ecosystem has its origins in a document linking system designed to solve an entirely different problem</a:t>
            </a:r>
            <a:endParaRPr/>
          </a:p>
          <a:p>
            <a:pPr indent="-342900" lvl="0" marL="457200" rtl="0" algn="l">
              <a:spcBef>
                <a:spcPts val="0"/>
              </a:spcBef>
              <a:spcAft>
                <a:spcPts val="0"/>
              </a:spcAft>
              <a:buSzPts val="1800"/>
              <a:buChar char="●"/>
            </a:pPr>
            <a:r>
              <a:rPr lang="en"/>
              <a:t>In as the Internet grew the problem of on-demand access to applications needed to be solved and the web filled that niche</a:t>
            </a:r>
            <a:endParaRPr/>
          </a:p>
          <a:p>
            <a:pPr indent="-342900" lvl="0" marL="457200" rtl="0" algn="l">
              <a:spcBef>
                <a:spcPts val="0"/>
              </a:spcBef>
              <a:spcAft>
                <a:spcPts val="0"/>
              </a:spcAft>
              <a:buSzPts val="1800"/>
              <a:buChar char="●"/>
            </a:pPr>
            <a:r>
              <a:rPr lang="en"/>
              <a:t>In intervening years the struggle between open standards and proprietary lock-in played out, with the open web prevailing</a:t>
            </a:r>
            <a:endParaRPr/>
          </a:p>
          <a:p>
            <a:pPr indent="-342900" lvl="0" marL="457200" rtl="0" algn="l">
              <a:spcBef>
                <a:spcPts val="0"/>
              </a:spcBef>
              <a:spcAft>
                <a:spcPts val="0"/>
              </a:spcAft>
              <a:buSzPts val="1800"/>
              <a:buChar char="●"/>
            </a:pPr>
            <a:r>
              <a:rPr lang="en"/>
              <a:t>Despite its obvious shortcomings, the web has endured and continues to grow in strength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Get Here?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coders coming to web app development for the first time, the most striking this is how it is so unlike most other kinds of user interface development for desktop or mobile</a:t>
            </a:r>
            <a:endParaRPr/>
          </a:p>
          <a:p>
            <a:pPr indent="-342900" lvl="0" marL="457200" rtl="0" algn="l">
              <a:spcBef>
                <a:spcPts val="0"/>
              </a:spcBef>
              <a:spcAft>
                <a:spcPts val="0"/>
              </a:spcAft>
              <a:buSzPts val="1800"/>
              <a:buChar char="●"/>
            </a:pPr>
            <a:r>
              <a:rPr lang="en"/>
              <a:t>Web applications stacks are a totally incongruous mish-mash of different languages, tools, practices and patterns</a:t>
            </a:r>
            <a:endParaRPr/>
          </a:p>
          <a:p>
            <a:pPr indent="-342900" lvl="0" marL="457200" rtl="0" algn="l">
              <a:spcBef>
                <a:spcPts val="0"/>
              </a:spcBef>
              <a:spcAft>
                <a:spcPts val="0"/>
              </a:spcAft>
              <a:buSzPts val="1800"/>
              <a:buChar char="●"/>
            </a:pPr>
            <a:r>
              <a:rPr lang="en"/>
              <a:t>And the technology is evolving all the time suggesting that, somehow, things haven’t quite settled down</a:t>
            </a:r>
            <a:endParaRPr/>
          </a:p>
          <a:p>
            <a:pPr indent="-342900" lvl="0" marL="457200" rtl="0" algn="l">
              <a:spcBef>
                <a:spcPts val="0"/>
              </a:spcBef>
              <a:spcAft>
                <a:spcPts val="0"/>
              </a:spcAft>
              <a:buSzPts val="1800"/>
              <a:buChar char="●"/>
            </a:pPr>
            <a:r>
              <a:rPr lang="en"/>
              <a:t>So how did we get here? Why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browser has in origins in 1989 when Tim Berners-lee, a researcher and developer at CERN, proposed the idea of a networked, hyper-linked documents</a:t>
            </a:r>
            <a:endParaRPr/>
          </a:p>
          <a:p>
            <a:pPr indent="-342900" lvl="0" marL="457200" rtl="0" algn="l">
              <a:spcBef>
                <a:spcPts val="0"/>
              </a:spcBef>
              <a:spcAft>
                <a:spcPts val="0"/>
              </a:spcAft>
              <a:buSzPts val="1800"/>
              <a:buChar char="●"/>
            </a:pPr>
            <a:r>
              <a:rPr lang="en"/>
              <a:t>By 1991 the early world-wide-web technologies emerged, including early prototype versions of  HTML, HTTP and the URL specifications</a:t>
            </a:r>
            <a:endParaRPr/>
          </a:p>
          <a:p>
            <a:pPr indent="-342900" lvl="0" marL="457200" rtl="0" algn="l">
              <a:spcBef>
                <a:spcPts val="0"/>
              </a:spcBef>
              <a:spcAft>
                <a:spcPts val="0"/>
              </a:spcAft>
              <a:buSzPts val="1800"/>
              <a:buChar char="●"/>
            </a:pPr>
            <a:r>
              <a:rPr lang="en"/>
              <a:t>The key innovation was one-way text linking over the network allow users to easily reference documents from within documents</a:t>
            </a:r>
            <a:endParaRPr/>
          </a:p>
          <a:p>
            <a:pPr indent="-342900" lvl="0" marL="457200" rtl="0" algn="l">
              <a:spcBef>
                <a:spcPts val="0"/>
              </a:spcBef>
              <a:spcAft>
                <a:spcPts val="0"/>
              </a:spcAft>
              <a:buSzPts val="1800"/>
              <a:buChar char="●"/>
            </a:pPr>
            <a:r>
              <a:rPr lang="en"/>
              <a:t>The early 90’s saw further developments and standardisation efforts leading to the establishment of the world-wide-web consortium (W3C)</a:t>
            </a:r>
            <a:endParaRPr/>
          </a:p>
          <a:p>
            <a:pPr indent="-342900" lvl="0" marL="457200" rtl="0" algn="l">
              <a:spcBef>
                <a:spcPts val="0"/>
              </a:spcBef>
              <a:spcAft>
                <a:spcPts val="0"/>
              </a:spcAft>
              <a:buSzPts val="1800"/>
              <a:buChar char="●"/>
            </a:pPr>
            <a:r>
              <a:rPr lang="en"/>
              <a:t>The world’s first website can still be seen at </a:t>
            </a:r>
            <a:r>
              <a:rPr lang="en" u="sng">
                <a:solidFill>
                  <a:schemeClr val="accent5"/>
                </a:solidFill>
                <a:hlinkClick r:id="rId3"/>
              </a:rPr>
              <a:t>http://info.cern.ch/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Screen Shot 2016-09-07 at 09.04.46.png" id="84" name="Google Shape;84;p16"/>
          <p:cNvPicPr preferRelativeResize="0"/>
          <p:nvPr/>
        </p:nvPicPr>
        <p:blipFill>
          <a:blip r:embed="rId3">
            <a:alphaModFix/>
          </a:blip>
          <a:stretch>
            <a:fillRect/>
          </a:stretch>
        </p:blipFill>
        <p:spPr>
          <a:xfrm>
            <a:off x="0" y="1225436"/>
            <a:ext cx="9143999" cy="2692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Mosaic</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real browser, mixing a GUI with the WWW suite of technologies, was created by a team led by Marc Andreessen in 1993 at the National Center for Supercomputing Applications (NCSA) at the University of Chicago</a:t>
            </a:r>
            <a:endParaRPr/>
          </a:p>
          <a:p>
            <a:pPr indent="-342900" lvl="0" marL="457200" rtl="0" algn="l">
              <a:spcBef>
                <a:spcPts val="0"/>
              </a:spcBef>
              <a:spcAft>
                <a:spcPts val="0"/>
              </a:spcAft>
              <a:buSzPts val="1800"/>
              <a:buChar char="●"/>
            </a:pPr>
            <a:r>
              <a:rPr lang="en"/>
              <a:t>Funding for Mosaic came from the provisions of the US High Performance Computing and Communications Act of 1991, sponsored by the Senator Al Gore</a:t>
            </a:r>
            <a:endParaRPr/>
          </a:p>
          <a:p>
            <a:pPr indent="-342900" lvl="0" marL="457200" rtl="0" algn="l">
              <a:spcBef>
                <a:spcPts val="0"/>
              </a:spcBef>
              <a:spcAft>
                <a:spcPts val="0"/>
              </a:spcAft>
              <a:buSzPts val="1800"/>
              <a:buChar char="●"/>
            </a:pPr>
            <a:r>
              <a:rPr lang="en"/>
              <a:t>Mosaic was freely distributed and led to the rapid growth in popularity of the web</a:t>
            </a:r>
            <a:endParaRPr/>
          </a:p>
          <a:p>
            <a:pPr indent="-342900" lvl="0" marL="457200" rtl="0" algn="l">
              <a:spcBef>
                <a:spcPts val="0"/>
              </a:spcBef>
              <a:spcAft>
                <a:spcPts val="0"/>
              </a:spcAft>
              <a:buSzPts val="1800"/>
              <a:buChar char="●"/>
            </a:pPr>
            <a:r>
              <a:rPr lang="en"/>
              <a:t>Domain name registration exploded in response website growth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Servers</a:t>
            </a:r>
            <a:endParaRPr/>
          </a:p>
        </p:txBody>
      </p:sp>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web server is a network listener which accepts incoming HTTP requests from a browser and serves data in response</a:t>
            </a:r>
            <a:endParaRPr/>
          </a:p>
          <a:p>
            <a:pPr indent="-342900" lvl="0" marL="457200" rtl="0" algn="l">
              <a:spcBef>
                <a:spcPts val="0"/>
              </a:spcBef>
              <a:spcAft>
                <a:spcPts val="0"/>
              </a:spcAft>
              <a:buSzPts val="1800"/>
              <a:buChar char="●"/>
            </a:pPr>
            <a:r>
              <a:rPr lang="en"/>
              <a:t>Early web servers were simple document servers loading and transferring the contents of HTML files from disk to the requesting browser</a:t>
            </a:r>
            <a:endParaRPr/>
          </a:p>
          <a:p>
            <a:pPr indent="-342900" lvl="0" marL="457200" rtl="0" algn="l">
              <a:spcBef>
                <a:spcPts val="0"/>
              </a:spcBef>
              <a:spcAft>
                <a:spcPts val="0"/>
              </a:spcAft>
              <a:buSzPts val="1800"/>
              <a:buChar char="●"/>
            </a:pPr>
            <a:r>
              <a:rPr lang="en"/>
              <a:t>Initially, the main request types were </a:t>
            </a:r>
            <a:r>
              <a:rPr lang="en">
                <a:latin typeface="Consolas"/>
                <a:ea typeface="Consolas"/>
                <a:cs typeface="Consolas"/>
                <a:sym typeface="Consolas"/>
              </a:rPr>
              <a:t>GET</a:t>
            </a:r>
            <a:r>
              <a:rPr lang="en"/>
              <a:t> for retrieving pages and </a:t>
            </a:r>
            <a:r>
              <a:rPr lang="en">
                <a:latin typeface="Consolas"/>
                <a:ea typeface="Consolas"/>
                <a:cs typeface="Consolas"/>
                <a:sym typeface="Consolas"/>
              </a:rPr>
              <a:t>POST</a:t>
            </a:r>
            <a:r>
              <a:rPr lang="en"/>
              <a:t> for sending data from the browser</a:t>
            </a:r>
            <a:endParaRPr/>
          </a:p>
          <a:p>
            <a:pPr indent="-342900" lvl="0" marL="457200" rtl="0" algn="l">
              <a:spcBef>
                <a:spcPts val="0"/>
              </a:spcBef>
              <a:spcAft>
                <a:spcPts val="0"/>
              </a:spcAft>
              <a:buSzPts val="1800"/>
              <a:buChar char="●"/>
            </a:pPr>
            <a:r>
              <a:rPr lang="en"/>
              <a:t>HTML contains a </a:t>
            </a:r>
            <a:r>
              <a:rPr lang="en">
                <a:latin typeface="Consolas"/>
                <a:ea typeface="Consolas"/>
                <a:cs typeface="Consolas"/>
                <a:sym typeface="Consolas"/>
              </a:rPr>
              <a:t>&lt;form&gt;</a:t>
            </a:r>
            <a:r>
              <a:rPr lang="en"/>
              <a:t> element which allows users to create content for processing on a server - the prototypes for modern web apps</a:t>
            </a:r>
            <a:endParaRPr/>
          </a:p>
          <a:p>
            <a:pPr indent="-342900" lvl="0" marL="457200" rtl="0" algn="l">
              <a:spcBef>
                <a:spcPts val="0"/>
              </a:spcBef>
              <a:spcAft>
                <a:spcPts val="0"/>
              </a:spcAft>
              <a:buSzPts val="1800"/>
              <a:buChar char="●"/>
            </a:pPr>
            <a:r>
              <a:rPr lang="en"/>
              <a:t>Server processing of form post requests was very primitive in the early days limiting the usefulness of user input in general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Netscape and the Browser Wars</a:t>
            </a:r>
            <a:endParaRPr/>
          </a:p>
        </p:txBody>
      </p:sp>
      <p:sp>
        <p:nvSpPr>
          <p:cNvPr id="102" name="Google Shape;102;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Andreessen left the University of Chicago he found a company to develop a browser which became Netscape Navigator</a:t>
            </a:r>
            <a:endParaRPr/>
          </a:p>
          <a:p>
            <a:pPr indent="-342900" lvl="0" marL="457200" rtl="0" algn="l">
              <a:spcBef>
                <a:spcPts val="0"/>
              </a:spcBef>
              <a:spcAft>
                <a:spcPts val="0"/>
              </a:spcAft>
              <a:buSzPts val="1800"/>
              <a:buChar char="●"/>
            </a:pPr>
            <a:r>
              <a:rPr lang="en"/>
              <a:t>Navigator was the dominant browser for some time until Microsoft, then the dominant in the desktop market, released its own Internet Explorer bundled with its Windows operating system</a:t>
            </a:r>
            <a:endParaRPr/>
          </a:p>
          <a:p>
            <a:pPr indent="-342900" lvl="0" marL="457200" rtl="0" algn="l">
              <a:spcBef>
                <a:spcPts val="0"/>
              </a:spcBef>
              <a:spcAft>
                <a:spcPts val="0"/>
              </a:spcAft>
              <a:buSzPts val="1800"/>
              <a:buChar char="●"/>
            </a:pPr>
            <a:r>
              <a:rPr lang="en"/>
              <a:t>This led to complete dominance by Microsoft in the browser market from the late 90’s during which time web standards fractured badly</a:t>
            </a:r>
            <a:endParaRPr/>
          </a:p>
          <a:p>
            <a:pPr indent="-342900" lvl="0" marL="457200" rtl="0" algn="l">
              <a:spcBef>
                <a:spcPts val="0"/>
              </a:spcBef>
              <a:spcAft>
                <a:spcPts val="0"/>
              </a:spcAft>
              <a:buSzPts val="1800"/>
              <a:buChar char="●"/>
            </a:pPr>
            <a:r>
              <a:rPr lang="en"/>
              <a:t>Microsoft subsequently loses a US Dept. Of Justice antitrust suit finding that the company had abused its monopoly position</a:t>
            </a:r>
            <a:endParaRPr/>
          </a:p>
          <a:p>
            <a:pPr indent="-342900" lvl="0" marL="457200" rtl="0" algn="l">
              <a:spcBef>
                <a:spcPts val="0"/>
              </a:spcBef>
              <a:spcAft>
                <a:spcPts val="0"/>
              </a:spcAft>
              <a:buSzPts val="1800"/>
              <a:buChar char="●"/>
            </a:pPr>
            <a:r>
              <a:rPr lang="en"/>
              <a:t>In recent  years all vendor’s browsers have standardised around W3C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Cascading Style Sheets (CSS)</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Earlier versions of HTML included features to assist with styling content such as font size, colours</a:t>
            </a:r>
            <a:endParaRPr/>
          </a:p>
          <a:p>
            <a:pPr indent="-342900" lvl="0" marL="457200" rtl="0" algn="l">
              <a:spcBef>
                <a:spcPts val="0"/>
              </a:spcBef>
              <a:spcAft>
                <a:spcPts val="0"/>
              </a:spcAft>
              <a:buSzPts val="1800"/>
              <a:buChar char="●"/>
            </a:pPr>
            <a:r>
              <a:rPr lang="en"/>
              <a:t>But it was clear early on that the concerns of content structure and content style needed to be separated</a:t>
            </a:r>
            <a:endParaRPr/>
          </a:p>
          <a:p>
            <a:pPr indent="-342900" lvl="0" marL="457200" rtl="0" algn="l">
              <a:spcBef>
                <a:spcPts val="0"/>
              </a:spcBef>
              <a:spcAft>
                <a:spcPts val="0"/>
              </a:spcAft>
              <a:buSzPts val="1800"/>
              <a:buChar char="●"/>
            </a:pPr>
            <a:r>
              <a:rPr lang="en"/>
              <a:t>CSS was introduced in 1996 to be the content styling standard API</a:t>
            </a:r>
            <a:endParaRPr/>
          </a:p>
          <a:p>
            <a:pPr indent="-342900" lvl="0" marL="457200" rtl="0" algn="l">
              <a:spcBef>
                <a:spcPts val="0"/>
              </a:spcBef>
              <a:spcAft>
                <a:spcPts val="0"/>
              </a:spcAft>
              <a:buSzPts val="1800"/>
              <a:buChar char="●"/>
            </a:pPr>
            <a:r>
              <a:rPr lang="en"/>
              <a:t>Like HTML, it is a declarative language but has a completely different syntax - making use of element selectors for DOM navigation</a:t>
            </a:r>
            <a:endParaRPr/>
          </a:p>
          <a:p>
            <a:pPr indent="-342900" lvl="0" marL="457200" rtl="0" algn="l">
              <a:spcBef>
                <a:spcPts val="0"/>
              </a:spcBef>
              <a:spcAft>
                <a:spcPts val="0"/>
              </a:spcAft>
              <a:buSzPts val="1800"/>
              <a:buChar char="●"/>
            </a:pPr>
            <a:r>
              <a:rPr lang="en"/>
              <a:t>The most recent version, CSS3, includes powerful features such as transitions and animations obviating, the need for Javascript in many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Around the same time that the browser and the web were becoming popular, the Java language was gaining traction, particularly in network server applications</a:t>
            </a:r>
            <a:endParaRPr/>
          </a:p>
          <a:p>
            <a:pPr indent="-342900" lvl="0" marL="457200" rtl="0" algn="l">
              <a:spcBef>
                <a:spcPts val="0"/>
              </a:spcBef>
              <a:spcAft>
                <a:spcPts val="0"/>
              </a:spcAft>
              <a:buSzPts val="1800"/>
              <a:buChar char="●"/>
            </a:pPr>
            <a:r>
              <a:rPr lang="en"/>
              <a:t>With the coming of the Internet era, engineers were looking for a way to load applications over a network on demand to a desktop</a:t>
            </a:r>
            <a:endParaRPr/>
          </a:p>
          <a:p>
            <a:pPr indent="-342900" lvl="0" marL="457200" rtl="0" algn="l">
              <a:spcBef>
                <a:spcPts val="0"/>
              </a:spcBef>
              <a:spcAft>
                <a:spcPts val="0"/>
              </a:spcAft>
              <a:buSzPts val="1800"/>
              <a:buChar char="●"/>
            </a:pPr>
            <a:r>
              <a:rPr lang="en"/>
              <a:t>One approach, which became popular for a number of years, saw a Java runtime being embedded in the browser which ran application containers, called applets, in an isolated VM in the browser loaded over the network - so-called write-once-run-everywhere model</a:t>
            </a:r>
            <a:endParaRPr/>
          </a:p>
          <a:p>
            <a:pPr indent="-342900" lvl="0" marL="457200" rtl="0" algn="l">
              <a:spcBef>
                <a:spcPts val="0"/>
              </a:spcBef>
              <a:spcAft>
                <a:spcPts val="0"/>
              </a:spcAft>
              <a:buSzPts val="1800"/>
              <a:buChar char="●"/>
            </a:pPr>
            <a:r>
              <a:rPr lang="en"/>
              <a:t>The technology was clunk, never widely adopted and is all but extinct now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