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4" r:id="rId4"/>
    <p:sldId id="290" r:id="rId5"/>
    <p:sldId id="289" r:id="rId6"/>
    <p:sldId id="273" r:id="rId7"/>
    <p:sldId id="271" r:id="rId8"/>
    <p:sldId id="268" r:id="rId9"/>
    <p:sldId id="269" r:id="rId10"/>
    <p:sldId id="270" r:id="rId11"/>
    <p:sldId id="259" r:id="rId12"/>
    <p:sldId id="275" r:id="rId13"/>
    <p:sldId id="274" r:id="rId14"/>
    <p:sldId id="278" r:id="rId15"/>
    <p:sldId id="276" r:id="rId16"/>
    <p:sldId id="277" r:id="rId17"/>
    <p:sldId id="281" r:id="rId18"/>
    <p:sldId id="265" r:id="rId19"/>
    <p:sldId id="261" r:id="rId20"/>
    <p:sldId id="279" r:id="rId21"/>
    <p:sldId id="280" r:id="rId22"/>
    <p:sldId id="282" r:id="rId23"/>
    <p:sldId id="284" r:id="rId24"/>
    <p:sldId id="283" r:id="rId25"/>
    <p:sldId id="266" r:id="rId26"/>
    <p:sldId id="263" r:id="rId27"/>
    <p:sldId id="285" r:id="rId28"/>
    <p:sldId id="286" r:id="rId29"/>
    <p:sldId id="267" r:id="rId30"/>
    <p:sldId id="262"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61C87-6C37-4DBE-92D0-214839FD9E88}" type="datetimeFigureOut">
              <a:rPr lang="en-IE" smtClean="0"/>
              <a:pPr/>
              <a:t>08/10/2019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6AE55-EFD0-4A44-B884-DAA1A9C681E5}"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08/10/2019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9841-4D10-4C13-9509-5C47FBAEF42F}" type="datetimeFigureOut">
              <a:rPr lang="en-IE" smtClean="0"/>
              <a:pPr/>
              <a:t>08/10/2019</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561E-E0C1-4F0A-93C2-9FC1439D4E14}"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smtClean="0"/>
              <a:t>Technical Architectures</a:t>
            </a:r>
            <a:endParaRPr lang="en-IE" dirty="0"/>
          </a:p>
        </p:txBody>
      </p:sp>
      <p:sp>
        <p:nvSpPr>
          <p:cNvPr id="3" name="Subtitle 2"/>
          <p:cNvSpPr>
            <a:spLocks noGrp="1"/>
          </p:cNvSpPr>
          <p:nvPr>
            <p:ph type="subTitle" idx="1"/>
          </p:nvPr>
        </p:nvSpPr>
        <p:spPr>
          <a:xfrm>
            <a:off x="1371600" y="4268688"/>
            <a:ext cx="6400800" cy="1752600"/>
          </a:xfrm>
        </p:spPr>
        <p:txBody>
          <a:bodyPr/>
          <a:lstStyle/>
          <a:p>
            <a:r>
              <a:rPr lang="en-IE" dirty="0" smtClean="0"/>
              <a:t>Damian Gordon</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a:bodyPr>
          <a:lstStyle/>
          <a:p>
            <a:r>
              <a:rPr lang="en-IE" sz="2800" dirty="0" smtClean="0"/>
              <a:t>Networks provide connectivity between client/server and the protocols that they use to communicate. </a:t>
            </a:r>
          </a:p>
          <a:p>
            <a:r>
              <a:rPr lang="en-IE" sz="2800" dirty="0" smtClean="0"/>
              <a:t>The Internet provides connectivity between systems that function as clients, servers, or both. </a:t>
            </a:r>
          </a:p>
          <a:p>
            <a:r>
              <a:rPr lang="en-IE" sz="2800" dirty="0" smtClean="0"/>
              <a:t>Many services used on the Internet are based on client/server computing model. </a:t>
            </a:r>
          </a:p>
        </p:txBody>
      </p:sp>
      <p:pic>
        <p:nvPicPr>
          <p:cNvPr id="4" name="Picture 2"/>
          <p:cNvPicPr>
            <a:picLocks noChangeAspect="1" noChangeArrowheads="1"/>
          </p:cNvPicPr>
          <p:nvPr/>
        </p:nvPicPr>
        <p:blipFill>
          <a:blip r:embed="rId2" cstate="print"/>
          <a:srcRect/>
          <a:stretch>
            <a:fillRect/>
          </a:stretch>
        </p:blipFill>
        <p:spPr bwMode="auto">
          <a:xfrm>
            <a:off x="6082588" y="72007"/>
            <a:ext cx="3061412" cy="148478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ient2.gif"/>
          <p:cNvPicPr>
            <a:picLocks noChangeAspect="1"/>
          </p:cNvPicPr>
          <p:nvPr/>
        </p:nvPicPr>
        <p:blipFill>
          <a:blip r:embed="rId2" cstate="print"/>
          <a:stretch>
            <a:fillRect/>
          </a:stretch>
        </p:blipFill>
        <p:spPr>
          <a:xfrm>
            <a:off x="611560" y="2132856"/>
            <a:ext cx="8060896" cy="288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lnSpcReduction="10000"/>
          </a:bodyPr>
          <a:lstStyle/>
          <a:p>
            <a:r>
              <a:rPr lang="en-IE" sz="2800" dirty="0" smtClean="0"/>
              <a:t>Client/server applications started with a simple, 2-tiered model consisting of a client and an application server. </a:t>
            </a:r>
          </a:p>
          <a:p>
            <a:r>
              <a:rPr lang="en-IE" sz="2800" dirty="0" smtClean="0"/>
              <a:t>The most common implementation is a 'fat' client - 'thin' server architecture, placing application logic in the client. </a:t>
            </a:r>
          </a:p>
          <a:p>
            <a:r>
              <a:rPr lang="en-IE" sz="2800" dirty="0" smtClean="0"/>
              <a:t>The database simply reports the results of queries implemented via dynamic SQL using a call level interface (CLI) such as Microsoft's Open Database Connectivity (ODBC).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ient3.jpg"/>
          <p:cNvPicPr>
            <a:picLocks noChangeAspect="1"/>
          </p:cNvPicPr>
          <p:nvPr/>
        </p:nvPicPr>
        <p:blipFill>
          <a:blip r:embed="rId2" cstate="print"/>
          <a:stretch>
            <a:fillRect/>
          </a:stretch>
        </p:blipFill>
        <p:spPr>
          <a:xfrm>
            <a:off x="827584" y="1700808"/>
            <a:ext cx="7630393" cy="360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ient3.jpg"/>
          <p:cNvPicPr>
            <a:picLocks noChangeAspect="1"/>
          </p:cNvPicPr>
          <p:nvPr/>
        </p:nvPicPr>
        <p:blipFill>
          <a:blip r:embed="rId2" cstate="print"/>
          <a:stretch>
            <a:fillRect/>
          </a:stretch>
        </p:blipFill>
        <p:spPr>
          <a:xfrm>
            <a:off x="827584" y="1700808"/>
            <a:ext cx="7630393" cy="3600400"/>
          </a:xfrm>
          <a:prstGeom prst="rect">
            <a:avLst/>
          </a:prstGeom>
        </p:spPr>
      </p:pic>
      <p:sp>
        <p:nvSpPr>
          <p:cNvPr id="7" name="Rectangle 6"/>
          <p:cNvSpPr/>
          <p:nvPr/>
        </p:nvSpPr>
        <p:spPr>
          <a:xfrm>
            <a:off x="531168" y="2816470"/>
            <a:ext cx="2384648" cy="29887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 name="Picture 3" descr="19797v1-max-250x250.jpg"/>
          <p:cNvPicPr>
            <a:picLocks noChangeAspect="1"/>
          </p:cNvPicPr>
          <p:nvPr/>
        </p:nvPicPr>
        <p:blipFill>
          <a:blip r:embed="rId3" cstate="print"/>
          <a:stretch>
            <a:fillRect/>
          </a:stretch>
        </p:blipFill>
        <p:spPr>
          <a:xfrm>
            <a:off x="899592" y="3544788"/>
            <a:ext cx="2067185" cy="1612404"/>
          </a:xfrm>
          <a:prstGeom prst="rect">
            <a:avLst/>
          </a:prstGeom>
        </p:spPr>
      </p:pic>
      <p:sp>
        <p:nvSpPr>
          <p:cNvPr id="5" name="Rectangle 4"/>
          <p:cNvSpPr/>
          <p:nvPr/>
        </p:nvSpPr>
        <p:spPr>
          <a:xfrm>
            <a:off x="1043608" y="2664071"/>
            <a:ext cx="1728192"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lnSpcReduction="10000"/>
          </a:bodyPr>
          <a:lstStyle/>
          <a:p>
            <a:r>
              <a:rPr lang="en-IE" sz="2800" dirty="0" smtClean="0"/>
              <a:t>An alternate approach is to use thin client - fat server waylays that invokes procedures stored at the database server. </a:t>
            </a:r>
          </a:p>
          <a:p>
            <a:r>
              <a:rPr lang="en-IE" sz="2800" dirty="0" smtClean="0"/>
              <a:t>The term thin client generally refers to user devices whose functionality is minimized, either to reduce the cost of ownership per desktop or to provide more user flexibility and mobility. </a:t>
            </a:r>
          </a:p>
          <a:p>
            <a:r>
              <a:rPr lang="en-IE" sz="2800" dirty="0" smtClean="0"/>
              <a:t>In either case, presentation is handled exclusively by the client, processing is split between client and server, and data is stored on and accessed through the server.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lnSpcReduction="10000"/>
          </a:bodyPr>
          <a:lstStyle/>
          <a:p>
            <a:r>
              <a:rPr lang="en-IE" sz="2800" dirty="0" smtClean="0"/>
              <a:t>Remote database transport protocols such as SQL-Net are used to carry the transaction. </a:t>
            </a:r>
          </a:p>
          <a:p>
            <a:r>
              <a:rPr lang="en-IE" sz="2800" dirty="0" smtClean="0"/>
              <a:t>The network 'footprint' is very large per query so that the effective bandwidth of the network, and thus the corresponding number of users who can effectively use the network, is reduced. </a:t>
            </a:r>
          </a:p>
          <a:p>
            <a:r>
              <a:rPr lang="en-IE" sz="2800" dirty="0" smtClean="0"/>
              <a:t>Furthermore, network transaction size and query transaction speed is slowed by this heavy interaction. </a:t>
            </a:r>
          </a:p>
          <a:p>
            <a:r>
              <a:rPr lang="en-IE" sz="2800" dirty="0" smtClean="0"/>
              <a:t>These architectures are not intended for mission critical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a:bodyPr>
          <a:lstStyle/>
          <a:p>
            <a:r>
              <a:rPr lang="en-IE" sz="2800" dirty="0" smtClean="0"/>
              <a:t>Advantages of 2-Tier System</a:t>
            </a:r>
          </a:p>
          <a:p>
            <a:pPr lvl="1"/>
            <a:r>
              <a:rPr lang="en-IE" sz="2400" dirty="0" smtClean="0"/>
              <a:t>Good application development speed</a:t>
            </a:r>
          </a:p>
          <a:p>
            <a:pPr lvl="1"/>
            <a:r>
              <a:rPr lang="en-IE" sz="2400" dirty="0" smtClean="0"/>
              <a:t>Most tools for 2-tier are very robust</a:t>
            </a:r>
          </a:p>
          <a:p>
            <a:pPr lvl="1"/>
            <a:r>
              <a:rPr lang="en-IE" sz="2400" dirty="0" smtClean="0"/>
              <a:t>Two-tier architectures work well in relatively homogeneous environments with fairly static business rules</a:t>
            </a:r>
            <a:endParaRPr lang="en-IE"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smtClean="0"/>
              <a:t>3-Tier Architecture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ient4.gif"/>
          <p:cNvPicPr>
            <a:picLocks noChangeAspect="1"/>
          </p:cNvPicPr>
          <p:nvPr/>
        </p:nvPicPr>
        <p:blipFill>
          <a:blip r:embed="rId2" cstate="print"/>
          <a:stretch>
            <a:fillRect/>
          </a:stretch>
        </p:blipFill>
        <p:spPr>
          <a:xfrm>
            <a:off x="1691680" y="1170444"/>
            <a:ext cx="6427277" cy="3698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Contents</a:t>
            </a:r>
            <a:endParaRPr lang="en-IE" dirty="0"/>
          </a:p>
        </p:txBody>
      </p:sp>
      <p:sp>
        <p:nvSpPr>
          <p:cNvPr id="3" name="Content Placeholder 2"/>
          <p:cNvSpPr>
            <a:spLocks noGrp="1"/>
          </p:cNvSpPr>
          <p:nvPr>
            <p:ph idx="1"/>
          </p:nvPr>
        </p:nvSpPr>
        <p:spPr/>
        <p:txBody>
          <a:bodyPr/>
          <a:lstStyle/>
          <a:p>
            <a:endParaRPr lang="en-IE" sz="2800" dirty="0" smtClean="0"/>
          </a:p>
          <a:p>
            <a:r>
              <a:rPr lang="en-IE" sz="2800" dirty="0" smtClean="0"/>
              <a:t>1-Tier Architecture (Stand-Alone Application)</a:t>
            </a:r>
            <a:endParaRPr lang="en-IE" sz="2800" dirty="0" smtClean="0"/>
          </a:p>
          <a:p>
            <a:r>
              <a:rPr lang="en-IE" sz="2800" dirty="0" smtClean="0"/>
              <a:t>2-Tier </a:t>
            </a:r>
            <a:r>
              <a:rPr lang="en-IE" sz="2800" dirty="0" smtClean="0"/>
              <a:t>Architecture (Client/Server)</a:t>
            </a:r>
          </a:p>
          <a:p>
            <a:r>
              <a:rPr lang="en-IE" sz="2800" dirty="0" smtClean="0"/>
              <a:t>3-Tier Architecture</a:t>
            </a:r>
          </a:p>
          <a:p>
            <a:r>
              <a:rPr lang="en-IE" sz="2800" dirty="0" smtClean="0"/>
              <a:t>N-Tier Architecture</a:t>
            </a:r>
          </a:p>
          <a:p>
            <a:r>
              <a:rPr lang="en-IE" sz="2800" dirty="0" smtClean="0"/>
              <a:t>N-Tier Architecture (with Server Load Balancing)</a:t>
            </a:r>
          </a:p>
          <a:p>
            <a:endParaRPr lang="en-IE" dirty="0"/>
          </a:p>
        </p:txBody>
      </p:sp>
      <p:sp>
        <p:nvSpPr>
          <p:cNvPr id="4" name="Rectangle 3"/>
          <p:cNvSpPr/>
          <p:nvPr/>
        </p:nvSpPr>
        <p:spPr>
          <a:xfrm>
            <a:off x="1277888" y="6156012"/>
            <a:ext cx="6462464" cy="369332"/>
          </a:xfrm>
          <a:prstGeom prst="rect">
            <a:avLst/>
          </a:prstGeom>
        </p:spPr>
        <p:txBody>
          <a:bodyPr wrap="square">
            <a:spAutoFit/>
          </a:bodyPr>
          <a:lstStyle/>
          <a:p>
            <a:r>
              <a:rPr lang="en-IE" dirty="0" smtClean="0"/>
              <a:t>http://cis.cuyamaca.net/draney/214/web_server/client.htm</a:t>
            </a:r>
            <a:endParaRPr lang="en-I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a:bodyPr>
          <a:lstStyle/>
          <a:p>
            <a:r>
              <a:rPr lang="en-IE" sz="2800" dirty="0" smtClean="0"/>
              <a:t>Inserting a middle tier in between a client and server achieves a 3-tier configuration. </a:t>
            </a:r>
          </a:p>
          <a:p>
            <a:r>
              <a:rPr lang="en-IE" sz="2800" dirty="0" smtClean="0"/>
              <a:t>The components of three-tiered architecture are divided into three layers: </a:t>
            </a:r>
          </a:p>
          <a:p>
            <a:pPr lvl="1"/>
            <a:r>
              <a:rPr lang="en-IE" sz="2400" dirty="0" smtClean="0"/>
              <a:t>a presentation layer, </a:t>
            </a:r>
          </a:p>
          <a:p>
            <a:pPr lvl="1"/>
            <a:r>
              <a:rPr lang="en-IE" sz="2400" dirty="0" smtClean="0"/>
              <a:t>functionality layer, and </a:t>
            </a:r>
          </a:p>
          <a:p>
            <a:pPr lvl="1"/>
            <a:r>
              <a:rPr lang="en-IE" sz="2400" dirty="0" smtClean="0"/>
              <a:t>data layer, </a:t>
            </a:r>
          </a:p>
          <a:p>
            <a:r>
              <a:rPr lang="en-IE" sz="2800" dirty="0" smtClean="0"/>
              <a:t>which must be logically separate.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a:bodyPr>
          <a:lstStyle/>
          <a:p>
            <a:r>
              <a:rPr lang="en-IE" sz="2800" dirty="0" smtClean="0"/>
              <a:t>The 3-tier architecture attempts to overcome some of the limitations of 2-tier schemes by separating presentation, processing, and data into separate distinct entities. </a:t>
            </a:r>
          </a:p>
          <a:p>
            <a:r>
              <a:rPr lang="en-IE" sz="2800" dirty="0" smtClean="0"/>
              <a:t>The middle-tier servers are typically coded in a highly portable, non-proprietary language such as C or Java. </a:t>
            </a:r>
          </a:p>
          <a:p>
            <a:r>
              <a:rPr lang="en-IE" sz="2800" dirty="0" smtClean="0"/>
              <a:t>Middle-tier functionality servers may be multithreaded and can be accessed by multiple clients, even those from separate applications.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lnSpcReduction="10000"/>
          </a:bodyPr>
          <a:lstStyle/>
          <a:p>
            <a:r>
              <a:rPr lang="en-IE" sz="2800" dirty="0" smtClean="0"/>
              <a:t>The client interacts with the middle tier via a standard protocol such as API (Application Programming Interface), or RPC (Remote Procedure Call). </a:t>
            </a:r>
          </a:p>
          <a:p>
            <a:r>
              <a:rPr lang="en-IE" sz="2800" dirty="0" smtClean="0"/>
              <a:t>The middle-tier interacts with the server via standard database protocols. </a:t>
            </a:r>
          </a:p>
          <a:p>
            <a:r>
              <a:rPr lang="en-IE" sz="2800" dirty="0" smtClean="0"/>
              <a:t>The middle-tier contains most of the application logic, translating client calls into database queries and other actions, and translating data from the database into client data in return. </a:t>
            </a:r>
            <a:endParaRPr lang="en-IE" sz="40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a:bodyPr>
          <a:lstStyle/>
          <a:p>
            <a:r>
              <a:rPr lang="en-IE" sz="2800" dirty="0" smtClean="0"/>
              <a:t>If the middle tier is located on the same host as the database, it can be tightly bound to the database via an embedded 3GL interface. </a:t>
            </a:r>
          </a:p>
          <a:p>
            <a:r>
              <a:rPr lang="en-IE" sz="2800" dirty="0" smtClean="0"/>
              <a:t>This yields a very highly controlled and high performance interaction, thus avoiding the costly processing and network overhead of SQL-Net, ODBC, or other CLIs (command line interfaces). </a:t>
            </a:r>
          </a:p>
          <a:p>
            <a:r>
              <a:rPr lang="en-IE" sz="2800" dirty="0" smtClean="0"/>
              <a:t>Furthermore, the middle tier can be distributed to a third host to gain processing power capability.</a:t>
            </a:r>
            <a:endParaRPr lang="en-IE" sz="4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fontScale="92500"/>
          </a:bodyPr>
          <a:lstStyle/>
          <a:p>
            <a:r>
              <a:rPr lang="en-IE" sz="2800" dirty="0" smtClean="0"/>
              <a:t>Advantages of 3-Tier Architecture</a:t>
            </a:r>
          </a:p>
          <a:p>
            <a:pPr lvl="1"/>
            <a:r>
              <a:rPr lang="en-IE" sz="2400" dirty="0" smtClean="0"/>
              <a:t>RPC calls provide greater overall system flexibility than SQL calls in 2-tier architectures</a:t>
            </a:r>
          </a:p>
          <a:p>
            <a:pPr lvl="1"/>
            <a:r>
              <a:rPr lang="en-IE" sz="2400" dirty="0" smtClean="0"/>
              <a:t>3-tier presentation client is not required to understand SQL. This allows firms to access legacy data, and simplifies the introduction of new data base technologies</a:t>
            </a:r>
          </a:p>
          <a:p>
            <a:pPr lvl="1"/>
            <a:r>
              <a:rPr lang="en-IE" sz="2400" dirty="0" smtClean="0"/>
              <a:t>Provides for more flexible resource allocation</a:t>
            </a:r>
          </a:p>
          <a:p>
            <a:pPr lvl="1"/>
            <a:r>
              <a:rPr lang="en-IE" sz="2400" dirty="0" smtClean="0"/>
              <a:t>Modularly designed middle-tier code modules can be reused by several applications</a:t>
            </a:r>
          </a:p>
          <a:p>
            <a:pPr lvl="1"/>
            <a:r>
              <a:rPr lang="en-IE" sz="2400" dirty="0" smtClean="0"/>
              <a:t>3-tier systems such as Open Software Foundation's Distributed Computing Environment (OSF/DCE) offers additional features to support distributed applications development</a:t>
            </a:r>
            <a:endParaRPr lang="en-IE"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smtClean="0"/>
              <a:t>N-Tier Architecture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ent5.gif"/>
          <p:cNvPicPr>
            <a:picLocks noChangeAspect="1"/>
          </p:cNvPicPr>
          <p:nvPr/>
        </p:nvPicPr>
        <p:blipFill>
          <a:blip r:embed="rId2" cstate="print"/>
          <a:stretch>
            <a:fillRect/>
          </a:stretch>
        </p:blipFill>
        <p:spPr>
          <a:xfrm>
            <a:off x="1187624" y="1268760"/>
            <a:ext cx="7056803" cy="379981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a:bodyPr>
          <a:lstStyle/>
          <a:p>
            <a:r>
              <a:rPr lang="en-IE" sz="2800" dirty="0" smtClean="0"/>
              <a:t>The 3-tier architecture can be extended to N-tiers when the middle tier provides connections to various types of services, integrating and coupling them to the client, and to each other. </a:t>
            </a:r>
          </a:p>
          <a:p>
            <a:r>
              <a:rPr lang="en-IE" sz="2800" dirty="0" smtClean="0"/>
              <a:t>Partitioning the application logic among various hosts can also create an N-tiered system. </a:t>
            </a:r>
          </a:p>
          <a:p>
            <a:r>
              <a:rPr lang="en-IE" sz="2800" dirty="0" smtClean="0"/>
              <a:t>Encapsulation of distributed functionality in such a manner provides significant advantages such as reusability, and thus reliability.</a:t>
            </a:r>
            <a:endParaRPr lang="en-IE"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fontScale="85000" lnSpcReduction="20000"/>
          </a:bodyPr>
          <a:lstStyle/>
          <a:p>
            <a:r>
              <a:rPr lang="en-IE" sz="2800" dirty="0" smtClean="0"/>
              <a:t>As applications become Web-oriented, Web server front ends can be used to offload the networking required to service user requests, providing more scalability and introducing points of functional optimization. </a:t>
            </a:r>
          </a:p>
          <a:p>
            <a:r>
              <a:rPr lang="en-IE" sz="2800" dirty="0" smtClean="0"/>
              <a:t>In this architecture, the client sends HTTP requests for content and presents the responses provided by the application system. </a:t>
            </a:r>
          </a:p>
          <a:p>
            <a:r>
              <a:rPr lang="en-IE" sz="2800" dirty="0" smtClean="0"/>
              <a:t>On receiving requests, the Web server either returns the content directly or passes it on to a specific application server. </a:t>
            </a:r>
          </a:p>
          <a:p>
            <a:r>
              <a:rPr lang="en-IE" sz="2800" dirty="0" smtClean="0"/>
              <a:t>The application server might then run CGI scripts for dynamic content, parse database requests, or assemble formatted responses to client queries, accessing dates or files as needed from a back-end database server or a file server.</a:t>
            </a:r>
            <a:endParaRPr lang="en-IE"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smtClean="0"/>
              <a:t>N-Tier Architecture </a:t>
            </a:r>
            <a:br>
              <a:rPr lang="en-IE" dirty="0" smtClean="0"/>
            </a:br>
            <a:r>
              <a:rPr lang="en-IE" dirty="0" smtClean="0"/>
              <a:t>with Server Load Balancing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1</a:t>
            </a:r>
            <a:r>
              <a:rPr lang="en-IE" dirty="0" smtClean="0"/>
              <a:t>-Tier </a:t>
            </a:r>
            <a:r>
              <a:rPr lang="en-IE" dirty="0" smtClean="0"/>
              <a:t>Architecture </a:t>
            </a:r>
            <a:r>
              <a:rPr lang="en-IE" dirty="0" smtClean="0"/>
              <a:t/>
            </a:r>
            <a:br>
              <a:rPr lang="en-IE" dirty="0" smtClean="0"/>
            </a:br>
            <a:r>
              <a:rPr lang="en-IE" dirty="0" smtClean="0"/>
              <a:t>(Stand-Alone Architecture)</a:t>
            </a:r>
            <a:endParaRPr lang="en-IE"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ent6.gif"/>
          <p:cNvPicPr>
            <a:picLocks noChangeAspect="1"/>
          </p:cNvPicPr>
          <p:nvPr/>
        </p:nvPicPr>
        <p:blipFill>
          <a:blip r:embed="rId2" cstate="print"/>
          <a:stretch>
            <a:fillRect/>
          </a:stretch>
        </p:blipFill>
        <p:spPr>
          <a:xfrm>
            <a:off x="755576" y="1192691"/>
            <a:ext cx="7831384" cy="475658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a:bodyPr>
          <a:lstStyle/>
          <a:p>
            <a:r>
              <a:rPr lang="en-IE" sz="2400" dirty="0" smtClean="0"/>
              <a:t>By segregating each function, system bottlenecks can be more easily identified and cleared by scaling the particular layer that is causing the bottleneck. </a:t>
            </a:r>
          </a:p>
          <a:p>
            <a:r>
              <a:rPr lang="en-IE" sz="2400" dirty="0" smtClean="0"/>
              <a:t>For example, if the Web server layer is the bottleneck, multiple Web servers can be deployed, with an appropriate server load-balancing solution to ensure effective load balancing across the servers.</a:t>
            </a:r>
            <a:endParaRPr lang="en-IE"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3-Tier Architecture</a:t>
            </a:r>
            <a:endParaRPr lang="en-IE" dirty="0"/>
          </a:p>
        </p:txBody>
      </p:sp>
      <p:sp>
        <p:nvSpPr>
          <p:cNvPr id="3" name="Content Placeholder 2"/>
          <p:cNvSpPr>
            <a:spLocks noGrp="1"/>
          </p:cNvSpPr>
          <p:nvPr>
            <p:ph idx="1"/>
          </p:nvPr>
        </p:nvSpPr>
        <p:spPr/>
        <p:txBody>
          <a:bodyPr>
            <a:normAutofit/>
          </a:bodyPr>
          <a:lstStyle/>
          <a:p>
            <a:r>
              <a:rPr lang="en-IE" sz="2400" dirty="0" smtClean="0"/>
              <a:t>The N-tiered approach has several benefits:</a:t>
            </a:r>
          </a:p>
          <a:p>
            <a:pPr lvl="1"/>
            <a:r>
              <a:rPr lang="en-IE" sz="2000" dirty="0" smtClean="0"/>
              <a:t>Different aspects of the application can be developed and rolled out independently</a:t>
            </a:r>
          </a:p>
          <a:p>
            <a:pPr lvl="1"/>
            <a:r>
              <a:rPr lang="en-IE" sz="2000" dirty="0" smtClean="0"/>
              <a:t>Servers can be optimized separately for database and application server functions</a:t>
            </a:r>
          </a:p>
          <a:p>
            <a:pPr lvl="1"/>
            <a:r>
              <a:rPr lang="en-IE" sz="2000" dirty="0" smtClean="0"/>
              <a:t>Servers can be sized appropriately for the requirements of each tier of the architecture</a:t>
            </a:r>
          </a:p>
          <a:p>
            <a:pPr lvl="1"/>
            <a:r>
              <a:rPr lang="en-IE" sz="2000" dirty="0" smtClean="0"/>
              <a:t>More overall server horsepower can be deployed</a:t>
            </a:r>
            <a:endParaRPr lang="en-IE"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Stand-Alone</a:t>
            </a:r>
            <a:endParaRPr lang="en-IE" dirty="0"/>
          </a:p>
        </p:txBody>
      </p:sp>
      <p:sp>
        <p:nvSpPr>
          <p:cNvPr id="3" name="Content Placeholder 2"/>
          <p:cNvSpPr>
            <a:spLocks noGrp="1"/>
          </p:cNvSpPr>
          <p:nvPr>
            <p:ph idx="1"/>
          </p:nvPr>
        </p:nvSpPr>
        <p:spPr/>
        <p:txBody>
          <a:bodyPr>
            <a:normAutofit/>
          </a:bodyPr>
          <a:lstStyle/>
          <a:p>
            <a:r>
              <a:rPr lang="en-IE" sz="2800" dirty="0" smtClean="0"/>
              <a:t>Stand-Alone describes an architecture where all of the elements of a system reside on one system.</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780928"/>
            <a:ext cx="3105087" cy="3169508"/>
          </a:xfrm>
          <a:prstGeom prst="rect">
            <a:avLst/>
          </a:prstGeom>
        </p:spPr>
      </p:pic>
    </p:spTree>
    <p:extLst>
      <p:ext uri="{BB962C8B-B14F-4D97-AF65-F5344CB8AC3E}">
        <p14:creationId xmlns:p14="http://schemas.microsoft.com/office/powerpoint/2010/main" val="259085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smtClean="0"/>
              <a:t>2-Tier Architecture (Client/Server)</a:t>
            </a:r>
          </a:p>
        </p:txBody>
      </p:sp>
    </p:spTree>
    <p:extLst>
      <p:ext uri="{BB962C8B-B14F-4D97-AF65-F5344CB8AC3E}">
        <p14:creationId xmlns:p14="http://schemas.microsoft.com/office/powerpoint/2010/main" val="190997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s.jpg"/>
          <p:cNvPicPr>
            <a:picLocks noChangeAspect="1"/>
          </p:cNvPicPr>
          <p:nvPr/>
        </p:nvPicPr>
        <p:blipFill>
          <a:blip r:embed="rId2" cstate="print"/>
          <a:stretch>
            <a:fillRect/>
          </a:stretch>
        </p:blipFill>
        <p:spPr>
          <a:xfrm>
            <a:off x="658661" y="1556792"/>
            <a:ext cx="7918628" cy="3573241"/>
          </a:xfrm>
          <a:prstGeom prst="rect">
            <a:avLst/>
          </a:prstGeom>
        </p:spPr>
      </p:pic>
      <p:sp>
        <p:nvSpPr>
          <p:cNvPr id="133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2.jpg"/>
          <p:cNvPicPr>
            <a:picLocks noChangeAspect="1"/>
          </p:cNvPicPr>
          <p:nvPr/>
        </p:nvPicPr>
        <p:blipFill>
          <a:blip r:embed="rId2" cstate="print"/>
          <a:stretch>
            <a:fillRect/>
          </a:stretch>
        </p:blipFill>
        <p:spPr>
          <a:xfrm>
            <a:off x="755576" y="116632"/>
            <a:ext cx="7992888" cy="6624736"/>
          </a:xfrm>
          <a:prstGeom prst="rect">
            <a:avLst/>
          </a:prstGeom>
        </p:spPr>
      </p:pic>
      <p:cxnSp>
        <p:nvCxnSpPr>
          <p:cNvPr id="5" name="Straight Arrow Connector 4"/>
          <p:cNvCxnSpPr/>
          <p:nvPr/>
        </p:nvCxnSpPr>
        <p:spPr>
          <a:xfrm flipH="1" flipV="1">
            <a:off x="3779912" y="1988840"/>
            <a:ext cx="2880320" cy="936104"/>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652120" y="3573016"/>
            <a:ext cx="1656184" cy="216024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lnSpcReduction="10000"/>
          </a:bodyPr>
          <a:lstStyle/>
          <a:p>
            <a:r>
              <a:rPr lang="en-IE" sz="2800" dirty="0" smtClean="0"/>
              <a:t>Client/Server describes the way in which software components interact to form a system that can be designed for multiple users. </a:t>
            </a:r>
          </a:p>
          <a:p>
            <a:r>
              <a:rPr lang="en-IE" sz="2800" dirty="0" smtClean="0"/>
              <a:t>This technology is a computing architecture that forms a composite system allowing distributed computation, analysis, and presentation between PCs and one or more larger computers on a network. </a:t>
            </a:r>
          </a:p>
          <a:p>
            <a:r>
              <a:rPr lang="en-IE" sz="2800" dirty="0" smtClean="0"/>
              <a:t>Each function of an application resides on the computer most capable of managing that particular function</a:t>
            </a:r>
            <a:endParaRPr lang="en-IE" dirty="0"/>
          </a:p>
        </p:txBody>
      </p:sp>
      <p:pic>
        <p:nvPicPr>
          <p:cNvPr id="1026" name="Picture 2"/>
          <p:cNvPicPr>
            <a:picLocks noChangeAspect="1" noChangeArrowheads="1"/>
          </p:cNvPicPr>
          <p:nvPr/>
        </p:nvPicPr>
        <p:blipFill>
          <a:blip r:embed="rId2" cstate="print"/>
          <a:srcRect/>
          <a:stretch>
            <a:fillRect/>
          </a:stretch>
        </p:blipFill>
        <p:spPr bwMode="auto">
          <a:xfrm>
            <a:off x="6082588" y="72007"/>
            <a:ext cx="3061412" cy="148478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Client/Server</a:t>
            </a:r>
            <a:endParaRPr lang="en-IE" dirty="0"/>
          </a:p>
        </p:txBody>
      </p:sp>
      <p:sp>
        <p:nvSpPr>
          <p:cNvPr id="3" name="Content Placeholder 2"/>
          <p:cNvSpPr>
            <a:spLocks noGrp="1"/>
          </p:cNvSpPr>
          <p:nvPr>
            <p:ph idx="1"/>
          </p:nvPr>
        </p:nvSpPr>
        <p:spPr/>
        <p:txBody>
          <a:bodyPr>
            <a:normAutofit fontScale="92500"/>
          </a:bodyPr>
          <a:lstStyle/>
          <a:p>
            <a:r>
              <a:rPr lang="en-IE" sz="2800" dirty="0" smtClean="0"/>
              <a:t>There is no requirement that the client and server must reside on the same machine. </a:t>
            </a:r>
          </a:p>
          <a:p>
            <a:r>
              <a:rPr lang="en-IE" sz="2800" dirty="0" smtClean="0"/>
              <a:t>In practice, it is quite common to place a server at one site in a local area network (LAN) and the clients at the other sites. </a:t>
            </a:r>
          </a:p>
          <a:p>
            <a:r>
              <a:rPr lang="en-IE" sz="2800" dirty="0" smtClean="0"/>
              <a:t>The client, a PC or workstation, is the requesting machine and the server, a LAN file server, mini or mainframe, is the supplying machine. </a:t>
            </a:r>
          </a:p>
          <a:p>
            <a:r>
              <a:rPr lang="en-IE" sz="2800" dirty="0" smtClean="0"/>
              <a:t>Clients may be running on heterogeneous operating systems and networks to make queries to the server(s).</a:t>
            </a:r>
          </a:p>
        </p:txBody>
      </p:sp>
      <p:pic>
        <p:nvPicPr>
          <p:cNvPr id="4" name="Picture 2"/>
          <p:cNvPicPr>
            <a:picLocks noChangeAspect="1" noChangeArrowheads="1"/>
          </p:cNvPicPr>
          <p:nvPr/>
        </p:nvPicPr>
        <p:blipFill>
          <a:blip r:embed="rId2" cstate="print"/>
          <a:srcRect/>
          <a:stretch>
            <a:fillRect/>
          </a:stretch>
        </p:blipFill>
        <p:spPr bwMode="auto">
          <a:xfrm>
            <a:off x="6082588" y="72007"/>
            <a:ext cx="3061412" cy="148478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1174</Words>
  <Application>Microsoft Office PowerPoint</Application>
  <PresentationFormat>On-screen Show (4:3)</PresentationFormat>
  <Paragraphs>92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Technical Architectures</vt:lpstr>
      <vt:lpstr>Contents</vt:lpstr>
      <vt:lpstr>1-Tier Architecture  (Stand-Alone Architecture)</vt:lpstr>
      <vt:lpstr>Stand-Alone</vt:lpstr>
      <vt:lpstr>2-Tier Architecture (Client/Server)</vt:lpstr>
      <vt:lpstr>PowerPoint Presentation</vt:lpstr>
      <vt:lpstr>PowerPoint Presentation</vt:lpstr>
      <vt:lpstr>Client/Server</vt:lpstr>
      <vt:lpstr>Client/Server</vt:lpstr>
      <vt:lpstr>Client/Server</vt:lpstr>
      <vt:lpstr>PowerPoint Presentation</vt:lpstr>
      <vt:lpstr>Client/Server</vt:lpstr>
      <vt:lpstr>PowerPoint Presentation</vt:lpstr>
      <vt:lpstr>PowerPoint Presentation</vt:lpstr>
      <vt:lpstr>Client/Server</vt:lpstr>
      <vt:lpstr>Client/Server</vt:lpstr>
      <vt:lpstr>Client/Server</vt:lpstr>
      <vt:lpstr>3-Tier Architecture</vt:lpstr>
      <vt:lpstr>PowerPoint Presentation</vt:lpstr>
      <vt:lpstr>3-Tier Architecture</vt:lpstr>
      <vt:lpstr>3-Tier Architecture</vt:lpstr>
      <vt:lpstr>3-Tier Architecture</vt:lpstr>
      <vt:lpstr>3-Tier Architecture</vt:lpstr>
      <vt:lpstr>3-Tier Architecture</vt:lpstr>
      <vt:lpstr>N-Tier Architecture</vt:lpstr>
      <vt:lpstr>PowerPoint Presentation</vt:lpstr>
      <vt:lpstr>3-Tier Architecture</vt:lpstr>
      <vt:lpstr>3-Tier Architecture</vt:lpstr>
      <vt:lpstr>N-Tier Architecture  with Server Load Balancing</vt:lpstr>
      <vt:lpstr>PowerPoint Presentation</vt:lpstr>
      <vt:lpstr>3-Tier Architecture</vt:lpstr>
      <vt:lpstr>3-Tier Architecture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Little-Man Computer</dc:title>
  <dc:creator>dgordon</dc:creator>
  <cp:lastModifiedBy>Damian Gordon</cp:lastModifiedBy>
  <cp:revision>90</cp:revision>
  <dcterms:created xsi:type="dcterms:W3CDTF">2011-09-15T13:34:26Z</dcterms:created>
  <dcterms:modified xsi:type="dcterms:W3CDTF">2019-10-08T00:00:52Z</dcterms:modified>
</cp:coreProperties>
</file>