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1004" r:id="rId2"/>
    <p:sldId id="1008" r:id="rId3"/>
    <p:sldId id="1014" r:id="rId4"/>
    <p:sldId id="1015" r:id="rId5"/>
    <p:sldId id="1016" r:id="rId6"/>
    <p:sldId id="1017" r:id="rId7"/>
    <p:sldId id="1018" r:id="rId8"/>
    <p:sldId id="557" r:id="rId9"/>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F2B873-4957-4E3B-A77F-8908B9507D51}" type="datetimeFigureOut">
              <a:rPr lang="en-IE" smtClean="0"/>
              <a:t>16/12/2016</a:t>
            </a:fld>
            <a:endParaRPr lang="en-IE"/>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8A29D-1E5C-4453-A787-2853283287FD}" type="slidenum">
              <a:rPr lang="en-IE" smtClean="0"/>
              <a:t>‹#›</a:t>
            </a:fld>
            <a:endParaRPr lang="en-IE"/>
          </a:p>
        </p:txBody>
      </p:sp>
    </p:spTree>
    <p:extLst>
      <p:ext uri="{BB962C8B-B14F-4D97-AF65-F5344CB8AC3E}">
        <p14:creationId xmlns:p14="http://schemas.microsoft.com/office/powerpoint/2010/main" val="273375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09521" y="274639"/>
            <a:ext cx="802535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021C0-1213-4F34-A6AB-E33E0EFBFE64}" type="datetimeFigureOut">
              <a:rPr lang="en-IE" smtClean="0"/>
              <a:pPr/>
              <a:t>16/12/2016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63132FE-B943-4AC5-9B2C-5F8E869A79B0}"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021C0-1213-4F34-A6AB-E33E0EFBFE64}" type="datetimeFigureOut">
              <a:rPr lang="en-IE" smtClean="0"/>
              <a:pPr/>
              <a:t>16/12/2016</a:t>
            </a:fld>
            <a:endParaRPr lang="en-IE"/>
          </a:p>
        </p:txBody>
      </p:sp>
      <p:sp>
        <p:nvSpPr>
          <p:cNvPr id="5" name="Footer Placeholder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132FE-B943-4AC5-9B2C-5F8E869A79B0}"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E" sz="6000" dirty="0" smtClean="0">
                <a:solidFill>
                  <a:schemeClr val="bg1"/>
                </a:solidFill>
              </a:rPr>
              <a:t>Object Oriented Testing</a:t>
            </a:r>
            <a:br>
              <a:rPr lang="en-IE" sz="6000" dirty="0" smtClean="0">
                <a:solidFill>
                  <a:schemeClr val="bg1"/>
                </a:solidFill>
              </a:rPr>
            </a:br>
            <a:r>
              <a:rPr lang="en-IE" sz="6000" smtClean="0">
                <a:solidFill>
                  <a:schemeClr val="bg1"/>
                </a:solidFill>
              </a:rPr>
              <a:t>(Introduction)</a:t>
            </a:r>
            <a:endParaRPr lang="en-IE" sz="6000" dirty="0">
              <a:solidFill>
                <a:schemeClr val="bg1"/>
              </a:solidFill>
            </a:endParaRPr>
          </a:p>
        </p:txBody>
      </p:sp>
      <p:sp>
        <p:nvSpPr>
          <p:cNvPr id="8" name="Subtitle 2"/>
          <p:cNvSpPr>
            <a:spLocks noGrp="1"/>
          </p:cNvSpPr>
          <p:nvPr>
            <p:ph type="subTitle" idx="1"/>
          </p:nvPr>
        </p:nvSpPr>
        <p:spPr>
          <a:xfrm>
            <a:off x="1828562" y="3886200"/>
            <a:ext cx="8533289" cy="1752600"/>
          </a:xfrm>
        </p:spPr>
        <p:txBody>
          <a:bodyPr/>
          <a:lstStyle/>
          <a:p>
            <a:r>
              <a:rPr lang="en-IE" dirty="0" smtClean="0">
                <a:solidFill>
                  <a:schemeClr val="bg1"/>
                </a:solidFill>
              </a:rPr>
              <a:t>Damian Gordon</a:t>
            </a:r>
            <a:endParaRPr lang="en-IE" dirty="0">
              <a:solidFill>
                <a:schemeClr val="bg1"/>
              </a:solidFill>
            </a:endParaRPr>
          </a:p>
        </p:txBody>
      </p:sp>
    </p:spTree>
    <p:extLst>
      <p:ext uri="{BB962C8B-B14F-4D97-AF65-F5344CB8AC3E}">
        <p14:creationId xmlns:p14="http://schemas.microsoft.com/office/powerpoint/2010/main" val="1369106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solidFill>
                  <a:schemeClr val="bg1"/>
                </a:solidFill>
              </a:rPr>
              <a:t>Object Oriented Testing</a:t>
            </a:r>
            <a:endParaRPr lang="en-IE" dirty="0">
              <a:solidFill>
                <a:schemeClr val="bg1"/>
              </a:solidFill>
            </a:endParaRPr>
          </a:p>
        </p:txBody>
      </p:sp>
      <p:sp>
        <p:nvSpPr>
          <p:cNvPr id="4" name="Content Placeholder 3"/>
          <p:cNvSpPr>
            <a:spLocks noGrp="1"/>
          </p:cNvSpPr>
          <p:nvPr>
            <p:ph idx="1"/>
          </p:nvPr>
        </p:nvSpPr>
        <p:spPr/>
        <p:txBody>
          <a:bodyPr>
            <a:normAutofit/>
          </a:bodyPr>
          <a:lstStyle/>
          <a:p>
            <a:r>
              <a:rPr lang="en-IE" dirty="0" smtClean="0">
                <a:solidFill>
                  <a:schemeClr val="bg1"/>
                </a:solidFill>
                <a:cs typeface="Courier New" panose="02070309020205020404" pitchFamily="49" charset="0"/>
              </a:rPr>
              <a:t>Testing is very important to make sure your code works.</a:t>
            </a:r>
          </a:p>
          <a:p>
            <a:endParaRPr lang="en-IE" dirty="0">
              <a:solidFill>
                <a:schemeClr val="bg1"/>
              </a:solidFill>
              <a:cs typeface="Courier New" panose="02070309020205020404" pitchFamily="49" charset="0"/>
            </a:endParaRPr>
          </a:p>
          <a:p>
            <a:r>
              <a:rPr lang="en-IE" dirty="0" smtClean="0">
                <a:solidFill>
                  <a:schemeClr val="bg1"/>
                </a:solidFill>
                <a:cs typeface="Courier New" panose="02070309020205020404" pitchFamily="49" charset="0"/>
              </a:rPr>
              <a:t>As programs grow bigger and bigger it becomes very important to test the code, and to understand how changes in one part of the code can impact other parts of the code.</a:t>
            </a:r>
          </a:p>
          <a:p>
            <a:endParaRPr lang="en-IE" dirty="0">
              <a:solidFill>
                <a:schemeClr val="bg1"/>
              </a:solidFill>
              <a:cs typeface="Courier New" panose="02070309020205020404" pitchFamily="49" charset="0"/>
            </a:endParaRPr>
          </a:p>
          <a:p>
            <a:r>
              <a:rPr lang="en-IE" dirty="0" smtClean="0">
                <a:solidFill>
                  <a:schemeClr val="bg1"/>
                </a:solidFill>
                <a:cs typeface="Courier New" panose="02070309020205020404" pitchFamily="49" charset="0"/>
              </a:rPr>
              <a:t>As the code grows it also becomes more and more difficult to manually test each possible path of execution.</a:t>
            </a:r>
          </a:p>
        </p:txBody>
      </p:sp>
    </p:spTree>
    <p:extLst>
      <p:ext uri="{BB962C8B-B14F-4D97-AF65-F5344CB8AC3E}">
        <p14:creationId xmlns:p14="http://schemas.microsoft.com/office/powerpoint/2010/main" val="1298911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solidFill>
                  <a:schemeClr val="bg1"/>
                </a:solidFill>
              </a:rPr>
              <a:t>Object Oriented Testing</a:t>
            </a:r>
            <a:endParaRPr lang="en-IE" dirty="0">
              <a:solidFill>
                <a:schemeClr val="bg1"/>
              </a:solidFill>
            </a:endParaRPr>
          </a:p>
        </p:txBody>
      </p:sp>
      <p:sp>
        <p:nvSpPr>
          <p:cNvPr id="4" name="Content Placeholder 3"/>
          <p:cNvSpPr>
            <a:spLocks noGrp="1"/>
          </p:cNvSpPr>
          <p:nvPr>
            <p:ph idx="1"/>
          </p:nvPr>
        </p:nvSpPr>
        <p:spPr/>
        <p:txBody>
          <a:bodyPr>
            <a:normAutofit/>
          </a:bodyPr>
          <a:lstStyle/>
          <a:p>
            <a:r>
              <a:rPr lang="en-IE" dirty="0" smtClean="0">
                <a:solidFill>
                  <a:schemeClr val="bg1"/>
                </a:solidFill>
                <a:cs typeface="Courier New" panose="02070309020205020404" pitchFamily="49" charset="0"/>
              </a:rPr>
              <a:t>To handle this, we can write automated tests.</a:t>
            </a:r>
          </a:p>
          <a:p>
            <a:endParaRPr lang="en-IE" dirty="0">
              <a:solidFill>
                <a:schemeClr val="bg1"/>
              </a:solidFill>
              <a:cs typeface="Courier New" panose="02070309020205020404" pitchFamily="49" charset="0"/>
            </a:endParaRPr>
          </a:p>
          <a:p>
            <a:r>
              <a:rPr lang="en-IE" dirty="0" smtClean="0">
                <a:solidFill>
                  <a:schemeClr val="bg1"/>
                </a:solidFill>
                <a:cs typeface="Courier New" panose="02070309020205020404" pitchFamily="49" charset="0"/>
              </a:rPr>
              <a:t>These are programs that automatically run certain input through other parts of programs.</a:t>
            </a:r>
          </a:p>
          <a:p>
            <a:endParaRPr lang="en-IE" dirty="0">
              <a:solidFill>
                <a:schemeClr val="bg1"/>
              </a:solidFill>
              <a:cs typeface="Courier New" panose="02070309020205020404" pitchFamily="49" charset="0"/>
            </a:endParaRPr>
          </a:p>
          <a:p>
            <a:r>
              <a:rPr lang="en-IE" dirty="0" smtClean="0">
                <a:solidFill>
                  <a:schemeClr val="bg1"/>
                </a:solidFill>
                <a:cs typeface="Courier New" panose="02070309020205020404" pitchFamily="49" charset="0"/>
              </a:rPr>
              <a:t>We can run these in seconds and cover a significant numbers of paths of execution (and makes retesting easier when anything in the program is changed).</a:t>
            </a:r>
          </a:p>
        </p:txBody>
      </p:sp>
    </p:spTree>
    <p:extLst>
      <p:ext uri="{BB962C8B-B14F-4D97-AF65-F5344CB8AC3E}">
        <p14:creationId xmlns:p14="http://schemas.microsoft.com/office/powerpoint/2010/main" val="3721666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solidFill>
                  <a:schemeClr val="bg1"/>
                </a:solidFill>
              </a:rPr>
              <a:t>Object Oriented Testing</a:t>
            </a:r>
            <a:endParaRPr lang="en-IE" dirty="0">
              <a:solidFill>
                <a:schemeClr val="bg1"/>
              </a:solidFill>
            </a:endParaRPr>
          </a:p>
        </p:txBody>
      </p:sp>
      <p:sp>
        <p:nvSpPr>
          <p:cNvPr id="4" name="Content Placeholder 3"/>
          <p:cNvSpPr>
            <a:spLocks noGrp="1"/>
          </p:cNvSpPr>
          <p:nvPr>
            <p:ph idx="1"/>
          </p:nvPr>
        </p:nvSpPr>
        <p:spPr/>
        <p:txBody>
          <a:bodyPr>
            <a:normAutofit/>
          </a:bodyPr>
          <a:lstStyle/>
          <a:p>
            <a:r>
              <a:rPr lang="en-IE" dirty="0" smtClean="0">
                <a:solidFill>
                  <a:schemeClr val="bg1"/>
                </a:solidFill>
                <a:cs typeface="Courier New" panose="02070309020205020404" pitchFamily="49" charset="0"/>
              </a:rPr>
              <a:t>The four main reasons to develop tests are:</a:t>
            </a:r>
          </a:p>
          <a:p>
            <a:endParaRPr lang="en-IE" dirty="0" smtClean="0">
              <a:solidFill>
                <a:schemeClr val="bg1"/>
              </a:solidFill>
              <a:cs typeface="Courier New" panose="02070309020205020404" pitchFamily="49" charset="0"/>
            </a:endParaRPr>
          </a:p>
          <a:p>
            <a:pPr lvl="1"/>
            <a:r>
              <a:rPr lang="en-IE" dirty="0" smtClean="0">
                <a:solidFill>
                  <a:schemeClr val="bg1"/>
                </a:solidFill>
                <a:cs typeface="Courier New" panose="02070309020205020404" pitchFamily="49" charset="0"/>
              </a:rPr>
              <a:t>To ensure the code is working the way the </a:t>
            </a:r>
            <a:r>
              <a:rPr lang="en-IE" dirty="0" smtClean="0">
                <a:solidFill>
                  <a:schemeClr val="bg1"/>
                </a:solidFill>
                <a:cs typeface="Courier New" panose="02070309020205020404" pitchFamily="49" charset="0"/>
              </a:rPr>
              <a:t>developer </a:t>
            </a:r>
            <a:r>
              <a:rPr lang="en-IE" dirty="0" smtClean="0">
                <a:solidFill>
                  <a:schemeClr val="bg1"/>
                </a:solidFill>
                <a:cs typeface="Courier New" panose="02070309020205020404" pitchFamily="49" charset="0"/>
              </a:rPr>
              <a:t>intends</a:t>
            </a:r>
          </a:p>
          <a:p>
            <a:pPr lvl="1"/>
            <a:r>
              <a:rPr lang="en-IE" dirty="0" smtClean="0">
                <a:solidFill>
                  <a:schemeClr val="bg1"/>
                </a:solidFill>
                <a:cs typeface="Courier New" panose="02070309020205020404" pitchFamily="49" charset="0"/>
              </a:rPr>
              <a:t>To ensure the code continues to work after changes are made</a:t>
            </a:r>
          </a:p>
          <a:p>
            <a:pPr lvl="1"/>
            <a:r>
              <a:rPr lang="en-IE" dirty="0" smtClean="0">
                <a:solidFill>
                  <a:schemeClr val="bg1"/>
                </a:solidFill>
                <a:cs typeface="Courier New" panose="02070309020205020404" pitchFamily="49" charset="0"/>
              </a:rPr>
              <a:t>To ensure the developer(s) have understood the requirements</a:t>
            </a:r>
          </a:p>
          <a:p>
            <a:pPr lvl="1"/>
            <a:r>
              <a:rPr lang="en-IE" dirty="0" smtClean="0">
                <a:solidFill>
                  <a:schemeClr val="bg1"/>
                </a:solidFill>
                <a:cs typeface="Courier New" panose="02070309020205020404" pitchFamily="49" charset="0"/>
              </a:rPr>
              <a:t>To ensure the code has a maintainable interface</a:t>
            </a:r>
          </a:p>
          <a:p>
            <a:pPr lvl="1"/>
            <a:endParaRPr lang="en-IE" dirty="0" smtClean="0">
              <a:solidFill>
                <a:schemeClr val="bg1"/>
              </a:solidFill>
              <a:cs typeface="Courier New" panose="02070309020205020404" pitchFamily="49" charset="0"/>
            </a:endParaRPr>
          </a:p>
        </p:txBody>
      </p:sp>
    </p:spTree>
    <p:extLst>
      <p:ext uri="{BB962C8B-B14F-4D97-AF65-F5344CB8AC3E}">
        <p14:creationId xmlns:p14="http://schemas.microsoft.com/office/powerpoint/2010/main" val="2333686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E" sz="6000" dirty="0" smtClean="0">
                <a:solidFill>
                  <a:schemeClr val="bg1"/>
                </a:solidFill>
              </a:rPr>
              <a:t>Test-Driven Development</a:t>
            </a:r>
            <a:endParaRPr lang="en-IE" sz="60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554" y="3284984"/>
            <a:ext cx="3355303" cy="3181253"/>
          </a:xfrm>
          <a:prstGeom prst="rect">
            <a:avLst/>
          </a:prstGeom>
        </p:spPr>
      </p:pic>
    </p:spTree>
    <p:extLst>
      <p:ext uri="{BB962C8B-B14F-4D97-AF65-F5344CB8AC3E}">
        <p14:creationId xmlns:p14="http://schemas.microsoft.com/office/powerpoint/2010/main" val="2493525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solidFill>
                  <a:schemeClr val="bg1"/>
                </a:solidFill>
              </a:rPr>
              <a:t>Object Oriented Testing</a:t>
            </a:r>
            <a:endParaRPr lang="en-IE" dirty="0">
              <a:solidFill>
                <a:schemeClr val="bg1"/>
              </a:solidFill>
            </a:endParaRPr>
          </a:p>
        </p:txBody>
      </p:sp>
      <p:sp>
        <p:nvSpPr>
          <p:cNvPr id="4" name="Content Placeholder 3"/>
          <p:cNvSpPr>
            <a:spLocks noGrp="1"/>
          </p:cNvSpPr>
          <p:nvPr>
            <p:ph idx="1"/>
          </p:nvPr>
        </p:nvSpPr>
        <p:spPr/>
        <p:txBody>
          <a:bodyPr>
            <a:normAutofit/>
          </a:bodyPr>
          <a:lstStyle/>
          <a:p>
            <a:r>
              <a:rPr lang="en-IE" dirty="0" smtClean="0">
                <a:solidFill>
                  <a:schemeClr val="bg1"/>
                </a:solidFill>
                <a:cs typeface="Courier New" panose="02070309020205020404" pitchFamily="49" charset="0"/>
              </a:rPr>
              <a:t>“</a:t>
            </a:r>
            <a:r>
              <a:rPr lang="en-IE" i="1" dirty="0" smtClean="0">
                <a:solidFill>
                  <a:schemeClr val="bg1"/>
                </a:solidFill>
                <a:cs typeface="Courier New" panose="02070309020205020404" pitchFamily="49" charset="0"/>
              </a:rPr>
              <a:t>write tests first</a:t>
            </a:r>
            <a:r>
              <a:rPr lang="en-IE" dirty="0" smtClean="0">
                <a:solidFill>
                  <a:schemeClr val="bg1"/>
                </a:solidFill>
                <a:cs typeface="Courier New" panose="02070309020205020404" pitchFamily="49" charset="0"/>
              </a:rPr>
              <a:t>” – the mantra of </a:t>
            </a:r>
            <a:r>
              <a:rPr lang="en-IE" dirty="0">
                <a:solidFill>
                  <a:schemeClr val="bg1"/>
                </a:solidFill>
                <a:cs typeface="Courier New" panose="02070309020205020404" pitchFamily="49" charset="0"/>
              </a:rPr>
              <a:t>Test-Driven Development</a:t>
            </a:r>
            <a:endParaRPr lang="en-IE" dirty="0" smtClean="0">
              <a:solidFill>
                <a:schemeClr val="bg1"/>
              </a:solidFill>
              <a:cs typeface="Courier New" panose="02070309020205020404" pitchFamily="49" charset="0"/>
            </a:endParaRPr>
          </a:p>
          <a:p>
            <a:endParaRPr lang="en-IE" dirty="0">
              <a:solidFill>
                <a:schemeClr val="bg1"/>
              </a:solidFill>
              <a:cs typeface="Courier New" panose="02070309020205020404" pitchFamily="49" charset="0"/>
            </a:endParaRPr>
          </a:p>
          <a:p>
            <a:r>
              <a:rPr lang="en-IE" dirty="0" smtClean="0">
                <a:solidFill>
                  <a:schemeClr val="bg1"/>
                </a:solidFill>
                <a:cs typeface="Courier New" panose="02070309020205020404" pitchFamily="49" charset="0"/>
              </a:rPr>
              <a:t>The key concept is that a developer shouldn’t write any code until they have written tests for that </a:t>
            </a:r>
            <a:r>
              <a:rPr lang="en-IE" dirty="0" smtClean="0">
                <a:solidFill>
                  <a:schemeClr val="bg1"/>
                </a:solidFill>
                <a:cs typeface="Courier New" panose="02070309020205020404" pitchFamily="49" charset="0"/>
              </a:rPr>
              <a:t>code first</a:t>
            </a:r>
            <a:endParaRPr lang="en-IE" dirty="0" smtClean="0">
              <a:solidFill>
                <a:schemeClr val="bg1"/>
              </a:solidFill>
              <a:cs typeface="Courier New" panose="02070309020205020404" pitchFamily="49" charset="0"/>
            </a:endParaRPr>
          </a:p>
          <a:p>
            <a:endParaRPr lang="en-IE" dirty="0">
              <a:solidFill>
                <a:schemeClr val="bg1"/>
              </a:solidFill>
              <a:cs typeface="Courier New" panose="02070309020205020404" pitchFamily="49" charset="0"/>
            </a:endParaRPr>
          </a:p>
          <a:p>
            <a:r>
              <a:rPr lang="en-IE" dirty="0" smtClean="0">
                <a:solidFill>
                  <a:schemeClr val="bg1"/>
                </a:solidFill>
                <a:cs typeface="Courier New" panose="02070309020205020404" pitchFamily="49" charset="0"/>
              </a:rPr>
              <a:t>Test-Driven Development is fun, it’s all about solving puzzles.</a:t>
            </a:r>
          </a:p>
          <a:p>
            <a:endParaRPr lang="en-IE" dirty="0" smtClean="0">
              <a:solidFill>
                <a:schemeClr val="bg1"/>
              </a:solidFill>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678" y="257576"/>
            <a:ext cx="1598141" cy="1515240"/>
          </a:xfrm>
          <a:prstGeom prst="rect">
            <a:avLst/>
          </a:prstGeom>
        </p:spPr>
      </p:pic>
    </p:spTree>
    <p:extLst>
      <p:ext uri="{BB962C8B-B14F-4D97-AF65-F5344CB8AC3E}">
        <p14:creationId xmlns:p14="http://schemas.microsoft.com/office/powerpoint/2010/main" val="2228841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solidFill>
                  <a:schemeClr val="bg1"/>
                </a:solidFill>
              </a:rPr>
              <a:t>Object Oriented Testing</a:t>
            </a:r>
            <a:endParaRPr lang="en-IE" dirty="0">
              <a:solidFill>
                <a:schemeClr val="bg1"/>
              </a:solidFill>
            </a:endParaRPr>
          </a:p>
        </p:txBody>
      </p:sp>
      <p:sp>
        <p:nvSpPr>
          <p:cNvPr id="4" name="Content Placeholder 3"/>
          <p:cNvSpPr>
            <a:spLocks noGrp="1"/>
          </p:cNvSpPr>
          <p:nvPr>
            <p:ph idx="1"/>
          </p:nvPr>
        </p:nvSpPr>
        <p:spPr/>
        <p:txBody>
          <a:bodyPr>
            <a:normAutofit/>
          </a:bodyPr>
          <a:lstStyle/>
          <a:p>
            <a:r>
              <a:rPr lang="en-IE" dirty="0" smtClean="0">
                <a:solidFill>
                  <a:schemeClr val="bg1"/>
                </a:solidFill>
                <a:cs typeface="Courier New" panose="02070309020205020404" pitchFamily="49" charset="0"/>
              </a:rPr>
              <a:t>Test-Driven Development  has two goals:</a:t>
            </a:r>
          </a:p>
          <a:p>
            <a:endParaRPr lang="en-IE" dirty="0">
              <a:solidFill>
                <a:schemeClr val="bg1"/>
              </a:solidFill>
              <a:cs typeface="Courier New" panose="02070309020205020404" pitchFamily="49" charset="0"/>
            </a:endParaRPr>
          </a:p>
          <a:p>
            <a:pPr marL="971550" lvl="1" indent="-514350">
              <a:buFont typeface="+mj-lt"/>
              <a:buAutoNum type="arabicPeriod"/>
            </a:pPr>
            <a:r>
              <a:rPr lang="en-IE" dirty="0" smtClean="0">
                <a:solidFill>
                  <a:schemeClr val="bg1"/>
                </a:solidFill>
                <a:cs typeface="Courier New" panose="02070309020205020404" pitchFamily="49" charset="0"/>
              </a:rPr>
              <a:t>To ensure that tests are actually written, and written </a:t>
            </a:r>
            <a:r>
              <a:rPr lang="en-IE" dirty="0" smtClean="0">
                <a:solidFill>
                  <a:schemeClr val="bg1"/>
                </a:solidFill>
                <a:cs typeface="Courier New" panose="02070309020205020404" pitchFamily="49" charset="0"/>
              </a:rPr>
              <a:t>well. Too </a:t>
            </a:r>
            <a:r>
              <a:rPr lang="en-IE" dirty="0" smtClean="0">
                <a:solidFill>
                  <a:schemeClr val="bg1"/>
                </a:solidFill>
                <a:cs typeface="Courier New" panose="02070309020205020404" pitchFamily="49" charset="0"/>
              </a:rPr>
              <a:t>often  </a:t>
            </a:r>
            <a:r>
              <a:rPr lang="en-IE" dirty="0" smtClean="0">
                <a:solidFill>
                  <a:schemeClr val="bg1"/>
                </a:solidFill>
                <a:cs typeface="Courier New" panose="02070309020205020404" pitchFamily="49" charset="0"/>
              </a:rPr>
              <a:t>developers </a:t>
            </a:r>
            <a:r>
              <a:rPr lang="en-IE" dirty="0" smtClean="0">
                <a:solidFill>
                  <a:schemeClr val="bg1"/>
                </a:solidFill>
                <a:cs typeface="Courier New" panose="02070309020205020404" pitchFamily="49" charset="0"/>
              </a:rPr>
              <a:t>leave the design of tests until after the development process, and then don’t bother because the code seems to work.</a:t>
            </a:r>
          </a:p>
          <a:p>
            <a:pPr marL="971550" lvl="1" indent="-514350">
              <a:buFont typeface="+mj-lt"/>
              <a:buAutoNum type="arabicPeriod"/>
            </a:pPr>
            <a:r>
              <a:rPr lang="en-IE" dirty="0" smtClean="0">
                <a:solidFill>
                  <a:schemeClr val="bg1"/>
                </a:solidFill>
                <a:cs typeface="Courier New" panose="02070309020205020404" pitchFamily="49" charset="0"/>
              </a:rPr>
              <a:t>To help the developers envisage exactly what the code will do, and what processes and modules it will interact with, thus testing becomes part of the design process.</a:t>
            </a:r>
          </a:p>
          <a:p>
            <a:endParaRPr lang="en-IE" dirty="0" smtClean="0">
              <a:solidFill>
                <a:schemeClr val="bg1"/>
              </a:solidFill>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678" y="257576"/>
            <a:ext cx="1598141" cy="1515240"/>
          </a:xfrm>
          <a:prstGeom prst="rect">
            <a:avLst/>
          </a:prstGeom>
        </p:spPr>
      </p:pic>
    </p:spTree>
    <p:extLst>
      <p:ext uri="{BB962C8B-B14F-4D97-AF65-F5344CB8AC3E}">
        <p14:creationId xmlns:p14="http://schemas.microsoft.com/office/powerpoint/2010/main" val="220638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normAutofit/>
          </a:bodyPr>
          <a:lstStyle/>
          <a:p>
            <a:r>
              <a:rPr lang="en-IE" altLang="en-US" sz="6600" dirty="0" smtClean="0"/>
              <a:t>etc.</a:t>
            </a:r>
            <a:endParaRPr lang="en-GB" altLang="en-US" sz="6600" dirty="0"/>
          </a:p>
        </p:txBody>
      </p:sp>
      <p:sp>
        <p:nvSpPr>
          <p:cNvPr id="39939" name="Rectangle 3"/>
          <p:cNvSpPr>
            <a:spLocks noGrp="1" noChangeArrowheads="1"/>
          </p:cNvSpPr>
          <p:nvPr>
            <p:ph type="subTitle" idx="1"/>
          </p:nvPr>
        </p:nvSpPr>
        <p:spPr/>
        <p:txBody>
          <a:bodyPr/>
          <a:lstStyle/>
          <a:p>
            <a:r>
              <a:rPr lang="en-IE" altLang="en-US">
                <a:latin typeface="+mj-lt"/>
              </a:rPr>
              <a:t> </a:t>
            </a:r>
          </a:p>
          <a:p>
            <a:endParaRPr lang="en-GB" altLang="en-US">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 y="-13855"/>
            <a:ext cx="12181174" cy="6858001"/>
          </a:xfrm>
          <a:prstGeom prst="rect">
            <a:avLst/>
          </a:prstGeom>
        </p:spPr>
      </p:pic>
    </p:spTree>
    <p:extLst>
      <p:ext uri="{BB962C8B-B14F-4D97-AF65-F5344CB8AC3E}">
        <p14:creationId xmlns:p14="http://schemas.microsoft.com/office/powerpoint/2010/main" val="4148038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8850</TotalTime>
  <Words>306</Words>
  <Application>Microsoft Office PowerPoint</Application>
  <PresentationFormat>Custom</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 New</vt:lpstr>
      <vt:lpstr>Office Theme</vt:lpstr>
      <vt:lpstr>Object Oriented Testing (Introduction)</vt:lpstr>
      <vt:lpstr>Object Oriented Testing</vt:lpstr>
      <vt:lpstr>Object Oriented Testing</vt:lpstr>
      <vt:lpstr>Object Oriented Testing</vt:lpstr>
      <vt:lpstr>Test-Driven Development</vt:lpstr>
      <vt:lpstr>Object Oriented Testing</vt:lpstr>
      <vt:lpstr>Object Oriented Testing</vt:lpstr>
      <vt:lpstr>etc.</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Charting</dc:title>
  <dc:creator>dgordon</dc:creator>
  <cp:lastModifiedBy>Damian Gordon</cp:lastModifiedBy>
  <cp:revision>495</cp:revision>
  <dcterms:created xsi:type="dcterms:W3CDTF">2011-10-08T11:06:39Z</dcterms:created>
  <dcterms:modified xsi:type="dcterms:W3CDTF">2016-12-16T09:43:00Z</dcterms:modified>
</cp:coreProperties>
</file>