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259" r:id="rId5"/>
    <p:sldId id="285" r:id="rId6"/>
    <p:sldId id="292" r:id="rId7"/>
    <p:sldId id="293" r:id="rId8"/>
    <p:sldId id="295" r:id="rId9"/>
    <p:sldId id="288" r:id="rId10"/>
    <p:sldId id="296" r:id="rId11"/>
    <p:sldId id="297" r:id="rId12"/>
    <p:sldId id="298" r:id="rId13"/>
    <p:sldId id="306" r:id="rId14"/>
    <p:sldId id="289" r:id="rId15"/>
    <p:sldId id="290" r:id="rId16"/>
    <p:sldId id="307" r:id="rId17"/>
    <p:sldId id="308" r:id="rId18"/>
    <p:sldId id="310" r:id="rId19"/>
    <p:sldId id="311" r:id="rId20"/>
    <p:sldId id="312" r:id="rId21"/>
    <p:sldId id="313" r:id="rId22"/>
    <p:sldId id="314" r:id="rId23"/>
    <p:sldId id="315" r:id="rId24"/>
    <p:sldId id="316" r:id="rId25"/>
    <p:sldId id="317" r:id="rId26"/>
    <p:sldId id="320" r:id="rId27"/>
    <p:sldId id="322" r:id="rId28"/>
    <p:sldId id="291" r:id="rId29"/>
    <p:sldId id="323" r:id="rId30"/>
    <p:sldId id="325" r:id="rId31"/>
    <p:sldId id="342" r:id="rId32"/>
    <p:sldId id="326" r:id="rId33"/>
    <p:sldId id="344" r:id="rId34"/>
    <p:sldId id="345" r:id="rId35"/>
    <p:sldId id="327" r:id="rId36"/>
    <p:sldId id="346" r:id="rId37"/>
    <p:sldId id="347" r:id="rId38"/>
    <p:sldId id="328" r:id="rId39"/>
    <p:sldId id="348" r:id="rId40"/>
    <p:sldId id="349" r:id="rId41"/>
    <p:sldId id="350" r:id="rId42"/>
    <p:sldId id="351" r:id="rId43"/>
    <p:sldId id="329" r:id="rId44"/>
    <p:sldId id="352" r:id="rId45"/>
    <p:sldId id="353" r:id="rId46"/>
    <p:sldId id="339" r:id="rId47"/>
    <p:sldId id="340" r:id="rId48"/>
    <p:sldId id="341" r:id="rId49"/>
    <p:sldId id="330" r:id="rId50"/>
    <p:sldId id="331" r:id="rId51"/>
    <p:sldId id="332" r:id="rId52"/>
    <p:sldId id="335" r:id="rId53"/>
    <p:sldId id="336" r:id="rId54"/>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1681" autoAdjust="0"/>
    <p:restoredTop sz="87634" autoAdjust="0"/>
  </p:normalViewPr>
  <p:slideViewPr>
    <p:cSldViewPr>
      <p:cViewPr varScale="1">
        <p:scale>
          <a:sx n="53" d="100"/>
          <a:sy n="53" d="100"/>
        </p:scale>
        <p:origin x="432" y="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275C5AA-1AA3-405C-BA23-52E0B6AB70D0}" type="slidenum">
              <a:rPr lang="en-US" sz="1200" smtClean="0">
                <a:latin typeface="Times New Roman" pitchFamily="18" charset="0"/>
              </a:rPr>
              <a:pPr eaLnBrk="1" hangingPunct="1"/>
              <a:t>10</a:t>
            </a:fld>
            <a:endParaRPr lang="en-US" sz="1200"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3966C07-C390-4496-B341-FBF6F6B7CB71}" type="slidenum">
              <a:rPr lang="en-US" sz="1200" smtClean="0">
                <a:latin typeface="Times New Roman" pitchFamily="18" charset="0"/>
              </a:rPr>
              <a:pPr eaLnBrk="1" hangingPunct="1"/>
              <a:t>11</a:t>
            </a:fld>
            <a:endParaRPr lang="en-US" sz="1200" smtClean="0">
              <a:latin typeface="Times New Roman" pitchFamily="18" charset="0"/>
            </a:endParaRPr>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Data staging is used in cleansing, transforming, and integrating the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36D60A7-5DBF-43DA-B1D0-7B6C3D82B89A}" type="slidenum">
              <a:rPr lang="en-US" sz="1200" smtClean="0">
                <a:latin typeface="Times New Roman" pitchFamily="18" charset="0"/>
              </a:rPr>
              <a:pPr eaLnBrk="1" hangingPunct="1"/>
              <a:t>12</a:t>
            </a:fld>
            <a:endParaRPr lang="en-US" sz="1200" smtClean="0">
              <a:latin typeface="Times New Roman" pitchFamily="18" charset="0"/>
            </a:endParaRPr>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Aggregates, such as sales totals, are often precalculated and stored in the warehouse to speed queries that require summary totals.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39BF54C-7842-4A98-B811-59B0985908B4}" type="slidenum">
              <a:rPr lang="en-US" sz="1200" smtClean="0">
                <a:latin typeface="Times New Roman" pitchFamily="18" charset="0"/>
              </a:rPr>
              <a:pPr eaLnBrk="1" hangingPunct="1"/>
              <a:t>13</a:t>
            </a:fld>
            <a:endParaRPr lang="en-US" sz="1200"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ACAAF22-B688-4F11-87BE-EF650B514D89}" type="slidenum">
              <a:rPr lang="en-US" sz="1200" smtClean="0">
                <a:latin typeface="Times New Roman" pitchFamily="18" charset="0"/>
              </a:rPr>
              <a:pPr eaLnBrk="1" hangingPunct="1"/>
              <a:t>14</a:t>
            </a:fld>
            <a:endParaRPr lang="en-US" sz="1200"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B5C111F-EF45-452C-AD27-C99E2392FCE3}" type="slidenum">
              <a:rPr lang="en-US" sz="1200" smtClean="0">
                <a:latin typeface="Times New Roman" pitchFamily="18" charset="0"/>
              </a:rPr>
              <a:pPr eaLnBrk="1" hangingPunct="1"/>
              <a:t>15</a:t>
            </a:fld>
            <a:endParaRPr lang="en-US" sz="1200" smtClean="0">
              <a:latin typeface="Times New Roman" pitchFamily="18" charset="0"/>
            </a:endParaRPr>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Data cleansing is critical to customer relationship management initiatives.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F998F1E-96CD-4BA9-94E4-94BFDC274ED5}" type="slidenum">
              <a:rPr lang="en-US" sz="1200" smtClean="0">
                <a:latin typeface="Times New Roman" pitchFamily="18" charset="0"/>
              </a:rPr>
              <a:pPr eaLnBrk="1" hangingPunct="1"/>
              <a:t>16</a:t>
            </a:fld>
            <a:endParaRPr lang="en-US" sz="1200" smtClean="0">
              <a:latin typeface="Times New Roman" pitchFamily="18" charset="0"/>
            </a:endParaRPr>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Here’s a couple of examples:</a:t>
            </a:r>
          </a:p>
          <a:p>
            <a:pPr eaLnBrk="1" hangingPunct="1"/>
            <a:r>
              <a:rPr lang="en-US" smtClean="0"/>
              <a:t>Dummy data -- a clerk enters 999-99-9999 as a SSN rather than asking the customer for theirs.</a:t>
            </a:r>
          </a:p>
          <a:p>
            <a:pPr eaLnBrk="1" hangingPunct="1"/>
            <a:r>
              <a:rPr lang="en-US" smtClean="0"/>
              <a:t>Reused primary keys -- a branch bank is closed.  Several years later, a new branch is opened, and the old identifier is used again.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ABE8B48-5305-4107-8212-64476500C432}" type="slidenum">
              <a:rPr lang="en-US" sz="1200" smtClean="0">
                <a:latin typeface="Times New Roman" pitchFamily="18" charset="0"/>
              </a:rPr>
              <a:pPr eaLnBrk="1" hangingPunct="1"/>
              <a:t>17</a:t>
            </a:fld>
            <a:endParaRPr lang="en-US" sz="1200" smtClean="0">
              <a:latin typeface="Times New Roman" pitchFamily="18"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 A good example to use is cleansing customer data.  Most students can identify with receiving multiple copies of the same catalog because the company is not doing a good data cleansing job.</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194591C-45D9-419E-AAE8-050A449DC054}" type="slidenum">
              <a:rPr lang="en-US" sz="1200" smtClean="0">
                <a:latin typeface="Times New Roman" pitchFamily="18" charset="0"/>
              </a:rPr>
              <a:pPr eaLnBrk="1" hangingPunct="1"/>
              <a:t>18</a:t>
            </a:fld>
            <a:endParaRPr lang="en-US" sz="1200" smtClean="0">
              <a:latin typeface="Times New Roman" pitchFamily="18" charset="0"/>
            </a:endParaRPr>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The record is broken down into atomic data elements.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167444E-4D6A-4E36-800B-D6CE9B1880F5}" type="slidenum">
              <a:rPr lang="en-US" sz="1200" smtClean="0">
                <a:latin typeface="Times New Roman" pitchFamily="18" charset="0"/>
              </a:rPr>
              <a:pPr eaLnBrk="1" hangingPunct="1"/>
              <a:t>19</a:t>
            </a:fld>
            <a:endParaRPr lang="en-US" sz="1200" smtClean="0">
              <a:latin typeface="Times New Roman" pitchFamily="18" charset="0"/>
            </a:endParaRPr>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External data, such as census data, is often used in this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ABE6ABC-54EC-440A-BF0F-36A0638CF142}" type="slidenum">
              <a:rPr lang="en-US" sz="1200" smtClean="0">
                <a:latin typeface="Times New Roman" pitchFamily="18" charset="0"/>
              </a:rPr>
              <a:pPr eaLnBrk="1" hangingPunct="1"/>
              <a:t>2</a:t>
            </a:fld>
            <a:endParaRPr lang="en-US" sz="1200" smtClean="0">
              <a:latin typeface="Times New Roman" pitchFamily="18" charset="0"/>
            </a:endParaRPr>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ETL tends to be “pick and shovel” work.  Most organization’s data is even worse than imagined.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7F625FF-F321-4870-A747-297AEE0B006D}" type="slidenum">
              <a:rPr lang="en-US" sz="1200" smtClean="0">
                <a:latin typeface="Times New Roman" pitchFamily="18" charset="0"/>
              </a:rPr>
              <a:pPr eaLnBrk="1" hangingPunct="1"/>
              <a:t>20</a:t>
            </a:fld>
            <a:endParaRPr lang="en-US" sz="1200" smtClean="0">
              <a:latin typeface="Times New Roman" pitchFamily="18" charset="0"/>
            </a:endParaRPr>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Companies decide on the standards that they want to use.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54CE6E7-3772-4BD1-96F5-DE46542ED28E}" type="slidenum">
              <a:rPr lang="en-US" sz="1200" smtClean="0">
                <a:latin typeface="Times New Roman" pitchFamily="18" charset="0"/>
              </a:rPr>
              <a:pPr eaLnBrk="1" hangingPunct="1"/>
              <a:t>21</a:t>
            </a:fld>
            <a:endParaRPr lang="en-US" sz="1200" smtClean="0">
              <a:latin typeface="Times New Roman" pitchFamily="18" charset="0"/>
            </a:endParaRPr>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Commercial data cleansing software often uses AI techniques to match records.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F0B95AC-9872-40EC-8AA0-32E1A4141C1B}" type="slidenum">
              <a:rPr lang="en-US" sz="1200" smtClean="0">
                <a:latin typeface="Times New Roman" pitchFamily="18" charset="0"/>
              </a:rPr>
              <a:pPr eaLnBrk="1" hangingPunct="1"/>
              <a:t>22</a:t>
            </a:fld>
            <a:endParaRPr lang="en-US" sz="1200" smtClean="0">
              <a:latin typeface="Times New Roman" pitchFamily="18" charset="0"/>
            </a:endParaRPr>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All of the data are now combined in a standard format.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D9FD562-3F98-4E72-B965-14CC4FA749F8}" type="slidenum">
              <a:rPr lang="en-US" sz="1200" smtClean="0">
                <a:latin typeface="Times New Roman" pitchFamily="18" charset="0"/>
              </a:rPr>
              <a:pPr eaLnBrk="1" hangingPunct="1"/>
              <a:t>24</a:t>
            </a:fld>
            <a:endParaRPr lang="en-US" sz="1200" smtClean="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50CC2C-BC83-4E73-A984-168233C3627B}" type="slidenum">
              <a:rPr lang="en-US" sz="1200" smtClean="0">
                <a:latin typeface="Times New Roman" pitchFamily="18" charset="0"/>
              </a:rPr>
              <a:pPr eaLnBrk="1" hangingPunct="1"/>
              <a:t>25</a:t>
            </a:fld>
            <a:endParaRPr lang="en-US" sz="1200" smtClean="0">
              <a:latin typeface="Times New Roman" pitchFamily="18" charset="0"/>
            </a:endParaRPr>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Most loads involve only change data rather than a bulk reloading of all of the data in the warehouse.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B6615F9-FC4E-489F-995B-EF169299E9B2}" type="slidenum">
              <a:rPr lang="en-US" sz="1200" smtClean="0">
                <a:latin typeface="Times New Roman" pitchFamily="18" charset="0"/>
              </a:rPr>
              <a:pPr eaLnBrk="1" hangingPunct="1"/>
              <a:t>26</a:t>
            </a:fld>
            <a:endParaRPr lang="en-US" sz="1200" smtClean="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83CC70B-59E8-4ABB-814A-397FA8952D33}" type="slidenum">
              <a:rPr lang="en-US" sz="1200" smtClean="0">
                <a:latin typeface="Times New Roman" pitchFamily="18" charset="0"/>
              </a:rPr>
              <a:pPr eaLnBrk="1" hangingPunct="1"/>
              <a:t>27</a:t>
            </a:fld>
            <a:endParaRPr lang="en-US" sz="1200" smtClean="0">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BA3A356-D11E-4471-903B-134A2880A054}" type="slidenum">
              <a:rPr lang="en-US" sz="1200" smtClean="0">
                <a:latin typeface="Times New Roman" pitchFamily="18" charset="0"/>
              </a:rPr>
              <a:pPr eaLnBrk="1" hangingPunct="1"/>
              <a:t>29</a:t>
            </a:fld>
            <a:endParaRPr lang="en-US" sz="1200" smtClean="0">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661FDCF-44EE-4FD7-89D7-F6FCF924837D}" type="slidenum">
              <a:rPr lang="en-US" sz="1200" smtClean="0">
                <a:latin typeface="Times New Roman" pitchFamily="18" charset="0"/>
              </a:rPr>
              <a:pPr eaLnBrk="1" hangingPunct="1"/>
              <a:t>32</a:t>
            </a:fld>
            <a:endParaRPr lang="en-US" sz="1200" smtClean="0">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BEDA346-5B85-4D0A-9BA3-58B9446C3C56}" type="slidenum">
              <a:rPr lang="en-US" sz="1200" smtClean="0">
                <a:latin typeface="Times New Roman" pitchFamily="18" charset="0"/>
              </a:rPr>
              <a:pPr eaLnBrk="1" hangingPunct="1"/>
              <a:t>35</a:t>
            </a:fld>
            <a:endParaRPr lang="en-US" sz="1200" smtClean="0">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6E45B17-0827-4FA3-9617-7DE4BBA71B91}" type="slidenum">
              <a:rPr lang="en-US" sz="1200" smtClean="0">
                <a:latin typeface="Times New Roman" pitchFamily="18" charset="0"/>
              </a:rPr>
              <a:pPr eaLnBrk="1" hangingPunct="1"/>
              <a:t>3</a:t>
            </a:fld>
            <a:endParaRPr lang="en-US" sz="1200"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2934716-F090-4C9B-A556-483F20204C2B}" type="slidenum">
              <a:rPr lang="en-US" sz="1200" smtClean="0">
                <a:latin typeface="Times New Roman" pitchFamily="18" charset="0"/>
              </a:rPr>
              <a:pPr eaLnBrk="1" hangingPunct="1"/>
              <a:t>40</a:t>
            </a:fld>
            <a:endParaRPr lang="en-US" sz="1200" smtClean="0">
              <a:latin typeface="Times New Roman"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15F1C7F-6967-4E20-B2AE-A29C50EF9FD6}" type="slidenum">
              <a:rPr lang="en-US" sz="1200" smtClean="0">
                <a:latin typeface="Times New Roman" pitchFamily="18" charset="0"/>
              </a:rPr>
              <a:pPr eaLnBrk="1" hangingPunct="1"/>
              <a:t>46</a:t>
            </a:fld>
            <a:endParaRPr lang="en-US" sz="1200" smtClean="0">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A760B22-E071-4618-9D58-F00AF68EA3EC}" type="slidenum">
              <a:rPr lang="en-US" sz="1200" smtClean="0">
                <a:latin typeface="Times New Roman" pitchFamily="18" charset="0"/>
              </a:rPr>
              <a:pPr eaLnBrk="1" hangingPunct="1"/>
              <a:t>47</a:t>
            </a:fld>
            <a:endParaRPr lang="en-US" sz="1200"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9561FD5-16F5-430D-99CD-2B079ABEF6CE}" type="slidenum">
              <a:rPr lang="en-US" sz="1200" smtClean="0">
                <a:latin typeface="Times New Roman" pitchFamily="18" charset="0"/>
              </a:rPr>
              <a:pPr eaLnBrk="1" hangingPunct="1"/>
              <a:t>48</a:t>
            </a:fld>
            <a:endParaRPr lang="en-US" sz="1200" smtClean="0">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7516E9E-D37E-4B62-B356-AB2FF8608CEC}" type="slidenum">
              <a:rPr lang="en-US" sz="1200" smtClean="0">
                <a:latin typeface="Times New Roman" pitchFamily="18" charset="0"/>
              </a:rPr>
              <a:pPr eaLnBrk="1" hangingPunct="1"/>
              <a:t>50</a:t>
            </a:fld>
            <a:endParaRPr lang="en-US" sz="1200" smtClean="0">
              <a:latin typeface="Times New Roman"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0CBB0A8-593D-49FD-B827-9C60D3B8A4D8}" type="slidenum">
              <a:rPr lang="en-US" sz="1200" smtClean="0">
                <a:latin typeface="Times New Roman" pitchFamily="18" charset="0"/>
              </a:rPr>
              <a:pPr eaLnBrk="1" hangingPunct="1"/>
              <a:t>4</a:t>
            </a:fld>
            <a:endParaRPr lang="en-US" sz="1200"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72FB3DA-79D8-42D2-8FAB-14544564090F}" type="slidenum">
              <a:rPr lang="en-US" sz="1200" smtClean="0">
                <a:latin typeface="Times New Roman" pitchFamily="18" charset="0"/>
              </a:rPr>
              <a:pPr eaLnBrk="1" hangingPunct="1"/>
              <a:t>5</a:t>
            </a:fld>
            <a:endParaRPr lang="en-US" sz="1200"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6AEDFB4-CE87-47FD-BC28-279BA1BB3CCD}" type="slidenum">
              <a:rPr lang="en-US" sz="1200" smtClean="0">
                <a:latin typeface="Times New Roman" pitchFamily="18" charset="0"/>
              </a:rPr>
              <a:pPr eaLnBrk="1" hangingPunct="1"/>
              <a:t>6</a:t>
            </a:fld>
            <a:endParaRPr lang="en-US" sz="1200" smtClean="0">
              <a:latin typeface="Times New Roman" pitchFamily="18" charset="0"/>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It’s changing, but COBOL extracts are still the most common ETL process.  There are multiple reasons for this -- the cost of specialized ETL software, in-house programmers who have a good knowledge of the COBOL based source systems that will be used, and the peculiarities of the source systems that make the use of ETL software difficult.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BFC954F-B014-432C-BF25-6B6B8AD557F1}" type="slidenum">
              <a:rPr lang="en-US" sz="1200" smtClean="0">
                <a:latin typeface="Times New Roman" pitchFamily="18" charset="0"/>
              </a:rPr>
              <a:pPr eaLnBrk="1" hangingPunct="1"/>
              <a:t>7</a:t>
            </a:fld>
            <a:endParaRPr lang="en-US" sz="1200"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E5C9E27-1A99-4BFA-AF5E-5771BC4020C2}" type="slidenum">
              <a:rPr lang="en-US" sz="1200" smtClean="0">
                <a:latin typeface="Times New Roman" pitchFamily="18" charset="0"/>
              </a:rPr>
              <a:pPr eaLnBrk="1" hangingPunct="1"/>
              <a:t>8</a:t>
            </a:fld>
            <a:endParaRPr lang="en-US" sz="1200" smtClean="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73EB182-4E4A-43C2-9631-20F7225383D0}" type="slidenum">
              <a:rPr lang="en-US" sz="1200" smtClean="0">
                <a:latin typeface="Times New Roman" pitchFamily="18" charset="0"/>
              </a:rPr>
              <a:pPr eaLnBrk="1" hangingPunct="1"/>
              <a:t>9</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pPr>
              <a:defRPr/>
            </a:pPr>
            <a:fld id="{F4A6771B-3F9C-4BF0-8803-D45FCE6EA68D}" type="slidenum">
              <a:rPr lang="en-US"/>
              <a:pPr>
                <a:defRPr/>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pPr>
              <a:defRPr/>
            </a:pPr>
            <a:endParaRPr lang="en-US"/>
          </a:p>
        </p:txBody>
      </p:sp>
    </p:spTree>
    <p:extLst>
      <p:ext uri="{BB962C8B-B14F-4D97-AF65-F5344CB8AC3E}">
        <p14:creationId xmlns:p14="http://schemas.microsoft.com/office/powerpoint/2010/main" val="108438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1"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 id="2147483720" r:id="rId29"/>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Data_cleansing" TargetMode="External"/><Relationship Id="rId2" Type="http://schemas.openxmlformats.org/officeDocument/2006/relationships/hyperlink" Target="http://en.wikipedia.org/wiki/Null_(SQL)" TargetMode="External"/><Relationship Id="rId1" Type="http://schemas.openxmlformats.org/officeDocument/2006/relationships/slideLayout" Target="../slideLayouts/slideLayout2.xml"/><Relationship Id="rId6" Type="http://schemas.openxmlformats.org/officeDocument/2006/relationships/hyperlink" Target="http://en.wikipedia.org/wiki/Comma_separated_values" TargetMode="External"/><Relationship Id="rId5" Type="http://schemas.openxmlformats.org/officeDocument/2006/relationships/hyperlink" Target="http://en.wikipedia.org/wiki/Transpose" TargetMode="External"/><Relationship Id="rId4" Type="http://schemas.openxmlformats.org/officeDocument/2006/relationships/hyperlink" Target="http://en.wikipedia.org/wiki/Join_(relational_algebr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342584"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7: Dimensional Model and ETL</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ctrTitle"/>
          </p:nvPr>
        </p:nvSpPr>
        <p:spPr/>
        <p:txBody>
          <a:bodyPr/>
          <a:lstStyle/>
          <a:p>
            <a:pPr eaLnBrk="1" hangingPunct="1"/>
            <a:r>
              <a:rPr lang="en-US" smtClean="0"/>
              <a:t>Transformation</a:t>
            </a:r>
          </a:p>
        </p:txBody>
      </p:sp>
      <p:sp>
        <p:nvSpPr>
          <p:cNvPr id="51203" name="Rectangle 5" descr="Rectangle: Click to edit Master text styles&#10;Second level&#10;Third level&#10;Fourth level&#10;Fifth level"/>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330005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Data Staging</a:t>
            </a:r>
          </a:p>
        </p:txBody>
      </p:sp>
      <p:sp>
        <p:nvSpPr>
          <p:cNvPr id="3379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z="2400" smtClean="0"/>
              <a:t>Often used as an interim step between data extraction and later steps</a:t>
            </a:r>
          </a:p>
          <a:p>
            <a:pPr eaLnBrk="1" hangingPunct="1"/>
            <a:r>
              <a:rPr lang="en-US" sz="2400" smtClean="0"/>
              <a:t>Accumulates data from asynchronous sources using native interfaces, flat files, FTP sessions, or other processes</a:t>
            </a:r>
          </a:p>
          <a:p>
            <a:pPr eaLnBrk="1" hangingPunct="1"/>
            <a:r>
              <a:rPr lang="en-US" sz="2400" smtClean="0"/>
              <a:t>At a predefined cutoff time, data in the staging file is transformed and loaded to the warehouse</a:t>
            </a:r>
          </a:p>
          <a:p>
            <a:pPr eaLnBrk="1" hangingPunct="1"/>
            <a:r>
              <a:rPr lang="en-US" sz="2400" smtClean="0"/>
              <a:t>There is usually no end user access to the staging file</a:t>
            </a:r>
          </a:p>
          <a:p>
            <a:pPr eaLnBrk="1" hangingPunct="1"/>
            <a:r>
              <a:rPr lang="en-US" sz="2400" smtClean="0"/>
              <a:t>An operational data store may be used for data staging</a:t>
            </a:r>
          </a:p>
          <a:p>
            <a:pPr eaLnBrk="1" hangingPunct="1"/>
            <a:endParaRPr lang="en-US" sz="2400" smtClean="0"/>
          </a:p>
        </p:txBody>
      </p:sp>
    </p:spTree>
    <p:extLst>
      <p:ext uri="{BB962C8B-B14F-4D97-AF65-F5344CB8AC3E}">
        <p14:creationId xmlns:p14="http://schemas.microsoft.com/office/powerpoint/2010/main" val="4097277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Data Transformation</a:t>
            </a:r>
          </a:p>
        </p:txBody>
      </p:sp>
      <p:sp>
        <p:nvSpPr>
          <p:cNvPr id="3481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mtClean="0"/>
              <a:t>Transforms the data in accordance with the business rules and standards that have been established</a:t>
            </a:r>
          </a:p>
          <a:p>
            <a:pPr eaLnBrk="1" hangingPunct="1"/>
            <a:r>
              <a:rPr lang="en-US" smtClean="0"/>
              <a:t>Example include:  format changes, deduplication, splitting up fields, replacement of codes, derived values, and aggregates</a:t>
            </a:r>
          </a:p>
        </p:txBody>
      </p:sp>
    </p:spTree>
    <p:extLst>
      <p:ext uri="{BB962C8B-B14F-4D97-AF65-F5344CB8AC3E}">
        <p14:creationId xmlns:p14="http://schemas.microsoft.com/office/powerpoint/2010/main" val="1160465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solidFill>
                  <a:schemeClr val="tx1"/>
                </a:solidFill>
              </a:rPr>
              <a:t>Transformation</a:t>
            </a:r>
          </a:p>
        </p:txBody>
      </p:sp>
      <p:sp>
        <p:nvSpPr>
          <p:cNvPr id="5222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Main step where the ETL adds value</a:t>
            </a:r>
          </a:p>
          <a:p>
            <a:pPr eaLnBrk="1" hangingPunct="1"/>
            <a:r>
              <a:rPr lang="en-US" smtClean="0"/>
              <a:t>Actually changes data and provides guidance whether data can be used for its intended purposes</a:t>
            </a:r>
          </a:p>
          <a:p>
            <a:pPr eaLnBrk="1" hangingPunct="1"/>
            <a:r>
              <a:rPr lang="en-US" smtClean="0"/>
              <a:t>Performed in staging area</a:t>
            </a:r>
          </a:p>
        </p:txBody>
      </p:sp>
    </p:spTree>
    <p:extLst>
      <p:ext uri="{BB962C8B-B14F-4D97-AF65-F5344CB8AC3E}">
        <p14:creationId xmlns:p14="http://schemas.microsoft.com/office/powerpoint/2010/main" val="2988940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buFont typeface="Wingdings" pitchFamily="2" charset="2"/>
              <a:buNone/>
            </a:pPr>
            <a:r>
              <a:rPr lang="en-US" sz="2800" dirty="0" smtClean="0"/>
              <a:t>Data Quality paradigm</a:t>
            </a:r>
          </a:p>
          <a:p>
            <a:pPr eaLnBrk="1" hangingPunct="1">
              <a:lnSpc>
                <a:spcPct val="90000"/>
              </a:lnSpc>
            </a:pPr>
            <a:r>
              <a:rPr lang="en-US" sz="2800" dirty="0" smtClean="0"/>
              <a:t>Correct</a:t>
            </a:r>
          </a:p>
          <a:p>
            <a:pPr eaLnBrk="1" hangingPunct="1">
              <a:lnSpc>
                <a:spcPct val="90000"/>
              </a:lnSpc>
            </a:pPr>
            <a:r>
              <a:rPr lang="en-US" sz="2800" dirty="0" smtClean="0"/>
              <a:t>Unambiguous</a:t>
            </a:r>
          </a:p>
          <a:p>
            <a:pPr eaLnBrk="1" hangingPunct="1">
              <a:lnSpc>
                <a:spcPct val="90000"/>
              </a:lnSpc>
            </a:pPr>
            <a:r>
              <a:rPr lang="en-US" sz="2800" dirty="0" smtClean="0"/>
              <a:t>Consistent</a:t>
            </a:r>
          </a:p>
          <a:p>
            <a:pPr eaLnBrk="1" hangingPunct="1">
              <a:lnSpc>
                <a:spcPct val="90000"/>
              </a:lnSpc>
            </a:pPr>
            <a:r>
              <a:rPr lang="en-US" sz="2800" dirty="0" smtClean="0"/>
              <a:t>Complete</a:t>
            </a:r>
          </a:p>
          <a:p>
            <a:pPr eaLnBrk="1" hangingPunct="1">
              <a:lnSpc>
                <a:spcPct val="90000"/>
              </a:lnSpc>
            </a:pPr>
            <a:r>
              <a:rPr lang="en-US" sz="2800" dirty="0" smtClean="0"/>
              <a:t>Data quality checks are run at 2 places - after extraction and after cleaning and confirming additional check are run at this point</a:t>
            </a:r>
          </a:p>
        </p:txBody>
      </p:sp>
      <p:sp>
        <p:nvSpPr>
          <p:cNvPr id="53251" name="Rectangle 4"/>
          <p:cNvSpPr>
            <a:spLocks noGrp="1" noChangeArrowheads="1"/>
          </p:cNvSpPr>
          <p:nvPr>
            <p:ph type="title"/>
          </p:nvPr>
        </p:nvSpPr>
        <p:spPr>
          <a:noFill/>
        </p:spPr>
        <p:txBody>
          <a:bodyPr/>
          <a:lstStyle/>
          <a:p>
            <a:pPr eaLnBrk="1" hangingPunct="1"/>
            <a:r>
              <a:rPr lang="en-US" dirty="0" smtClean="0">
                <a:solidFill>
                  <a:schemeClr val="tx1"/>
                </a:solidFill>
              </a:rPr>
              <a:t>Transformation</a:t>
            </a:r>
          </a:p>
        </p:txBody>
      </p:sp>
    </p:spTree>
    <p:extLst>
      <p:ext uri="{BB962C8B-B14F-4D97-AF65-F5344CB8AC3E}">
        <p14:creationId xmlns:p14="http://schemas.microsoft.com/office/powerpoint/2010/main" val="2549088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Data Cleansing</a:t>
            </a:r>
          </a:p>
        </p:txBody>
      </p:sp>
      <p:sp>
        <p:nvSpPr>
          <p:cNvPr id="5529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sz="2800" smtClean="0"/>
              <a:t>Source systems contain “dirty data” that must be cleansed</a:t>
            </a:r>
          </a:p>
          <a:p>
            <a:pPr eaLnBrk="1" hangingPunct="1">
              <a:lnSpc>
                <a:spcPct val="90000"/>
              </a:lnSpc>
            </a:pPr>
            <a:r>
              <a:rPr lang="en-US" sz="2800" smtClean="0"/>
              <a:t>ETL software contains rudimentary data cleansing capabilities</a:t>
            </a:r>
          </a:p>
          <a:p>
            <a:pPr eaLnBrk="1" hangingPunct="1">
              <a:lnSpc>
                <a:spcPct val="90000"/>
              </a:lnSpc>
            </a:pPr>
            <a:r>
              <a:rPr lang="en-US" sz="2800" smtClean="0"/>
              <a:t>Specialized data cleansing software is often used.  Important for performing name and address correction and householding functions</a:t>
            </a:r>
          </a:p>
          <a:p>
            <a:pPr eaLnBrk="1" hangingPunct="1">
              <a:lnSpc>
                <a:spcPct val="90000"/>
              </a:lnSpc>
            </a:pPr>
            <a:r>
              <a:rPr lang="en-US" sz="2800" smtClean="0"/>
              <a:t>Leading data cleansing vendors include Vality (Integrity), Harte-Hanks (Trillium), and Firstlogic (i.d.Centric)</a:t>
            </a:r>
            <a:endParaRPr lang="en-US" smtClean="0"/>
          </a:p>
          <a:p>
            <a:pPr eaLnBrk="1" hangingPunct="1">
              <a:lnSpc>
                <a:spcPct val="90000"/>
              </a:lnSpc>
            </a:pPr>
            <a:endParaRPr lang="en-US" smtClean="0"/>
          </a:p>
        </p:txBody>
      </p:sp>
    </p:spTree>
    <p:extLst>
      <p:ext uri="{BB962C8B-B14F-4D97-AF65-F5344CB8AC3E}">
        <p14:creationId xmlns:p14="http://schemas.microsoft.com/office/powerpoint/2010/main" val="641232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Reasons for “Dirty” Data</a:t>
            </a:r>
          </a:p>
        </p:txBody>
      </p:sp>
      <p:sp>
        <p:nvSpPr>
          <p:cNvPr id="5632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60000"/>
              </a:lnSpc>
              <a:spcAft>
                <a:spcPct val="20000"/>
              </a:spcAft>
              <a:buClr>
                <a:schemeClr val="tx1"/>
              </a:buClr>
              <a:buFont typeface="Symbol" pitchFamily="18" charset="2"/>
              <a:buChar char="·"/>
            </a:pPr>
            <a:r>
              <a:rPr lang="en-US" sz="2800" smtClean="0"/>
              <a:t>Dummy Values</a:t>
            </a:r>
          </a:p>
          <a:p>
            <a:pPr eaLnBrk="1" hangingPunct="1">
              <a:lnSpc>
                <a:spcPct val="60000"/>
              </a:lnSpc>
              <a:spcAft>
                <a:spcPct val="20000"/>
              </a:spcAft>
              <a:buClr>
                <a:schemeClr val="tx1"/>
              </a:buClr>
              <a:buFont typeface="Symbol" pitchFamily="18" charset="2"/>
              <a:buChar char="·"/>
            </a:pPr>
            <a:r>
              <a:rPr lang="en-US" sz="2800" smtClean="0"/>
              <a:t>Absence of Data</a:t>
            </a:r>
          </a:p>
          <a:p>
            <a:pPr eaLnBrk="1" hangingPunct="1">
              <a:lnSpc>
                <a:spcPct val="60000"/>
              </a:lnSpc>
              <a:spcAft>
                <a:spcPct val="20000"/>
              </a:spcAft>
              <a:buClr>
                <a:schemeClr val="tx1"/>
              </a:buClr>
              <a:buFont typeface="Symbol" pitchFamily="18" charset="2"/>
              <a:buChar char="·"/>
            </a:pPr>
            <a:r>
              <a:rPr lang="en-US" sz="2800" smtClean="0"/>
              <a:t>Multipurpose Fields</a:t>
            </a:r>
          </a:p>
          <a:p>
            <a:pPr eaLnBrk="1" hangingPunct="1">
              <a:lnSpc>
                <a:spcPct val="60000"/>
              </a:lnSpc>
              <a:spcAft>
                <a:spcPct val="20000"/>
              </a:spcAft>
              <a:buClr>
                <a:schemeClr val="tx1"/>
              </a:buClr>
              <a:buFont typeface="Symbol" pitchFamily="18" charset="2"/>
              <a:buChar char="·"/>
            </a:pPr>
            <a:r>
              <a:rPr lang="en-US" sz="2800" smtClean="0"/>
              <a:t>Cryptic Data</a:t>
            </a:r>
          </a:p>
          <a:p>
            <a:pPr eaLnBrk="1" hangingPunct="1">
              <a:lnSpc>
                <a:spcPct val="60000"/>
              </a:lnSpc>
              <a:spcAft>
                <a:spcPct val="20000"/>
              </a:spcAft>
              <a:buClr>
                <a:schemeClr val="tx1"/>
              </a:buClr>
              <a:buFont typeface="Symbol" pitchFamily="18" charset="2"/>
              <a:buChar char="·"/>
            </a:pPr>
            <a:r>
              <a:rPr lang="en-US" sz="2800" smtClean="0"/>
              <a:t>Contradicting Data</a:t>
            </a:r>
          </a:p>
          <a:p>
            <a:pPr eaLnBrk="1" hangingPunct="1">
              <a:lnSpc>
                <a:spcPct val="60000"/>
              </a:lnSpc>
              <a:spcAft>
                <a:spcPct val="20000"/>
              </a:spcAft>
              <a:buClr>
                <a:schemeClr val="tx1"/>
              </a:buClr>
              <a:buFont typeface="Symbol" pitchFamily="18" charset="2"/>
              <a:buChar char="·"/>
            </a:pPr>
            <a:r>
              <a:rPr lang="en-US" sz="2800" smtClean="0"/>
              <a:t>Inappropriate Use of Address Lines</a:t>
            </a:r>
          </a:p>
          <a:p>
            <a:pPr eaLnBrk="1" hangingPunct="1">
              <a:lnSpc>
                <a:spcPct val="60000"/>
              </a:lnSpc>
              <a:spcAft>
                <a:spcPct val="20000"/>
              </a:spcAft>
              <a:buClr>
                <a:schemeClr val="tx1"/>
              </a:buClr>
              <a:buFont typeface="Symbol" pitchFamily="18" charset="2"/>
              <a:buChar char="·"/>
            </a:pPr>
            <a:r>
              <a:rPr lang="en-US" sz="2800" smtClean="0"/>
              <a:t>Violation of Business Rules</a:t>
            </a:r>
          </a:p>
          <a:p>
            <a:pPr eaLnBrk="1" hangingPunct="1">
              <a:lnSpc>
                <a:spcPct val="60000"/>
              </a:lnSpc>
              <a:spcAft>
                <a:spcPct val="20000"/>
              </a:spcAft>
              <a:buClr>
                <a:schemeClr val="tx1"/>
              </a:buClr>
              <a:buFont typeface="Symbol" pitchFamily="18" charset="2"/>
              <a:buChar char="·"/>
            </a:pPr>
            <a:r>
              <a:rPr lang="en-US" sz="2800" smtClean="0"/>
              <a:t>Reused Primary Keys,</a:t>
            </a:r>
          </a:p>
          <a:p>
            <a:pPr eaLnBrk="1" hangingPunct="1">
              <a:lnSpc>
                <a:spcPct val="60000"/>
              </a:lnSpc>
              <a:spcAft>
                <a:spcPct val="20000"/>
              </a:spcAft>
              <a:buClr>
                <a:schemeClr val="tx1"/>
              </a:buClr>
              <a:buFont typeface="Symbol" pitchFamily="18" charset="2"/>
              <a:buChar char="·"/>
            </a:pPr>
            <a:r>
              <a:rPr lang="en-US" sz="2800" smtClean="0"/>
              <a:t>Non-Unique Identifiers</a:t>
            </a:r>
          </a:p>
          <a:p>
            <a:pPr eaLnBrk="1" hangingPunct="1">
              <a:lnSpc>
                <a:spcPct val="60000"/>
              </a:lnSpc>
              <a:spcAft>
                <a:spcPct val="20000"/>
              </a:spcAft>
              <a:buClr>
                <a:schemeClr val="tx1"/>
              </a:buClr>
              <a:buFont typeface="Symbol" pitchFamily="18" charset="2"/>
              <a:buChar char="·"/>
            </a:pPr>
            <a:r>
              <a:rPr lang="en-US" sz="2800" smtClean="0"/>
              <a:t>Data Integration Problems</a:t>
            </a:r>
            <a:endParaRPr lang="en-US" sz="4100" smtClean="0"/>
          </a:p>
        </p:txBody>
      </p:sp>
    </p:spTree>
    <p:extLst>
      <p:ext uri="{BB962C8B-B14F-4D97-AF65-F5344CB8AC3E}">
        <p14:creationId xmlns:p14="http://schemas.microsoft.com/office/powerpoint/2010/main" val="1222371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Steps in Data Cleansing</a:t>
            </a:r>
          </a:p>
        </p:txBody>
      </p:sp>
      <p:sp>
        <p:nvSpPr>
          <p:cNvPr id="57347" name="Rectangle 3" descr="Rectangle: Click to edit Master text styles&#10;Second level&#10;Third level&#10;Fourth level&#10;Fifth level"/>
          <p:cNvSpPr>
            <a:spLocks noGrp="1" noChangeArrowheads="1"/>
          </p:cNvSpPr>
          <p:nvPr>
            <p:ph idx="1"/>
          </p:nvPr>
        </p:nvSpPr>
        <p:spPr/>
        <p:txBody>
          <a:bodyPr/>
          <a:lstStyle/>
          <a:p>
            <a:pPr eaLnBrk="1" hangingPunct="1">
              <a:spcAft>
                <a:spcPct val="40000"/>
              </a:spcAft>
              <a:buClr>
                <a:schemeClr val="tx1"/>
              </a:buClr>
              <a:buFont typeface="Symbol" pitchFamily="18" charset="2"/>
              <a:buChar char="·"/>
            </a:pPr>
            <a:r>
              <a:rPr lang="en-US" smtClean="0"/>
              <a:t>Parsing</a:t>
            </a:r>
          </a:p>
          <a:p>
            <a:pPr eaLnBrk="1" hangingPunct="1">
              <a:spcAft>
                <a:spcPct val="40000"/>
              </a:spcAft>
              <a:buClr>
                <a:schemeClr val="tx1"/>
              </a:buClr>
              <a:buFont typeface="Symbol" pitchFamily="18" charset="2"/>
              <a:buChar char="·"/>
            </a:pPr>
            <a:r>
              <a:rPr lang="en-US" smtClean="0"/>
              <a:t>Correcting</a:t>
            </a:r>
          </a:p>
          <a:p>
            <a:pPr eaLnBrk="1" hangingPunct="1">
              <a:spcAft>
                <a:spcPct val="40000"/>
              </a:spcAft>
              <a:buClr>
                <a:schemeClr val="tx1"/>
              </a:buClr>
              <a:buFont typeface="Symbol" pitchFamily="18" charset="2"/>
              <a:buChar char="·"/>
            </a:pPr>
            <a:r>
              <a:rPr lang="en-US" smtClean="0"/>
              <a:t>Standardizing</a:t>
            </a:r>
          </a:p>
          <a:p>
            <a:pPr eaLnBrk="1" hangingPunct="1">
              <a:spcAft>
                <a:spcPct val="40000"/>
              </a:spcAft>
              <a:buClr>
                <a:schemeClr val="tx1"/>
              </a:buClr>
              <a:buFont typeface="Symbol" pitchFamily="18" charset="2"/>
              <a:buChar char="·"/>
            </a:pPr>
            <a:r>
              <a:rPr lang="en-US" smtClean="0"/>
              <a:t>Matching</a:t>
            </a:r>
          </a:p>
          <a:p>
            <a:pPr eaLnBrk="1" hangingPunct="1">
              <a:spcAft>
                <a:spcPct val="40000"/>
              </a:spcAft>
              <a:buClr>
                <a:schemeClr val="tx1"/>
              </a:buClr>
              <a:buFont typeface="Symbol" pitchFamily="18" charset="2"/>
              <a:buChar char="·"/>
            </a:pPr>
            <a:r>
              <a:rPr lang="en-US" smtClean="0"/>
              <a:t>Consolidating</a:t>
            </a:r>
            <a:endParaRPr lang="en-US" sz="4400" smtClean="0"/>
          </a:p>
          <a:p>
            <a:pPr eaLnBrk="1" hangingPunct="1"/>
            <a:endParaRPr lang="en-US" sz="2800" smtClean="0"/>
          </a:p>
        </p:txBody>
      </p:sp>
    </p:spTree>
    <p:extLst>
      <p:ext uri="{BB962C8B-B14F-4D97-AF65-F5344CB8AC3E}">
        <p14:creationId xmlns:p14="http://schemas.microsoft.com/office/powerpoint/2010/main" val="557346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Parsing</a:t>
            </a:r>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eaLnBrk="1" hangingPunct="1">
              <a:spcBef>
                <a:spcPct val="0"/>
              </a:spcBef>
            </a:pPr>
            <a:r>
              <a:rPr lang="en-US" smtClean="0">
                <a:cs typeface="Times New Roman" pitchFamily="18" charset="0"/>
              </a:rPr>
              <a:t>Parsing locates and identifies individual data elements in the source files and then isolates these data elements in the target files.</a:t>
            </a:r>
          </a:p>
          <a:p>
            <a:pPr eaLnBrk="1" hangingPunct="1">
              <a:spcBef>
                <a:spcPct val="0"/>
              </a:spcBef>
            </a:pPr>
            <a:r>
              <a:rPr lang="en-US" smtClean="0">
                <a:cs typeface="Times New Roman" pitchFamily="18" charset="0"/>
              </a:rPr>
              <a:t>Examples include parsing the first, middle, and last name; street number and street name; and city and state.</a:t>
            </a:r>
          </a:p>
          <a:p>
            <a:pPr eaLnBrk="1" hangingPunct="1">
              <a:spcBef>
                <a:spcPct val="0"/>
              </a:spcBef>
            </a:pPr>
            <a:endParaRPr lang="en-US" smtClean="0">
              <a:cs typeface="Times New Roman" pitchFamily="18" charset="0"/>
            </a:endParaRPr>
          </a:p>
          <a:p>
            <a:pPr eaLnBrk="1" hangingPunct="1"/>
            <a:endParaRPr lang="en-US" smtClean="0"/>
          </a:p>
        </p:txBody>
      </p:sp>
    </p:spTree>
    <p:extLst>
      <p:ext uri="{BB962C8B-B14F-4D97-AF65-F5344CB8AC3E}">
        <p14:creationId xmlns:p14="http://schemas.microsoft.com/office/powerpoint/2010/main" val="3090752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Correcting</a:t>
            </a:r>
          </a:p>
        </p:txBody>
      </p:sp>
      <p:sp>
        <p:nvSpPr>
          <p:cNvPr id="5939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mtClean="0">
                <a:cs typeface="Times New Roman" pitchFamily="18" charset="0"/>
              </a:rPr>
              <a:t>Corrects parsed individual data components using sophisticated data algorithms and secondary data sources.</a:t>
            </a:r>
          </a:p>
          <a:p>
            <a:pPr eaLnBrk="1" hangingPunct="1"/>
            <a:r>
              <a:rPr lang="en-US" smtClean="0">
                <a:cs typeface="Times New Roman" pitchFamily="18" charset="0"/>
              </a:rPr>
              <a:t>Example include replacing a vanity address and adding a zip code.</a:t>
            </a:r>
            <a:endParaRPr lang="en-US" sz="4400" smtClean="0">
              <a:cs typeface="Times New Roman" pitchFamily="18" charset="0"/>
            </a:endParaRPr>
          </a:p>
        </p:txBody>
      </p:sp>
    </p:spTree>
    <p:extLst>
      <p:ext uri="{BB962C8B-B14F-4D97-AF65-F5344CB8AC3E}">
        <p14:creationId xmlns:p14="http://schemas.microsoft.com/office/powerpoint/2010/main" val="1134376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16632"/>
            <a:ext cx="6923112" cy="990600"/>
          </a:xfrm>
        </p:spPr>
        <p:txBody>
          <a:bodyPr/>
          <a:lstStyle/>
          <a:p>
            <a:pPr eaLnBrk="1" hangingPunct="1"/>
            <a:r>
              <a:rPr lang="en-US" sz="4000" dirty="0" smtClean="0"/>
              <a:t>Extraction, Transformation, and Loading (ETL)</a:t>
            </a: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mtClean="0"/>
              <a:t>The “plumbing” work of data warehousing</a:t>
            </a:r>
          </a:p>
          <a:p>
            <a:pPr eaLnBrk="1" hangingPunct="1"/>
            <a:r>
              <a:rPr lang="en-US" smtClean="0"/>
              <a:t>Data are moved from source to target data bases</a:t>
            </a:r>
          </a:p>
          <a:p>
            <a:pPr eaLnBrk="1" hangingPunct="1"/>
            <a:r>
              <a:rPr lang="en-US" smtClean="0"/>
              <a:t>A very costly, time consuming part of data warehousing</a:t>
            </a:r>
          </a:p>
          <a:p>
            <a:pPr eaLnBrk="1" hangingPunct="1"/>
            <a:endParaRPr lang="en-US" smtClean="0"/>
          </a:p>
        </p:txBody>
      </p:sp>
    </p:spTree>
    <p:extLst>
      <p:ext uri="{BB962C8B-B14F-4D97-AF65-F5344CB8AC3E}">
        <p14:creationId xmlns:p14="http://schemas.microsoft.com/office/powerpoint/2010/main" val="1307866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Standardizing</a:t>
            </a:r>
          </a:p>
        </p:txBody>
      </p:sp>
      <p:sp>
        <p:nvSpPr>
          <p:cNvPr id="6041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mtClean="0">
                <a:cs typeface="Times New Roman" pitchFamily="18" charset="0"/>
              </a:rPr>
              <a:t>Standardizing applies conversion routines to transform data into its preferred (and consistent) format using both standard and custom business rules.</a:t>
            </a:r>
          </a:p>
          <a:p>
            <a:pPr eaLnBrk="1" hangingPunct="1"/>
            <a:r>
              <a:rPr lang="en-US" smtClean="0">
                <a:cs typeface="Times New Roman" pitchFamily="18" charset="0"/>
              </a:rPr>
              <a:t>Examples include adding a pre name, replacing a nickname, and using a preferred street name. </a:t>
            </a:r>
            <a:endParaRPr lang="en-US" sz="4400" smtClean="0">
              <a:cs typeface="Times New Roman" pitchFamily="18" charset="0"/>
            </a:endParaRPr>
          </a:p>
        </p:txBody>
      </p:sp>
    </p:spTree>
    <p:extLst>
      <p:ext uri="{BB962C8B-B14F-4D97-AF65-F5344CB8AC3E}">
        <p14:creationId xmlns:p14="http://schemas.microsoft.com/office/powerpoint/2010/main" val="1230861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Matching</a:t>
            </a:r>
          </a:p>
        </p:txBody>
      </p:sp>
      <p:sp>
        <p:nvSpPr>
          <p:cNvPr id="6144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smtClean="0">
                <a:cs typeface="Times New Roman" pitchFamily="18" charset="0"/>
              </a:rPr>
              <a:t>Searching and matching records within and across the parsed, corrected and standardized data based on predefined business rules to eliminate duplications.</a:t>
            </a:r>
          </a:p>
          <a:p>
            <a:pPr eaLnBrk="1" hangingPunct="1"/>
            <a:r>
              <a:rPr lang="en-US" smtClean="0">
                <a:cs typeface="Times New Roman" pitchFamily="18" charset="0"/>
              </a:rPr>
              <a:t>Examples include identifying similar names and addresses.</a:t>
            </a:r>
            <a:endParaRPr lang="en-US" sz="4400" smtClean="0">
              <a:cs typeface="Times New Roman" pitchFamily="18" charset="0"/>
            </a:endParaRPr>
          </a:p>
        </p:txBody>
      </p:sp>
    </p:spTree>
    <p:extLst>
      <p:ext uri="{BB962C8B-B14F-4D97-AF65-F5344CB8AC3E}">
        <p14:creationId xmlns:p14="http://schemas.microsoft.com/office/powerpoint/2010/main" val="2328293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Consolidating</a:t>
            </a:r>
          </a:p>
        </p:txBody>
      </p:sp>
      <p:sp>
        <p:nvSpPr>
          <p:cNvPr id="62467" name="Rectangle 3" descr="Rectangle: Click to edit Master text styles&#10;Second level&#10;Third level&#10;Fourth level&#10;Fifth level"/>
          <p:cNvSpPr>
            <a:spLocks noGrp="1" noChangeArrowheads="1"/>
          </p:cNvSpPr>
          <p:nvPr>
            <p:ph idx="1"/>
          </p:nvPr>
        </p:nvSpPr>
        <p:spPr/>
        <p:txBody>
          <a:bodyPr/>
          <a:lstStyle/>
          <a:p>
            <a:pPr eaLnBrk="1" hangingPunct="1">
              <a:spcAft>
                <a:spcPct val="40000"/>
              </a:spcAft>
              <a:buClr>
                <a:schemeClr val="tx1"/>
              </a:buClr>
              <a:buFont typeface="Symbol" pitchFamily="18" charset="2"/>
              <a:buChar char="·"/>
            </a:pPr>
            <a:r>
              <a:rPr lang="en-US" smtClean="0">
                <a:cs typeface="Times New Roman" pitchFamily="18" charset="0"/>
              </a:rPr>
              <a:t>Analyzing and identifying relationships between matched records and consolidating/merging them into ONE representation.</a:t>
            </a:r>
          </a:p>
          <a:p>
            <a:pPr eaLnBrk="1" hangingPunct="1"/>
            <a:endParaRPr lang="en-US" smtClean="0"/>
          </a:p>
        </p:txBody>
      </p:sp>
    </p:spTree>
    <p:extLst>
      <p:ext uri="{BB962C8B-B14F-4D97-AF65-F5344CB8AC3E}">
        <p14:creationId xmlns:p14="http://schemas.microsoft.com/office/powerpoint/2010/main" val="432708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smtClean="0"/>
              <a:t>Data Transformation Examples</a:t>
            </a:r>
          </a:p>
        </p:txBody>
      </p:sp>
      <p:sp>
        <p:nvSpPr>
          <p:cNvPr id="3" name="Content Placeholder 2" descr="Rectangle: Click to edit Master text styles&#10;Second level&#10;Third level&#10;Fourth level&#10;Fifth level"/>
          <p:cNvSpPr>
            <a:spLocks noGrp="1"/>
          </p:cNvSpPr>
          <p:nvPr>
            <p:ph idx="1"/>
          </p:nvPr>
        </p:nvSpPr>
        <p:spPr>
          <a:xfrm>
            <a:off x="251520" y="1196752"/>
            <a:ext cx="8640960" cy="4876800"/>
          </a:xfrm>
        </p:spPr>
        <p:txBody>
          <a:bodyPr/>
          <a:lstStyle/>
          <a:p>
            <a:pPr eaLnBrk="1" hangingPunct="1">
              <a:defRPr/>
            </a:pPr>
            <a:r>
              <a:rPr lang="en-US" sz="1500" dirty="0" smtClean="0"/>
              <a:t>Selecting only certain columns to load (or selecting </a:t>
            </a:r>
            <a:r>
              <a:rPr lang="en-US" sz="1500" dirty="0" smtClean="0">
                <a:hlinkClick r:id="rId2" tooltip="Null (SQL)"/>
              </a:rPr>
              <a:t>null</a:t>
            </a:r>
            <a:r>
              <a:rPr lang="en-US" sz="1500" dirty="0" smtClean="0"/>
              <a:t> columns not to load</a:t>
            </a:r>
          </a:p>
          <a:p>
            <a:pPr eaLnBrk="1" hangingPunct="1">
              <a:defRPr/>
            </a:pPr>
            <a:r>
              <a:rPr lang="en-US" sz="1500" dirty="0" smtClean="0"/>
              <a:t>Translating coded values (</a:t>
            </a:r>
            <a:r>
              <a:rPr lang="en-US" sz="1500" i="1" dirty="0" smtClean="0"/>
              <a:t>e.g.</a:t>
            </a:r>
            <a:r>
              <a:rPr lang="en-US" sz="1500" dirty="0" smtClean="0"/>
              <a:t>, if the source system stores 1 for male and 2 for female, but the warehouse stores M for male and F for female), this calls for automated </a:t>
            </a:r>
            <a:r>
              <a:rPr lang="en-US" sz="1500" dirty="0" smtClean="0">
                <a:hlinkClick r:id="rId3"/>
              </a:rPr>
              <a:t>data cleansing</a:t>
            </a:r>
            <a:r>
              <a:rPr lang="en-US" sz="1500" dirty="0" smtClean="0"/>
              <a:t>; no manual cleansing occurs during ETL</a:t>
            </a:r>
          </a:p>
          <a:p>
            <a:pPr eaLnBrk="1" hangingPunct="1">
              <a:defRPr/>
            </a:pPr>
            <a:r>
              <a:rPr lang="en-US" sz="1500" dirty="0" smtClean="0"/>
              <a:t>Encoding free-form values (</a:t>
            </a:r>
            <a:r>
              <a:rPr lang="en-US" sz="1500" i="1" dirty="0" smtClean="0"/>
              <a:t>e.g.</a:t>
            </a:r>
            <a:r>
              <a:rPr lang="en-US" sz="1500" dirty="0" smtClean="0"/>
              <a:t>, mapping "Male" to "1" and "</a:t>
            </a:r>
            <a:r>
              <a:rPr lang="en-US" sz="1500" dirty="0" err="1" smtClean="0"/>
              <a:t>Mr</a:t>
            </a:r>
            <a:r>
              <a:rPr lang="en-US" sz="1500" dirty="0" smtClean="0"/>
              <a:t>" to M)</a:t>
            </a:r>
          </a:p>
          <a:p>
            <a:pPr eaLnBrk="1" hangingPunct="1">
              <a:defRPr/>
            </a:pPr>
            <a:r>
              <a:rPr lang="en-US" sz="1500" dirty="0" smtClean="0"/>
              <a:t>Deriving a new calculated value (</a:t>
            </a:r>
            <a:r>
              <a:rPr lang="en-US" sz="1500" i="1" dirty="0" smtClean="0"/>
              <a:t>e.g.</a:t>
            </a:r>
            <a:r>
              <a:rPr lang="en-US" sz="1500" dirty="0" smtClean="0"/>
              <a:t>, </a:t>
            </a:r>
            <a:r>
              <a:rPr lang="en-US" sz="1500" dirty="0" err="1" smtClean="0"/>
              <a:t>sale_amount</a:t>
            </a:r>
            <a:r>
              <a:rPr lang="en-US" sz="1500" dirty="0" smtClean="0"/>
              <a:t> = qty * </a:t>
            </a:r>
            <a:r>
              <a:rPr lang="en-US" sz="1500" dirty="0" err="1" smtClean="0"/>
              <a:t>unit_price</a:t>
            </a:r>
            <a:r>
              <a:rPr lang="en-US" sz="1500" dirty="0" smtClean="0"/>
              <a:t>)</a:t>
            </a:r>
          </a:p>
          <a:p>
            <a:pPr eaLnBrk="1" hangingPunct="1">
              <a:defRPr/>
            </a:pPr>
            <a:r>
              <a:rPr lang="en-US" sz="1500" dirty="0" smtClean="0"/>
              <a:t>Sorting</a:t>
            </a:r>
          </a:p>
          <a:p>
            <a:pPr eaLnBrk="1" hangingPunct="1">
              <a:defRPr/>
            </a:pPr>
            <a:r>
              <a:rPr lang="en-US" sz="1500" dirty="0" smtClean="0">
                <a:hlinkClick r:id="rId4" tooltip="Join (relational algebra)"/>
              </a:rPr>
              <a:t>Joining</a:t>
            </a:r>
            <a:r>
              <a:rPr lang="en-US" sz="1500" dirty="0" smtClean="0"/>
              <a:t> data from multiple sources (</a:t>
            </a:r>
            <a:r>
              <a:rPr lang="en-US" sz="1500" i="1" dirty="0" smtClean="0"/>
              <a:t>e.g.</a:t>
            </a:r>
            <a:r>
              <a:rPr lang="en-US" sz="1500" dirty="0" smtClean="0"/>
              <a:t>, lookup, merge)</a:t>
            </a:r>
          </a:p>
          <a:p>
            <a:pPr eaLnBrk="1" hangingPunct="1">
              <a:defRPr/>
            </a:pPr>
            <a:r>
              <a:rPr lang="en-US" sz="1500" dirty="0" smtClean="0"/>
              <a:t>Aggregation (for example, rollup — summarizing multiple rows of data — total sales for each store, and for each region, etc.)</a:t>
            </a:r>
          </a:p>
          <a:p>
            <a:pPr eaLnBrk="1" hangingPunct="1">
              <a:defRPr/>
            </a:pPr>
            <a:r>
              <a:rPr lang="en-US" sz="1500" dirty="0" smtClean="0">
                <a:hlinkClick r:id="rId5" tooltip="Transpose"/>
              </a:rPr>
              <a:t>Transposing</a:t>
            </a:r>
            <a:r>
              <a:rPr lang="en-US" sz="1500" dirty="0" smtClean="0"/>
              <a:t> or pivoting (turning multiple columns into multiple rows or vice versa)</a:t>
            </a:r>
          </a:p>
          <a:p>
            <a:pPr eaLnBrk="1" hangingPunct="1">
              <a:defRPr/>
            </a:pPr>
            <a:r>
              <a:rPr lang="en-US" sz="1500" dirty="0" smtClean="0"/>
              <a:t>Splitting a column into multiple columns (</a:t>
            </a:r>
            <a:r>
              <a:rPr lang="en-US" sz="1500" i="1" dirty="0" smtClean="0"/>
              <a:t>e.g.</a:t>
            </a:r>
            <a:r>
              <a:rPr lang="en-US" sz="1500" dirty="0" smtClean="0"/>
              <a:t>, putting a </a:t>
            </a:r>
            <a:r>
              <a:rPr lang="en-US" sz="1500" dirty="0" smtClean="0">
                <a:hlinkClick r:id="rId6" tooltip="Comma separated values"/>
              </a:rPr>
              <a:t>comma-separated list</a:t>
            </a:r>
            <a:r>
              <a:rPr lang="en-US" sz="1500" dirty="0" smtClean="0"/>
              <a:t> specified as a string in one column as individual values in different columns)</a:t>
            </a:r>
          </a:p>
          <a:p>
            <a:pPr eaLnBrk="1" hangingPunct="1">
              <a:defRPr/>
            </a:pPr>
            <a:r>
              <a:rPr lang="en-US" sz="1500" dirty="0" smtClean="0"/>
              <a:t>Disaggregation of repeating columns into a separate detail table (</a:t>
            </a:r>
            <a:r>
              <a:rPr lang="en-US" sz="1500" i="1" dirty="0" smtClean="0"/>
              <a:t>e.g.</a:t>
            </a:r>
            <a:r>
              <a:rPr lang="en-US" sz="1500" dirty="0" smtClean="0"/>
              <a:t>, moving a series of addresses in one record into single addresses in a set of records in a linked </a:t>
            </a:r>
            <a:r>
              <a:rPr lang="en-US" sz="1500" i="1" dirty="0" smtClean="0"/>
              <a:t>address</a:t>
            </a:r>
            <a:r>
              <a:rPr lang="en-US" sz="1500" dirty="0" smtClean="0"/>
              <a:t> table)</a:t>
            </a:r>
          </a:p>
          <a:p>
            <a:pPr eaLnBrk="1" hangingPunct="1">
              <a:defRPr/>
            </a:pPr>
            <a:r>
              <a:rPr lang="en-US" sz="1500" dirty="0" smtClean="0"/>
              <a:t>Applying any form of simple or complex data validation. If validation fails, it may result in a full, partial or no rejection of the data, and thus none, some or all the data is handed over to the next step, depending on the rule design and exception handling. </a:t>
            </a:r>
          </a:p>
          <a:p>
            <a:pPr eaLnBrk="1" hangingPunct="1">
              <a:defRPr/>
            </a:pPr>
            <a:endParaRPr lang="en-US" sz="1500" dirty="0" smtClean="0"/>
          </a:p>
        </p:txBody>
      </p:sp>
    </p:spTree>
    <p:extLst>
      <p:ext uri="{BB962C8B-B14F-4D97-AF65-F5344CB8AC3E}">
        <p14:creationId xmlns:p14="http://schemas.microsoft.com/office/powerpoint/2010/main" val="2141067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ctrTitle"/>
          </p:nvPr>
        </p:nvSpPr>
        <p:spPr/>
        <p:txBody>
          <a:bodyPr/>
          <a:lstStyle/>
          <a:p>
            <a:pPr eaLnBrk="1" hangingPunct="1"/>
            <a:r>
              <a:rPr lang="en-US" smtClean="0"/>
              <a:t>Loading</a:t>
            </a:r>
          </a:p>
        </p:txBody>
      </p:sp>
      <p:sp>
        <p:nvSpPr>
          <p:cNvPr id="67587"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en-US" smtClean="0">
                <a:solidFill>
                  <a:schemeClr val="bg2"/>
                </a:solidFill>
              </a:rPr>
              <a:t>Loading Dimensions</a:t>
            </a:r>
          </a:p>
          <a:p>
            <a:pPr eaLnBrk="1" hangingPunct="1"/>
            <a:r>
              <a:rPr lang="en-US" smtClean="0">
                <a:solidFill>
                  <a:schemeClr val="bg2"/>
                </a:solidFill>
              </a:rPr>
              <a:t>Loading Facts</a:t>
            </a:r>
          </a:p>
        </p:txBody>
      </p:sp>
    </p:spTree>
    <p:extLst>
      <p:ext uri="{BB962C8B-B14F-4D97-AF65-F5344CB8AC3E}">
        <p14:creationId xmlns:p14="http://schemas.microsoft.com/office/powerpoint/2010/main" val="1512829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Data Loading</a:t>
            </a:r>
          </a:p>
        </p:txBody>
      </p:sp>
      <p:sp>
        <p:nvSpPr>
          <p:cNvPr id="3584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smtClean="0"/>
              <a:t>Data are physically moved to the data warehouse</a:t>
            </a:r>
          </a:p>
          <a:p>
            <a:pPr eaLnBrk="1" hangingPunct="1">
              <a:lnSpc>
                <a:spcPct val="90000"/>
              </a:lnSpc>
            </a:pPr>
            <a:r>
              <a:rPr lang="en-US" smtClean="0"/>
              <a:t>The loading takes place within a “load window” </a:t>
            </a:r>
          </a:p>
          <a:p>
            <a:pPr eaLnBrk="1" hangingPunct="1">
              <a:lnSpc>
                <a:spcPct val="90000"/>
              </a:lnSpc>
            </a:pPr>
            <a:r>
              <a:rPr lang="en-US" smtClean="0"/>
              <a:t>The trend is to near real time updates of the data warehouse as the warehouse is increasingly used for operational applications</a:t>
            </a:r>
          </a:p>
        </p:txBody>
      </p:sp>
    </p:spTree>
    <p:extLst>
      <p:ext uri="{BB962C8B-B14F-4D97-AF65-F5344CB8AC3E}">
        <p14:creationId xmlns:p14="http://schemas.microsoft.com/office/powerpoint/2010/main" val="225906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solidFill>
                  <a:schemeClr val="tx1"/>
                </a:solidFill>
              </a:rPr>
              <a:t>Loading Dimensions</a:t>
            </a:r>
          </a:p>
        </p:txBody>
      </p:sp>
      <p:sp>
        <p:nvSpPr>
          <p:cNvPr id="6861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dirty="0" smtClean="0"/>
              <a:t>The primary key is a single field containing meaningless unique integer – Surrogate Keys</a:t>
            </a:r>
          </a:p>
          <a:p>
            <a:pPr eaLnBrk="1" hangingPunct="1">
              <a:lnSpc>
                <a:spcPct val="90000"/>
              </a:lnSpc>
            </a:pPr>
            <a:r>
              <a:rPr lang="en-US" sz="2400" dirty="0" smtClean="0"/>
              <a:t>The DW owns these keys and never allows any other entity to assign them</a:t>
            </a:r>
          </a:p>
          <a:p>
            <a:pPr eaLnBrk="1" hangingPunct="1">
              <a:lnSpc>
                <a:spcPct val="90000"/>
              </a:lnSpc>
            </a:pPr>
            <a:r>
              <a:rPr lang="en-US" sz="2400" dirty="0" smtClean="0"/>
              <a:t>De-normalized flat tables – all attributes in a dimension must take on a single value in the presence of a dimension primary key.</a:t>
            </a:r>
          </a:p>
          <a:p>
            <a:pPr eaLnBrk="1" hangingPunct="1">
              <a:lnSpc>
                <a:spcPct val="90000"/>
              </a:lnSpc>
            </a:pPr>
            <a:r>
              <a:rPr lang="en-US" sz="2400" dirty="0" smtClean="0"/>
              <a:t>Should possess one or more other fields (attributes)</a:t>
            </a:r>
          </a:p>
        </p:txBody>
      </p:sp>
    </p:spTree>
    <p:extLst>
      <p:ext uri="{BB962C8B-B14F-4D97-AF65-F5344CB8AC3E}">
        <p14:creationId xmlns:p14="http://schemas.microsoft.com/office/powerpoint/2010/main" val="3852122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Loading Dimension</a:t>
            </a:r>
          </a:p>
        </p:txBody>
      </p:sp>
      <p:sp>
        <p:nvSpPr>
          <p:cNvPr id="7065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dirty="0" smtClean="0"/>
              <a:t>The data loading module consists of all the steps required to administer slowly changing dimensions (SCD) and write the dimension to disk as a physical table in the proper dimensional format with correct primary keys, and final descriptive attributes.</a:t>
            </a:r>
          </a:p>
          <a:p>
            <a:pPr eaLnBrk="1" hangingPunct="1">
              <a:lnSpc>
                <a:spcPct val="90000"/>
              </a:lnSpc>
            </a:pPr>
            <a:r>
              <a:rPr lang="en-US" sz="2400" dirty="0" smtClean="0"/>
              <a:t>Creating and assigning the surrogate keys occur in this module. </a:t>
            </a:r>
          </a:p>
        </p:txBody>
      </p:sp>
    </p:spTree>
    <p:extLst>
      <p:ext uri="{BB962C8B-B14F-4D97-AF65-F5344CB8AC3E}">
        <p14:creationId xmlns:p14="http://schemas.microsoft.com/office/powerpoint/2010/main" val="2115961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Loading</a:t>
            </a:r>
          </a:p>
          <a:p>
            <a:pPr algn="ctr">
              <a:buNone/>
            </a:pPr>
            <a:r>
              <a:rPr lang="en-US" sz="4000" b="1" dirty="0" smtClean="0"/>
              <a:t>Slow Changing Dimensions</a:t>
            </a:r>
          </a:p>
        </p:txBody>
      </p:sp>
    </p:spTree>
    <p:extLst>
      <p:ext uri="{BB962C8B-B14F-4D97-AF65-F5344CB8AC3E}">
        <p14:creationId xmlns:p14="http://schemas.microsoft.com/office/powerpoint/2010/main" val="3188601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116632"/>
            <a:ext cx="6851104" cy="990600"/>
          </a:xfrm>
        </p:spPr>
        <p:txBody>
          <a:bodyPr/>
          <a:lstStyle/>
          <a:p>
            <a:pPr eaLnBrk="1" hangingPunct="1"/>
            <a:r>
              <a:rPr lang="en-US" dirty="0" smtClean="0">
                <a:solidFill>
                  <a:schemeClr val="tx1"/>
                </a:solidFill>
              </a:rPr>
              <a:t>Loading dimensions that change</a:t>
            </a:r>
          </a:p>
        </p:txBody>
      </p:sp>
      <p:sp>
        <p:nvSpPr>
          <p:cNvPr id="7168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When DW receives notification that an existing row in dimension has changed it gives out 3 types of responses</a:t>
            </a:r>
          </a:p>
          <a:p>
            <a:pPr lvl="1" eaLnBrk="1" hangingPunct="1">
              <a:buFont typeface="Wingdings" pitchFamily="2" charset="2"/>
              <a:buNone/>
            </a:pPr>
            <a:r>
              <a:rPr lang="en-US" smtClean="0"/>
              <a:t>Type 1</a:t>
            </a:r>
          </a:p>
          <a:p>
            <a:pPr lvl="1" eaLnBrk="1" hangingPunct="1">
              <a:buFont typeface="Wingdings" pitchFamily="2" charset="2"/>
              <a:buNone/>
            </a:pPr>
            <a:r>
              <a:rPr lang="en-US" smtClean="0"/>
              <a:t>Type 2</a:t>
            </a:r>
          </a:p>
          <a:p>
            <a:pPr lvl="1" eaLnBrk="1" hangingPunct="1">
              <a:buFont typeface="Wingdings" pitchFamily="2" charset="2"/>
              <a:buNone/>
            </a:pPr>
            <a:r>
              <a:rPr lang="en-US" smtClean="0"/>
              <a:t>Type 3</a:t>
            </a:r>
          </a:p>
        </p:txBody>
      </p:sp>
    </p:spTree>
    <p:extLst>
      <p:ext uri="{BB962C8B-B14F-4D97-AF65-F5344CB8AC3E}">
        <p14:creationId xmlns:p14="http://schemas.microsoft.com/office/powerpoint/2010/main" val="2456314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solidFill>
                  <a:schemeClr val="tx1"/>
                </a:solidFill>
              </a:rPr>
              <a:t>ETL Overview</a:t>
            </a:r>
          </a:p>
        </p:txBody>
      </p:sp>
      <p:sp>
        <p:nvSpPr>
          <p:cNvPr id="3686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pPr>
            <a:r>
              <a:rPr lang="en-US" sz="2400" dirty="0" smtClean="0"/>
              <a:t>Extraction Transformation Loading – ETL</a:t>
            </a:r>
          </a:p>
          <a:p>
            <a:pPr eaLnBrk="1" hangingPunct="1">
              <a:lnSpc>
                <a:spcPct val="80000"/>
              </a:lnSpc>
            </a:pPr>
            <a:r>
              <a:rPr lang="en-US" sz="2400" dirty="0" smtClean="0"/>
              <a:t>To get data out of the source and load it into the data warehouse – simply a process of copying data from one database to other</a:t>
            </a:r>
          </a:p>
          <a:p>
            <a:pPr eaLnBrk="1" hangingPunct="1">
              <a:lnSpc>
                <a:spcPct val="80000"/>
              </a:lnSpc>
            </a:pPr>
            <a:r>
              <a:rPr lang="en-US" sz="2400" dirty="0" smtClean="0"/>
              <a:t>Data is extracted from an OLTP database, transformed to match the data warehouse schema and loaded into the data warehouse database </a:t>
            </a:r>
          </a:p>
          <a:p>
            <a:pPr eaLnBrk="1" hangingPunct="1">
              <a:lnSpc>
                <a:spcPct val="80000"/>
              </a:lnSpc>
            </a:pPr>
            <a:r>
              <a:rPr lang="en-US" sz="2400" dirty="0" smtClean="0"/>
              <a:t>Many data warehouses also incorporate data from non-OLTP systems such as text files, legacy systems, and spreadsheets; such data also requires extraction, transformation, and loading</a:t>
            </a:r>
          </a:p>
          <a:p>
            <a:pPr eaLnBrk="1" hangingPunct="1">
              <a:lnSpc>
                <a:spcPct val="80000"/>
              </a:lnSpc>
            </a:pPr>
            <a:r>
              <a:rPr lang="en-US" sz="2400" dirty="0" smtClean="0"/>
              <a:t>When defining ETL for a data warehouse, it is important to think of ETL as a process, not a physical implementation</a:t>
            </a:r>
          </a:p>
        </p:txBody>
      </p:sp>
    </p:spTree>
    <p:extLst>
      <p:ext uri="{BB962C8B-B14F-4D97-AF65-F5344CB8AC3E}">
        <p14:creationId xmlns:p14="http://schemas.microsoft.com/office/powerpoint/2010/main" val="4189871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Discussion</a:t>
            </a: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804114" y="1268760"/>
            <a:ext cx="6124575" cy="4833859"/>
          </a:xfrm>
          <a:prstGeom prst="rect">
            <a:avLst/>
          </a:prstGeom>
          <a:noFill/>
          <a:ln w="9525">
            <a:noFill/>
            <a:miter lim="800000"/>
            <a:headEnd/>
            <a:tailEnd/>
          </a:ln>
        </p:spPr>
      </p:pic>
    </p:spTree>
    <p:extLst>
      <p:ext uri="{BB962C8B-B14F-4D97-AF65-F5344CB8AC3E}">
        <p14:creationId xmlns:p14="http://schemas.microsoft.com/office/powerpoint/2010/main" val="2812427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–Overwriting the History</a:t>
            </a:r>
            <a:endParaRPr lang="en-US" dirty="0"/>
          </a:p>
        </p:txBody>
      </p:sp>
      <p:sp>
        <p:nvSpPr>
          <p:cNvPr id="3" name="Content Placeholder 2"/>
          <p:cNvSpPr>
            <a:spLocks noGrp="1"/>
          </p:cNvSpPr>
          <p:nvPr>
            <p:ph idx="1"/>
          </p:nvPr>
        </p:nvSpPr>
        <p:spPr/>
        <p:txBody>
          <a:bodyPr/>
          <a:lstStyle/>
          <a:p>
            <a:r>
              <a:rPr lang="en-US" dirty="0" smtClean="0"/>
              <a:t>A Type-1 approach overwrites the existing dimensional attribute with new data, and therefore no history is preserved.</a:t>
            </a:r>
          </a:p>
          <a:p>
            <a:endParaRPr lang="en-US" dirty="0" smtClean="0"/>
          </a:p>
          <a:p>
            <a:endParaRPr lang="en-US" dirty="0" smtClean="0"/>
          </a:p>
          <a:p>
            <a:endParaRPr lang="en-US" dirty="0" smtClean="0"/>
          </a:p>
          <a:p>
            <a:r>
              <a:rPr lang="en-US" dirty="0" smtClean="0"/>
              <a:t>Spelling error (it makes sense)</a:t>
            </a:r>
          </a:p>
          <a:p>
            <a:r>
              <a:rPr lang="en-US" dirty="0" smtClean="0"/>
              <a:t>From California to New Jersey?</a:t>
            </a:r>
          </a:p>
          <a:p>
            <a:endParaRPr lang="en-US" dirty="0"/>
          </a:p>
        </p:txBody>
      </p:sp>
      <p:graphicFrame>
        <p:nvGraphicFramePr>
          <p:cNvPr id="4" name="Table 3"/>
          <p:cNvGraphicFramePr>
            <a:graphicFrameLocks noGrp="1"/>
          </p:cNvGraphicFramePr>
          <p:nvPr/>
        </p:nvGraphicFramePr>
        <p:xfrm>
          <a:off x="685800" y="3733800"/>
          <a:ext cx="7772400" cy="74168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r>
                        <a:rPr lang="en-US" dirty="0" smtClean="0"/>
                        <a:t>SKEY</a:t>
                      </a:r>
                      <a:endParaRPr lang="en-US" dirty="0"/>
                    </a:p>
                  </a:txBody>
                  <a:tcPr/>
                </a:tc>
                <a:tc>
                  <a:txBody>
                    <a:bodyPr/>
                    <a:lstStyle/>
                    <a:p>
                      <a:r>
                        <a:rPr lang="en-US" dirty="0" smtClean="0"/>
                        <a:t>EMPL_ID</a:t>
                      </a:r>
                      <a:endParaRPr lang="en-US" dirty="0"/>
                    </a:p>
                  </a:txBody>
                  <a:tcPr/>
                </a:tc>
                <a:tc>
                  <a:txBody>
                    <a:bodyPr/>
                    <a:lstStyle/>
                    <a:p>
                      <a:r>
                        <a:rPr lang="en-US" dirty="0" smtClean="0"/>
                        <a:t>LASTNAME</a:t>
                      </a:r>
                      <a:endParaRPr lang="en-US" dirty="0"/>
                    </a:p>
                  </a:txBody>
                  <a:tcPr/>
                </a:tc>
                <a:tc>
                  <a:txBody>
                    <a:bodyPr/>
                    <a:lstStyle/>
                    <a:p>
                      <a:r>
                        <a:rPr lang="en-US" dirty="0" smtClean="0"/>
                        <a:t>FIRSTNAME</a:t>
                      </a:r>
                      <a:endParaRPr lang="en-US" dirty="0"/>
                    </a:p>
                  </a:txBody>
                  <a:tcPr/>
                </a:tc>
                <a:tc>
                  <a:txBody>
                    <a:bodyPr/>
                    <a:lstStyle/>
                    <a:p>
                      <a:r>
                        <a:rPr lang="en-US" dirty="0" smtClean="0"/>
                        <a:t>REGION</a:t>
                      </a:r>
                      <a:endParaRPr lang="en-US" dirty="0"/>
                    </a:p>
                  </a:txBody>
                  <a:tcPr/>
                </a:tc>
                <a:extLst>
                  <a:ext uri="{0D108BD9-81ED-4DB2-BD59-A6C34878D82A}">
                    <a16:rowId xmlns:a16="http://schemas.microsoft.com/office/drawing/2014/main" val="10000"/>
                  </a:ext>
                </a:extLst>
              </a:tr>
              <a:tr h="370840">
                <a:tc>
                  <a:txBody>
                    <a:bodyPr/>
                    <a:lstStyle/>
                    <a:p>
                      <a:r>
                        <a:rPr lang="en-US" dirty="0" smtClean="0"/>
                        <a:t>976735</a:t>
                      </a:r>
                      <a:endParaRPr lang="en-US" dirty="0"/>
                    </a:p>
                  </a:txBody>
                  <a:tcPr/>
                </a:tc>
                <a:tc>
                  <a:txBody>
                    <a:bodyPr/>
                    <a:lstStyle/>
                    <a:p>
                      <a:r>
                        <a:rPr lang="en-US" dirty="0" smtClean="0"/>
                        <a:t>DF134A</a:t>
                      </a:r>
                      <a:endParaRPr lang="en-US" dirty="0"/>
                    </a:p>
                  </a:txBody>
                  <a:tcPr/>
                </a:tc>
                <a:tc>
                  <a:txBody>
                    <a:bodyPr/>
                    <a:lstStyle/>
                    <a:p>
                      <a:r>
                        <a:rPr lang="en-US" dirty="0" smtClean="0"/>
                        <a:t>Seles</a:t>
                      </a:r>
                      <a:endParaRPr lang="en-US" dirty="0"/>
                    </a:p>
                  </a:txBody>
                  <a:tcPr/>
                </a:tc>
                <a:tc>
                  <a:txBody>
                    <a:bodyPr/>
                    <a:lstStyle/>
                    <a:p>
                      <a:r>
                        <a:rPr lang="en-US" dirty="0" err="1" smtClean="0"/>
                        <a:t>Monnica</a:t>
                      </a:r>
                      <a:endParaRPr lang="en-US" dirty="0"/>
                    </a:p>
                  </a:txBody>
                  <a:tcPr/>
                </a:tc>
                <a:tc>
                  <a:txBody>
                    <a:bodyPr/>
                    <a:lstStyle/>
                    <a:p>
                      <a:r>
                        <a:rPr lang="en-US" dirty="0" smtClean="0"/>
                        <a:t>California</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57210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smtClean="0">
                <a:solidFill>
                  <a:schemeClr val="tx1"/>
                </a:solidFill>
              </a:rPr>
              <a:t>Type 1 Dimension</a:t>
            </a:r>
          </a:p>
        </p:txBody>
      </p:sp>
      <p:pic>
        <p:nvPicPr>
          <p:cNvPr id="7270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981200"/>
            <a:ext cx="5105400" cy="2411413"/>
          </a:xfrm>
        </p:spPr>
      </p:pic>
    </p:spTree>
    <p:extLst>
      <p:ext uri="{BB962C8B-B14F-4D97-AF65-F5344CB8AC3E}">
        <p14:creationId xmlns:p14="http://schemas.microsoft.com/office/powerpoint/2010/main" val="2792165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 Summary</a:t>
            </a:r>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2429309" y="1268760"/>
            <a:ext cx="4451684" cy="2286000"/>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2353109" y="3554760"/>
            <a:ext cx="4581091" cy="2867025"/>
          </a:xfrm>
          <a:prstGeom prst="rect">
            <a:avLst/>
          </a:prstGeom>
          <a:noFill/>
          <a:ln w="9525">
            <a:noFill/>
            <a:miter lim="800000"/>
            <a:headEnd/>
            <a:tailEnd/>
          </a:ln>
        </p:spPr>
      </p:pic>
    </p:spTree>
    <p:extLst>
      <p:ext uri="{BB962C8B-B14F-4D97-AF65-F5344CB8AC3E}">
        <p14:creationId xmlns:p14="http://schemas.microsoft.com/office/powerpoint/2010/main" val="2136588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2 – Preserving History</a:t>
            </a:r>
            <a:endParaRPr lang="en-US" dirty="0"/>
          </a:p>
        </p:txBody>
      </p:sp>
      <p:sp>
        <p:nvSpPr>
          <p:cNvPr id="3" name="Content Placeholder 2"/>
          <p:cNvSpPr>
            <a:spLocks noGrp="1"/>
          </p:cNvSpPr>
          <p:nvPr>
            <p:ph idx="1"/>
          </p:nvPr>
        </p:nvSpPr>
        <p:spPr/>
        <p:txBody>
          <a:bodyPr/>
          <a:lstStyle/>
          <a:p>
            <a:r>
              <a:rPr lang="en-US" dirty="0" smtClean="0"/>
              <a:t>Type 2 adds a new dimension row</a:t>
            </a:r>
          </a:p>
          <a:p>
            <a:endParaRPr lang="en-US" dirty="0" smtClean="0"/>
          </a:p>
          <a:p>
            <a:endParaRPr lang="en-US" dirty="0" smtClean="0"/>
          </a:p>
          <a:p>
            <a:endParaRPr lang="en-US" dirty="0" smtClean="0"/>
          </a:p>
          <a:p>
            <a:r>
              <a:rPr lang="en-US" dirty="0" smtClean="0"/>
              <a:t>Facts related to Monica are now </a:t>
            </a:r>
            <a:r>
              <a:rPr lang="en-US" u="sng" dirty="0" smtClean="0"/>
              <a:t>partitioned</a:t>
            </a:r>
          </a:p>
          <a:p>
            <a:r>
              <a:rPr lang="en-US" dirty="0" smtClean="0"/>
              <a:t>Note the use of Surrogate Key</a:t>
            </a:r>
          </a:p>
          <a:p>
            <a:r>
              <a:rPr lang="en-US" dirty="0" smtClean="0"/>
              <a:t>The problem of expiration date (when the change happened?)</a:t>
            </a:r>
          </a:p>
          <a:p>
            <a:endParaRPr lang="en-US" dirty="0"/>
          </a:p>
        </p:txBody>
      </p:sp>
      <p:graphicFrame>
        <p:nvGraphicFramePr>
          <p:cNvPr id="4" name="Table 3"/>
          <p:cNvGraphicFramePr>
            <a:graphicFrameLocks noGrp="1"/>
          </p:cNvGraphicFramePr>
          <p:nvPr/>
        </p:nvGraphicFramePr>
        <p:xfrm>
          <a:off x="533400" y="2590800"/>
          <a:ext cx="7772400" cy="111252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r>
                        <a:rPr lang="en-US" dirty="0" smtClean="0"/>
                        <a:t>SKEY</a:t>
                      </a:r>
                      <a:endParaRPr lang="en-US" dirty="0"/>
                    </a:p>
                  </a:txBody>
                  <a:tcPr/>
                </a:tc>
                <a:tc>
                  <a:txBody>
                    <a:bodyPr/>
                    <a:lstStyle/>
                    <a:p>
                      <a:r>
                        <a:rPr lang="en-US" dirty="0" smtClean="0"/>
                        <a:t>EMPL_ID</a:t>
                      </a:r>
                      <a:endParaRPr lang="en-US" dirty="0"/>
                    </a:p>
                  </a:txBody>
                  <a:tcPr/>
                </a:tc>
                <a:tc>
                  <a:txBody>
                    <a:bodyPr/>
                    <a:lstStyle/>
                    <a:p>
                      <a:r>
                        <a:rPr lang="en-US" dirty="0" smtClean="0"/>
                        <a:t>LASTNAME</a:t>
                      </a:r>
                      <a:endParaRPr lang="en-US" dirty="0"/>
                    </a:p>
                  </a:txBody>
                  <a:tcPr/>
                </a:tc>
                <a:tc>
                  <a:txBody>
                    <a:bodyPr/>
                    <a:lstStyle/>
                    <a:p>
                      <a:r>
                        <a:rPr lang="en-US" dirty="0" smtClean="0"/>
                        <a:t>FIRSTNAME</a:t>
                      </a:r>
                      <a:endParaRPr lang="en-US" dirty="0"/>
                    </a:p>
                  </a:txBody>
                  <a:tcPr/>
                </a:tc>
                <a:tc>
                  <a:txBody>
                    <a:bodyPr/>
                    <a:lstStyle/>
                    <a:p>
                      <a:r>
                        <a:rPr lang="en-US" dirty="0" smtClean="0"/>
                        <a:t>REGION</a:t>
                      </a:r>
                      <a:endParaRPr lang="en-US" dirty="0"/>
                    </a:p>
                  </a:txBody>
                  <a:tcPr/>
                </a:tc>
                <a:extLst>
                  <a:ext uri="{0D108BD9-81ED-4DB2-BD59-A6C34878D82A}">
                    <a16:rowId xmlns:a16="http://schemas.microsoft.com/office/drawing/2014/main" val="10000"/>
                  </a:ext>
                </a:extLst>
              </a:tr>
              <a:tr h="370840">
                <a:tc>
                  <a:txBody>
                    <a:bodyPr/>
                    <a:lstStyle/>
                    <a:p>
                      <a:r>
                        <a:rPr lang="en-US" dirty="0" smtClean="0"/>
                        <a:t>976735</a:t>
                      </a:r>
                      <a:endParaRPr lang="en-US" dirty="0"/>
                    </a:p>
                  </a:txBody>
                  <a:tcPr/>
                </a:tc>
                <a:tc>
                  <a:txBody>
                    <a:bodyPr/>
                    <a:lstStyle/>
                    <a:p>
                      <a:r>
                        <a:rPr lang="en-US" dirty="0" smtClean="0"/>
                        <a:t>DF134A</a:t>
                      </a:r>
                      <a:endParaRPr lang="en-US" dirty="0"/>
                    </a:p>
                  </a:txBody>
                  <a:tcPr/>
                </a:tc>
                <a:tc>
                  <a:txBody>
                    <a:bodyPr/>
                    <a:lstStyle/>
                    <a:p>
                      <a:r>
                        <a:rPr lang="en-US" dirty="0" smtClean="0"/>
                        <a:t>Seles</a:t>
                      </a:r>
                      <a:endParaRPr lang="en-US" dirty="0"/>
                    </a:p>
                  </a:txBody>
                  <a:tcPr/>
                </a:tc>
                <a:tc>
                  <a:txBody>
                    <a:bodyPr/>
                    <a:lstStyle/>
                    <a:p>
                      <a:r>
                        <a:rPr lang="en-US" dirty="0" smtClean="0"/>
                        <a:t>Monica</a:t>
                      </a:r>
                      <a:endParaRPr lang="en-US" dirty="0"/>
                    </a:p>
                  </a:txBody>
                  <a:tcPr/>
                </a:tc>
                <a:tc>
                  <a:txBody>
                    <a:bodyPr/>
                    <a:lstStyle/>
                    <a:p>
                      <a:r>
                        <a:rPr lang="en-US" dirty="0" smtClean="0"/>
                        <a:t>California</a:t>
                      </a:r>
                      <a:endParaRPr lang="en-US" dirty="0"/>
                    </a:p>
                  </a:txBody>
                  <a:tcPr/>
                </a:tc>
                <a:extLst>
                  <a:ext uri="{0D108BD9-81ED-4DB2-BD59-A6C34878D82A}">
                    <a16:rowId xmlns:a16="http://schemas.microsoft.com/office/drawing/2014/main" val="10001"/>
                  </a:ext>
                </a:extLst>
              </a:tr>
              <a:tr h="370840">
                <a:tc>
                  <a:txBody>
                    <a:bodyPr/>
                    <a:lstStyle/>
                    <a:p>
                      <a:r>
                        <a:rPr lang="en-US" dirty="0" smtClean="0"/>
                        <a:t>976736</a:t>
                      </a:r>
                      <a:endParaRPr lang="en-US" dirty="0"/>
                    </a:p>
                  </a:txBody>
                  <a:tcPr/>
                </a:tc>
                <a:tc>
                  <a:txBody>
                    <a:bodyPr/>
                    <a:lstStyle/>
                    <a:p>
                      <a:r>
                        <a:rPr lang="en-US" dirty="0" smtClean="0"/>
                        <a:t>DF134A</a:t>
                      </a:r>
                      <a:endParaRPr lang="en-US" dirty="0"/>
                    </a:p>
                  </a:txBody>
                  <a:tcPr/>
                </a:tc>
                <a:tc>
                  <a:txBody>
                    <a:bodyPr/>
                    <a:lstStyle/>
                    <a:p>
                      <a:r>
                        <a:rPr lang="en-US" dirty="0" smtClean="0"/>
                        <a:t>Seles</a:t>
                      </a:r>
                      <a:endParaRPr lang="en-US" dirty="0"/>
                    </a:p>
                  </a:txBody>
                  <a:tcPr/>
                </a:tc>
                <a:tc>
                  <a:txBody>
                    <a:bodyPr/>
                    <a:lstStyle/>
                    <a:p>
                      <a:r>
                        <a:rPr lang="en-US" dirty="0" smtClean="0"/>
                        <a:t>Monica</a:t>
                      </a:r>
                      <a:endParaRPr lang="en-US" dirty="0"/>
                    </a:p>
                  </a:txBody>
                  <a:tcPr/>
                </a:tc>
                <a:tc>
                  <a:txBody>
                    <a:bodyPr/>
                    <a:lstStyle/>
                    <a:p>
                      <a:r>
                        <a:rPr lang="en-US" dirty="0" smtClean="0"/>
                        <a:t>New Jersey</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1931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981200"/>
            <a:ext cx="7162800" cy="3200400"/>
          </a:xfrm>
        </p:spPr>
      </p:pic>
      <p:sp>
        <p:nvSpPr>
          <p:cNvPr id="73731" name="Rectangle 4"/>
          <p:cNvSpPr>
            <a:spLocks noGrp="1" noChangeArrowheads="1"/>
          </p:cNvSpPr>
          <p:nvPr>
            <p:ph type="title"/>
          </p:nvPr>
        </p:nvSpPr>
        <p:spPr>
          <a:noFill/>
        </p:spPr>
        <p:txBody>
          <a:bodyPr/>
          <a:lstStyle/>
          <a:p>
            <a:pPr eaLnBrk="1" hangingPunct="1"/>
            <a:r>
              <a:rPr lang="en-US" dirty="0" smtClean="0">
                <a:solidFill>
                  <a:schemeClr val="tx1"/>
                </a:solidFill>
              </a:rPr>
              <a:t>Type 2 Dimension</a:t>
            </a:r>
          </a:p>
        </p:txBody>
      </p:sp>
    </p:spTree>
    <p:extLst>
      <p:ext uri="{BB962C8B-B14F-4D97-AF65-F5344CB8AC3E}">
        <p14:creationId xmlns:p14="http://schemas.microsoft.com/office/powerpoint/2010/main" val="2090474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Expiration Date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is no need to include effective date attributes inside the dimension </a:t>
            </a:r>
          </a:p>
          <a:p>
            <a:r>
              <a:rPr lang="en-US" dirty="0" smtClean="0"/>
              <a:t>The Date/Time dimension will find the right data</a:t>
            </a:r>
          </a:p>
          <a:p>
            <a:r>
              <a:rPr lang="en-US" dirty="0" smtClean="0"/>
              <a:t>Granularity is important</a:t>
            </a:r>
          </a:p>
          <a:p>
            <a:r>
              <a:rPr lang="en-US" dirty="0" smtClean="0"/>
              <a:t>Effective and expiration date attributes are necessary in the staging area because we need to know which surrogate key is valid when loading historical fact records. </a:t>
            </a:r>
          </a:p>
          <a:p>
            <a:r>
              <a:rPr lang="en-US" dirty="0" smtClean="0"/>
              <a:t>you may still use them as helpful extras that are not required for the basic partitioning of history. </a:t>
            </a:r>
          </a:p>
          <a:p>
            <a:r>
              <a:rPr lang="en-US" dirty="0" smtClean="0"/>
              <a:t>You can get the same answer by partitioning history using the date or time dimension of your dimensional designs.</a:t>
            </a:r>
            <a:endParaRPr lang="en-US" dirty="0"/>
          </a:p>
        </p:txBody>
      </p:sp>
    </p:spTree>
    <p:extLst>
      <p:ext uri="{BB962C8B-B14F-4D97-AF65-F5344CB8AC3E}">
        <p14:creationId xmlns:p14="http://schemas.microsoft.com/office/powerpoint/2010/main" val="1735578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2 - Summary</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1371600" y="1676400"/>
            <a:ext cx="5648325" cy="4629150"/>
          </a:xfrm>
          <a:prstGeom prst="rect">
            <a:avLst/>
          </a:prstGeom>
          <a:noFill/>
          <a:ln w="9525">
            <a:noFill/>
            <a:miter lim="800000"/>
            <a:headEnd/>
            <a:tailEnd/>
          </a:ln>
        </p:spPr>
      </p:pic>
    </p:spTree>
    <p:extLst>
      <p:ext uri="{BB962C8B-B14F-4D97-AF65-F5344CB8AC3E}">
        <p14:creationId xmlns:p14="http://schemas.microsoft.com/office/powerpoint/2010/main" val="3415290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2 - Summary</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1752600" y="2057400"/>
            <a:ext cx="5695950" cy="4143375"/>
          </a:xfrm>
          <a:prstGeom prst="rect">
            <a:avLst/>
          </a:prstGeom>
          <a:noFill/>
          <a:ln w="9525">
            <a:noFill/>
            <a:miter lim="800000"/>
            <a:headEnd/>
            <a:tailEnd/>
          </a:ln>
        </p:spPr>
      </p:pic>
    </p:spTree>
    <p:extLst>
      <p:ext uri="{BB962C8B-B14F-4D97-AF65-F5344CB8AC3E}">
        <p14:creationId xmlns:p14="http://schemas.microsoft.com/office/powerpoint/2010/main" val="2144857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3 – Preserving Limited History</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type-3 approach is typically used only if there is a limited need to preserve and accurately describe history. An example is when someone gets married and there is a need to retain the original surname of the person</a:t>
            </a:r>
          </a:p>
          <a:p>
            <a:endParaRPr lang="en-US" sz="2400" dirty="0" smtClean="0"/>
          </a:p>
          <a:p>
            <a:endParaRPr lang="en-US" sz="2400" dirty="0" smtClean="0"/>
          </a:p>
          <a:p>
            <a:endParaRPr lang="en-US" sz="2400" dirty="0" smtClean="0"/>
          </a:p>
          <a:p>
            <a:r>
              <a:rPr lang="en-US" sz="2400" dirty="0" smtClean="0"/>
              <a:t>With this design I only keep one change, I need to add more fields to track more changes</a:t>
            </a:r>
          </a:p>
          <a:p>
            <a:r>
              <a:rPr lang="en-US" sz="2400" dirty="0" smtClean="0"/>
              <a:t>The type-3 approach enables us to see new and historical fact</a:t>
            </a:r>
          </a:p>
          <a:p>
            <a:r>
              <a:rPr lang="en-US" sz="2400" dirty="0" smtClean="0"/>
              <a:t>table rows by either the new or prior attribute values.</a:t>
            </a:r>
            <a:endParaRPr lang="en-US" sz="2400" dirty="0"/>
          </a:p>
        </p:txBody>
      </p:sp>
      <p:graphicFrame>
        <p:nvGraphicFramePr>
          <p:cNvPr id="4" name="Table 3"/>
          <p:cNvGraphicFramePr>
            <a:graphicFrameLocks noGrp="1"/>
          </p:cNvGraphicFramePr>
          <p:nvPr/>
        </p:nvGraphicFramePr>
        <p:xfrm>
          <a:off x="533400" y="3505200"/>
          <a:ext cx="8077200" cy="94996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370840">
                <a:tc>
                  <a:txBody>
                    <a:bodyPr/>
                    <a:lstStyle/>
                    <a:p>
                      <a:r>
                        <a:rPr lang="en-US" sz="1600" dirty="0" smtClean="0"/>
                        <a:t>SKEY</a:t>
                      </a:r>
                      <a:endParaRPr lang="en-US" sz="1600" dirty="0"/>
                    </a:p>
                  </a:txBody>
                  <a:tcPr/>
                </a:tc>
                <a:tc>
                  <a:txBody>
                    <a:bodyPr/>
                    <a:lstStyle/>
                    <a:p>
                      <a:r>
                        <a:rPr lang="en-US" sz="1600" dirty="0" smtClean="0"/>
                        <a:t>EMPL_ID</a:t>
                      </a:r>
                      <a:endParaRPr lang="en-US" sz="1600" dirty="0"/>
                    </a:p>
                  </a:txBody>
                  <a:tcPr/>
                </a:tc>
                <a:tc>
                  <a:txBody>
                    <a:bodyPr/>
                    <a:lstStyle/>
                    <a:p>
                      <a:r>
                        <a:rPr lang="en-US" sz="1600" dirty="0" smtClean="0"/>
                        <a:t>OLDLNAME</a:t>
                      </a:r>
                      <a:endParaRPr lang="en-US" sz="1600" dirty="0"/>
                    </a:p>
                  </a:txBody>
                  <a:tcPr/>
                </a:tc>
                <a:tc>
                  <a:txBody>
                    <a:bodyPr/>
                    <a:lstStyle/>
                    <a:p>
                      <a:r>
                        <a:rPr lang="en-US" sz="1600" dirty="0" smtClean="0"/>
                        <a:t>NEWLNAME</a:t>
                      </a:r>
                      <a:endParaRPr lang="en-US" sz="1600" dirty="0"/>
                    </a:p>
                  </a:txBody>
                  <a:tcPr/>
                </a:tc>
                <a:tc>
                  <a:txBody>
                    <a:bodyPr/>
                    <a:lstStyle/>
                    <a:p>
                      <a:r>
                        <a:rPr lang="en-US" sz="1600" dirty="0" smtClean="0"/>
                        <a:t>FIRSTNAME</a:t>
                      </a:r>
                      <a:endParaRPr lang="en-US" sz="1600" dirty="0"/>
                    </a:p>
                  </a:txBody>
                  <a:tcPr/>
                </a:tc>
                <a:tc>
                  <a:txBody>
                    <a:bodyPr/>
                    <a:lstStyle/>
                    <a:p>
                      <a:r>
                        <a:rPr lang="en-US" sz="1600" dirty="0" smtClean="0"/>
                        <a:t>REGION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976735</a:t>
                      </a:r>
                      <a:endParaRPr lang="en-US" sz="1600" dirty="0"/>
                    </a:p>
                  </a:txBody>
                  <a:tcPr/>
                </a:tc>
                <a:tc>
                  <a:txBody>
                    <a:bodyPr/>
                    <a:lstStyle/>
                    <a:p>
                      <a:r>
                        <a:rPr lang="en-US" sz="1600" dirty="0" smtClean="0"/>
                        <a:t>DF134A</a:t>
                      </a:r>
                      <a:endParaRPr lang="en-US" sz="1600" dirty="0"/>
                    </a:p>
                  </a:txBody>
                  <a:tcPr/>
                </a:tc>
                <a:tc>
                  <a:txBody>
                    <a:bodyPr/>
                    <a:lstStyle/>
                    <a:p>
                      <a:r>
                        <a:rPr lang="en-US" sz="1600" dirty="0" smtClean="0"/>
                        <a:t>Seles</a:t>
                      </a:r>
                      <a:endParaRPr lang="en-US" sz="1600" dirty="0"/>
                    </a:p>
                  </a:txBody>
                  <a:tcPr/>
                </a:tc>
                <a:tc>
                  <a:txBody>
                    <a:bodyPr/>
                    <a:lstStyle/>
                    <a:p>
                      <a:r>
                        <a:rPr lang="en-US" sz="1600" dirty="0" smtClean="0"/>
                        <a:t>Sampras</a:t>
                      </a:r>
                      <a:endParaRPr lang="en-US" sz="1600" dirty="0"/>
                    </a:p>
                  </a:txBody>
                  <a:tcPr/>
                </a:tc>
                <a:tc>
                  <a:txBody>
                    <a:bodyPr/>
                    <a:lstStyle/>
                    <a:p>
                      <a:r>
                        <a:rPr lang="en-US" sz="1600" dirty="0" smtClean="0"/>
                        <a:t>Monica</a:t>
                      </a:r>
                      <a:endParaRPr lang="en-US" sz="1600" dirty="0"/>
                    </a:p>
                  </a:txBody>
                  <a:tcPr/>
                </a:tc>
                <a:tc>
                  <a:txBody>
                    <a:bodyPr/>
                    <a:lstStyle/>
                    <a:p>
                      <a:r>
                        <a:rPr lang="en-US" sz="1600" dirty="0" smtClean="0"/>
                        <a:t>California</a:t>
                      </a:r>
                      <a:endParaRPr lang="en-U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8881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solidFill>
                  <a:schemeClr val="tx1"/>
                </a:solidFill>
              </a:rPr>
              <a:t>ETL Overview</a:t>
            </a:r>
          </a:p>
        </p:txBody>
      </p:sp>
      <p:sp>
        <p:nvSpPr>
          <p:cNvPr id="37891" name="Rectangle 3" descr="Rectangle: Click to edit Master text styles&#10;Second level&#10;Third level&#10;Fourth level&#10;Fifth level"/>
          <p:cNvSpPr>
            <a:spLocks noGrp="1" noChangeArrowheads="1"/>
          </p:cNvSpPr>
          <p:nvPr>
            <p:ph type="body" idx="1"/>
          </p:nvPr>
        </p:nvSpPr>
        <p:spPr>
          <a:xfrm>
            <a:off x="304800" y="1752600"/>
            <a:ext cx="8382000" cy="4572000"/>
          </a:xfrm>
        </p:spPr>
        <p:txBody>
          <a:bodyPr/>
          <a:lstStyle/>
          <a:p>
            <a:pPr eaLnBrk="1" hangingPunct="1">
              <a:lnSpc>
                <a:spcPct val="90000"/>
              </a:lnSpc>
            </a:pPr>
            <a:r>
              <a:rPr lang="en-US" sz="2400" dirty="0" smtClean="0"/>
              <a:t>ETL is often a complex combination of process and technology that consumes a significant portion of the data warehouse development efforts and requires the skills of business analysts, database designers, and application developers</a:t>
            </a:r>
          </a:p>
          <a:p>
            <a:pPr eaLnBrk="1" hangingPunct="1">
              <a:lnSpc>
                <a:spcPct val="90000"/>
              </a:lnSpc>
            </a:pPr>
            <a:r>
              <a:rPr lang="en-US" sz="2400" dirty="0" smtClean="0"/>
              <a:t>It is not a one time event as new data is added to the Data Warehouse periodically – monthly, daily, hourly</a:t>
            </a:r>
          </a:p>
          <a:p>
            <a:pPr eaLnBrk="1" hangingPunct="1">
              <a:lnSpc>
                <a:spcPct val="90000"/>
              </a:lnSpc>
            </a:pPr>
            <a:r>
              <a:rPr lang="en-US" sz="2400" dirty="0" smtClean="0"/>
              <a:t>Because ETL is an integral, ongoing, and recurring part of a data warehouse</a:t>
            </a:r>
          </a:p>
          <a:p>
            <a:pPr lvl="1" eaLnBrk="1" hangingPunct="1">
              <a:lnSpc>
                <a:spcPct val="90000"/>
              </a:lnSpc>
            </a:pPr>
            <a:r>
              <a:rPr lang="en-US" sz="2000" dirty="0" smtClean="0"/>
              <a:t>Automated</a:t>
            </a:r>
          </a:p>
          <a:p>
            <a:pPr lvl="1" eaLnBrk="1" hangingPunct="1">
              <a:lnSpc>
                <a:spcPct val="90000"/>
              </a:lnSpc>
            </a:pPr>
            <a:r>
              <a:rPr lang="en-US" sz="2000" dirty="0" smtClean="0"/>
              <a:t>Well documented </a:t>
            </a:r>
          </a:p>
          <a:p>
            <a:pPr lvl="1" eaLnBrk="1" hangingPunct="1">
              <a:lnSpc>
                <a:spcPct val="90000"/>
              </a:lnSpc>
            </a:pPr>
            <a:r>
              <a:rPr lang="en-US" sz="2000" dirty="0" smtClean="0"/>
              <a:t>Easily changeable</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p:txBody>
      </p:sp>
    </p:spTree>
    <p:extLst>
      <p:ext uri="{BB962C8B-B14F-4D97-AF65-F5344CB8AC3E}">
        <p14:creationId xmlns:p14="http://schemas.microsoft.com/office/powerpoint/2010/main" val="2190299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solidFill>
                  <a:schemeClr val="tx1"/>
                </a:solidFill>
              </a:rPr>
              <a:t>Type 3 Dimensions</a:t>
            </a:r>
          </a:p>
        </p:txBody>
      </p:sp>
      <p:pic>
        <p:nvPicPr>
          <p:cNvPr id="7475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981200"/>
            <a:ext cx="5943600" cy="3429000"/>
          </a:xfrm>
        </p:spPr>
      </p:pic>
    </p:spTree>
    <p:extLst>
      <p:ext uri="{BB962C8B-B14F-4D97-AF65-F5344CB8AC3E}">
        <p14:creationId xmlns:p14="http://schemas.microsoft.com/office/powerpoint/2010/main" val="16349747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3 - Summary</a:t>
            </a:r>
            <a:endParaRPr lang="en-US" dirty="0"/>
          </a:p>
        </p:txBody>
      </p:sp>
      <p:pic>
        <p:nvPicPr>
          <p:cNvPr id="35842" name="Picture 2"/>
          <p:cNvPicPr>
            <a:picLocks noChangeAspect="1" noChangeArrowheads="1"/>
          </p:cNvPicPr>
          <p:nvPr/>
        </p:nvPicPr>
        <p:blipFill>
          <a:blip r:embed="rId2" cstate="print"/>
          <a:srcRect/>
          <a:stretch>
            <a:fillRect/>
          </a:stretch>
        </p:blipFill>
        <p:spPr bwMode="auto">
          <a:xfrm>
            <a:off x="1752600" y="1340768"/>
            <a:ext cx="5657850" cy="4886325"/>
          </a:xfrm>
          <a:prstGeom prst="rect">
            <a:avLst/>
          </a:prstGeom>
          <a:noFill/>
          <a:ln w="9525">
            <a:noFill/>
            <a:miter lim="800000"/>
            <a:headEnd/>
            <a:tailEnd/>
          </a:ln>
        </p:spPr>
      </p:pic>
    </p:spTree>
    <p:extLst>
      <p:ext uri="{BB962C8B-B14F-4D97-AF65-F5344CB8AC3E}">
        <p14:creationId xmlns:p14="http://schemas.microsoft.com/office/powerpoint/2010/main" val="4197619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3 - Summary</a:t>
            </a:r>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1719263" y="2624138"/>
            <a:ext cx="5705475" cy="1609725"/>
          </a:xfrm>
          <a:prstGeom prst="rect">
            <a:avLst/>
          </a:prstGeom>
          <a:noFill/>
          <a:ln w="9525">
            <a:noFill/>
            <a:miter lim="800000"/>
            <a:headEnd/>
            <a:tailEnd/>
          </a:ln>
        </p:spPr>
      </p:pic>
    </p:spTree>
    <p:extLst>
      <p:ext uri="{BB962C8B-B14F-4D97-AF65-F5344CB8AC3E}">
        <p14:creationId xmlns:p14="http://schemas.microsoft.com/office/powerpoint/2010/main" val="756836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5000" dirty="0" smtClean="0"/>
              <a:t>Type of Facts</a:t>
            </a:r>
          </a:p>
          <a:p>
            <a:endParaRPr lang="en-US" sz="5000" dirty="0"/>
          </a:p>
        </p:txBody>
      </p:sp>
    </p:spTree>
    <p:extLst>
      <p:ext uri="{BB962C8B-B14F-4D97-AF65-F5344CB8AC3E}">
        <p14:creationId xmlns:p14="http://schemas.microsoft.com/office/powerpoint/2010/main" val="1738619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Non-Additive</a:t>
            </a:r>
            <a:endParaRPr lang="en-US" dirty="0"/>
          </a:p>
        </p:txBody>
      </p:sp>
      <p:sp>
        <p:nvSpPr>
          <p:cNvPr id="3" name="Content Placeholder 2"/>
          <p:cNvSpPr>
            <a:spLocks noGrp="1"/>
          </p:cNvSpPr>
          <p:nvPr>
            <p:ph idx="1"/>
          </p:nvPr>
        </p:nvSpPr>
        <p:spPr/>
        <p:txBody>
          <a:bodyPr/>
          <a:lstStyle/>
          <a:p>
            <a:r>
              <a:rPr lang="en-US" dirty="0" smtClean="0"/>
              <a:t>They cannot be added meaningfully</a:t>
            </a:r>
          </a:p>
          <a:p>
            <a:pPr lvl="1"/>
            <a:r>
              <a:rPr lang="en-US" dirty="0" smtClean="0"/>
              <a:t>Textual facts: cannot add, but count</a:t>
            </a:r>
          </a:p>
          <a:p>
            <a:pPr lvl="1"/>
            <a:r>
              <a:rPr lang="en-US" dirty="0" smtClean="0"/>
              <a:t>Per-Unit Prices: can add only if you know number of units sold</a:t>
            </a:r>
          </a:p>
          <a:p>
            <a:pPr lvl="1"/>
            <a:r>
              <a:rPr lang="en-US" dirty="0" smtClean="0"/>
              <a:t>Percentage and Ratios: non additive, keep denominator and numerator when possible</a:t>
            </a:r>
          </a:p>
          <a:p>
            <a:pPr lvl="1"/>
            <a:r>
              <a:rPr lang="en-US" dirty="0" smtClean="0"/>
              <a:t>Measure of Intensity: room temperature</a:t>
            </a:r>
          </a:p>
          <a:p>
            <a:pPr lvl="1"/>
            <a:r>
              <a:rPr lang="en-US" dirty="0" smtClean="0"/>
              <a:t>Averages</a:t>
            </a:r>
          </a:p>
          <a:p>
            <a:pPr lvl="1"/>
            <a:r>
              <a:rPr lang="en-US" dirty="0" smtClean="0"/>
              <a:t>Degenerate Numbers: order numbers…</a:t>
            </a:r>
            <a:endParaRPr lang="en-US" dirty="0"/>
          </a:p>
        </p:txBody>
      </p:sp>
    </p:spTree>
    <p:extLst>
      <p:ext uri="{BB962C8B-B14F-4D97-AF65-F5344CB8AC3E}">
        <p14:creationId xmlns:p14="http://schemas.microsoft.com/office/powerpoint/2010/main" val="23795474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Semi-Additive</a:t>
            </a:r>
            <a:endParaRPr lang="en-US" dirty="0"/>
          </a:p>
        </p:txBody>
      </p:sp>
      <p:sp>
        <p:nvSpPr>
          <p:cNvPr id="3" name="Content Placeholder 2"/>
          <p:cNvSpPr>
            <a:spLocks noGrp="1"/>
          </p:cNvSpPr>
          <p:nvPr>
            <p:ph idx="1"/>
          </p:nvPr>
        </p:nvSpPr>
        <p:spPr>
          <a:xfrm>
            <a:off x="457200" y="1600201"/>
            <a:ext cx="8229600" cy="2209799"/>
          </a:xfrm>
        </p:spPr>
        <p:txBody>
          <a:bodyPr>
            <a:normAutofit lnSpcReduction="10000"/>
          </a:bodyPr>
          <a:lstStyle/>
          <a:p>
            <a:r>
              <a:rPr lang="en-US" dirty="0" smtClean="0"/>
              <a:t>Additive across some dimensions but not on all of them</a:t>
            </a:r>
          </a:p>
          <a:p>
            <a:r>
              <a:rPr lang="en-US" dirty="0" smtClean="0"/>
              <a:t>Account Balances</a:t>
            </a:r>
          </a:p>
          <a:p>
            <a:pPr lvl="1"/>
            <a:r>
              <a:rPr lang="en-US" dirty="0" smtClean="0"/>
              <a:t>The balance is not additive across time</a:t>
            </a:r>
          </a:p>
          <a:p>
            <a:pPr lvl="1"/>
            <a:r>
              <a:rPr lang="en-US" dirty="0" smtClean="0"/>
              <a:t>It is obviously possible across customers</a:t>
            </a:r>
          </a:p>
        </p:txBody>
      </p:sp>
      <p:pic>
        <p:nvPicPr>
          <p:cNvPr id="52228" name="Picture 4"/>
          <p:cNvPicPr>
            <a:picLocks noChangeAspect="1" noChangeArrowheads="1"/>
          </p:cNvPicPr>
          <p:nvPr/>
        </p:nvPicPr>
        <p:blipFill>
          <a:blip r:embed="rId2" cstate="print"/>
          <a:srcRect/>
          <a:stretch>
            <a:fillRect/>
          </a:stretch>
        </p:blipFill>
        <p:spPr bwMode="auto">
          <a:xfrm>
            <a:off x="4495800" y="3657600"/>
            <a:ext cx="5076825" cy="3067050"/>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304800" y="3810000"/>
            <a:ext cx="4400550" cy="1751389"/>
          </a:xfrm>
          <a:prstGeom prst="rect">
            <a:avLst/>
          </a:prstGeom>
          <a:noFill/>
          <a:ln w="9525">
            <a:noFill/>
            <a:miter lim="800000"/>
            <a:headEnd/>
            <a:tailEnd/>
          </a:ln>
        </p:spPr>
      </p:pic>
      <p:sp>
        <p:nvSpPr>
          <p:cNvPr id="7" name="Rectangle 6"/>
          <p:cNvSpPr/>
          <p:nvPr/>
        </p:nvSpPr>
        <p:spPr>
          <a:xfrm>
            <a:off x="457200" y="5638800"/>
            <a:ext cx="4143314" cy="954107"/>
          </a:xfrm>
          <a:prstGeom prst="rect">
            <a:avLst/>
          </a:prstGeom>
        </p:spPr>
        <p:txBody>
          <a:bodyPr wrap="none">
            <a:spAutoFit/>
          </a:bodyPr>
          <a:lstStyle/>
          <a:p>
            <a:r>
              <a:rPr lang="en-US" sz="2800" dirty="0" smtClean="0"/>
              <a:t>Quantity on hand!</a:t>
            </a:r>
          </a:p>
          <a:p>
            <a:r>
              <a:rPr lang="en-US" sz="2800" dirty="0" smtClean="0"/>
              <a:t>Date no, Product Store yes</a:t>
            </a:r>
          </a:p>
        </p:txBody>
      </p:sp>
    </p:spTree>
    <p:extLst>
      <p:ext uri="{BB962C8B-B14F-4D97-AF65-F5344CB8AC3E}">
        <p14:creationId xmlns:p14="http://schemas.microsoft.com/office/powerpoint/2010/main" val="25461139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smtClean="0">
                <a:solidFill>
                  <a:schemeClr val="tx1"/>
                </a:solidFill>
              </a:rPr>
              <a:t>Loading facts</a:t>
            </a:r>
          </a:p>
        </p:txBody>
      </p:sp>
      <p:sp>
        <p:nvSpPr>
          <p:cNvPr id="7577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Facts</a:t>
            </a:r>
          </a:p>
          <a:p>
            <a:pPr eaLnBrk="1" hangingPunct="1">
              <a:buFont typeface="Wingdings" pitchFamily="2" charset="2"/>
              <a:buNone/>
            </a:pPr>
            <a:r>
              <a:rPr lang="en-US" smtClean="0"/>
              <a:t>	Fact tables hold the measurements of an enterprise. The relationship between fact tables and measurements is extremely simple. If a measurement exists, it can be modeled as a fact table row. If a fact table row exists, it is a measurement </a:t>
            </a:r>
          </a:p>
        </p:txBody>
      </p:sp>
    </p:spTree>
    <p:extLst>
      <p:ext uri="{BB962C8B-B14F-4D97-AF65-F5344CB8AC3E}">
        <p14:creationId xmlns:p14="http://schemas.microsoft.com/office/powerpoint/2010/main" val="36553167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solidFill>
                  <a:schemeClr val="tx1"/>
                </a:solidFill>
              </a:rPr>
              <a:t>Key Building Process - Facts</a:t>
            </a:r>
          </a:p>
        </p:txBody>
      </p:sp>
      <p:sp>
        <p:nvSpPr>
          <p:cNvPr id="7680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US" sz="2400" smtClean="0"/>
              <a:t>When building a fact table, the final ETL step is converting the natural keys in the new input records into the correct, contemporary surrogate keys </a:t>
            </a:r>
          </a:p>
          <a:p>
            <a:pPr eaLnBrk="1" hangingPunct="1">
              <a:lnSpc>
                <a:spcPct val="80000"/>
              </a:lnSpc>
            </a:pPr>
            <a:r>
              <a:rPr lang="en-US" sz="2400" smtClean="0"/>
              <a:t>ETL maintains a special surrogate key lookup table for each dimension. This table is updated whenever a new dimension entity is created and whenever a </a:t>
            </a:r>
            <a:r>
              <a:rPr lang="en-US" sz="2400" smtClean="0">
                <a:solidFill>
                  <a:schemeClr val="bg2"/>
                </a:solidFill>
              </a:rPr>
              <a:t>Type 2</a:t>
            </a:r>
            <a:r>
              <a:rPr lang="en-US" sz="2400" smtClean="0"/>
              <a:t> change occurs on an existing dimension entity </a:t>
            </a:r>
          </a:p>
          <a:p>
            <a:pPr eaLnBrk="1" hangingPunct="1">
              <a:lnSpc>
                <a:spcPct val="80000"/>
              </a:lnSpc>
            </a:pPr>
            <a:r>
              <a:rPr lang="en-US" sz="2400" smtClean="0"/>
              <a:t>All of the required lookup tables should be pinned in memory so that they can be randomly accessed as each incoming fact record presents its natural keys. This is one of the reasons for making the lookup tables separate from the original data warehouse dimension tables. </a:t>
            </a:r>
          </a:p>
          <a:p>
            <a:pPr eaLnBrk="1" hangingPunct="1">
              <a:lnSpc>
                <a:spcPct val="80000"/>
              </a:lnSpc>
            </a:pPr>
            <a:endParaRPr lang="en-US" sz="2400" smtClean="0"/>
          </a:p>
        </p:txBody>
      </p:sp>
    </p:spTree>
    <p:extLst>
      <p:ext uri="{BB962C8B-B14F-4D97-AF65-F5344CB8AC3E}">
        <p14:creationId xmlns:p14="http://schemas.microsoft.com/office/powerpoint/2010/main" val="911477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solidFill>
                  <a:schemeClr val="tx1"/>
                </a:solidFill>
              </a:rPr>
              <a:t>Key Building Process</a:t>
            </a:r>
          </a:p>
        </p:txBody>
      </p:sp>
      <p:pic>
        <p:nvPicPr>
          <p:cNvPr id="7782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981200"/>
            <a:ext cx="5867400" cy="3886200"/>
          </a:xfrm>
        </p:spPr>
      </p:pic>
    </p:spTree>
    <p:extLst>
      <p:ext uri="{BB962C8B-B14F-4D97-AF65-F5344CB8AC3E}">
        <p14:creationId xmlns:p14="http://schemas.microsoft.com/office/powerpoint/2010/main" val="41651107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t>Facts and Dimensions</a:t>
            </a:r>
          </a:p>
        </p:txBody>
      </p:sp>
      <p:pic>
        <p:nvPicPr>
          <p:cNvPr id="80899" name="Picture 3" descr="Snowflake-schema-examp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6993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44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ctrTitle"/>
          </p:nvPr>
        </p:nvSpPr>
        <p:spPr/>
        <p:txBody>
          <a:bodyPr/>
          <a:lstStyle/>
          <a:p>
            <a:pPr eaLnBrk="1" hangingPunct="1"/>
            <a:r>
              <a:rPr lang="en-US" smtClean="0"/>
              <a:t>Extraction</a:t>
            </a:r>
          </a:p>
        </p:txBody>
      </p:sp>
      <p:sp>
        <p:nvSpPr>
          <p:cNvPr id="39939" name="Rectangle 5" descr="Rectangle: Click to edit Master text styles&#10;Second level&#10;Third level&#10;Fourth level&#10;Fifth level"/>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19331014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Query Example</a:t>
            </a:r>
          </a:p>
        </p:txBody>
      </p:sp>
      <p:sp>
        <p:nvSpPr>
          <p:cNvPr id="8192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z="2800" b="1" smtClean="0"/>
              <a:t>SELECT</a:t>
            </a:r>
            <a:r>
              <a:rPr lang="en-US" sz="2800" smtClean="0"/>
              <a:t> B.Brand, G.Country, SUM (F.Units_Sold) </a:t>
            </a:r>
            <a:r>
              <a:rPr lang="en-US" sz="2800" b="1" smtClean="0"/>
              <a:t>FROM</a:t>
            </a:r>
            <a:r>
              <a:rPr lang="en-US" sz="2800" smtClean="0"/>
              <a:t> Fact_Sales F </a:t>
            </a:r>
            <a:r>
              <a:rPr lang="en-US" sz="2800" b="1" smtClean="0"/>
              <a:t>INNER</a:t>
            </a:r>
            <a:r>
              <a:rPr lang="en-US" sz="2800" smtClean="0"/>
              <a:t> </a:t>
            </a:r>
            <a:r>
              <a:rPr lang="en-US" sz="2800" b="1" smtClean="0"/>
              <a:t>JOIN</a:t>
            </a:r>
            <a:r>
              <a:rPr lang="en-US" sz="2800" smtClean="0"/>
              <a:t> Dim_Date D </a:t>
            </a:r>
            <a:r>
              <a:rPr lang="en-US" sz="2800" b="1" smtClean="0"/>
              <a:t>ON</a:t>
            </a:r>
            <a:r>
              <a:rPr lang="en-US" sz="2800" smtClean="0"/>
              <a:t> F.Date_Id = D.Id </a:t>
            </a:r>
            <a:r>
              <a:rPr lang="en-US" sz="2800" b="1" smtClean="0"/>
              <a:t>INNER</a:t>
            </a:r>
            <a:r>
              <a:rPr lang="en-US" sz="2800" smtClean="0"/>
              <a:t> </a:t>
            </a:r>
            <a:r>
              <a:rPr lang="en-US" sz="2800" b="1" smtClean="0"/>
              <a:t>JOIN</a:t>
            </a:r>
            <a:r>
              <a:rPr lang="en-US" sz="2800" smtClean="0"/>
              <a:t> Dim_Store S </a:t>
            </a:r>
            <a:r>
              <a:rPr lang="en-US" sz="2800" b="1" smtClean="0"/>
              <a:t>ON</a:t>
            </a:r>
            <a:r>
              <a:rPr lang="en-US" sz="2800" smtClean="0"/>
              <a:t> F.Store_Id = S.Id </a:t>
            </a:r>
            <a:r>
              <a:rPr lang="en-US" sz="2800" b="1" smtClean="0"/>
              <a:t>INNER</a:t>
            </a:r>
            <a:r>
              <a:rPr lang="en-US" sz="2800" smtClean="0"/>
              <a:t> </a:t>
            </a:r>
            <a:r>
              <a:rPr lang="en-US" sz="2800" b="1" smtClean="0"/>
              <a:t>JOIN</a:t>
            </a:r>
            <a:r>
              <a:rPr lang="en-US" sz="2800" smtClean="0"/>
              <a:t> Dim_Geography G </a:t>
            </a:r>
            <a:r>
              <a:rPr lang="en-US" sz="2800" b="1" smtClean="0"/>
              <a:t>ON</a:t>
            </a:r>
            <a:r>
              <a:rPr lang="en-US" sz="2800" smtClean="0"/>
              <a:t> S.Geography_Id = G.Id </a:t>
            </a:r>
            <a:r>
              <a:rPr lang="en-US" sz="2800" b="1" smtClean="0"/>
              <a:t>INNER</a:t>
            </a:r>
            <a:r>
              <a:rPr lang="en-US" sz="2800" smtClean="0"/>
              <a:t> </a:t>
            </a:r>
            <a:r>
              <a:rPr lang="en-US" sz="2800" b="1" smtClean="0"/>
              <a:t>JOIN</a:t>
            </a:r>
            <a:r>
              <a:rPr lang="en-US" sz="2800" smtClean="0"/>
              <a:t> Dim_Product P </a:t>
            </a:r>
            <a:r>
              <a:rPr lang="en-US" sz="2800" b="1" smtClean="0"/>
              <a:t>ON</a:t>
            </a:r>
            <a:r>
              <a:rPr lang="en-US" sz="2800" smtClean="0"/>
              <a:t> F.Product_Id = P.Id </a:t>
            </a:r>
            <a:r>
              <a:rPr lang="en-US" sz="2800" b="1" smtClean="0"/>
              <a:t>INNER</a:t>
            </a:r>
            <a:r>
              <a:rPr lang="en-US" sz="2800" smtClean="0"/>
              <a:t> </a:t>
            </a:r>
            <a:r>
              <a:rPr lang="en-US" sz="2800" b="1" smtClean="0"/>
              <a:t>JOIN</a:t>
            </a:r>
            <a:r>
              <a:rPr lang="en-US" sz="2800" smtClean="0"/>
              <a:t> Dim_Brand B </a:t>
            </a:r>
            <a:r>
              <a:rPr lang="en-US" sz="2800" b="1" smtClean="0"/>
              <a:t>ON</a:t>
            </a:r>
            <a:r>
              <a:rPr lang="en-US" sz="2800" smtClean="0"/>
              <a:t> P.Brand_Id = B.Id </a:t>
            </a:r>
            <a:r>
              <a:rPr lang="en-US" sz="2800" b="1" smtClean="0"/>
              <a:t>WHERE</a:t>
            </a:r>
            <a:r>
              <a:rPr lang="en-US" sz="2800" smtClean="0"/>
              <a:t> D.Year = 1997 </a:t>
            </a:r>
            <a:r>
              <a:rPr lang="en-US" sz="2800" b="1" smtClean="0"/>
              <a:t>AND</a:t>
            </a:r>
            <a:r>
              <a:rPr lang="en-US" sz="2800" smtClean="0"/>
              <a:t> C.Product_Category = 'tv' </a:t>
            </a:r>
            <a:r>
              <a:rPr lang="en-US" sz="2800" b="1" smtClean="0"/>
              <a:t>GROUP</a:t>
            </a:r>
            <a:r>
              <a:rPr lang="en-US" sz="2800" smtClean="0"/>
              <a:t> </a:t>
            </a:r>
            <a:r>
              <a:rPr lang="en-US" sz="2800" b="1" smtClean="0"/>
              <a:t>BY</a:t>
            </a:r>
            <a:r>
              <a:rPr lang="en-US" sz="2800" smtClean="0"/>
              <a:t> B.Brand, G.Country </a:t>
            </a:r>
          </a:p>
          <a:p>
            <a:pPr eaLnBrk="1" hangingPunct="1">
              <a:buFont typeface="Wingdings" pitchFamily="2" charset="2"/>
              <a:buNone/>
            </a:pPr>
            <a:endParaRPr lang="en-US" smtClean="0"/>
          </a:p>
        </p:txBody>
      </p:sp>
    </p:spTree>
    <p:extLst>
      <p:ext uri="{BB962C8B-B14F-4D97-AF65-F5344CB8AC3E}">
        <p14:creationId xmlns:p14="http://schemas.microsoft.com/office/powerpoint/2010/main" val="1760238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Data Extraction</a:t>
            </a:r>
          </a:p>
        </p:txBody>
      </p:sp>
      <p:sp>
        <p:nvSpPr>
          <p:cNvPr id="32771"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sz="2800" smtClean="0"/>
              <a:t>Often performed by routines  </a:t>
            </a:r>
            <a:br>
              <a:rPr lang="en-US" sz="2800" smtClean="0"/>
            </a:br>
            <a:r>
              <a:rPr lang="en-US" sz="2800" smtClean="0"/>
              <a:t>(not recommended because of high program maintenance and no automatically generated meta data)</a:t>
            </a:r>
          </a:p>
          <a:p>
            <a:pPr eaLnBrk="1" hangingPunct="1">
              <a:lnSpc>
                <a:spcPct val="90000"/>
              </a:lnSpc>
            </a:pPr>
            <a:r>
              <a:rPr lang="en-US" sz="2800" smtClean="0"/>
              <a:t>Sometimes source data is copied to the target database using the replication capabilities of standard RDMS (not recommended because of “dirty data” in the source systems) </a:t>
            </a:r>
          </a:p>
          <a:p>
            <a:pPr eaLnBrk="1" hangingPunct="1">
              <a:lnSpc>
                <a:spcPct val="90000"/>
              </a:lnSpc>
            </a:pPr>
            <a:r>
              <a:rPr lang="en-US" sz="2800" smtClean="0"/>
              <a:t>Increasing performed by specialized ETL software</a:t>
            </a:r>
            <a:endParaRPr lang="en-US" smtClean="0"/>
          </a:p>
        </p:txBody>
      </p:sp>
    </p:spTree>
    <p:extLst>
      <p:ext uri="{BB962C8B-B14F-4D97-AF65-F5344CB8AC3E}">
        <p14:creationId xmlns:p14="http://schemas.microsoft.com/office/powerpoint/2010/main" val="3629422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solidFill>
                  <a:schemeClr val="tx1"/>
                </a:solidFill>
              </a:rPr>
              <a:t>Extraction</a:t>
            </a:r>
          </a:p>
        </p:txBody>
      </p:sp>
      <p:sp>
        <p:nvSpPr>
          <p:cNvPr id="40963" name="Rectangle 3" descr="Rectangle: Click to edit Master text styles&#10;Second level&#10;Third level&#10;Fourth level&#10;Fifth level"/>
          <p:cNvSpPr>
            <a:spLocks noGrp="1" noChangeArrowheads="1"/>
          </p:cNvSpPr>
          <p:nvPr>
            <p:ph idx="1"/>
          </p:nvPr>
        </p:nvSpPr>
        <p:spPr>
          <a:xfrm>
            <a:off x="323528" y="1524000"/>
            <a:ext cx="8568952" cy="4876800"/>
          </a:xfrm>
        </p:spPr>
        <p:txBody>
          <a:bodyPr/>
          <a:lstStyle/>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marL="0" indent="0" eaLnBrk="1" hangingPunct="1">
              <a:lnSpc>
                <a:spcPct val="90000"/>
              </a:lnSpc>
              <a:buNone/>
            </a:pPr>
            <a:endParaRPr lang="en-US" sz="2400" dirty="0" smtClean="0"/>
          </a:p>
          <a:p>
            <a:pPr eaLnBrk="1" hangingPunct="1">
              <a:lnSpc>
                <a:spcPct val="90000"/>
              </a:lnSpc>
            </a:pPr>
            <a:r>
              <a:rPr lang="en-US" sz="2700" dirty="0" smtClean="0"/>
              <a:t>The integration of all of the disparate systems across the enterprise is the real challenge to getting the data warehouse to a state where it is usable </a:t>
            </a:r>
          </a:p>
          <a:p>
            <a:pPr eaLnBrk="1" hangingPunct="1">
              <a:lnSpc>
                <a:spcPct val="90000"/>
              </a:lnSpc>
            </a:pPr>
            <a:r>
              <a:rPr lang="en-US" sz="2700" dirty="0" smtClean="0"/>
              <a:t>Data is extracted from heterogeneous data sources</a:t>
            </a:r>
          </a:p>
          <a:p>
            <a:pPr eaLnBrk="1" hangingPunct="1">
              <a:lnSpc>
                <a:spcPct val="90000"/>
              </a:lnSpc>
            </a:pPr>
            <a:r>
              <a:rPr lang="en-US" sz="2700" dirty="0" smtClean="0"/>
              <a:t>Each data source has its distinct set of characteristics that need to be managed and integrated into the ETL system in order to effectively extract data. </a:t>
            </a:r>
          </a:p>
          <a:p>
            <a:pPr eaLnBrk="1" hangingPunct="1">
              <a:lnSpc>
                <a:spcPct val="90000"/>
              </a:lnSpc>
            </a:pPr>
            <a:endParaRPr lang="en-US" sz="2400" dirty="0" smtClean="0"/>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268760"/>
            <a:ext cx="3312368" cy="182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12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9"/>
          <p:cNvSpPr>
            <a:spLocks noGrp="1" noChangeArrowheads="1"/>
          </p:cNvSpPr>
          <p:nvPr>
            <p:ph type="title"/>
          </p:nvPr>
        </p:nvSpPr>
        <p:spPr>
          <a:noFill/>
        </p:spPr>
        <p:txBody>
          <a:bodyPr/>
          <a:lstStyle/>
          <a:p>
            <a:pPr eaLnBrk="1" hangingPunct="1"/>
            <a:r>
              <a:rPr lang="en-US" dirty="0" smtClean="0">
                <a:solidFill>
                  <a:schemeClr val="tx1"/>
                </a:solidFill>
              </a:rPr>
              <a:t>Extraction</a:t>
            </a:r>
          </a:p>
        </p:txBody>
      </p:sp>
      <p:sp>
        <p:nvSpPr>
          <p:cNvPr id="41986"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pPr>
            <a:r>
              <a:rPr lang="en-US" sz="2000" dirty="0" smtClean="0"/>
              <a:t>ETL process needs to effectively integrate systems that have different:</a:t>
            </a:r>
          </a:p>
          <a:p>
            <a:pPr lvl="1" eaLnBrk="1" hangingPunct="1">
              <a:lnSpc>
                <a:spcPct val="80000"/>
              </a:lnSpc>
            </a:pPr>
            <a:r>
              <a:rPr lang="en-US" sz="1800" dirty="0" smtClean="0">
                <a:solidFill>
                  <a:schemeClr val="bg2"/>
                </a:solidFill>
              </a:rPr>
              <a:t>DBMS</a:t>
            </a:r>
          </a:p>
          <a:p>
            <a:pPr lvl="1" eaLnBrk="1" hangingPunct="1">
              <a:lnSpc>
                <a:spcPct val="80000"/>
              </a:lnSpc>
            </a:pPr>
            <a:r>
              <a:rPr lang="en-US" sz="1800" dirty="0" smtClean="0">
                <a:solidFill>
                  <a:schemeClr val="bg2"/>
                </a:solidFill>
              </a:rPr>
              <a:t>Operating Systems</a:t>
            </a:r>
          </a:p>
          <a:p>
            <a:pPr lvl="1" eaLnBrk="1" hangingPunct="1">
              <a:lnSpc>
                <a:spcPct val="80000"/>
              </a:lnSpc>
            </a:pPr>
            <a:r>
              <a:rPr lang="en-US" sz="1800" dirty="0" smtClean="0">
                <a:solidFill>
                  <a:schemeClr val="bg2"/>
                </a:solidFill>
              </a:rPr>
              <a:t>Hardware</a:t>
            </a:r>
          </a:p>
          <a:p>
            <a:pPr lvl="1" eaLnBrk="1" hangingPunct="1">
              <a:lnSpc>
                <a:spcPct val="80000"/>
              </a:lnSpc>
            </a:pPr>
            <a:r>
              <a:rPr lang="en-US" sz="1800" dirty="0" smtClean="0">
                <a:solidFill>
                  <a:schemeClr val="bg2"/>
                </a:solidFill>
              </a:rPr>
              <a:t>Communication protocols</a:t>
            </a:r>
          </a:p>
          <a:p>
            <a:pPr lvl="1" eaLnBrk="1" hangingPunct="1">
              <a:lnSpc>
                <a:spcPct val="80000"/>
              </a:lnSpc>
            </a:pPr>
            <a:endParaRPr lang="en-US" sz="1800" dirty="0" smtClean="0"/>
          </a:p>
          <a:p>
            <a:pPr eaLnBrk="1" hangingPunct="1">
              <a:lnSpc>
                <a:spcPct val="80000"/>
              </a:lnSpc>
            </a:pPr>
            <a:r>
              <a:rPr lang="en-US" sz="2000" dirty="0" smtClean="0"/>
              <a:t>Need to have a </a:t>
            </a:r>
            <a:r>
              <a:rPr lang="en-US" sz="2000" dirty="0" smtClean="0">
                <a:solidFill>
                  <a:schemeClr val="bg2"/>
                </a:solidFill>
              </a:rPr>
              <a:t>logical data map</a:t>
            </a:r>
            <a:r>
              <a:rPr lang="en-US" sz="2000" dirty="0" smtClean="0"/>
              <a:t> before the physical data can be transformed</a:t>
            </a:r>
            <a:br>
              <a:rPr lang="en-US" sz="2000" dirty="0" smtClean="0"/>
            </a:br>
            <a:endParaRPr lang="en-US" sz="2000" dirty="0" smtClean="0"/>
          </a:p>
          <a:p>
            <a:pPr eaLnBrk="1" hangingPunct="1">
              <a:lnSpc>
                <a:spcPct val="80000"/>
              </a:lnSpc>
            </a:pPr>
            <a:r>
              <a:rPr lang="en-US" sz="2000" dirty="0" smtClean="0"/>
              <a:t>The logical data map </a:t>
            </a:r>
            <a:r>
              <a:rPr lang="en-US" sz="2000" dirty="0" smtClean="0">
                <a:solidFill>
                  <a:schemeClr val="bg2"/>
                </a:solidFill>
              </a:rPr>
              <a:t>describes the relationship</a:t>
            </a:r>
            <a:r>
              <a:rPr lang="en-US" sz="2000" dirty="0" smtClean="0"/>
              <a:t> between the extreme starting points and the extreme ending points of your ETL system usually presented in a table or spreadsheet </a:t>
            </a:r>
            <a:br>
              <a:rPr lang="en-US" sz="2000" dirty="0" smtClean="0"/>
            </a:b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1921492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descr="Rectangle: Click to edit Master text styles&#10;Second level&#10;Third level&#10;Fourth level&#10;Fifth level"/>
          <p:cNvSpPr>
            <a:spLocks noGrp="1" noChangeArrowheads="1"/>
          </p:cNvSpPr>
          <p:nvPr>
            <p:ph type="body" idx="1"/>
          </p:nvPr>
        </p:nvSpPr>
        <p:spPr>
          <a:xfrm>
            <a:off x="457200" y="2743200"/>
            <a:ext cx="8229600" cy="3429000"/>
          </a:xfrm>
        </p:spPr>
        <p:txBody>
          <a:bodyPr/>
          <a:lstStyle/>
          <a:p>
            <a:pPr eaLnBrk="1" hangingPunct="1">
              <a:lnSpc>
                <a:spcPct val="80000"/>
              </a:lnSpc>
            </a:pPr>
            <a:r>
              <a:rPr lang="en-US" sz="1800" dirty="0" smtClean="0"/>
              <a:t>The content of the logical data mapping document has been proven to be the critical element required to efficiently plan ETL processes</a:t>
            </a:r>
            <a:br>
              <a:rPr lang="en-US" sz="1800" dirty="0" smtClean="0"/>
            </a:br>
            <a:endParaRPr lang="en-US" sz="1800" dirty="0" smtClean="0"/>
          </a:p>
          <a:p>
            <a:pPr eaLnBrk="1" hangingPunct="1">
              <a:lnSpc>
                <a:spcPct val="80000"/>
              </a:lnSpc>
            </a:pPr>
            <a:r>
              <a:rPr lang="en-US" sz="1800" dirty="0" smtClean="0"/>
              <a:t>The table type gives us our queue for the ordinal position of our data load processes—first dimensions, then facts.</a:t>
            </a:r>
            <a:br>
              <a:rPr lang="en-US" sz="1800" dirty="0" smtClean="0"/>
            </a:br>
            <a:endParaRPr lang="en-US" sz="1800" dirty="0" smtClean="0"/>
          </a:p>
          <a:p>
            <a:pPr eaLnBrk="1" hangingPunct="1">
              <a:lnSpc>
                <a:spcPct val="80000"/>
              </a:lnSpc>
            </a:pPr>
            <a:r>
              <a:rPr lang="en-US" sz="1800" dirty="0" smtClean="0"/>
              <a:t>The primary purpose of this document is to provide the ETL developer with a clear-cut blueprint of exactly what is expected from the ETL process. This table must depict, without question, the course of action involved in the transformation process</a:t>
            </a:r>
          </a:p>
          <a:p>
            <a:pPr eaLnBrk="1" hangingPunct="1">
              <a:lnSpc>
                <a:spcPct val="80000"/>
              </a:lnSpc>
            </a:pPr>
            <a:endParaRPr lang="en-US" sz="1800" dirty="0" smtClean="0"/>
          </a:p>
          <a:p>
            <a:pPr eaLnBrk="1" hangingPunct="1">
              <a:lnSpc>
                <a:spcPct val="80000"/>
              </a:lnSpc>
            </a:pPr>
            <a:r>
              <a:rPr lang="en-US" sz="1800" dirty="0" smtClean="0"/>
              <a:t>The transformation can contain anything from the absolute solution to nothing at all. Most often, the transformation can be expressed in SQL. The SQL may or may not be the complete statement</a:t>
            </a:r>
            <a:br>
              <a:rPr lang="en-US" sz="1800" dirty="0" smtClean="0"/>
            </a:br>
            <a:endParaRPr lang="en-US" sz="1800" dirty="0" smtClean="0"/>
          </a:p>
        </p:txBody>
      </p:sp>
      <p:graphicFrame>
        <p:nvGraphicFramePr>
          <p:cNvPr id="25652" name="Group 52"/>
          <p:cNvGraphicFramePr>
            <a:graphicFrameLocks noGrp="1"/>
          </p:cNvGraphicFramePr>
          <p:nvPr>
            <p:ph type="title"/>
            <p:extLst>
              <p:ext uri="{D42A27DB-BD31-4B8C-83A1-F6EECF244321}">
                <p14:modId xmlns:p14="http://schemas.microsoft.com/office/powerpoint/2010/main" val="4118573322"/>
              </p:ext>
            </p:extLst>
          </p:nvPr>
        </p:nvGraphicFramePr>
        <p:xfrm>
          <a:off x="457200" y="1447800"/>
          <a:ext cx="8229600" cy="1167416"/>
        </p:xfrm>
        <a:graphic>
          <a:graphicData uri="http://schemas.openxmlformats.org/drawingml/2006/table">
            <a:tbl>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1752600">
                  <a:extLst>
                    <a:ext uri="{9D8B030D-6E8A-4147-A177-3AD203B41FA5}">
                      <a16:colId xmlns:a16="http://schemas.microsoft.com/office/drawing/2014/main" val="20006"/>
                    </a:ext>
                  </a:extLst>
                </a:gridCol>
              </a:tblGrid>
              <a:tr h="344462">
                <a:tc gridSpan="3">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Arial" charset="0"/>
                        </a:rPr>
                        <a:t>Target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Arial" charset="0"/>
                        </a:rPr>
                        <a:t>Source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Arial" charset="0"/>
                        </a:rPr>
                        <a:t>Transformation</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Arial" charset="0"/>
                        </a:rPr>
                        <a:t>Table Name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Arial" charset="0"/>
                        </a:rPr>
                        <a:t>Column Name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smtClean="0">
                          <a:ln>
                            <a:noFill/>
                          </a:ln>
                          <a:solidFill>
                            <a:schemeClr val="tx1"/>
                          </a:solidFill>
                          <a:effectLst/>
                          <a:latin typeface="Arial" charset="0"/>
                        </a:rPr>
                        <a:t>Data Type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Arial" charset="0"/>
                        </a:rPr>
                        <a:t>Table Name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Arial" charset="0"/>
                        </a:rPr>
                        <a:t>Column Name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500" b="0" i="0" u="none" strike="noStrike" cap="none" normalizeH="0" baseline="0" dirty="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500" b="0" i="0" u="none" strike="noStrike" cap="none" normalizeH="0" baseline="0" dirty="0" smtClean="0">
                          <a:ln>
                            <a:noFill/>
                          </a:ln>
                          <a:solidFill>
                            <a:schemeClr val="tx1"/>
                          </a:solidFill>
                          <a:effectLst/>
                          <a:latin typeface="Arial" charset="0"/>
                        </a:rPr>
                        <a:t>Data Type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500" b="0" i="0" u="none" strike="noStrike" cap="none" normalizeH="0" baseline="0" dirty="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500" b="0" i="0" u="none" strike="noStrike" cap="none" normalizeH="0" baseline="0" dirty="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49"/>
          <p:cNvSpPr txBox="1">
            <a:spLocks noChangeArrowheads="1"/>
          </p:cNvSpPr>
          <p:nvPr/>
        </p:nvSpPr>
        <p:spPr bwMode="auto">
          <a:xfrm>
            <a:off x="457200" y="116632"/>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a:lstStyle>
          <a:p>
            <a:r>
              <a:rPr lang="en-US" dirty="0" smtClean="0">
                <a:solidFill>
                  <a:schemeClr val="tx1"/>
                </a:solidFill>
              </a:rPr>
              <a:t>Logical Mapping</a:t>
            </a:r>
          </a:p>
        </p:txBody>
      </p:sp>
    </p:spTree>
    <p:extLst>
      <p:ext uri="{BB962C8B-B14F-4D97-AF65-F5344CB8AC3E}">
        <p14:creationId xmlns:p14="http://schemas.microsoft.com/office/powerpoint/2010/main" val="2757709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621B16E-042D-454A-BA04-BEC5DDB2B281}">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NDRC Template</Template>
  <TotalTime>42899</TotalTime>
  <Words>1950</Words>
  <Application>Microsoft Office PowerPoint</Application>
  <PresentationFormat>On-screen Show (4:3)</PresentationFormat>
  <Paragraphs>302</Paragraphs>
  <Slides>50</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Rounded MT Bold</vt:lpstr>
      <vt:lpstr>Arial Unicode MS</vt:lpstr>
      <vt:lpstr>Symbol</vt:lpstr>
      <vt:lpstr>Times New Roman</vt:lpstr>
      <vt:lpstr>Wingdings</vt:lpstr>
      <vt:lpstr>NDRC Template</vt:lpstr>
      <vt:lpstr>Advanced Databases Lecture 7: Dimensional Model and ETL </vt:lpstr>
      <vt:lpstr>Extraction, Transformation, and Loading (ETL)</vt:lpstr>
      <vt:lpstr>ETL Overview</vt:lpstr>
      <vt:lpstr>ETL Overview</vt:lpstr>
      <vt:lpstr>Extraction</vt:lpstr>
      <vt:lpstr>Data Extraction</vt:lpstr>
      <vt:lpstr>Extraction</vt:lpstr>
      <vt:lpstr>Extraction</vt:lpstr>
      <vt:lpstr>PowerPoint Presentation</vt:lpstr>
      <vt:lpstr>Transformation</vt:lpstr>
      <vt:lpstr>Data Staging</vt:lpstr>
      <vt:lpstr>Data Transformation</vt:lpstr>
      <vt:lpstr>Transformation</vt:lpstr>
      <vt:lpstr>Transformation</vt:lpstr>
      <vt:lpstr>Data Cleansing</vt:lpstr>
      <vt:lpstr>Reasons for “Dirty” Data</vt:lpstr>
      <vt:lpstr>Steps in Data Cleansing</vt:lpstr>
      <vt:lpstr>Parsing</vt:lpstr>
      <vt:lpstr>Correcting</vt:lpstr>
      <vt:lpstr>Standardizing</vt:lpstr>
      <vt:lpstr>Matching</vt:lpstr>
      <vt:lpstr>Consolidating</vt:lpstr>
      <vt:lpstr>Data Transformation Examples</vt:lpstr>
      <vt:lpstr>Loading</vt:lpstr>
      <vt:lpstr>Data Loading</vt:lpstr>
      <vt:lpstr>Loading Dimensions</vt:lpstr>
      <vt:lpstr>Loading Dimension</vt:lpstr>
      <vt:lpstr>PowerPoint Presentation</vt:lpstr>
      <vt:lpstr>Loading dimensions that change</vt:lpstr>
      <vt:lpstr>Example for Discussion</vt:lpstr>
      <vt:lpstr>Type 1 –Overwriting the History</vt:lpstr>
      <vt:lpstr>Type 1 Dimension</vt:lpstr>
      <vt:lpstr>Type 1 - Summary</vt:lpstr>
      <vt:lpstr>Type 2 – Preserving History</vt:lpstr>
      <vt:lpstr>Type 2 Dimension</vt:lpstr>
      <vt:lpstr>Expiration Date</vt:lpstr>
      <vt:lpstr>Type 2 - Summary</vt:lpstr>
      <vt:lpstr>Type 2 - Summary</vt:lpstr>
      <vt:lpstr>Type 3 – Preserving Limited History</vt:lpstr>
      <vt:lpstr>Type 3 Dimensions</vt:lpstr>
      <vt:lpstr>Type 3 - Summary</vt:lpstr>
      <vt:lpstr>Type 3 - Summary</vt:lpstr>
      <vt:lpstr>PowerPoint Presentation</vt:lpstr>
      <vt:lpstr>Non-Additive</vt:lpstr>
      <vt:lpstr>Semi-Additive</vt:lpstr>
      <vt:lpstr>Loading facts</vt:lpstr>
      <vt:lpstr>Key Building Process - Facts</vt:lpstr>
      <vt:lpstr>Key Building Process</vt:lpstr>
      <vt:lpstr>Facts and Dimensions</vt:lpstr>
      <vt:lpstr>Query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426</cp:revision>
  <cp:lastPrinted>1601-01-01T00:00:00Z</cp:lastPrinted>
  <dcterms:created xsi:type="dcterms:W3CDTF">2010-08-13T08:18:53Z</dcterms:created>
  <dcterms:modified xsi:type="dcterms:W3CDTF">2018-10-15T09:42:01Z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