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60" r:id="rId4"/>
    <p:sldId id="276" r:id="rId5"/>
    <p:sldId id="257" r:id="rId6"/>
    <p:sldId id="258" r:id="rId7"/>
    <p:sldId id="259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62" r:id="rId23"/>
    <p:sldId id="265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18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9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74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04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94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6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55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2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065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247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C4F31-581F-4485-87F5-97AF256338E5}" type="datetimeFigureOut">
              <a:rPr lang="en-IE" smtClean="0"/>
              <a:t>07/11/2019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1CA4-2E1F-488E-B258-21CBEBC84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798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ETL Step by step Example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745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165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NEW DATA FROM DB2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6526306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Staging Table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4049058" y="2861783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LOAD</a:t>
            </a:r>
            <a:endParaRPr lang="en-IE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45728"/>
              </p:ext>
            </p:extLst>
          </p:nvPr>
        </p:nvGraphicFramePr>
        <p:xfrm>
          <a:off x="5209988" y="822163"/>
          <a:ext cx="5122023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smtClean="0"/>
                        <a:t>Pauline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Ryan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1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Patricia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7236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1" y="5895289"/>
            <a:ext cx="55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ASSIGN SURROGATE KEYS AND STANDARDIZE 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85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9" y="2740772"/>
            <a:ext cx="10515600" cy="1325563"/>
          </a:xfrm>
        </p:spPr>
        <p:txBody>
          <a:bodyPr/>
          <a:lstStyle/>
          <a:p>
            <a:pPr algn="ctr"/>
            <a:r>
              <a:rPr lang="en-IE" dirty="0" smtClean="0"/>
              <a:t>DIMENSION ITEM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04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165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DB1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466165" y="3537572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DB2</a:t>
            </a:r>
            <a:endParaRPr lang="en-I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8973"/>
              </p:ext>
            </p:extLst>
          </p:nvPr>
        </p:nvGraphicFramePr>
        <p:xfrm>
          <a:off x="5209988" y="822163"/>
          <a:ext cx="4418106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58718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681307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iPad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899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Lemon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Pen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chair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Apple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Spoon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0.7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26306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Item Staging Table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078941" y="3254188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4049058" y="2861783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LOAD</a:t>
            </a:r>
            <a:endParaRPr lang="en-IE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40119"/>
              </p:ext>
            </p:extLst>
          </p:nvPr>
        </p:nvGraphicFramePr>
        <p:xfrm>
          <a:off x="466165" y="1019386"/>
          <a:ext cx="287766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880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313560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98229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Description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iPad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899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Lemon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Pen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05211"/>
              </p:ext>
            </p:extLst>
          </p:nvPr>
        </p:nvGraphicFramePr>
        <p:xfrm>
          <a:off x="466165" y="4291504"/>
          <a:ext cx="287766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880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313560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98229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Description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chair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Apple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Spoon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0.7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17815" y="551442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Items Table 1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1317814" y="3799226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Items Table 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260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83578"/>
              </p:ext>
            </p:extLst>
          </p:nvPr>
        </p:nvGraphicFramePr>
        <p:xfrm>
          <a:off x="5209988" y="822163"/>
          <a:ext cx="4418106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58718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681307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iPad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899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Lemon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Pen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smtClean="0"/>
                        <a:t>59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chair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Apple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Spoon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0.7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smtClean="0"/>
                        <a:t>99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26306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Item Staging Table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1165411" y="2215452"/>
            <a:ext cx="2034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1. Consolidation / </a:t>
            </a:r>
          </a:p>
          <a:p>
            <a:r>
              <a:rPr lang="en-IE" dirty="0" smtClean="0"/>
              <a:t>Entity</a:t>
            </a:r>
            <a:r>
              <a:rPr lang="en-IE" dirty="0"/>
              <a:t> </a:t>
            </a:r>
            <a:r>
              <a:rPr lang="en-IE" dirty="0" smtClean="0"/>
              <a:t>Matching</a:t>
            </a:r>
          </a:p>
          <a:p>
            <a:endParaRPr lang="en-IE" dirty="0"/>
          </a:p>
          <a:p>
            <a:r>
              <a:rPr lang="en-IE" dirty="0" smtClean="0"/>
              <a:t>(the two tables are different!)</a:t>
            </a:r>
          </a:p>
          <a:p>
            <a:endParaRPr lang="en-IE" dirty="0"/>
          </a:p>
          <a:p>
            <a:r>
              <a:rPr lang="en-IE" dirty="0" smtClean="0"/>
              <a:t>2. Assign surrogate keys</a:t>
            </a:r>
          </a:p>
        </p:txBody>
      </p:sp>
    </p:spTree>
    <p:extLst>
      <p:ext uri="{BB962C8B-B14F-4D97-AF65-F5344CB8AC3E}">
        <p14:creationId xmlns:p14="http://schemas.microsoft.com/office/powerpoint/2010/main" val="338948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2844"/>
              </p:ext>
            </p:extLst>
          </p:nvPr>
        </p:nvGraphicFramePr>
        <p:xfrm>
          <a:off x="754529" y="1521410"/>
          <a:ext cx="4418106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58718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681307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iPad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899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Lemon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Pen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smtClean="0"/>
                        <a:t>59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chair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Apple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Spoon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0.7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smtClean="0"/>
                        <a:t>99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70847" y="964701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Item Staging Table</a:t>
            </a:r>
            <a:endParaRPr lang="en-IE" dirty="0"/>
          </a:p>
        </p:txBody>
      </p:sp>
      <p:sp>
        <p:nvSpPr>
          <p:cNvPr id="6" name="Right Arrow 5"/>
          <p:cNvSpPr/>
          <p:nvPr/>
        </p:nvSpPr>
        <p:spPr>
          <a:xfrm>
            <a:off x="5459505" y="2976282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5429622" y="2583876"/>
            <a:ext cx="102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LOAD</a:t>
            </a:r>
            <a:endParaRPr lang="en-I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7729"/>
              </p:ext>
            </p:extLst>
          </p:nvPr>
        </p:nvGraphicFramePr>
        <p:xfrm>
          <a:off x="6741458" y="1393613"/>
          <a:ext cx="271482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58718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iPad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899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Lemon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Pen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Table</a:t>
                      </a:r>
                      <a:endParaRPr lang="en-I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59</a:t>
                      </a:r>
                      <a:endParaRPr lang="en-IE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chair</a:t>
                      </a:r>
                      <a:endParaRPr lang="en-I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56</a:t>
                      </a:r>
                      <a:endParaRPr lang="en-IE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Apple</a:t>
                      </a:r>
                      <a:endParaRPr lang="en-I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1.5</a:t>
                      </a:r>
                      <a:endParaRPr lang="en-IE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Spoon</a:t>
                      </a:r>
                      <a:endParaRPr lang="en-I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0.7</a:t>
                      </a:r>
                      <a:endParaRPr lang="en-IE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Table</a:t>
                      </a:r>
                      <a:endParaRPr lang="en-I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0" dirty="0" smtClean="0"/>
                        <a:t>99</a:t>
                      </a:r>
                      <a:endParaRPr lang="en-IE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53869" y="5788027"/>
            <a:ext cx="58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LOAD DATA INTO THE DIMENSION ITEM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8330" y="865940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Item Dimension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9704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9" y="2740772"/>
            <a:ext cx="10515600" cy="1325563"/>
          </a:xfrm>
        </p:spPr>
        <p:txBody>
          <a:bodyPr/>
          <a:lstStyle/>
          <a:p>
            <a:pPr algn="ctr"/>
            <a:r>
              <a:rPr lang="en-IE" dirty="0" smtClean="0"/>
              <a:t>DATE DIMENSION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428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Date dimension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It can be pre-populated (the same for time dimension).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54842" y="2463603"/>
            <a:ext cx="1242882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55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d_date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5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IE" sz="15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Date_ID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TO_DATE('31/12/2007','DD/MM/YYYY') + NUMTODSINTERVAL(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n,'day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Full_Date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TO_CHAR(TO_DATE('31/12/2007','DD/MM/YYYY') + NUMTODSINTERVAL(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n,'day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'),'DD') AS Days,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TO_CHAR(TO_DATE('31/12/2007','DD/MM/YYYY') + NUMTODSINTERVAL(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n,'day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'),'Mon') AS 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Month_Short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TO_CHAR(TO_DATE('31/12/2007','DD/MM/YYYY') + NUMTODSINTERVAL(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n,'day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'),'MM') AS 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Month_Num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TO_CHAR(TO_DATE('31/12/2007','DD/MM/YYYY') + NUMTODSINTERVAL(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n,'day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'),'Month') AS 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Month_Long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TO_CHAR(TO_DATE('31/12/2007','DD/MM/YYYY') + NUMTODSINTERVAL(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n,'day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'),’Q') AS Quarter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TO_CHAR(TO_DATE('31/12/2007','DD/MM/YYYY') + NUMTODSINTERVAL(</a:t>
            </a:r>
            <a:r>
              <a:rPr lang="en-IE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n,'day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'),'YYYY') AS Year   </a:t>
            </a:r>
          </a:p>
          <a:p>
            <a:r>
              <a:rPr lang="en-IE" sz="155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5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sz="15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</a:p>
          <a:p>
            <a:r>
              <a:rPr lang="en-IE" sz="15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connect by level </a:t>
            </a:r>
            <a:r>
              <a:rPr lang="en-IE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2000);</a:t>
            </a:r>
            <a:endParaRPr lang="en-IE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8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9" y="2740772"/>
            <a:ext cx="10515600" cy="1325563"/>
          </a:xfrm>
        </p:spPr>
        <p:txBody>
          <a:bodyPr/>
          <a:lstStyle/>
          <a:p>
            <a:pPr algn="ctr"/>
            <a:r>
              <a:rPr lang="en-IE" dirty="0" smtClean="0"/>
              <a:t>FACT 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273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6221"/>
              </p:ext>
            </p:extLst>
          </p:nvPr>
        </p:nvGraphicFramePr>
        <p:xfrm>
          <a:off x="996575" y="408889"/>
          <a:ext cx="3155577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102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867475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907843">
                  <a:extLst>
                    <a:ext uri="{9D8B030D-6E8A-4147-A177-3AD203B41FA5}">
                      <a16:colId xmlns:a16="http://schemas.microsoft.com/office/drawing/2014/main" val="308473782"/>
                    </a:ext>
                  </a:extLst>
                </a:gridCol>
                <a:gridCol w="616157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230482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Qty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2/2/09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3976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0238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31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02104"/>
              </p:ext>
            </p:extLst>
          </p:nvPr>
        </p:nvGraphicFramePr>
        <p:xfrm>
          <a:off x="996575" y="3777510"/>
          <a:ext cx="3155577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102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867475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907843">
                  <a:extLst>
                    <a:ext uri="{9D8B030D-6E8A-4147-A177-3AD203B41FA5}">
                      <a16:colId xmlns:a16="http://schemas.microsoft.com/office/drawing/2014/main" val="308473782"/>
                    </a:ext>
                  </a:extLst>
                </a:gridCol>
                <a:gridCol w="616157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230482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Qty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7/2/12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21/2/13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3976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13/1/14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0238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315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7031"/>
              </p:ext>
            </p:extLst>
          </p:nvPr>
        </p:nvGraphicFramePr>
        <p:xfrm>
          <a:off x="5537947" y="711897"/>
          <a:ext cx="6465791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212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899388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941241">
                  <a:extLst>
                    <a:ext uri="{9D8B030D-6E8A-4147-A177-3AD203B41FA5}">
                      <a16:colId xmlns:a16="http://schemas.microsoft.com/office/drawing/2014/main" val="308473782"/>
                    </a:ext>
                  </a:extLst>
                </a:gridCol>
                <a:gridCol w="507045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902563281"/>
                    </a:ext>
                  </a:extLst>
                </a:gridCol>
                <a:gridCol w="755006">
                  <a:extLst>
                    <a:ext uri="{9D8B030D-6E8A-4147-A177-3AD203B41FA5}">
                      <a16:colId xmlns:a16="http://schemas.microsoft.com/office/drawing/2014/main" val="1350752298"/>
                    </a:ext>
                  </a:extLst>
                </a:gridCol>
                <a:gridCol w="638825">
                  <a:extLst>
                    <a:ext uri="{9D8B030D-6E8A-4147-A177-3AD203B41FA5}">
                      <a16:colId xmlns:a16="http://schemas.microsoft.com/office/drawing/2014/main" val="3956372641"/>
                    </a:ext>
                  </a:extLst>
                </a:gridCol>
                <a:gridCol w="638825">
                  <a:extLst>
                    <a:ext uri="{9D8B030D-6E8A-4147-A177-3AD203B41FA5}">
                      <a16:colId xmlns:a16="http://schemas.microsoft.com/office/drawing/2014/main" val="1243650738"/>
                    </a:ext>
                  </a:extLst>
                </a:gridCol>
                <a:gridCol w="638825">
                  <a:extLst>
                    <a:ext uri="{9D8B030D-6E8A-4147-A177-3AD203B41FA5}">
                      <a16:colId xmlns:a16="http://schemas.microsoft.com/office/drawing/2014/main" val="336621891"/>
                    </a:ext>
                  </a:extLst>
                </a:gridCol>
              </a:tblGrid>
              <a:tr h="230482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Qty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Item</a:t>
                      </a:r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</a:t>
                      </a:r>
                      <a:endParaRPr lang="en-IE" sz="1500" dirty="0" smtClean="0"/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SourceDB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2/2/09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3976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0238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315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13492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898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67676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7/2/12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4629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5546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21/2/13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5147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13/1/14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0787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24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72892" y="63657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Order Table 1</a:t>
            </a:r>
            <a:endParaRPr lang="en-IE" dirty="0"/>
          </a:p>
        </p:txBody>
      </p:sp>
      <p:sp>
        <p:nvSpPr>
          <p:cNvPr id="9" name="Right Arrow 8"/>
          <p:cNvSpPr/>
          <p:nvPr/>
        </p:nvSpPr>
        <p:spPr>
          <a:xfrm>
            <a:off x="4480111" y="2893821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4450228" y="2501415"/>
            <a:ext cx="108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LOAD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6988732" y="224223"/>
            <a:ext cx="356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Stage Fact Table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1629337" y="338758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Order Table 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065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4066"/>
              </p:ext>
            </p:extLst>
          </p:nvPr>
        </p:nvGraphicFramePr>
        <p:xfrm>
          <a:off x="5439337" y="595355"/>
          <a:ext cx="6465791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212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899388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941241">
                  <a:extLst>
                    <a:ext uri="{9D8B030D-6E8A-4147-A177-3AD203B41FA5}">
                      <a16:colId xmlns:a16="http://schemas.microsoft.com/office/drawing/2014/main" val="308473782"/>
                    </a:ext>
                  </a:extLst>
                </a:gridCol>
                <a:gridCol w="507045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902563281"/>
                    </a:ext>
                  </a:extLst>
                </a:gridCol>
                <a:gridCol w="755006">
                  <a:extLst>
                    <a:ext uri="{9D8B030D-6E8A-4147-A177-3AD203B41FA5}">
                      <a16:colId xmlns:a16="http://schemas.microsoft.com/office/drawing/2014/main" val="1350752298"/>
                    </a:ext>
                  </a:extLst>
                </a:gridCol>
                <a:gridCol w="638825">
                  <a:extLst>
                    <a:ext uri="{9D8B030D-6E8A-4147-A177-3AD203B41FA5}">
                      <a16:colId xmlns:a16="http://schemas.microsoft.com/office/drawing/2014/main" val="3956372641"/>
                    </a:ext>
                  </a:extLst>
                </a:gridCol>
                <a:gridCol w="638825">
                  <a:extLst>
                    <a:ext uri="{9D8B030D-6E8A-4147-A177-3AD203B41FA5}">
                      <a16:colId xmlns:a16="http://schemas.microsoft.com/office/drawing/2014/main" val="1243650738"/>
                    </a:ext>
                  </a:extLst>
                </a:gridCol>
                <a:gridCol w="638825">
                  <a:extLst>
                    <a:ext uri="{9D8B030D-6E8A-4147-A177-3AD203B41FA5}">
                      <a16:colId xmlns:a16="http://schemas.microsoft.com/office/drawing/2014/main" val="336621891"/>
                    </a:ext>
                  </a:extLst>
                </a:gridCol>
              </a:tblGrid>
              <a:tr h="230482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Qty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Item</a:t>
                      </a:r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</a:t>
                      </a:r>
                      <a:endParaRPr lang="en-IE" sz="1500" dirty="0" smtClean="0"/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SourceDB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7192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5394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45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688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163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2/2/09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3440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54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6192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65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3976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0238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54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315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39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13492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59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898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688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133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67676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7/2/12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3440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178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4629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6192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33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5546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21/2/13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61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5147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13/1/14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342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0787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marL="5443" marR="5443" marT="5443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128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241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3899" y="909323"/>
            <a:ext cx="4790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Assign Surrogate Key</a:t>
            </a:r>
          </a:p>
          <a:p>
            <a:endParaRPr lang="en-IE" dirty="0"/>
          </a:p>
          <a:p>
            <a:pPr marL="342900" indent="-342900">
              <a:buAutoNum type="arabicPeriod"/>
            </a:pPr>
            <a:r>
              <a:rPr lang="en-IE" dirty="0" smtClean="0"/>
              <a:t>Join the stage Fact Table with the Customer Stage Table to get the right Customer SK. </a:t>
            </a:r>
            <a:r>
              <a:rPr lang="en-IE" u="sng" dirty="0" smtClean="0"/>
              <a:t>Join on the </a:t>
            </a:r>
            <a:r>
              <a:rPr lang="en-IE" u="sng" dirty="0" err="1" smtClean="0"/>
              <a:t>CustID</a:t>
            </a:r>
            <a:r>
              <a:rPr lang="en-IE" u="sng" dirty="0" smtClean="0"/>
              <a:t> and the </a:t>
            </a:r>
            <a:r>
              <a:rPr lang="en-IE" u="sng" dirty="0" err="1" smtClean="0"/>
              <a:t>SourceDB</a:t>
            </a:r>
            <a:r>
              <a:rPr lang="en-IE" u="sng" dirty="0" smtClean="0"/>
              <a:t> </a:t>
            </a:r>
          </a:p>
          <a:p>
            <a:pPr marL="342900" indent="-342900">
              <a:buAutoNum type="arabicPeriod"/>
            </a:pPr>
            <a:endParaRPr lang="en-IE" u="sng" dirty="0"/>
          </a:p>
          <a:p>
            <a:pPr marL="342900" indent="-342900">
              <a:buFontTx/>
              <a:buAutoNum type="arabicPeriod"/>
            </a:pPr>
            <a:r>
              <a:rPr lang="en-IE" dirty="0" smtClean="0"/>
              <a:t>Join the stage Fact Table with the Item Stage Table to get the right Item SK. </a:t>
            </a:r>
            <a:r>
              <a:rPr lang="en-IE" u="sng" dirty="0" smtClean="0"/>
              <a:t>Join on the </a:t>
            </a:r>
            <a:r>
              <a:rPr lang="en-IE" u="sng" dirty="0" err="1" smtClean="0"/>
              <a:t>ItemID</a:t>
            </a:r>
            <a:r>
              <a:rPr lang="en-IE" u="sng" dirty="0" smtClean="0"/>
              <a:t> and the </a:t>
            </a:r>
            <a:r>
              <a:rPr lang="en-IE" u="sng" dirty="0" err="1" smtClean="0"/>
              <a:t>SourceDB</a:t>
            </a:r>
            <a:r>
              <a:rPr lang="en-IE" u="sng" dirty="0" smtClean="0"/>
              <a:t> </a:t>
            </a:r>
          </a:p>
          <a:p>
            <a:pPr marL="342900" indent="-342900">
              <a:buFontTx/>
              <a:buAutoNum type="arabicPeriod"/>
            </a:pPr>
            <a:endParaRPr lang="en-IE" u="sng" dirty="0"/>
          </a:p>
          <a:p>
            <a:pPr marL="342900" indent="-342900">
              <a:buFontTx/>
              <a:buAutoNum type="arabicPeriod"/>
            </a:pPr>
            <a:r>
              <a:rPr lang="en-IE" dirty="0" smtClean="0"/>
              <a:t>Join the stage Fact Table with the Date dimension to get the right </a:t>
            </a:r>
            <a:r>
              <a:rPr lang="en-IE" dirty="0" err="1" smtClean="0"/>
              <a:t>DateSK</a:t>
            </a:r>
            <a:r>
              <a:rPr lang="en-IE" dirty="0" smtClean="0"/>
              <a:t>. </a:t>
            </a:r>
            <a:r>
              <a:rPr lang="en-IE" u="sng" dirty="0" smtClean="0"/>
              <a:t>Join on the day, month and year parsed from the field Date of the stage Fact Table.</a:t>
            </a:r>
          </a:p>
          <a:p>
            <a:pPr marL="342900" indent="-342900">
              <a:buFontTx/>
              <a:buAutoNum type="arabicPeriod"/>
            </a:pPr>
            <a:endParaRPr lang="en-IE" u="sng" dirty="0"/>
          </a:p>
          <a:p>
            <a:pPr marL="342900" indent="-342900">
              <a:buFontTx/>
              <a:buAutoNum type="arabicPeriod"/>
            </a:pPr>
            <a:r>
              <a:rPr lang="en-IE" u="sng" dirty="0" smtClean="0"/>
              <a:t>P</a:t>
            </a:r>
            <a:r>
              <a:rPr lang="en-IE" dirty="0" smtClean="0"/>
              <a:t>rice is a derived field (</a:t>
            </a:r>
            <a:r>
              <a:rPr lang="en-IE" dirty="0" err="1" smtClean="0"/>
              <a:t>Qty</a:t>
            </a:r>
            <a:r>
              <a:rPr lang="en-IE" dirty="0" smtClean="0"/>
              <a:t> X Price). In the fact table it is called total</a:t>
            </a:r>
          </a:p>
          <a:p>
            <a:pPr marL="342900" indent="-342900">
              <a:buAutoNum type="arabicPeriod"/>
            </a:pPr>
            <a:endParaRPr lang="en-IE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996204" y="108589"/>
            <a:ext cx="356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Stage Fact 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968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16774"/>
              </p:ext>
            </p:extLst>
          </p:nvPr>
        </p:nvGraphicFramePr>
        <p:xfrm>
          <a:off x="530412" y="920774"/>
          <a:ext cx="26460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35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065307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38947"/>
              </p:ext>
            </p:extLst>
          </p:nvPr>
        </p:nvGraphicFramePr>
        <p:xfrm>
          <a:off x="8736104" y="896440"/>
          <a:ext cx="287766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880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313560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98229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Description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iPad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899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Lemon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Pen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47792"/>
              </p:ext>
            </p:extLst>
          </p:nvPr>
        </p:nvGraphicFramePr>
        <p:xfrm>
          <a:off x="4219026" y="507261"/>
          <a:ext cx="3155577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102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867475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907843">
                  <a:extLst>
                    <a:ext uri="{9D8B030D-6E8A-4147-A177-3AD203B41FA5}">
                      <a16:colId xmlns:a16="http://schemas.microsoft.com/office/drawing/2014/main" val="308473782"/>
                    </a:ext>
                  </a:extLst>
                </a:gridCol>
                <a:gridCol w="616157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230482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Qty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2/2/09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3976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0238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315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6165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DB1</a:t>
            </a:r>
            <a:endParaRPr lang="en-I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88724"/>
              </p:ext>
            </p:extLst>
          </p:nvPr>
        </p:nvGraphicFramePr>
        <p:xfrm>
          <a:off x="530412" y="4192892"/>
          <a:ext cx="26460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35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065307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8538"/>
              </p:ext>
            </p:extLst>
          </p:nvPr>
        </p:nvGraphicFramePr>
        <p:xfrm>
          <a:off x="8736104" y="4168558"/>
          <a:ext cx="287766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880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313560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98229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Description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chair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Laptop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688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Apple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1.5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Spoon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0.7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Table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6855"/>
              </p:ext>
            </p:extLst>
          </p:nvPr>
        </p:nvGraphicFramePr>
        <p:xfrm>
          <a:off x="4219027" y="3797756"/>
          <a:ext cx="3155577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102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867475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907843">
                  <a:extLst>
                    <a:ext uri="{9D8B030D-6E8A-4147-A177-3AD203B41FA5}">
                      <a16:colId xmlns:a16="http://schemas.microsoft.com/office/drawing/2014/main" val="308473782"/>
                    </a:ext>
                  </a:extLst>
                </a:gridCol>
                <a:gridCol w="616157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230482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Qty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7/2/12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21/2/13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3976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13/1/14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0238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315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6165" y="3537572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DB2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1317815" y="551442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Table 1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1317814" y="3799226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Table 2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9309842" y="3759532"/>
            <a:ext cx="14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Items Table 2</a:t>
            </a:r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9462244" y="507261"/>
            <a:ext cx="14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Items Table 1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4957480" y="137929"/>
            <a:ext cx="15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Order Table 1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4957481" y="3428424"/>
            <a:ext cx="15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Order Table 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471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95646"/>
              </p:ext>
            </p:extLst>
          </p:nvPr>
        </p:nvGraphicFramePr>
        <p:xfrm>
          <a:off x="284631" y="536638"/>
          <a:ext cx="6196849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262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71346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72729">
                  <a:extLst>
                    <a:ext uri="{9D8B030D-6E8A-4147-A177-3AD203B41FA5}">
                      <a16:colId xmlns:a16="http://schemas.microsoft.com/office/drawing/2014/main" val="308473782"/>
                    </a:ext>
                  </a:extLst>
                </a:gridCol>
                <a:gridCol w="588143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592803">
                  <a:extLst>
                    <a:ext uri="{9D8B030D-6E8A-4147-A177-3AD203B41FA5}">
                      <a16:colId xmlns:a16="http://schemas.microsoft.com/office/drawing/2014/main" val="902563281"/>
                    </a:ext>
                  </a:extLst>
                </a:gridCol>
                <a:gridCol w="594362">
                  <a:extLst>
                    <a:ext uri="{9D8B030D-6E8A-4147-A177-3AD203B41FA5}">
                      <a16:colId xmlns:a16="http://schemas.microsoft.com/office/drawing/2014/main" val="1350752298"/>
                    </a:ext>
                  </a:extLst>
                </a:gridCol>
                <a:gridCol w="544134">
                  <a:extLst>
                    <a:ext uri="{9D8B030D-6E8A-4147-A177-3AD203B41FA5}">
                      <a16:colId xmlns:a16="http://schemas.microsoft.com/office/drawing/2014/main" val="3956372641"/>
                    </a:ext>
                  </a:extLst>
                </a:gridCol>
                <a:gridCol w="627847">
                  <a:extLst>
                    <a:ext uri="{9D8B030D-6E8A-4147-A177-3AD203B41FA5}">
                      <a16:colId xmlns:a16="http://schemas.microsoft.com/office/drawing/2014/main" val="1243650738"/>
                    </a:ext>
                  </a:extLst>
                </a:gridCol>
                <a:gridCol w="904100">
                  <a:extLst>
                    <a:ext uri="{9D8B030D-6E8A-4147-A177-3AD203B41FA5}">
                      <a16:colId xmlns:a16="http://schemas.microsoft.com/office/drawing/2014/main" val="336621891"/>
                    </a:ext>
                  </a:extLst>
                </a:gridCol>
              </a:tblGrid>
              <a:tr h="230482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ItemID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</a:t>
                      </a:r>
                      <a:endParaRPr lang="en-IE" sz="1500" dirty="0" smtClean="0"/>
                    </a:p>
                    <a:p>
                      <a:r>
                        <a:rPr lang="en-IE" sz="1500" dirty="0" smtClean="0"/>
                        <a:t>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Qty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Item</a:t>
                      </a:r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</a:t>
                      </a:r>
                      <a:endParaRPr lang="en-IE" sz="1500" dirty="0" smtClean="0"/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Source</a:t>
                      </a:r>
                    </a:p>
                    <a:p>
                      <a:r>
                        <a:rPr lang="en-IE" sz="1500" dirty="0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7192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5394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688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163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2/2/09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3440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6192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3976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1/1/11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0238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315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5/1/10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13492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4/10/10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898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6/5/11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688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133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67676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7/2/12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3440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178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4629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3/1/12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6192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5546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21/2/13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5147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13/1/14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0787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15/7/12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marL="5443" marR="5443" marT="544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128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241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17936" y="6354282"/>
            <a:ext cx="356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LOAD INTO THE FACT TABLE</a:t>
            </a:r>
            <a:endParaRPr lang="en-IE" u="sng" dirty="0" smtClean="0"/>
          </a:p>
          <a:p>
            <a:pPr marL="342900" indent="-342900">
              <a:buAutoNum type="arabicPeriod"/>
            </a:pPr>
            <a:endParaRPr lang="en-IE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312580" y="108589"/>
            <a:ext cx="356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Stage Fact Table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17286"/>
              </p:ext>
            </p:extLst>
          </p:nvPr>
        </p:nvGraphicFramePr>
        <p:xfrm>
          <a:off x="7698443" y="503571"/>
          <a:ext cx="3929449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37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790350">
                  <a:extLst>
                    <a:ext uri="{9D8B030D-6E8A-4147-A177-3AD203B41FA5}">
                      <a16:colId xmlns:a16="http://schemas.microsoft.com/office/drawing/2014/main" val="902563281"/>
                    </a:ext>
                  </a:extLst>
                </a:gridCol>
                <a:gridCol w="792428">
                  <a:extLst>
                    <a:ext uri="{9D8B030D-6E8A-4147-A177-3AD203B41FA5}">
                      <a16:colId xmlns:a16="http://schemas.microsoft.com/office/drawing/2014/main" val="1350752298"/>
                    </a:ext>
                  </a:extLst>
                </a:gridCol>
                <a:gridCol w="725462">
                  <a:extLst>
                    <a:ext uri="{9D8B030D-6E8A-4147-A177-3AD203B41FA5}">
                      <a16:colId xmlns:a16="http://schemas.microsoft.com/office/drawing/2014/main" val="3956372641"/>
                    </a:ext>
                  </a:extLst>
                </a:gridCol>
                <a:gridCol w="837072">
                  <a:extLst>
                    <a:ext uri="{9D8B030D-6E8A-4147-A177-3AD203B41FA5}">
                      <a16:colId xmlns:a16="http://schemas.microsoft.com/office/drawing/2014/main" val="1243650738"/>
                    </a:ext>
                  </a:extLst>
                </a:gridCol>
              </a:tblGrid>
              <a:tr h="230482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Qty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TOTAL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Item</a:t>
                      </a:r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</a:t>
                      </a:r>
                      <a:endParaRPr lang="en-IE" sz="1500" dirty="0" smtClean="0"/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Date</a:t>
                      </a:r>
                    </a:p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7192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5394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163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3976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0238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315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13492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898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133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67676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178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4629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5546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5147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0787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128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24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7450" y="74162"/>
            <a:ext cx="356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Fact Table</a:t>
            </a:r>
            <a:endParaRPr lang="en-IE" dirty="0"/>
          </a:p>
        </p:txBody>
      </p:sp>
      <p:sp>
        <p:nvSpPr>
          <p:cNvPr id="8" name="Right Arrow 7"/>
          <p:cNvSpPr/>
          <p:nvPr/>
        </p:nvSpPr>
        <p:spPr>
          <a:xfrm>
            <a:off x="6687670" y="2877670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6657787" y="2485265"/>
            <a:ext cx="8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LOAD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917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9" y="274077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WHAT HAPPENS IF THERE ARE NEW DATA AND I NEED TO LOAD THEM IN THE STAR SCHEMA?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159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165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NEW DATA FROM DB2</a:t>
            </a:r>
            <a:endParaRPr lang="en-I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29209"/>
              </p:ext>
            </p:extLst>
          </p:nvPr>
        </p:nvGraphicFramePr>
        <p:xfrm>
          <a:off x="499037" y="2364092"/>
          <a:ext cx="321235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35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065307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566269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Age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Pauline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Ryan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28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0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Patricia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19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827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790" y="1708772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DB2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6526306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Staging Table</a:t>
            </a:r>
            <a:endParaRPr lang="en-IE" dirty="0"/>
          </a:p>
        </p:txBody>
      </p:sp>
      <p:sp>
        <p:nvSpPr>
          <p:cNvPr id="10" name="Right Arrow 9"/>
          <p:cNvSpPr/>
          <p:nvPr/>
        </p:nvSpPr>
        <p:spPr>
          <a:xfrm>
            <a:off x="4078941" y="3254188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4049058" y="2861783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LOAD</a:t>
            </a:r>
            <a:endParaRPr lang="en-IE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17235"/>
              </p:ext>
            </p:extLst>
          </p:nvPr>
        </p:nvGraphicFramePr>
        <p:xfrm>
          <a:off x="5209988" y="822163"/>
          <a:ext cx="578074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58718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Age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2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9555" y="31588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Staging Table</a:t>
            </a:r>
            <a:endParaRPr lang="en-IE" dirty="0"/>
          </a:p>
        </p:txBody>
      </p:sp>
      <p:sp>
        <p:nvSpPr>
          <p:cNvPr id="10" name="Right Arrow 9"/>
          <p:cNvSpPr/>
          <p:nvPr/>
        </p:nvSpPr>
        <p:spPr>
          <a:xfrm>
            <a:off x="5916706" y="2859741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3186953" y="5852645"/>
            <a:ext cx="58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INCREMENTAL LOAD DATA INTO THE DIMENSION CUSTOMER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79713"/>
              </p:ext>
            </p:extLst>
          </p:nvPr>
        </p:nvGraphicFramePr>
        <p:xfrm>
          <a:off x="6947648" y="840093"/>
          <a:ext cx="258243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105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989923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57409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Pauline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Ryan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1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10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Patricia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3225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89804" y="315884"/>
            <a:ext cx="351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Updated Customer Dimension</a:t>
            </a:r>
            <a:endParaRPr lang="en-I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6664"/>
              </p:ext>
            </p:extLst>
          </p:nvPr>
        </p:nvGraphicFramePr>
        <p:xfrm>
          <a:off x="319742" y="775639"/>
          <a:ext cx="4835152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735100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smtClean="0"/>
                        <a:t>Pauline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Ryan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9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1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Patricia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7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57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Changes in the Fact Table and Dimensions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New facts are 99% appended in the fact table (very few exceptions)</a:t>
            </a:r>
          </a:p>
          <a:p>
            <a:r>
              <a:rPr lang="en-IE" dirty="0" err="1" smtClean="0"/>
              <a:t>Dimensons</a:t>
            </a:r>
            <a:r>
              <a:rPr lang="en-IE" dirty="0" smtClean="0"/>
              <a:t> change slower than the fact table. However, when a dimension is modified by an update, multiple strategies are possible (see next class)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8170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55979"/>
              </p:ext>
            </p:extLst>
          </p:nvPr>
        </p:nvGraphicFramePr>
        <p:xfrm>
          <a:off x="344396" y="929738"/>
          <a:ext cx="287684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477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158212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955158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b="1" u="sng" dirty="0" err="1" smtClean="0"/>
                        <a:t>CustSK</a:t>
                      </a:r>
                      <a:endParaRPr lang="en-IE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75536"/>
              </p:ext>
            </p:extLst>
          </p:nvPr>
        </p:nvGraphicFramePr>
        <p:xfrm>
          <a:off x="8175814" y="920774"/>
          <a:ext cx="287766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880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313560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698229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b="1" u="sng" dirty="0" err="1" smtClean="0"/>
                        <a:t>ItemSK</a:t>
                      </a:r>
                      <a:endParaRPr lang="en-IE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Description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Price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90199"/>
              </p:ext>
            </p:extLst>
          </p:nvPr>
        </p:nvGraphicFramePr>
        <p:xfrm>
          <a:off x="4022912" y="2201830"/>
          <a:ext cx="3857064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994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308473782"/>
                    </a:ext>
                  </a:extLst>
                </a:gridCol>
                <a:gridCol w="636494">
                  <a:extLst>
                    <a:ext uri="{9D8B030D-6E8A-4147-A177-3AD203B41FA5}">
                      <a16:colId xmlns:a16="http://schemas.microsoft.com/office/drawing/2014/main" val="3975630135"/>
                    </a:ext>
                  </a:extLst>
                </a:gridCol>
                <a:gridCol w="636494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</a:tblGrid>
              <a:tr h="230482">
                <a:tc>
                  <a:txBody>
                    <a:bodyPr/>
                    <a:lstStyle/>
                    <a:p>
                      <a:r>
                        <a:rPr lang="en-IE" sz="1500" b="1" u="sng" dirty="0" err="1" smtClean="0"/>
                        <a:t>ItemSK</a:t>
                      </a:r>
                      <a:endParaRPr lang="en-IE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u="sng" dirty="0" err="1" smtClean="0"/>
                        <a:t>CustSK</a:t>
                      </a:r>
                      <a:endParaRPr lang="en-IE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u="sng" dirty="0" err="1" smtClean="0"/>
                        <a:t>DateSK</a:t>
                      </a:r>
                      <a:endParaRPr lang="en-IE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Total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Qty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39769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02380"/>
                  </a:ext>
                </a:extLst>
              </a:tr>
              <a:tr h="230482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315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98494" y="450120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DIM</a:t>
            </a:r>
            <a:endParaRPr lang="en-I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56559"/>
              </p:ext>
            </p:extLst>
          </p:nvPr>
        </p:nvGraphicFramePr>
        <p:xfrm>
          <a:off x="344396" y="4049456"/>
          <a:ext cx="33983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769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65534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932330">
                  <a:extLst>
                    <a:ext uri="{9D8B030D-6E8A-4147-A177-3AD203B41FA5}">
                      <a16:colId xmlns:a16="http://schemas.microsoft.com/office/drawing/2014/main" val="2205655858"/>
                    </a:ext>
                  </a:extLst>
                </a:gridCol>
                <a:gridCol w="844919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b="1" u="sng" dirty="0" err="1" smtClean="0"/>
                        <a:t>DateSK</a:t>
                      </a:r>
                      <a:endParaRPr lang="en-IE" sz="15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Day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Month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Year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6165" y="3537572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DATE Dim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5316075" y="1672926"/>
            <a:ext cx="13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FACT TABLE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8789895" y="438564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Item  DIM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4787153" y="253898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TARGET STAR 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570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9" y="2740772"/>
            <a:ext cx="10515600" cy="1325563"/>
          </a:xfrm>
        </p:spPr>
        <p:txBody>
          <a:bodyPr/>
          <a:lstStyle/>
          <a:p>
            <a:pPr algn="ctr"/>
            <a:r>
              <a:rPr lang="en-IE" dirty="0" smtClean="0"/>
              <a:t>CUSTOMER DIMENSION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976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3685"/>
              </p:ext>
            </p:extLst>
          </p:nvPr>
        </p:nvGraphicFramePr>
        <p:xfrm>
          <a:off x="530412" y="920774"/>
          <a:ext cx="26460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35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065307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6165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DB1</a:t>
            </a:r>
            <a:endParaRPr lang="en-I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3596"/>
              </p:ext>
            </p:extLst>
          </p:nvPr>
        </p:nvGraphicFramePr>
        <p:xfrm>
          <a:off x="530412" y="4192892"/>
          <a:ext cx="26460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35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065307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6165" y="3537572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DB2</a:t>
            </a:r>
            <a:endParaRPr lang="en-I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09835"/>
              </p:ext>
            </p:extLst>
          </p:nvPr>
        </p:nvGraphicFramePr>
        <p:xfrm>
          <a:off x="5209988" y="822163"/>
          <a:ext cx="512202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26306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Staging Table</a:t>
            </a:r>
            <a:endParaRPr lang="en-IE" dirty="0"/>
          </a:p>
        </p:txBody>
      </p:sp>
      <p:sp>
        <p:nvSpPr>
          <p:cNvPr id="10" name="Right Arrow 9"/>
          <p:cNvSpPr/>
          <p:nvPr/>
        </p:nvSpPr>
        <p:spPr>
          <a:xfrm>
            <a:off x="4078941" y="3254188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4049058" y="2861783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LOAD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1317815" y="551442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Table 1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1317814" y="3799226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Table 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601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95716"/>
              </p:ext>
            </p:extLst>
          </p:nvPr>
        </p:nvGraphicFramePr>
        <p:xfrm>
          <a:off x="5209988" y="822163"/>
          <a:ext cx="512202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26306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Staging Table</a:t>
            </a:r>
            <a:endParaRPr lang="en-IE" dirty="0"/>
          </a:p>
        </p:txBody>
      </p:sp>
      <p:sp>
        <p:nvSpPr>
          <p:cNvPr id="10" name="Right Arrow 9"/>
          <p:cNvSpPr/>
          <p:nvPr/>
        </p:nvSpPr>
        <p:spPr>
          <a:xfrm>
            <a:off x="4078941" y="3254188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46847" y="2215452"/>
            <a:ext cx="2653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1. Consolidation / </a:t>
            </a:r>
          </a:p>
          <a:p>
            <a:r>
              <a:rPr lang="en-IE" dirty="0" smtClean="0"/>
              <a:t>Entity</a:t>
            </a:r>
            <a:r>
              <a:rPr lang="en-IE" dirty="0"/>
              <a:t> </a:t>
            </a:r>
            <a:r>
              <a:rPr lang="en-IE" dirty="0" smtClean="0"/>
              <a:t>Matching. </a:t>
            </a:r>
            <a:r>
              <a:rPr lang="en-IE" dirty="0" smtClean="0"/>
              <a:t>Assume same name = same customer. Assign same surrogate key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23341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33811"/>
              </p:ext>
            </p:extLst>
          </p:nvPr>
        </p:nvGraphicFramePr>
        <p:xfrm>
          <a:off x="5209988" y="822163"/>
          <a:ext cx="512202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26306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Staging Table</a:t>
            </a:r>
            <a:endParaRPr lang="en-IE" dirty="0"/>
          </a:p>
        </p:txBody>
      </p:sp>
      <p:sp>
        <p:nvSpPr>
          <p:cNvPr id="10" name="Right Arrow 9"/>
          <p:cNvSpPr/>
          <p:nvPr/>
        </p:nvSpPr>
        <p:spPr>
          <a:xfrm>
            <a:off x="4078941" y="3254188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1165411" y="2215452"/>
            <a:ext cx="2034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1. Consolidation / </a:t>
            </a:r>
          </a:p>
          <a:p>
            <a:r>
              <a:rPr lang="en-IE" dirty="0"/>
              <a:t>Entity Matching. Assume same name = same customer. Assign same surrogate key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2</a:t>
            </a:r>
            <a:r>
              <a:rPr lang="en-IE" dirty="0" smtClean="0"/>
              <a:t>. Assign Surrogate Keys. This information is used for future </a:t>
            </a:r>
            <a:r>
              <a:rPr lang="en-IE" dirty="0" smtClean="0"/>
              <a:t>load of new data, </a:t>
            </a:r>
            <a:r>
              <a:rPr lang="en-IE" dirty="0" smtClean="0"/>
              <a:t>it is not temporary!</a:t>
            </a:r>
          </a:p>
        </p:txBody>
      </p:sp>
      <p:sp>
        <p:nvSpPr>
          <p:cNvPr id="6" name="Right Arrow 5"/>
          <p:cNvSpPr/>
          <p:nvPr/>
        </p:nvSpPr>
        <p:spPr>
          <a:xfrm rot="16200000">
            <a:off x="7834298" y="5206175"/>
            <a:ext cx="824753" cy="589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8736853" y="5544201"/>
            <a:ext cx="203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Standardize data</a:t>
            </a:r>
          </a:p>
        </p:txBody>
      </p:sp>
    </p:spTree>
    <p:extLst>
      <p:ext uri="{BB962C8B-B14F-4D97-AF65-F5344CB8AC3E}">
        <p14:creationId xmlns:p14="http://schemas.microsoft.com/office/powerpoint/2010/main" val="247029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6930"/>
              </p:ext>
            </p:extLst>
          </p:nvPr>
        </p:nvGraphicFramePr>
        <p:xfrm>
          <a:off x="609601" y="840093"/>
          <a:ext cx="4297255" cy="425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105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989923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57409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  <a:gridCol w="857409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857409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29555" y="31588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Staging Table</a:t>
            </a:r>
            <a:endParaRPr lang="en-IE" dirty="0"/>
          </a:p>
        </p:txBody>
      </p:sp>
      <p:sp>
        <p:nvSpPr>
          <p:cNvPr id="10" name="Right Arrow 9"/>
          <p:cNvSpPr/>
          <p:nvPr/>
        </p:nvSpPr>
        <p:spPr>
          <a:xfrm>
            <a:off x="5916706" y="2859741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2998694" y="5538880"/>
            <a:ext cx="58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LOAD DATA INTO THE DIMENSION CUSTOMER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09945"/>
              </p:ext>
            </p:extLst>
          </p:nvPr>
        </p:nvGraphicFramePr>
        <p:xfrm>
          <a:off x="6947648" y="840093"/>
          <a:ext cx="258243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105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989923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57409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CustSK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89804" y="31588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Dimension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224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165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NEW DATA FROM DB2</a:t>
            </a:r>
            <a:endParaRPr lang="en-I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53685"/>
              </p:ext>
            </p:extLst>
          </p:nvPr>
        </p:nvGraphicFramePr>
        <p:xfrm>
          <a:off x="499037" y="2364092"/>
          <a:ext cx="264608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35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065307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Pauline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Ryan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0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Patricia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827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790" y="1708772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DB2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6526306" y="265454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Customer Staging Table</a:t>
            </a:r>
            <a:endParaRPr lang="en-IE" dirty="0"/>
          </a:p>
        </p:txBody>
      </p:sp>
      <p:sp>
        <p:nvSpPr>
          <p:cNvPr id="10" name="Right Arrow 9"/>
          <p:cNvSpPr/>
          <p:nvPr/>
        </p:nvSpPr>
        <p:spPr>
          <a:xfrm>
            <a:off x="4078941" y="3254188"/>
            <a:ext cx="824753" cy="65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4049058" y="2861783"/>
            <a:ext cx="28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LOAD</a:t>
            </a:r>
            <a:endParaRPr lang="en-IE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72369"/>
              </p:ext>
            </p:extLst>
          </p:nvPr>
        </p:nvGraphicFramePr>
        <p:xfrm>
          <a:off x="5209988" y="822163"/>
          <a:ext cx="5122023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881">
                  <a:extLst>
                    <a:ext uri="{9D8B030D-6E8A-4147-A177-3AD203B41FA5}">
                      <a16:colId xmlns:a16="http://schemas.microsoft.com/office/drawing/2014/main" val="2165395159"/>
                    </a:ext>
                  </a:extLst>
                </a:gridCol>
                <a:gridCol w="1239229">
                  <a:extLst>
                    <a:ext uri="{9D8B030D-6E8A-4147-A177-3AD203B41FA5}">
                      <a16:colId xmlns:a16="http://schemas.microsoft.com/office/drawing/2014/main" val="2652578837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2757904502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340957796"/>
                    </a:ext>
                  </a:extLst>
                </a:gridCol>
                <a:gridCol w="1021971">
                  <a:extLst>
                    <a:ext uri="{9D8B030D-6E8A-4147-A177-3AD203B41FA5}">
                      <a16:colId xmlns:a16="http://schemas.microsoft.com/office/drawing/2014/main" val="179040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CustID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CustName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Gender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Source</a:t>
                      </a:r>
                      <a:r>
                        <a:rPr lang="en-IE" sz="1500" baseline="0" dirty="0" err="1" smtClean="0"/>
                        <a:t>DB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err="1" smtClean="0"/>
                        <a:t>CustSK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9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John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Mila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5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Ann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2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Mark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Joe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Martha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smtClean="0"/>
                        <a:t>Pauline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Female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0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Philip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Male</a:t>
                      </a:r>
                      <a:endParaRPr lang="en-IE" sz="1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Ryan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1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Patricia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0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7236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1" y="5895289"/>
            <a:ext cx="553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Note how Paula is corrected in Pauline </a:t>
            </a:r>
          </a:p>
          <a:p>
            <a:r>
              <a:rPr lang="en-IE" dirty="0" smtClean="0"/>
              <a:t>(Type 1 slow changing dimension update)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765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2146</Words>
  <Application>Microsoft Office PowerPoint</Application>
  <PresentationFormat>Widescreen</PresentationFormat>
  <Paragraphs>1667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ETL Step by step Example</vt:lpstr>
      <vt:lpstr>PowerPoint Presentation</vt:lpstr>
      <vt:lpstr>PowerPoint Presentation</vt:lpstr>
      <vt:lpstr>CUSTOMER DIMENSION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DIMENSION ITEM</vt:lpstr>
      <vt:lpstr>PowerPoint Presentation</vt:lpstr>
      <vt:lpstr>PowerPoint Presentation</vt:lpstr>
      <vt:lpstr>PowerPoint Presentation</vt:lpstr>
      <vt:lpstr>DATE DIMENSION</vt:lpstr>
      <vt:lpstr>Date dimension</vt:lpstr>
      <vt:lpstr>FACT TABLE</vt:lpstr>
      <vt:lpstr>PowerPoint Presentation</vt:lpstr>
      <vt:lpstr>PowerPoint Presentation</vt:lpstr>
      <vt:lpstr>PowerPoint Presentation</vt:lpstr>
      <vt:lpstr>WHAT HAPPENS IF THERE ARE NEW DATA AND I NEED TO LOAD THEM IN THE STAR SCHEMA?</vt:lpstr>
      <vt:lpstr>PowerPoint Presentation</vt:lpstr>
      <vt:lpstr>PowerPoint Presentation</vt:lpstr>
      <vt:lpstr>Changes in the Fact Table and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Pierpaolo Dondio</dc:creator>
  <cp:lastModifiedBy>Pierpaolo Dondio</cp:lastModifiedBy>
  <cp:revision>17</cp:revision>
  <dcterms:created xsi:type="dcterms:W3CDTF">2019-10-24T12:31:45Z</dcterms:created>
  <dcterms:modified xsi:type="dcterms:W3CDTF">2019-11-07T10:19:39Z</dcterms:modified>
</cp:coreProperties>
</file>