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8ACD2EE-3DBB-464D-B17F-7EEFF9E39EA4}">
  <a:tblStyle styleId="{48ACD2EE-3DBB-464D-B17F-7EEFF9E39E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17992254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9922549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17992254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7992254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178a7ffb9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78a7ffb9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178a7ffb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78a7ffb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179bf47b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9bf47b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178a7ffb9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8a7ffb9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178a7ffb9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8a7ffb9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178a7ffb9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8a7ffb9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7992254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992254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78a7ffb9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8a7ffb9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178a7ffb9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78a7ffb9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178a7ffb9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78a7ffb9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7992254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992254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Functional Programming</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Technologies</a:t>
            </a:r>
            <a:endParaRPr/>
          </a:p>
        </p:txBody>
      </p:sp>
      <p:sp>
        <p:nvSpPr>
          <p:cNvPr id="68" name="Google Shape;68;p13"/>
          <p:cNvSpPr txBox="1"/>
          <p:nvPr/>
        </p:nvSpPr>
        <p:spPr>
          <a:xfrm>
            <a:off x="6204075" y="4217375"/>
            <a:ext cx="25245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AFA186"/>
                </a:solidFill>
                <a:latin typeface="PT Sans Narrow"/>
                <a:ea typeface="PT Sans Narrow"/>
                <a:cs typeface="PT Sans Narrow"/>
                <a:sym typeface="PT Sans Narrow"/>
              </a:rPr>
              <a:t>Brian Gillespie</a:t>
            </a:r>
            <a:endParaRPr b="1" sz="3200">
              <a:solidFill>
                <a:srgbClr val="AFA186"/>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129" name="Google Shape;129;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functional programming paradigm enforces the notion of immutability wherein, once set, a variable’s value never changes - only new copies are created</a:t>
            </a:r>
            <a:endParaRPr/>
          </a:p>
          <a:p>
            <a:pPr indent="-342900" lvl="0" marL="457200" rtl="0" algn="l">
              <a:spcBef>
                <a:spcPts val="0"/>
              </a:spcBef>
              <a:spcAft>
                <a:spcPts val="0"/>
              </a:spcAft>
              <a:buSzPts val="1800"/>
              <a:buChar char="●"/>
            </a:pPr>
            <a:r>
              <a:rPr lang="en"/>
              <a:t>So we don’t really have variables but rather symbol bindings</a:t>
            </a:r>
            <a:endParaRPr/>
          </a:p>
          <a:p>
            <a:pPr indent="0" lvl="0" marL="0" rtl="0" algn="l">
              <a:spcBef>
                <a:spcPts val="1600"/>
              </a:spcBef>
              <a:spcAft>
                <a:spcPts val="1600"/>
              </a:spcAft>
              <a:buNone/>
            </a:pPr>
            <a:r>
              <a:t/>
            </a:r>
            <a:endParaRPr/>
          </a:p>
        </p:txBody>
      </p:sp>
      <p:graphicFrame>
        <p:nvGraphicFramePr>
          <p:cNvPr id="130" name="Google Shape;130;p22"/>
          <p:cNvGraphicFramePr/>
          <p:nvPr/>
        </p:nvGraphicFramePr>
        <p:xfrm>
          <a:off x="717025" y="2977350"/>
          <a:ext cx="3000000" cy="3000000"/>
        </p:xfrm>
        <a:graphic>
          <a:graphicData uri="http://schemas.openxmlformats.org/drawingml/2006/table">
            <a:tbl>
              <a:tblPr>
                <a:noFill/>
                <a:tableStyleId>{48ACD2EE-3DBB-464D-B17F-7EEFF9E39EA4}</a:tableStyleId>
              </a:tblPr>
              <a:tblGrid>
                <a:gridCol w="3637075"/>
              </a:tblGrid>
              <a:tr h="381000">
                <a:tc>
                  <a:txBody>
                    <a:bodyPr/>
                    <a:lstStyle/>
                    <a:p>
                      <a:pPr indent="0" lvl="0" marL="0" rtl="0" algn="l">
                        <a:spcBef>
                          <a:spcPts val="0"/>
                        </a:spcBef>
                        <a:spcAft>
                          <a:spcPts val="0"/>
                        </a:spcAft>
                        <a:buNone/>
                      </a:pPr>
                      <a:r>
                        <a:rPr lang="en">
                          <a:latin typeface="Consolas"/>
                          <a:ea typeface="Consolas"/>
                          <a:cs typeface="Consolas"/>
                          <a:sym typeface="Consolas"/>
                        </a:rPr>
                        <a:t>const sum = (arr) =&gt;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let sum = 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for (let n of arr) { sum += n;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const n = sum([1, 2, 3]); // =&gt; 6</a:t>
                      </a:r>
                      <a:endParaRPr>
                        <a:latin typeface="Consolas"/>
                        <a:ea typeface="Consolas"/>
                        <a:cs typeface="Consolas"/>
                        <a:sym typeface="Consolas"/>
                      </a:endParaRPr>
                    </a:p>
                  </a:txBody>
                  <a:tcPr marT="91425" marB="91425" marR="91425" marL="91425"/>
                </a:tc>
              </a:tr>
            </a:tbl>
          </a:graphicData>
        </a:graphic>
      </p:graphicFrame>
      <p:graphicFrame>
        <p:nvGraphicFramePr>
          <p:cNvPr id="131" name="Google Shape;131;p22"/>
          <p:cNvGraphicFramePr/>
          <p:nvPr/>
        </p:nvGraphicFramePr>
        <p:xfrm>
          <a:off x="4528650" y="2977350"/>
          <a:ext cx="3000000" cy="3000000"/>
        </p:xfrm>
        <a:graphic>
          <a:graphicData uri="http://schemas.openxmlformats.org/drawingml/2006/table">
            <a:tbl>
              <a:tblPr>
                <a:noFill/>
                <a:tableStyleId>{48ACD2EE-3DBB-464D-B17F-7EEFF9E39EA4}</a:tableStyleId>
              </a:tblPr>
              <a:tblGrid>
                <a:gridCol w="3714350"/>
              </a:tblGrid>
              <a:tr h="381000">
                <a:tc>
                  <a:txBody>
                    <a:bodyPr/>
                    <a:lstStyle/>
                    <a:p>
                      <a:pPr indent="0" lvl="0" marL="0" rtl="0" algn="l">
                        <a:spcBef>
                          <a:spcPts val="0"/>
                        </a:spcBef>
                        <a:spcAft>
                          <a:spcPts val="0"/>
                        </a:spcAft>
                        <a:buNone/>
                      </a:pPr>
                      <a:r>
                        <a:rPr lang="en">
                          <a:latin typeface="Consolas"/>
                          <a:ea typeface="Consolas"/>
                          <a:cs typeface="Consolas"/>
                          <a:sym typeface="Consolas"/>
                        </a:rPr>
                        <a:t>const sum = (arr, acc) =&gt;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if (arr.length === 0) return acc;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sum(arr.splice(1),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arr.shift() + acc);</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p>
                    <a:p>
                      <a:pPr indent="0" lvl="0" marL="0" rtl="0" algn="l">
                        <a:spcBef>
                          <a:spcPts val="0"/>
                        </a:spcBef>
                        <a:spcAft>
                          <a:spcPts val="0"/>
                        </a:spcAft>
                        <a:buNone/>
                      </a:pPr>
                      <a:r>
                        <a:rPr lang="en">
                          <a:latin typeface="Consolas"/>
                          <a:ea typeface="Consolas"/>
                          <a:cs typeface="Consolas"/>
                          <a:sym typeface="Consolas"/>
                        </a:rPr>
                        <a:t>const n = sum([1, 2, 3], 0); // =&gt; 6</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Structural Sharing</a:t>
            </a:r>
            <a:endParaRPr/>
          </a:p>
        </p:txBody>
      </p:sp>
      <p:sp>
        <p:nvSpPr>
          <p:cNvPr id="137" name="Google Shape;137;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Because functional languages use copies of values rather than mutated values you might be concerned about the inefficient use of memory</a:t>
            </a:r>
            <a:endParaRPr/>
          </a:p>
          <a:p>
            <a:pPr indent="-342900" lvl="0" marL="457200" rtl="0" algn="l">
              <a:spcBef>
                <a:spcPts val="0"/>
              </a:spcBef>
              <a:spcAft>
                <a:spcPts val="0"/>
              </a:spcAft>
              <a:buSzPts val="1800"/>
              <a:buChar char="●"/>
            </a:pPr>
            <a:r>
              <a:rPr lang="en"/>
              <a:t>For example a 10,000 element array needing fully copied just to change the value of one of its elements</a:t>
            </a:r>
            <a:endParaRPr/>
          </a:p>
          <a:p>
            <a:pPr indent="-342900" lvl="0" marL="457200" rtl="0" algn="l">
              <a:spcBef>
                <a:spcPts val="0"/>
              </a:spcBef>
              <a:spcAft>
                <a:spcPts val="0"/>
              </a:spcAft>
              <a:buSzPts val="1800"/>
              <a:buChar char="●"/>
            </a:pPr>
            <a:r>
              <a:rPr lang="en"/>
              <a:t>In practice, most functional programming languages implement their data structures using a technique known as structural sharing</a:t>
            </a:r>
            <a:endParaRPr/>
          </a:p>
          <a:p>
            <a:pPr indent="-342900" lvl="0" marL="457200" rtl="0" algn="l">
              <a:spcBef>
                <a:spcPts val="0"/>
              </a:spcBef>
              <a:spcAft>
                <a:spcPts val="0"/>
              </a:spcAft>
              <a:buSzPts val="1800"/>
              <a:buChar char="●"/>
            </a:pPr>
            <a:r>
              <a:rPr lang="en"/>
              <a:t>The new and old copies share most of their contents and only the differences distinguish them</a:t>
            </a:r>
            <a:endParaRPr/>
          </a:p>
          <a:p>
            <a:pPr indent="-342900" lvl="0" marL="457200" rtl="0" algn="l">
              <a:spcBef>
                <a:spcPts val="0"/>
              </a:spcBef>
              <a:spcAft>
                <a:spcPts val="0"/>
              </a:spcAft>
              <a:buSzPts val="1800"/>
              <a:buChar char="●"/>
            </a:pPr>
            <a:r>
              <a:rPr lang="en"/>
              <a:t>Under the hood, the implementation rely on data structures like tries which incur a small but practically insignificant overhead to maintain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Programming in Javascript</a:t>
            </a:r>
            <a:endParaRPr/>
          </a:p>
        </p:txBody>
      </p:sp>
      <p:sp>
        <p:nvSpPr>
          <p:cNvPr id="143" name="Google Shape;143;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So how does Javascript rate as a functional programming language?</a:t>
            </a:r>
            <a:endParaRPr/>
          </a:p>
          <a:p>
            <a:pPr indent="0" lvl="0" marL="0" rtl="0" algn="l">
              <a:spcBef>
                <a:spcPts val="1600"/>
              </a:spcBef>
              <a:spcAft>
                <a:spcPts val="1600"/>
              </a:spcAft>
              <a:buNone/>
            </a:pPr>
            <a:r>
              <a:t/>
            </a:r>
            <a:endParaRPr/>
          </a:p>
        </p:txBody>
      </p:sp>
      <p:graphicFrame>
        <p:nvGraphicFramePr>
          <p:cNvPr id="144" name="Google Shape;144;p24"/>
          <p:cNvGraphicFramePr/>
          <p:nvPr/>
        </p:nvGraphicFramePr>
        <p:xfrm>
          <a:off x="1698500" y="1939750"/>
          <a:ext cx="3000000" cy="3000000"/>
        </p:xfrm>
        <a:graphic>
          <a:graphicData uri="http://schemas.openxmlformats.org/drawingml/2006/table">
            <a:tbl>
              <a:tblPr>
                <a:noFill/>
                <a:tableStyleId>{48ACD2EE-3DBB-464D-B17F-7EEFF9E39EA4}</a:tableStyleId>
              </a:tblPr>
              <a:tblGrid>
                <a:gridCol w="4357600"/>
                <a:gridCol w="1204850"/>
              </a:tblGrid>
              <a:tr h="396200">
                <a:tc>
                  <a:txBody>
                    <a:bodyPr/>
                    <a:lstStyle/>
                    <a:p>
                      <a:pPr indent="0" lvl="0" marL="0" rtl="0" algn="l">
                        <a:spcBef>
                          <a:spcPts val="0"/>
                        </a:spcBef>
                        <a:spcAft>
                          <a:spcPts val="0"/>
                        </a:spcAft>
                        <a:buNone/>
                      </a:pPr>
                      <a:r>
                        <a:rPr lang="en">
                          <a:latin typeface="Open Sans"/>
                          <a:ea typeface="Open Sans"/>
                          <a:cs typeface="Open Sans"/>
                          <a:sym typeface="Open Sans"/>
                        </a:rPr>
                        <a:t>Higher-Order Functions</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latin typeface="Open Sans"/>
                          <a:ea typeface="Open Sans"/>
                          <a:cs typeface="Open Sans"/>
                          <a:sym typeface="Open Sans"/>
                        </a:rPr>
                        <a:t>Function Closures</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latin typeface="Open Sans"/>
                          <a:ea typeface="Open Sans"/>
                          <a:cs typeface="Open Sans"/>
                          <a:sym typeface="Open Sans"/>
                        </a:rPr>
                        <a:t>Curried Functions</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latin typeface="Open Sans"/>
                          <a:ea typeface="Open Sans"/>
                          <a:cs typeface="Open Sans"/>
                          <a:sym typeface="Open Sans"/>
                        </a:rPr>
                        <a:t>Lazy Evaluation (generators)</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latin typeface="Open Sans"/>
                          <a:ea typeface="Open Sans"/>
                          <a:cs typeface="Open Sans"/>
                          <a:sym typeface="Open Sans"/>
                        </a:rPr>
                        <a:t>Immutability (const and recursion)</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6200">
                <a:tc>
                  <a:txBody>
                    <a:bodyPr/>
                    <a:lstStyle/>
                    <a:p>
                      <a:pPr indent="0" lvl="0" marL="0" rtl="0" algn="l">
                        <a:spcBef>
                          <a:spcPts val="0"/>
                        </a:spcBef>
                        <a:spcAft>
                          <a:spcPts val="0"/>
                        </a:spcAft>
                        <a:buNone/>
                      </a:pPr>
                      <a:r>
                        <a:rPr lang="en">
                          <a:latin typeface="Open Sans"/>
                          <a:ea typeface="Open Sans"/>
                          <a:cs typeface="Open Sans"/>
                          <a:sym typeface="Open Sans"/>
                        </a:rPr>
                        <a:t>Native Structural Sharing</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descr="font-awesome_4-6-3_thumbs-down_256_0_f50a1f_none.png" id="145" name="Google Shape;145;p24"/>
          <p:cNvPicPr preferRelativeResize="0"/>
          <p:nvPr/>
        </p:nvPicPr>
        <p:blipFill>
          <a:blip r:embed="rId3">
            <a:alphaModFix/>
          </a:blip>
          <a:stretch>
            <a:fillRect/>
          </a:stretch>
        </p:blipFill>
        <p:spPr>
          <a:xfrm>
            <a:off x="6473525" y="3930225"/>
            <a:ext cx="337950" cy="337950"/>
          </a:xfrm>
          <a:prstGeom prst="rect">
            <a:avLst/>
          </a:prstGeom>
          <a:noFill/>
          <a:ln>
            <a:noFill/>
          </a:ln>
        </p:spPr>
      </p:pic>
      <p:pic>
        <p:nvPicPr>
          <p:cNvPr id="146" name="Google Shape;146;p24"/>
          <p:cNvPicPr preferRelativeResize="0"/>
          <p:nvPr/>
        </p:nvPicPr>
        <p:blipFill>
          <a:blip r:embed="rId4">
            <a:alphaModFix/>
          </a:blip>
          <a:stretch>
            <a:fillRect/>
          </a:stretch>
        </p:blipFill>
        <p:spPr>
          <a:xfrm>
            <a:off x="6490450" y="2373675"/>
            <a:ext cx="304100" cy="304100"/>
          </a:xfrm>
          <a:prstGeom prst="rect">
            <a:avLst/>
          </a:prstGeom>
          <a:noFill/>
          <a:ln>
            <a:noFill/>
          </a:ln>
        </p:spPr>
      </p:pic>
      <p:pic>
        <p:nvPicPr>
          <p:cNvPr id="147" name="Google Shape;147;p24"/>
          <p:cNvPicPr preferRelativeResize="0"/>
          <p:nvPr/>
        </p:nvPicPr>
        <p:blipFill>
          <a:blip r:embed="rId4">
            <a:alphaModFix/>
          </a:blip>
          <a:stretch>
            <a:fillRect/>
          </a:stretch>
        </p:blipFill>
        <p:spPr>
          <a:xfrm>
            <a:off x="6490450" y="1999950"/>
            <a:ext cx="304100" cy="304100"/>
          </a:xfrm>
          <a:prstGeom prst="rect">
            <a:avLst/>
          </a:prstGeom>
          <a:noFill/>
          <a:ln>
            <a:noFill/>
          </a:ln>
        </p:spPr>
      </p:pic>
      <p:pic>
        <p:nvPicPr>
          <p:cNvPr id="148" name="Google Shape;148;p24"/>
          <p:cNvPicPr preferRelativeResize="0"/>
          <p:nvPr/>
        </p:nvPicPr>
        <p:blipFill>
          <a:blip r:embed="rId4">
            <a:alphaModFix/>
          </a:blip>
          <a:stretch>
            <a:fillRect/>
          </a:stretch>
        </p:blipFill>
        <p:spPr>
          <a:xfrm>
            <a:off x="6490450" y="2778225"/>
            <a:ext cx="304100" cy="304100"/>
          </a:xfrm>
          <a:prstGeom prst="rect">
            <a:avLst/>
          </a:prstGeom>
          <a:noFill/>
          <a:ln>
            <a:noFill/>
          </a:ln>
        </p:spPr>
      </p:pic>
      <p:pic>
        <p:nvPicPr>
          <p:cNvPr id="149" name="Google Shape;149;p24"/>
          <p:cNvPicPr preferRelativeResize="0"/>
          <p:nvPr/>
        </p:nvPicPr>
        <p:blipFill>
          <a:blip r:embed="rId4">
            <a:alphaModFix/>
          </a:blip>
          <a:stretch>
            <a:fillRect/>
          </a:stretch>
        </p:blipFill>
        <p:spPr>
          <a:xfrm>
            <a:off x="6490450" y="3182775"/>
            <a:ext cx="304100" cy="304100"/>
          </a:xfrm>
          <a:prstGeom prst="rect">
            <a:avLst/>
          </a:prstGeom>
          <a:noFill/>
          <a:ln>
            <a:noFill/>
          </a:ln>
        </p:spPr>
      </p:pic>
      <p:pic>
        <p:nvPicPr>
          <p:cNvPr id="150" name="Google Shape;150;p24"/>
          <p:cNvPicPr preferRelativeResize="0"/>
          <p:nvPr/>
        </p:nvPicPr>
        <p:blipFill>
          <a:blip r:embed="rId4">
            <a:alphaModFix/>
          </a:blip>
          <a:stretch>
            <a:fillRect/>
          </a:stretch>
        </p:blipFill>
        <p:spPr>
          <a:xfrm>
            <a:off x="6490450" y="3556500"/>
            <a:ext cx="304100" cy="30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156" name="Google Shape;156;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Of the many programming paradigms you will encounter in computer science, the functional paradigm, which is based on </a:t>
            </a:r>
            <a:r>
              <a:rPr i="1" lang="en"/>
              <a:t>Category Theory</a:t>
            </a:r>
            <a:r>
              <a:rPr lang="en"/>
              <a:t> in mathematics, emphasises composable operations on data</a:t>
            </a:r>
            <a:endParaRPr/>
          </a:p>
          <a:p>
            <a:pPr indent="-342900" lvl="0" marL="457200" rtl="0" algn="l">
              <a:spcBef>
                <a:spcPts val="0"/>
              </a:spcBef>
              <a:spcAft>
                <a:spcPts val="0"/>
              </a:spcAft>
              <a:buSzPts val="1800"/>
              <a:buChar char="●"/>
            </a:pPr>
            <a:r>
              <a:rPr lang="en"/>
              <a:t>Not surprisingly, functions are the basic building block</a:t>
            </a:r>
            <a:endParaRPr/>
          </a:p>
          <a:p>
            <a:pPr indent="-342900" lvl="0" marL="457200" rtl="0" algn="l">
              <a:spcBef>
                <a:spcPts val="0"/>
              </a:spcBef>
              <a:spcAft>
                <a:spcPts val="0"/>
              </a:spcAft>
              <a:buSzPts val="1800"/>
              <a:buChar char="●"/>
            </a:pPr>
            <a:r>
              <a:rPr lang="en"/>
              <a:t>Functors are </a:t>
            </a:r>
            <a:r>
              <a:rPr b="1" i="1" lang="en"/>
              <a:t>any</a:t>
            </a:r>
            <a:r>
              <a:rPr lang="en"/>
              <a:t>-type data collections which implement a </a:t>
            </a:r>
            <a:r>
              <a:rPr lang="en">
                <a:latin typeface="Consolas"/>
                <a:ea typeface="Consolas"/>
                <a:cs typeface="Consolas"/>
                <a:sym typeface="Consolas"/>
              </a:rPr>
              <a:t>map()</a:t>
            </a:r>
            <a:r>
              <a:rPr lang="en"/>
              <a:t> operation capable of return new functors (of possibly different types)</a:t>
            </a:r>
            <a:endParaRPr/>
          </a:p>
          <a:p>
            <a:pPr indent="-342900" lvl="0" marL="457200" rtl="0" algn="l">
              <a:spcBef>
                <a:spcPts val="0"/>
              </a:spcBef>
              <a:spcAft>
                <a:spcPts val="0"/>
              </a:spcAft>
              <a:buSzPts val="1800"/>
              <a:buChar char="●"/>
            </a:pPr>
            <a:r>
              <a:rPr lang="en"/>
              <a:t>Functional programming allows solutions to be easily composed, be more declarative and obvious, be easier to reason about and be easier to get right and debug if wrong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Functional Programming</a:t>
            </a:r>
            <a:endParaRPr/>
          </a:p>
        </p:txBody>
      </p:sp>
      <p:sp>
        <p:nvSpPr>
          <p:cNvPr id="162" name="Google Shape;162;p26"/>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Rich Web Application Technologies</a:t>
            </a:r>
            <a:endParaRPr/>
          </a:p>
        </p:txBody>
      </p:sp>
      <p:sp>
        <p:nvSpPr>
          <p:cNvPr id="163" name="Google Shape;163;p26"/>
          <p:cNvSpPr txBox="1"/>
          <p:nvPr/>
        </p:nvSpPr>
        <p:spPr>
          <a:xfrm>
            <a:off x="6204075" y="4217375"/>
            <a:ext cx="2524500" cy="52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200">
                <a:solidFill>
                  <a:srgbClr val="AFA186"/>
                </a:solidFill>
                <a:latin typeface="PT Sans Narrow"/>
                <a:ea typeface="PT Sans Narrow"/>
                <a:cs typeface="PT Sans Narrow"/>
                <a:sym typeface="PT Sans Narrow"/>
              </a:rPr>
              <a:t>Brian Gillespie</a:t>
            </a:r>
            <a:endParaRPr b="1" sz="3200">
              <a:solidFill>
                <a:srgbClr val="AFA186"/>
              </a:solidFill>
              <a:latin typeface="PT Sans Narrow"/>
              <a:ea typeface="PT Sans Narrow"/>
              <a:cs typeface="PT Sans Narrow"/>
              <a:sym typeface="PT Sans Narrow"/>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Programming Paradigms</a:t>
            </a:r>
            <a:endParaRPr/>
          </a:p>
        </p:txBody>
      </p:sp>
      <p:sp>
        <p:nvSpPr>
          <p:cNvPr id="74" name="Google Shape;74;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paradigm is a term meaning </a:t>
            </a:r>
            <a:r>
              <a:rPr i="1" lang="en"/>
              <a:t>a way of doing things</a:t>
            </a:r>
            <a:r>
              <a:rPr lang="en"/>
              <a:t>, such as programming</a:t>
            </a:r>
            <a:endParaRPr/>
          </a:p>
          <a:p>
            <a:pPr indent="-342900" lvl="0" marL="457200" rtl="0" algn="l">
              <a:spcBef>
                <a:spcPts val="0"/>
              </a:spcBef>
              <a:spcAft>
                <a:spcPts val="0"/>
              </a:spcAft>
              <a:buSzPts val="1800"/>
              <a:buChar char="●"/>
            </a:pPr>
            <a:r>
              <a:rPr lang="en"/>
              <a:t>From a Web App perspective, there are five programming paradigms that you will encounter - although, formally, many more exist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75" name="Google Shape;75;p14"/>
          <p:cNvGraphicFramePr/>
          <p:nvPr/>
        </p:nvGraphicFramePr>
        <p:xfrm>
          <a:off x="851150" y="2471350"/>
          <a:ext cx="3000000" cy="3000000"/>
        </p:xfrm>
        <a:graphic>
          <a:graphicData uri="http://schemas.openxmlformats.org/drawingml/2006/table">
            <a:tbl>
              <a:tblPr>
                <a:noFill/>
                <a:tableStyleId>{48ACD2EE-3DBB-464D-B17F-7EEFF9E39EA4}</a:tableStyleId>
              </a:tblPr>
              <a:tblGrid>
                <a:gridCol w="1670700"/>
                <a:gridCol w="6030075"/>
              </a:tblGrid>
              <a:tr h="381000">
                <a:tc>
                  <a:txBody>
                    <a:bodyPr/>
                    <a:lstStyle/>
                    <a:p>
                      <a:pPr indent="0" lvl="0" marL="0" rtl="0" algn="l">
                        <a:spcBef>
                          <a:spcPts val="0"/>
                        </a:spcBef>
                        <a:spcAft>
                          <a:spcPts val="0"/>
                        </a:spcAft>
                        <a:buNone/>
                      </a:pPr>
                      <a:r>
                        <a:rPr lang="en">
                          <a:latin typeface="Open Sans"/>
                          <a:ea typeface="Open Sans"/>
                          <a:cs typeface="Open Sans"/>
                          <a:sym typeface="Open Sans"/>
                        </a:rPr>
                        <a:t>Imperative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Control flow as an explicit sequence of commands</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Procedural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Imperative style with </a:t>
                      </a:r>
                      <a:r>
                        <a:rPr i="1" lang="en">
                          <a:latin typeface="Open Sans"/>
                          <a:ea typeface="Open Sans"/>
                          <a:cs typeface="Open Sans"/>
                          <a:sym typeface="Open Sans"/>
                        </a:rPr>
                        <a:t>procedure</a:t>
                      </a:r>
                      <a:r>
                        <a:rPr lang="en">
                          <a:latin typeface="Open Sans"/>
                          <a:ea typeface="Open Sans"/>
                          <a:cs typeface="Open Sans"/>
                          <a:sym typeface="Open Sans"/>
                        </a:rPr>
                        <a:t>/</a:t>
                      </a:r>
                      <a:r>
                        <a:rPr i="1" lang="en">
                          <a:latin typeface="Open Sans"/>
                          <a:ea typeface="Open Sans"/>
                          <a:cs typeface="Open Sans"/>
                          <a:sym typeface="Open Sans"/>
                        </a:rPr>
                        <a:t>function</a:t>
                      </a:r>
                      <a:r>
                        <a:rPr lang="en">
                          <a:latin typeface="Open Sans"/>
                          <a:ea typeface="Open Sans"/>
                          <a:cs typeface="Open Sans"/>
                          <a:sym typeface="Open Sans"/>
                        </a:rPr>
                        <a:t> call support</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Declarative</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Code states the desired result but not how to get it</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Object-oriented</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Sending messages to objects which have state and behaviour</a:t>
                      </a:r>
                      <a:endParaRPr>
                        <a:latin typeface="Open Sans"/>
                        <a:ea typeface="Open Sans"/>
                        <a:cs typeface="Open Sans"/>
                        <a:sym typeface="Open Sans"/>
                      </a:endParaRPr>
                    </a:p>
                  </a:txBody>
                  <a:tcPr marT="91425" marB="91425" marR="91425" marL="91425"/>
                </a:tc>
              </a:tr>
              <a:tr h="381000">
                <a:tc>
                  <a:txBody>
                    <a:bodyPr/>
                    <a:lstStyle/>
                    <a:p>
                      <a:pPr indent="0" lvl="0" marL="0" rtl="0" algn="l">
                        <a:spcBef>
                          <a:spcPts val="0"/>
                        </a:spcBef>
                        <a:spcAft>
                          <a:spcPts val="0"/>
                        </a:spcAft>
                        <a:buNone/>
                      </a:pPr>
                      <a:r>
                        <a:rPr lang="en">
                          <a:latin typeface="Open Sans"/>
                          <a:ea typeface="Open Sans"/>
                          <a:cs typeface="Open Sans"/>
                          <a:sym typeface="Open Sans"/>
                        </a:rPr>
                        <a:t>Functional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Computation by pure function calls that avoid any global state - based on </a:t>
                      </a:r>
                      <a:r>
                        <a:rPr i="1" lang="en">
                          <a:latin typeface="Open Sans"/>
                          <a:ea typeface="Open Sans"/>
                          <a:cs typeface="Open Sans"/>
                          <a:sym typeface="Open Sans"/>
                        </a:rPr>
                        <a:t>Category Theory</a:t>
                      </a:r>
                      <a:r>
                        <a:rPr lang="en">
                          <a:latin typeface="Open Sans"/>
                          <a:ea typeface="Open Sans"/>
                          <a:cs typeface="Open Sans"/>
                          <a:sym typeface="Open Sans"/>
                        </a:rPr>
                        <a:t> in mathematics</a:t>
                      </a:r>
                      <a:endParaRPr>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Programming</a:t>
            </a:r>
            <a:endParaRPr/>
          </a:p>
        </p:txBody>
      </p:sp>
      <p:sp>
        <p:nvSpPr>
          <p:cNvPr id="81" name="Google Shape;81;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big idea in functional programming is the separation of the functions that operate on data from the data on which they operate</a:t>
            </a:r>
            <a:endParaRPr/>
          </a:p>
          <a:p>
            <a:pPr indent="-342900" lvl="0" marL="457200" rtl="0" algn="l">
              <a:spcBef>
                <a:spcPts val="0"/>
              </a:spcBef>
              <a:spcAft>
                <a:spcPts val="0"/>
              </a:spcAft>
              <a:buSzPts val="1800"/>
              <a:buChar char="●"/>
            </a:pPr>
            <a:r>
              <a:rPr lang="en"/>
              <a:t>This separation lends itself to the idea of function composition where in chained pipelines of functions operate on data transforming at each stage and passing the results onto the next phase</a:t>
            </a:r>
            <a:endParaRPr/>
          </a:p>
          <a:p>
            <a:pPr indent="-342900" lvl="0" marL="457200" rtl="0" algn="l">
              <a:spcBef>
                <a:spcPts val="0"/>
              </a:spcBef>
              <a:spcAft>
                <a:spcPts val="0"/>
              </a:spcAft>
              <a:buSzPts val="1800"/>
              <a:buChar char="●"/>
            </a:pPr>
            <a:r>
              <a:rPr lang="en"/>
              <a:t>The benefit is the resultant composition can implement potentially complex transformations in a very readable and maintainable way</a:t>
            </a:r>
            <a:endParaRPr/>
          </a:p>
          <a:p>
            <a:pPr indent="-342900" lvl="0" marL="457200" rtl="0" algn="l">
              <a:spcBef>
                <a:spcPts val="0"/>
              </a:spcBef>
              <a:spcAft>
                <a:spcPts val="0"/>
              </a:spcAft>
              <a:buSzPts val="1800"/>
              <a:buChar char="●"/>
            </a:pPr>
            <a:r>
              <a:rPr lang="en"/>
              <a:t>The functional expression of a problem is often more obvious and easier to reason about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Pure Functions</a:t>
            </a:r>
            <a:endParaRPr/>
          </a:p>
        </p:txBody>
      </p:sp>
      <p:sp>
        <p:nvSpPr>
          <p:cNvPr id="87" name="Google Shape;87;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Central to the idea of functional composition is the notion of so-called </a:t>
            </a:r>
            <a:r>
              <a:rPr i="1" lang="en"/>
              <a:t>pure functions</a:t>
            </a:r>
            <a:endParaRPr i="1"/>
          </a:p>
          <a:p>
            <a:pPr indent="-342900" lvl="0" marL="457200" rtl="0" algn="l">
              <a:spcBef>
                <a:spcPts val="0"/>
              </a:spcBef>
              <a:spcAft>
                <a:spcPts val="0"/>
              </a:spcAft>
              <a:buSzPts val="1800"/>
              <a:buChar char="●"/>
            </a:pPr>
            <a:r>
              <a:rPr lang="en"/>
              <a:t>A pure function operates on, but does not change, the values passed to it</a:t>
            </a:r>
            <a:endParaRPr/>
          </a:p>
          <a:p>
            <a:pPr indent="-342900" lvl="0" marL="457200" rtl="0" algn="l">
              <a:spcBef>
                <a:spcPts val="0"/>
              </a:spcBef>
              <a:spcAft>
                <a:spcPts val="0"/>
              </a:spcAft>
              <a:buSzPts val="1800"/>
              <a:buChar char="●"/>
            </a:pPr>
            <a:r>
              <a:rPr lang="en"/>
              <a:t>The result of calling a pure function with the same values should be the same very time</a:t>
            </a:r>
            <a:endParaRPr/>
          </a:p>
          <a:p>
            <a:pPr indent="-342900" lvl="0" marL="457200" rtl="0" algn="l">
              <a:spcBef>
                <a:spcPts val="0"/>
              </a:spcBef>
              <a:spcAft>
                <a:spcPts val="0"/>
              </a:spcAft>
              <a:buSzPts val="1800"/>
              <a:buChar char="●"/>
            </a:pPr>
            <a:r>
              <a:rPr lang="en"/>
              <a:t>That means that pure functions are not allowed to have </a:t>
            </a:r>
            <a:r>
              <a:rPr i="1" lang="en"/>
              <a:t>side effects</a:t>
            </a:r>
            <a:r>
              <a:rPr lang="en"/>
              <a:t>, i.e. alter something outside the function such as a variable</a:t>
            </a:r>
            <a:endParaRPr/>
          </a:p>
          <a:p>
            <a:pPr indent="-342900" lvl="0" marL="457200" rtl="0" algn="l">
              <a:spcBef>
                <a:spcPts val="0"/>
              </a:spcBef>
              <a:spcAft>
                <a:spcPts val="0"/>
              </a:spcAft>
              <a:buSzPts val="1800"/>
              <a:buChar char="●"/>
            </a:pPr>
            <a:r>
              <a:rPr lang="en"/>
              <a:t>Pure functions produce new values as their results and don’t alter, in any way, their input values</a:t>
            </a:r>
            <a:endParaRPr/>
          </a:p>
          <a:p>
            <a:pPr indent="-317500" lvl="1" marL="914400" rtl="0" algn="l">
              <a:spcBef>
                <a:spcPts val="0"/>
              </a:spcBef>
              <a:spcAft>
                <a:spcPts val="0"/>
              </a:spcAft>
              <a:buSzPts val="1400"/>
              <a:buChar char="○"/>
            </a:pPr>
            <a:r>
              <a:rPr lang="en"/>
              <a:t>I.e. pass-by-value semantics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Functors</a:t>
            </a:r>
            <a:endParaRPr/>
          </a:p>
        </p:txBody>
      </p:sp>
      <p:sp>
        <p:nvSpPr>
          <p:cNvPr id="93" name="Google Shape;93;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functor is a data object can hold elements of any data type and which implements the </a:t>
            </a:r>
            <a:r>
              <a:rPr i="1" lang="en"/>
              <a:t>map</a:t>
            </a:r>
            <a:r>
              <a:rPr lang="en"/>
              <a:t> operation (a function)</a:t>
            </a:r>
            <a:endParaRPr/>
          </a:p>
          <a:p>
            <a:pPr indent="-342900" lvl="0" marL="457200" rtl="0" algn="l">
              <a:spcBef>
                <a:spcPts val="0"/>
              </a:spcBef>
              <a:spcAft>
                <a:spcPts val="0"/>
              </a:spcAft>
              <a:buSzPts val="1800"/>
              <a:buChar char="●"/>
            </a:pPr>
            <a:r>
              <a:rPr lang="en"/>
              <a:t>The functor’s map() function takes, as an argument, another function and calls that function for each element of the functor resulting in a new functor</a:t>
            </a:r>
            <a:endParaRPr/>
          </a:p>
          <a:p>
            <a:pPr indent="-342900" lvl="0" marL="457200" rtl="0" algn="l">
              <a:spcBef>
                <a:spcPts val="0"/>
              </a:spcBef>
              <a:spcAft>
                <a:spcPts val="0"/>
              </a:spcAft>
              <a:buSzPts val="1800"/>
              <a:buChar char="●"/>
            </a:pPr>
            <a:r>
              <a:rPr lang="en">
                <a:latin typeface="Consolas"/>
                <a:ea typeface="Consolas"/>
                <a:cs typeface="Consolas"/>
                <a:sym typeface="Consolas"/>
              </a:rPr>
              <a:t>map()</a:t>
            </a:r>
            <a:r>
              <a:rPr lang="en"/>
              <a:t>’ing over a functor always produces a new functor of the same size</a:t>
            </a:r>
            <a:endParaRPr/>
          </a:p>
          <a:p>
            <a:pPr indent="0" lvl="0" marL="0" rtl="0" algn="l">
              <a:spcBef>
                <a:spcPts val="1600"/>
              </a:spcBef>
              <a:spcAft>
                <a:spcPts val="1600"/>
              </a:spcAft>
              <a:buNone/>
            </a:pPr>
            <a:r>
              <a:t/>
            </a:r>
            <a:endParaRPr/>
          </a:p>
        </p:txBody>
      </p:sp>
      <p:graphicFrame>
        <p:nvGraphicFramePr>
          <p:cNvPr id="94" name="Google Shape;94;p17"/>
          <p:cNvGraphicFramePr/>
          <p:nvPr/>
        </p:nvGraphicFramePr>
        <p:xfrm>
          <a:off x="997575" y="3387400"/>
          <a:ext cx="3000000" cy="3000000"/>
        </p:xfrm>
        <a:graphic>
          <a:graphicData uri="http://schemas.openxmlformats.org/drawingml/2006/table">
            <a:tbl>
              <a:tblPr>
                <a:noFill/>
                <a:tableStyleId>{48ACD2EE-3DBB-464D-B17F-7EEFF9E39EA4}</a:tableStyleId>
              </a:tblPr>
              <a:tblGrid>
                <a:gridCol w="7239000"/>
              </a:tblGrid>
              <a:tr h="381000">
                <a:tc>
                  <a:txBody>
                    <a:bodyPr/>
                    <a:lstStyle/>
                    <a:p>
                      <a:pPr indent="0" lvl="0" marL="0" rtl="0" algn="l">
                        <a:spcBef>
                          <a:spcPts val="0"/>
                        </a:spcBef>
                        <a:spcAft>
                          <a:spcPts val="0"/>
                        </a:spcAft>
                        <a:buNone/>
                      </a:pPr>
                      <a:r>
                        <a:rPr lang="en">
                          <a:latin typeface="Consolas"/>
                          <a:ea typeface="Consolas"/>
                          <a:cs typeface="Consolas"/>
                          <a:sym typeface="Consolas"/>
                        </a:rPr>
                        <a:t>// Javascript arrays are functors</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['123', '456', '789']</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.map(s =&gt; parseInt(s))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.map(n =&gt; n / 10)             // =&gt;</a:t>
                      </a:r>
                      <a:r>
                        <a:rPr lang="en">
                          <a:latin typeface="Consolas"/>
                          <a:ea typeface="Consolas"/>
                          <a:cs typeface="Consolas"/>
                          <a:sym typeface="Consolas"/>
                        </a:rPr>
                        <a:t> [12.3, 45.6, 78.9]</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 Order Functions</a:t>
            </a:r>
            <a:endParaRPr/>
          </a:p>
        </p:txBody>
      </p:sp>
      <p:sp>
        <p:nvSpPr>
          <p:cNvPr id="100" name="Google Shape;100;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JS supports the concept of higher order functions wherein a function can accept another function as an argument or return a function as a value</a:t>
            </a:r>
            <a:endParaRPr/>
          </a:p>
          <a:p>
            <a:pPr indent="-342900" lvl="0" marL="457200" rtl="0" algn="l">
              <a:spcBef>
                <a:spcPts val="0"/>
              </a:spcBef>
              <a:spcAft>
                <a:spcPts val="0"/>
              </a:spcAft>
              <a:buSzPts val="1800"/>
              <a:buChar char="●"/>
            </a:pPr>
            <a:r>
              <a:rPr lang="en"/>
              <a:t>In other words functions are just values, like objects or primitives</a:t>
            </a:r>
            <a:endParaRPr/>
          </a:p>
          <a:p>
            <a:pPr indent="0" lvl="0" marL="0" rtl="0" algn="l">
              <a:spcBef>
                <a:spcPts val="1600"/>
              </a:spcBef>
              <a:spcAft>
                <a:spcPts val="1600"/>
              </a:spcAft>
              <a:buNone/>
            </a:pPr>
            <a:r>
              <a:t/>
            </a:r>
            <a:endParaRPr/>
          </a:p>
        </p:txBody>
      </p:sp>
      <p:graphicFrame>
        <p:nvGraphicFramePr>
          <p:cNvPr id="101" name="Google Shape;101;p18"/>
          <p:cNvGraphicFramePr/>
          <p:nvPr/>
        </p:nvGraphicFramePr>
        <p:xfrm>
          <a:off x="952500" y="2609375"/>
          <a:ext cx="3000000" cy="3000000"/>
        </p:xfrm>
        <a:graphic>
          <a:graphicData uri="http://schemas.openxmlformats.org/drawingml/2006/table">
            <a:tbl>
              <a:tblPr>
                <a:noFill/>
                <a:tableStyleId>{48ACD2EE-3DBB-464D-B17F-7EEFF9E39EA4}</a:tableStyleId>
              </a:tblPr>
              <a:tblGrid>
                <a:gridCol w="7239000"/>
              </a:tblGrid>
              <a:tr h="381000">
                <a:tc>
                  <a:txBody>
                    <a:bodyPr/>
                    <a:lstStyle/>
                    <a:p>
                      <a:pPr indent="0" lvl="0" marL="0" rtl="0" algn="l">
                        <a:spcBef>
                          <a:spcPts val="0"/>
                        </a:spcBef>
                        <a:spcAft>
                          <a:spcPts val="0"/>
                        </a:spcAft>
                        <a:buNone/>
                      </a:pPr>
                      <a:r>
                        <a:rPr lang="en">
                          <a:latin typeface="Consolas"/>
                          <a:ea typeface="Consolas"/>
                          <a:cs typeface="Consolas"/>
                          <a:sym typeface="Consolas"/>
                        </a:rPr>
                        <a:t>const myHandlerFunc = (event) =&gt;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do something with event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document.addEventHander('click', myHanderFunc);</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Closures</a:t>
            </a:r>
            <a:endParaRPr/>
          </a:p>
        </p:txBody>
      </p:sp>
      <p:sp>
        <p:nvSpPr>
          <p:cNvPr id="107" name="Google Shape;107;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closure is a function which closes over one or more values which would otherwise have gone out of scope when the closure was created</a:t>
            </a:r>
            <a:endParaRPr/>
          </a:p>
        </p:txBody>
      </p:sp>
      <p:graphicFrame>
        <p:nvGraphicFramePr>
          <p:cNvPr id="108" name="Google Shape;108;p19"/>
          <p:cNvGraphicFramePr/>
          <p:nvPr/>
        </p:nvGraphicFramePr>
        <p:xfrm>
          <a:off x="952500" y="2081125"/>
          <a:ext cx="3000000" cy="3000000"/>
        </p:xfrm>
        <a:graphic>
          <a:graphicData uri="http://schemas.openxmlformats.org/drawingml/2006/table">
            <a:tbl>
              <a:tblPr>
                <a:noFill/>
                <a:tableStyleId>{48ACD2EE-3DBB-464D-B17F-7EEFF9E39EA4}</a:tableStyleId>
              </a:tblPr>
              <a:tblGrid>
                <a:gridCol w="7239000"/>
              </a:tblGrid>
              <a:tr h="381000">
                <a:tc>
                  <a:txBody>
                    <a:bodyPr/>
                    <a:lstStyle/>
                    <a:p>
                      <a:pPr indent="0" lvl="0" marL="0" rtl="0" algn="l">
                        <a:spcBef>
                          <a:spcPts val="0"/>
                        </a:spcBef>
                        <a:spcAft>
                          <a:spcPts val="0"/>
                        </a:spcAft>
                        <a:buNone/>
                      </a:pPr>
                      <a:r>
                        <a:rPr lang="en">
                          <a:latin typeface="Consolas"/>
                          <a:ea typeface="Consolas"/>
                          <a:cs typeface="Consolas"/>
                          <a:sym typeface="Consolas"/>
                        </a:rPr>
                        <a:t>const makeLookup = (attr) =&gt;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const table =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{name: 'cherries', quantity: 1000},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{name: 'apples', quantity: 2050},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(name) =&gt;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return table.filter(fruit =&gt; fruit.name === name)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.map(fruit =&gt; fruit[attr]);</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const lookupQuantity = makeLookup('quantity');</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console.log(lookupQuantity('apples'));</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Currying</a:t>
            </a:r>
            <a:endParaRPr/>
          </a:p>
        </p:txBody>
      </p:sp>
      <p:sp>
        <p:nvSpPr>
          <p:cNvPr id="114" name="Google Shape;114;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 curried function is a function where the evaluation of its arguments is translated into a sequence of functions which evaluates one argument at a time</a:t>
            </a:r>
            <a:endParaRPr/>
          </a:p>
          <a:p>
            <a:pPr indent="-342900" lvl="0" marL="457200" rtl="0" algn="l">
              <a:spcBef>
                <a:spcPts val="0"/>
              </a:spcBef>
              <a:spcAft>
                <a:spcPts val="0"/>
              </a:spcAft>
              <a:buSzPts val="1800"/>
              <a:buChar char="●"/>
            </a:pPr>
            <a:r>
              <a:rPr lang="en"/>
              <a:t>The intermediate functions can form partial evaluations for later use</a:t>
            </a:r>
            <a:endParaRPr/>
          </a:p>
          <a:p>
            <a:pPr indent="0" lvl="0" marL="0" rtl="0" algn="l">
              <a:spcBef>
                <a:spcPts val="1600"/>
              </a:spcBef>
              <a:spcAft>
                <a:spcPts val="1600"/>
              </a:spcAft>
              <a:buNone/>
            </a:pPr>
            <a:r>
              <a:t/>
            </a:r>
            <a:endParaRPr/>
          </a:p>
        </p:txBody>
      </p:sp>
      <p:graphicFrame>
        <p:nvGraphicFramePr>
          <p:cNvPr id="115" name="Google Shape;115;p20"/>
          <p:cNvGraphicFramePr/>
          <p:nvPr/>
        </p:nvGraphicFramePr>
        <p:xfrm>
          <a:off x="952500" y="2741825"/>
          <a:ext cx="3000000" cy="3000000"/>
        </p:xfrm>
        <a:graphic>
          <a:graphicData uri="http://schemas.openxmlformats.org/drawingml/2006/table">
            <a:tbl>
              <a:tblPr>
                <a:noFill/>
                <a:tableStyleId>{48ACD2EE-3DBB-464D-B17F-7EEFF9E39EA4}</a:tableStyleId>
              </a:tblPr>
              <a:tblGrid>
                <a:gridCol w="7239000"/>
              </a:tblGrid>
              <a:tr h="381000">
                <a:tc>
                  <a:txBody>
                    <a:bodyPr/>
                    <a:lstStyle/>
                    <a:p>
                      <a:pPr indent="0" lvl="0" marL="0" rtl="0" algn="l">
                        <a:spcBef>
                          <a:spcPts val="0"/>
                        </a:spcBef>
                        <a:spcAft>
                          <a:spcPts val="0"/>
                        </a:spcAft>
                        <a:buNone/>
                      </a:pPr>
                      <a:r>
                        <a:rPr lang="en">
                          <a:latin typeface="Consolas"/>
                          <a:ea typeface="Consolas"/>
                          <a:cs typeface="Consolas"/>
                          <a:sym typeface="Consolas"/>
                        </a:rPr>
                        <a:t>// Conventional approach</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const multiply = (x, y) =&gt; x * y;</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const curriedMultiplier = x =&gt; y =&gt; x * y;</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const discount = curriedMultiplier(0.98);</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console.log(discount(1000)); // =&gt; 980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Evaluation</a:t>
            </a:r>
            <a:endParaRPr/>
          </a:p>
        </p:txBody>
      </p:sp>
      <p:sp>
        <p:nvSpPr>
          <p:cNvPr id="121" name="Google Shape;121;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Lazy evaluation is the idea that a function defers computing a result until it absolutely needs to</a:t>
            </a:r>
            <a:endParaRPr/>
          </a:p>
          <a:p>
            <a:pPr indent="-342900" lvl="0" marL="457200" rtl="0" algn="l">
              <a:spcBef>
                <a:spcPts val="0"/>
              </a:spcBef>
              <a:spcAft>
                <a:spcPts val="0"/>
              </a:spcAft>
              <a:buSzPts val="1800"/>
              <a:buChar char="●"/>
            </a:pPr>
            <a:r>
              <a:rPr lang="en"/>
              <a:t>This makes memory or compute intensive functions more efficient</a:t>
            </a:r>
            <a:endParaRPr/>
          </a:p>
          <a:p>
            <a:pPr indent="-342900" lvl="0" marL="457200" rtl="0" algn="l">
              <a:spcBef>
                <a:spcPts val="0"/>
              </a:spcBef>
              <a:spcAft>
                <a:spcPts val="0"/>
              </a:spcAft>
              <a:buSzPts val="1800"/>
              <a:buChar char="●"/>
            </a:pPr>
            <a:r>
              <a:rPr lang="en"/>
              <a:t>In JS, the ES6 </a:t>
            </a:r>
            <a:r>
              <a:rPr i="1" lang="en"/>
              <a:t>generator function</a:t>
            </a:r>
            <a:r>
              <a:rPr lang="en"/>
              <a:t> can be used to achieve this</a:t>
            </a:r>
            <a:endParaRPr/>
          </a:p>
          <a:p>
            <a:pPr indent="0" lvl="0" marL="0" rtl="0" algn="l">
              <a:spcBef>
                <a:spcPts val="1600"/>
              </a:spcBef>
              <a:spcAft>
                <a:spcPts val="1600"/>
              </a:spcAft>
              <a:buNone/>
            </a:pPr>
            <a:r>
              <a:t/>
            </a:r>
            <a:endParaRPr/>
          </a:p>
        </p:txBody>
      </p:sp>
      <p:graphicFrame>
        <p:nvGraphicFramePr>
          <p:cNvPr id="122" name="Google Shape;122;p21"/>
          <p:cNvGraphicFramePr/>
          <p:nvPr/>
        </p:nvGraphicFramePr>
        <p:xfrm>
          <a:off x="952500" y="2712400"/>
          <a:ext cx="3000000" cy="3000000"/>
        </p:xfrm>
        <a:graphic>
          <a:graphicData uri="http://schemas.openxmlformats.org/drawingml/2006/table">
            <a:tbl>
              <a:tblPr>
                <a:noFill/>
                <a:tableStyleId>{48ACD2EE-3DBB-464D-B17F-7EEFF9E39EA4}</a:tableStyleId>
              </a:tblPr>
              <a:tblGrid>
                <a:gridCol w="4781300"/>
              </a:tblGrid>
              <a:tr h="2237850">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function*</a:t>
                      </a:r>
                      <a:r>
                        <a:rPr lang="en">
                          <a:latin typeface="Consolas"/>
                          <a:ea typeface="Consolas"/>
                          <a:cs typeface="Consolas"/>
                          <a:sym typeface="Consolas"/>
                        </a:rPr>
                        <a:t> fib (n) {</a:t>
                      </a:r>
                      <a:br>
                        <a:rPr lang="en">
                          <a:latin typeface="Consolas"/>
                          <a:ea typeface="Consolas"/>
                          <a:cs typeface="Consolas"/>
                          <a:sym typeface="Consolas"/>
                        </a:rPr>
                      </a:br>
                      <a:r>
                        <a:rPr lang="en">
                          <a:latin typeface="Consolas"/>
                          <a:ea typeface="Consolas"/>
                          <a:cs typeface="Consolas"/>
                          <a:sym typeface="Consolas"/>
                        </a:rPr>
                        <a:t>  const isInfinite = n === undefined;</a:t>
                      </a:r>
                      <a:br>
                        <a:rPr lang="en">
                          <a:latin typeface="Consolas"/>
                          <a:ea typeface="Consolas"/>
                          <a:cs typeface="Consolas"/>
                          <a:sym typeface="Consolas"/>
                        </a:rPr>
                      </a:br>
                      <a:r>
                        <a:rPr lang="en">
                          <a:latin typeface="Consolas"/>
                          <a:ea typeface="Consolas"/>
                          <a:cs typeface="Consolas"/>
                          <a:sym typeface="Consolas"/>
                        </a:rPr>
                        <a:t>  let current = 0;</a:t>
                      </a:r>
                      <a:br>
                        <a:rPr lang="en">
                          <a:latin typeface="Consolas"/>
                          <a:ea typeface="Consolas"/>
                          <a:cs typeface="Consolas"/>
                          <a:sym typeface="Consolas"/>
                        </a:rPr>
                      </a:br>
                      <a:r>
                        <a:rPr lang="en">
                          <a:latin typeface="Consolas"/>
                          <a:ea typeface="Consolas"/>
                          <a:cs typeface="Consolas"/>
                          <a:sym typeface="Consolas"/>
                        </a:rPr>
                        <a:t>  let next = 1;</a:t>
                      </a:r>
                      <a:br>
                        <a:rPr lang="en">
                          <a:latin typeface="Consolas"/>
                          <a:ea typeface="Consolas"/>
                          <a:cs typeface="Consolas"/>
                          <a:sym typeface="Consolas"/>
                        </a:rPr>
                      </a:br>
                      <a:br>
                        <a:rPr lang="en">
                          <a:latin typeface="Consolas"/>
                          <a:ea typeface="Consolas"/>
                          <a:cs typeface="Consolas"/>
                          <a:sym typeface="Consolas"/>
                        </a:rPr>
                      </a:br>
                      <a:r>
                        <a:rPr lang="en">
                          <a:latin typeface="Consolas"/>
                          <a:ea typeface="Consolas"/>
                          <a:cs typeface="Consolas"/>
                          <a:sym typeface="Consolas"/>
                        </a:rPr>
                        <a:t>  while (isInfinite || n--) {</a:t>
                      </a:r>
                      <a:br>
                        <a:rPr lang="en">
                          <a:latin typeface="Consolas"/>
                          <a:ea typeface="Consolas"/>
                          <a:cs typeface="Consolas"/>
                          <a:sym typeface="Consolas"/>
                        </a:rPr>
                      </a:br>
                      <a:r>
                        <a:rPr lang="en">
                          <a:latin typeface="Consolas"/>
                          <a:ea typeface="Consolas"/>
                          <a:cs typeface="Consolas"/>
                          <a:sym typeface="Consolas"/>
                        </a:rPr>
                        <a:t>    </a:t>
                      </a:r>
                      <a:r>
                        <a:rPr lang="en">
                          <a:solidFill>
                            <a:srgbClr val="FF0000"/>
                          </a:solidFill>
                          <a:latin typeface="Consolas"/>
                          <a:ea typeface="Consolas"/>
                          <a:cs typeface="Consolas"/>
                          <a:sym typeface="Consolas"/>
                        </a:rPr>
                        <a:t>yield</a:t>
                      </a:r>
                      <a:r>
                        <a:rPr lang="en">
                          <a:latin typeface="Consolas"/>
                          <a:ea typeface="Consolas"/>
                          <a:cs typeface="Consolas"/>
                          <a:sym typeface="Consolas"/>
                        </a:rPr>
                        <a:t> current;</a:t>
                      </a:r>
                      <a:br>
                        <a:rPr lang="en">
                          <a:latin typeface="Consolas"/>
                          <a:ea typeface="Consolas"/>
                          <a:cs typeface="Consolas"/>
                          <a:sym typeface="Consolas"/>
                        </a:rPr>
                      </a:br>
                      <a:r>
                        <a:rPr lang="en">
                          <a:latin typeface="Consolas"/>
                          <a:ea typeface="Consolas"/>
                          <a:cs typeface="Consolas"/>
                          <a:sym typeface="Consolas"/>
                        </a:rPr>
                        <a:t>    [current, next] = [next, current + next];</a:t>
                      </a:r>
                      <a:br>
                        <a:rPr lang="en">
                          <a:latin typeface="Consolas"/>
                          <a:ea typeface="Consolas"/>
                          <a:cs typeface="Consolas"/>
                          <a:sym typeface="Consolas"/>
                        </a:rPr>
                      </a:br>
                      <a:r>
                        <a:rPr lang="en">
                          <a:latin typeface="Consolas"/>
                          <a:ea typeface="Consolas"/>
                          <a:cs typeface="Consolas"/>
                          <a:sym typeface="Consolas"/>
                        </a:rPr>
                        <a:t>  }</a:t>
                      </a:r>
                      <a:br>
                        <a:rPr lang="en">
                          <a:latin typeface="Consolas"/>
                          <a:ea typeface="Consolas"/>
                          <a:cs typeface="Consolas"/>
                          <a:sym typeface="Consolas"/>
                        </a:rPr>
                      </a:b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bl>
          </a:graphicData>
        </a:graphic>
      </p:graphicFrame>
      <p:graphicFrame>
        <p:nvGraphicFramePr>
          <p:cNvPr id="123" name="Google Shape;123;p21"/>
          <p:cNvGraphicFramePr/>
          <p:nvPr/>
        </p:nvGraphicFramePr>
        <p:xfrm>
          <a:off x="5985650" y="2712400"/>
          <a:ext cx="3000000" cy="3000000"/>
        </p:xfrm>
        <a:graphic>
          <a:graphicData uri="http://schemas.openxmlformats.org/drawingml/2006/table">
            <a:tbl>
              <a:tblPr>
                <a:noFill/>
                <a:tableStyleId>{48ACD2EE-3DBB-464D-B17F-7EEFF9E39EA4}</a:tableStyleId>
              </a:tblPr>
              <a:tblGrid>
                <a:gridCol w="2220575"/>
              </a:tblGrid>
              <a:tr h="2264725">
                <a:tc>
                  <a:txBody>
                    <a:bodyPr/>
                    <a:lstStyle/>
                    <a:p>
                      <a:pPr indent="0" lvl="0" marL="0" rtl="0" algn="l">
                        <a:spcBef>
                          <a:spcPts val="0"/>
                        </a:spcBef>
                        <a:spcAft>
                          <a:spcPts val="0"/>
                        </a:spcAft>
                        <a:buNone/>
                      </a:pPr>
                      <a:r>
                        <a:rPr lang="en">
                          <a:latin typeface="Consolas"/>
                          <a:ea typeface="Consolas"/>
                          <a:cs typeface="Consolas"/>
                          <a:sym typeface="Consolas"/>
                        </a:rPr>
                        <a:t>const f = fib(5);</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f.next(); // =&gt; 0</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f.next(); // =&gt;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f.next(); // =&gt; 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f.next(); // =&gt; 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f.next(); // =&gt; 3</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