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5" r:id="rId2"/>
    <p:sldId id="334" r:id="rId3"/>
    <p:sldId id="336" r:id="rId4"/>
    <p:sldId id="258" r:id="rId5"/>
    <p:sldId id="260" r:id="rId6"/>
    <p:sldId id="259" r:id="rId7"/>
    <p:sldId id="277" r:id="rId8"/>
    <p:sldId id="261" r:id="rId9"/>
    <p:sldId id="262" r:id="rId10"/>
    <p:sldId id="263" r:id="rId11"/>
    <p:sldId id="276" r:id="rId12"/>
    <p:sldId id="264" r:id="rId13"/>
    <p:sldId id="265" r:id="rId14"/>
    <p:sldId id="275" r:id="rId15"/>
    <p:sldId id="266" r:id="rId16"/>
    <p:sldId id="267" r:id="rId17"/>
    <p:sldId id="268" r:id="rId18"/>
    <p:sldId id="269" r:id="rId19"/>
    <p:sldId id="333" r:id="rId20"/>
    <p:sldId id="271" r:id="rId21"/>
    <p:sldId id="272" r:id="rId22"/>
    <p:sldId id="273" r:id="rId23"/>
    <p:sldId id="27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996633"/>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p:cViewPr varScale="1">
        <p:scale>
          <a:sx n="80" d="100"/>
          <a:sy n="80" d="100"/>
        </p:scale>
        <p:origin x="-1512"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7DFB6-8328-46BE-A4C7-4928ACFC3E85}" type="datetimeFigureOut">
              <a:rPr lang="en-IE" smtClean="0"/>
              <a:pPr/>
              <a:t>30/01/2011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94C09-4DDB-4CB1-A1E9-B77332D9BF74}"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5CD08-1BBB-4E4B-AF3E-C9C6AEA260BC}" type="slidenum">
              <a:rPr lang="en-GB"/>
              <a:pPr/>
              <a:t>17</a:t>
            </a:fld>
            <a:endParaRPr lang="en-GB"/>
          </a:p>
        </p:txBody>
      </p:sp>
      <p:sp>
        <p:nvSpPr>
          <p:cNvPr id="173058"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SMART Objectives – very common in industry and are used extensively for appraisals and form a simple test of whether the objective is truly a good objective.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23558" name="Rectangle 6"/>
          <p:cNvSpPr>
            <a:spLocks noGrp="1" noChangeArrowheads="1"/>
          </p:cNvSpPr>
          <p:nvPr>
            <p:ph type="body" idx="1"/>
          </p:nvPr>
        </p:nvSpPr>
        <p:spPr>
          <a:ln/>
        </p:spPr>
        <p:txBody>
          <a:bodyPr/>
          <a:lstStyle/>
          <a:p>
            <a:endParaRPr lang="en-US"/>
          </a:p>
        </p:txBody>
      </p:sp>
      <p:sp>
        <p:nvSpPr>
          <p:cNvPr id="23559"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2560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11</a:t>
            </a:r>
          </a:p>
        </p:txBody>
      </p:sp>
      <p:sp>
        <p:nvSpPr>
          <p:cNvPr id="2560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2560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25606" name="Rectangle 6"/>
          <p:cNvSpPr>
            <a:spLocks noGrp="1" noRot="1" noChangeAspect="1" noChangeArrowheads="1" noTextEdit="1"/>
          </p:cNvSpPr>
          <p:nvPr>
            <p:ph type="sldImg"/>
          </p:nvPr>
        </p:nvSpPr>
        <p:spPr>
          <a:xfrm>
            <a:off x="1150938" y="692150"/>
            <a:ext cx="4556125" cy="3416300"/>
          </a:xfrm>
          <a:ln cap="flat"/>
        </p:spPr>
      </p:sp>
      <p:sp>
        <p:nvSpPr>
          <p:cNvPr id="2560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276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12</a:t>
            </a:r>
          </a:p>
        </p:txBody>
      </p:sp>
      <p:sp>
        <p:nvSpPr>
          <p:cNvPr id="276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276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27654" name="Rectangle 6"/>
          <p:cNvSpPr>
            <a:spLocks noGrp="1" noRot="1" noChangeAspec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4C4D0-ADEE-4F36-A513-D1032CAE60D7}" type="slidenum">
              <a:rPr lang="en-GB"/>
              <a:pPr/>
              <a:t>18</a:t>
            </a:fld>
            <a:endParaRPr lang="en-GB"/>
          </a:p>
        </p:txBody>
      </p:sp>
      <p:sp>
        <p:nvSpPr>
          <p:cNvPr id="175106"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Specific – this ties back to the project management module where work breakdown structures where used to split large tasks into much smaller tasks.  The aim of doing this allows the objective to be specific. The classic final year PhD student objective is write my PhD.  The question of where to start is a difficult one and therefore splitting the task up can make the objective more specific and also achievable within a sensible time frame can help with motivation.  Think of other examples of specific objectives.   On the previous slide the aim make myself more employable is not at all specific – what is meant by employable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4C4D0-ADEE-4F36-A513-D1032CAE60D7}" type="slidenum">
              <a:rPr lang="en-GB"/>
              <a:pPr/>
              <a:t>19</a:t>
            </a:fld>
            <a:endParaRPr lang="en-GB"/>
          </a:p>
        </p:txBody>
      </p:sp>
      <p:sp>
        <p:nvSpPr>
          <p:cNvPr id="175106"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dirty="0" smtClean="0"/>
              <a:t>Measurable – You need to know when you have finished the objective / completed the task.  There is two elements therefore to writing measurable objectives.  They should not include words like more – when do you know when you have made more contacts.  Is it one or is it a million.  The second element relates to actually having something which you can provide as evidence.  Therefore deliverables attached to the objective is good (e.g. Short reports) as these can help you prove that you have achieved the objective (this will be important when you start work!).</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8944D-F701-49A8-B552-382C1FB29AAD}" type="slidenum">
              <a:rPr lang="en-GB"/>
              <a:pPr/>
              <a:t>20</a:t>
            </a:fld>
            <a:endParaRPr lang="en-GB"/>
          </a:p>
        </p:txBody>
      </p:sp>
      <p:sp>
        <p:nvSpPr>
          <p:cNvPr id="179202"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79203"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Agreed – In the project management sessions we talked about stakeholders and involving them in the project.  Setting your objectives and agreeing them with your supervisor is important.  This might take some negotiation but it worth doing this as everybody will be committed to the plan. </a:t>
            </a:r>
          </a:p>
          <a:p>
            <a:endParaRPr lang="en-US"/>
          </a:p>
          <a:p>
            <a:r>
              <a:rPr lang="en-US"/>
              <a:t>Note that if you ever set objectives for someone else make sure you discuss them with them as setting unachievable objectives for someone can prove a source of conflict.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DA407-65AA-4F66-AB8C-5F4D0A587310}" type="slidenum">
              <a:rPr lang="en-GB"/>
              <a:pPr/>
              <a:t>21</a:t>
            </a:fld>
            <a:endParaRPr lang="en-GB"/>
          </a:p>
        </p:txBody>
      </p:sp>
      <p:sp>
        <p:nvSpPr>
          <p:cNvPr id="181250" name="Rectangle 1026"/>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81251" name="Rectangle 1027"/>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Realistic Objectives – It is important that the objectives you set are realistic.  All too often people will set very unrealistic objectives and the end result is that the project is not delivered on time, resentment develops within the project stakeholders etc.  Furthermore if you are being assessed against the objectives which are set, if they are unrealistic you may not achieve any of them!  It is however important to set your self challenging objectives which you could achieve if you apply yourself – these are often referred to as stretch targets and are used to motivate staff.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ADB21-8994-4342-B96C-A220B378842C}" type="slidenum">
              <a:rPr lang="en-GB"/>
              <a:pPr/>
              <a:t>22</a:t>
            </a:fld>
            <a:endParaRPr lang="en-GB"/>
          </a:p>
        </p:txBody>
      </p:sp>
      <p:sp>
        <p:nvSpPr>
          <p:cNvPr id="183298"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83299"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Time Bound – It is important that there is an element of time linked to the objective.  Again if the objective is open ended when do you when you have achieved the objective.  Therefore set yourself deadlines and review yourself against them – don’t let the deadlines slip as the progress of the project overall could be in jeopardy.   These can also be a useful time management tool as often people will work on something when little value is being added (80% of the value is provided by 20% of the effort) and a dealine can be used to force you to move on to the next objective.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A1900-36D3-4DE2-B416-AD07113539DB}" type="slidenum">
              <a:rPr lang="en-GB"/>
              <a:pPr/>
              <a:t>23</a:t>
            </a:fld>
            <a:endParaRPr lang="en-GB"/>
          </a:p>
        </p:txBody>
      </p:sp>
      <p:sp>
        <p:nvSpPr>
          <p:cNvPr id="185346" name="Rectangle 2"/>
          <p:cNvSpPr>
            <a:spLocks noGrp="1" noRot="1" noChangeAspect="1" noChangeArrowheads="1" noTextEdit="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185347" name="Rectangle 3"/>
          <p:cNvSpPr>
            <a:spLocks noGrp="1" noChangeArrowheads="1"/>
          </p:cNvSpPr>
          <p:nvPr>
            <p:ph type="body" idx="1"/>
          </p:nvPr>
        </p:nvSpPr>
        <p:spPr bwMode="auto">
          <a:xfrm>
            <a:off x="534225" y="4343110"/>
            <a:ext cx="5873318" cy="4114221"/>
          </a:xfrm>
          <a:prstGeom prst="rect">
            <a:avLst/>
          </a:prstGeom>
          <a:solidFill>
            <a:srgbClr val="FFFFFF"/>
          </a:solidFill>
          <a:ln>
            <a:solidFill>
              <a:srgbClr val="000000"/>
            </a:solidFill>
            <a:miter lim="800000"/>
            <a:headEnd/>
            <a:tailEnd/>
          </a:ln>
        </p:spPr>
        <p:txBody>
          <a:bodyPr lIns="86928" tIns="43464" rIns="86928" bIns="43464"/>
          <a:lstStyle/>
          <a:p>
            <a:r>
              <a:rPr lang="en-US"/>
              <a:t>Time scales -  It is useful to set objectives at multiple levels – one week, one month, 6 months – 1 year.  This will let you focus on the big picture as well as on the short-term tasks.  A useful technique which can be used to improve your time management is to set weekly SMART objectives to help organise your time.   The objectives at a number of timescales can be linked back to the WBS discussed in the project management session – the bottom level tasks may be weekly objectives whilst the higher level tasks are longer term.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IE"/>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IE"/>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IE"/>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lipArt Placeholder 3"/>
          <p:cNvSpPr>
            <a:spLocks noGrp="1"/>
          </p:cNvSpPr>
          <p:nvPr>
            <p:ph type="clipArt" sz="half" idx="2"/>
          </p:nvPr>
        </p:nvSpPr>
        <p:spPr>
          <a:xfrm>
            <a:off x="4648200" y="1981200"/>
            <a:ext cx="3810000" cy="4114800"/>
          </a:xfrm>
        </p:spPr>
        <p:txBody>
          <a:bodyPr/>
          <a:lstStyle/>
          <a:p>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E"/>
          </a:p>
        </p:txBody>
      </p:sp>
      <p:sp>
        <p:nvSpPr>
          <p:cNvPr id="3" name="ClipArt Placeholder 2"/>
          <p:cNvSpPr>
            <a:spLocks noGrp="1"/>
          </p:cNvSpPr>
          <p:nvPr>
            <p:ph type="clipArt" sz="half" idx="1"/>
          </p:nvPr>
        </p:nvSpPr>
        <p:spPr>
          <a:xfrm>
            <a:off x="685800" y="1981200"/>
            <a:ext cx="3810000" cy="4114800"/>
          </a:xfrm>
        </p:spPr>
        <p:txBody>
          <a:bodyPr/>
          <a:lstStyle/>
          <a:p>
            <a:endParaRPr lang="en-IE"/>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9CEF-9315-41CE-952B-10498F40FBF2}" type="datetimeFigureOut">
              <a:rPr lang="en-IE" smtClean="0"/>
              <a:pPr/>
              <a:t>30/01/2011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B294293-F10F-4777-B15E-6843E9DE9A12}"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19CEF-9315-41CE-952B-10498F40FBF2}" type="datetimeFigureOut">
              <a:rPr lang="en-IE" smtClean="0"/>
              <a:pPr/>
              <a:t>30/01/2011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94293-F10F-4777-B15E-6843E9DE9A12}"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ideo" Target="file:///C:\Program%20Files\Microsoft%20Office\Clipart\MMedia\money.avi"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video" Target="file:///C:\Program%20Files\Microsoft%20Office\Clipart\MMedia\money.avi" TargetMode="Externa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rot="20840428">
            <a:off x="-185352" y="5943522"/>
            <a:ext cx="10655288" cy="174584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rot="20840428">
            <a:off x="-337628" y="-1068475"/>
            <a:ext cx="9144000" cy="220918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ctrTitle"/>
          </p:nvPr>
        </p:nvSpPr>
        <p:spPr/>
        <p:txBody>
          <a:bodyPr/>
          <a:lstStyle/>
          <a:p>
            <a:r>
              <a:rPr lang="en-IE" dirty="0" smtClean="0"/>
              <a:t>Maintaining your</a:t>
            </a:r>
            <a:br>
              <a:rPr lang="en-IE" dirty="0" smtClean="0"/>
            </a:br>
            <a:r>
              <a:rPr lang="en-IE" dirty="0" smtClean="0"/>
              <a:t>Motivation</a:t>
            </a:r>
            <a:endParaRPr lang="en-IE" dirty="0"/>
          </a:p>
        </p:txBody>
      </p:sp>
      <p:sp>
        <p:nvSpPr>
          <p:cNvPr id="3" name="Subtitle 2"/>
          <p:cNvSpPr>
            <a:spLocks noGrp="1"/>
          </p:cNvSpPr>
          <p:nvPr>
            <p:ph type="subTitle" idx="1"/>
          </p:nvPr>
        </p:nvSpPr>
        <p:spPr/>
        <p:txBody>
          <a:bodyPr/>
          <a:lstStyle/>
          <a:p>
            <a:r>
              <a:rPr lang="en-IE" dirty="0" smtClean="0"/>
              <a:t>Damian Gordon</a:t>
            </a:r>
            <a:endParaRPr lang="en-IE" dirty="0"/>
          </a:p>
        </p:txBody>
      </p:sp>
      <p:sp>
        <p:nvSpPr>
          <p:cNvPr id="4" name="Rectangle 3"/>
          <p:cNvSpPr/>
          <p:nvPr/>
        </p:nvSpPr>
        <p:spPr>
          <a:xfrm rot="20845337">
            <a:off x="8150745" y="-468070"/>
            <a:ext cx="1710522" cy="7267510"/>
          </a:xfrm>
          <a:prstGeom prst="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rot="20845337">
            <a:off x="-968894" y="-58583"/>
            <a:ext cx="1993794" cy="7528642"/>
          </a:xfrm>
          <a:prstGeom prst="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rot="20806406">
            <a:off x="-1569730" y="1407"/>
            <a:ext cx="2020952" cy="2265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rot="20806406">
            <a:off x="7218557" y="-2010452"/>
            <a:ext cx="1771213" cy="2265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rot="20806406">
            <a:off x="8751705" y="4894552"/>
            <a:ext cx="1771175" cy="186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rot="20806406">
            <a:off x="-160790" y="6887901"/>
            <a:ext cx="2113606" cy="175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Use triggers to get you going.</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529208"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6</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Use triggers to get you going.</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529208"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6</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
        <p:nvSpPr>
          <p:cNvPr id="8" name="Bevel 7"/>
          <p:cNvSpPr/>
          <p:nvPr/>
        </p:nvSpPr>
        <p:spPr>
          <a:xfrm>
            <a:off x="4572000" y="2924944"/>
            <a:ext cx="4392488" cy="252028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Listening to upbeat music </a:t>
            </a:r>
          </a:p>
          <a:p>
            <a:pPr algn="ctr"/>
            <a:r>
              <a:rPr lang="en-IE" dirty="0" smtClean="0"/>
              <a:t>Reading something fun</a:t>
            </a:r>
          </a:p>
          <a:p>
            <a:pPr algn="ctr"/>
            <a:r>
              <a:rPr lang="en-IE" dirty="0" smtClean="0"/>
              <a:t>An energizing work out</a:t>
            </a:r>
          </a:p>
          <a:p>
            <a:pPr algn="ctr"/>
            <a:r>
              <a:rPr lang="en-IE" dirty="0" smtClean="0"/>
              <a:t>Reviewing jobs ads</a:t>
            </a:r>
          </a:p>
          <a:p>
            <a:pPr algn="ctr"/>
            <a:r>
              <a:rPr lang="en-IE" dirty="0" smtClean="0"/>
              <a:t>Watching a fun video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Focus on your emotions, not your intellect, feelings lead to motivation</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73224"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noProof="0" dirty="0">
                <a:solidFill>
                  <a:schemeClr val="bg1"/>
                </a:solidFill>
                <a:latin typeface="Mongolian Baiti" pitchFamily="66" charset="0"/>
                <a:cs typeface="Mongolian Baiti" pitchFamily="66" charset="0"/>
              </a:rPr>
              <a:t>7</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Focus on concrete behaviours, not abstract goals. </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01216"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8</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Focus on concrete behaviours, not abstract goals. </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01216"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8</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
        <p:nvSpPr>
          <p:cNvPr id="8" name="Bevel 7"/>
          <p:cNvSpPr/>
          <p:nvPr/>
        </p:nvSpPr>
        <p:spPr>
          <a:xfrm>
            <a:off x="4572000" y="3717032"/>
            <a:ext cx="4392488" cy="172819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I’ll get my project full implemented</a:t>
            </a:r>
          </a:p>
          <a:p>
            <a:pPr algn="ctr"/>
            <a:endParaRPr lang="en-IE" dirty="0"/>
          </a:p>
          <a:p>
            <a:pPr algn="ctr"/>
            <a:r>
              <a:rPr lang="en-IE" dirty="0" smtClean="0"/>
              <a:t>I’ll spend 2 hours a day on my project</a:t>
            </a:r>
            <a:endParaRPr lang="en-I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You don’t need to change your behaviour forever, just for a short period of time.</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01216"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noProof="0" dirty="0">
                <a:solidFill>
                  <a:schemeClr val="bg1"/>
                </a:solidFill>
                <a:latin typeface="Mongolian Baiti" pitchFamily="66" charset="0"/>
                <a:cs typeface="Mongolian Baiti" pitchFamily="66" charset="0"/>
              </a:rPr>
              <a:t>9</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Behaviour change is easy, don’t think it’s hard.</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252536" y="1700808"/>
            <a:ext cx="4114800" cy="417646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10</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050"/>
          <p:cNvSpPr>
            <a:spLocks noGrp="1" noChangeArrowheads="1"/>
          </p:cNvSpPr>
          <p:nvPr>
            <p:ph type="title"/>
          </p:nvPr>
        </p:nvSpPr>
        <p:spPr/>
        <p:txBody>
          <a:bodyPr/>
          <a:lstStyle/>
          <a:p>
            <a:r>
              <a:rPr lang="en-GB"/>
              <a:t>SMART Objectives</a:t>
            </a:r>
          </a:p>
        </p:txBody>
      </p:sp>
      <p:sp>
        <p:nvSpPr>
          <p:cNvPr id="6" name="Rounded Rectangle 5"/>
          <p:cNvSpPr/>
          <p:nvPr/>
        </p:nvSpPr>
        <p:spPr>
          <a:xfrm>
            <a:off x="2267744" y="1412776"/>
            <a:ext cx="4392488" cy="4824536"/>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Objectives must be</a:t>
            </a:r>
          </a:p>
          <a:p>
            <a:pPr algn="ctr"/>
            <a:r>
              <a:rPr lang="en-IE" sz="8000" b="1" dirty="0" smtClean="0"/>
              <a:t>SMART</a:t>
            </a:r>
          </a:p>
          <a:p>
            <a:pPr algn="ctr"/>
            <a:r>
              <a:rPr lang="en-IE" sz="3600" b="1" dirty="0" smtClean="0"/>
              <a:t>S</a:t>
            </a:r>
            <a:r>
              <a:rPr lang="en-IE" sz="3600" dirty="0" smtClean="0"/>
              <a:t>PECIFIC</a:t>
            </a:r>
          </a:p>
          <a:p>
            <a:pPr algn="ctr"/>
            <a:r>
              <a:rPr lang="en-IE" sz="3600" b="1" dirty="0" smtClean="0"/>
              <a:t>M</a:t>
            </a:r>
            <a:r>
              <a:rPr lang="en-IE" sz="3600" dirty="0" smtClean="0"/>
              <a:t>EASURABLE</a:t>
            </a:r>
          </a:p>
          <a:p>
            <a:pPr algn="ctr"/>
            <a:r>
              <a:rPr lang="en-IE" sz="3600" b="1" dirty="0" smtClean="0"/>
              <a:t>A</a:t>
            </a:r>
            <a:r>
              <a:rPr lang="en-IE" sz="3600" dirty="0" smtClean="0"/>
              <a:t>GREED</a:t>
            </a:r>
          </a:p>
          <a:p>
            <a:pPr algn="ctr"/>
            <a:r>
              <a:rPr lang="en-IE" sz="3600" b="1" dirty="0" smtClean="0"/>
              <a:t>R</a:t>
            </a:r>
            <a:r>
              <a:rPr lang="en-IE" sz="3600" dirty="0" smtClean="0"/>
              <a:t>EALISTIC</a:t>
            </a:r>
          </a:p>
          <a:p>
            <a:pPr algn="ctr"/>
            <a:r>
              <a:rPr lang="en-IE" sz="3600" b="1" dirty="0" smtClean="0"/>
              <a:t>T</a:t>
            </a:r>
            <a:r>
              <a:rPr lang="en-IE" sz="3600" dirty="0" smtClean="0"/>
              <a:t>IME BASED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4085" name="Rectangle 1029"/>
          <p:cNvSpPr>
            <a:spLocks noGrp="1" noChangeArrowheads="1"/>
          </p:cNvSpPr>
          <p:nvPr>
            <p:ph type="body" idx="1"/>
          </p:nvPr>
        </p:nvSpPr>
        <p:spPr/>
        <p:txBody>
          <a:bodyPr/>
          <a:lstStyle/>
          <a:p>
            <a:r>
              <a:rPr lang="en-GB" sz="2400" dirty="0"/>
              <a:t>Make the objective specific</a:t>
            </a:r>
          </a:p>
          <a:p>
            <a:pPr lvl="1"/>
            <a:r>
              <a:rPr lang="en-GB" sz="2000" dirty="0"/>
              <a:t>Break large tasks down into smaller tasks</a:t>
            </a:r>
          </a:p>
          <a:p>
            <a:pPr lvl="1"/>
            <a:endParaRPr lang="en-GB" sz="2000" dirty="0"/>
          </a:p>
          <a:p>
            <a:pPr lvl="1"/>
            <a:r>
              <a:rPr lang="en-GB" sz="2000" dirty="0" smtClean="0">
                <a:solidFill>
                  <a:srgbClr val="FF0000"/>
                </a:solidFill>
              </a:rPr>
              <a:t>[X]  </a:t>
            </a:r>
            <a:r>
              <a:rPr lang="en-GB" sz="2000" dirty="0" smtClean="0"/>
              <a:t>Write FYP </a:t>
            </a:r>
            <a:r>
              <a:rPr lang="en-GB" sz="2000" dirty="0"/>
              <a:t>thesis</a:t>
            </a:r>
          </a:p>
          <a:p>
            <a:pPr lvl="1"/>
            <a:r>
              <a:rPr lang="en-GB" sz="2000" dirty="0" smtClean="0">
                <a:solidFill>
                  <a:schemeClr val="accent5">
                    <a:lumMod val="50000"/>
                  </a:schemeClr>
                </a:solidFill>
              </a:rPr>
              <a:t>[√]  </a:t>
            </a:r>
            <a:r>
              <a:rPr lang="en-GB" sz="2000" dirty="0" smtClean="0"/>
              <a:t>Write </a:t>
            </a:r>
            <a:r>
              <a:rPr lang="en-GB" sz="2000" dirty="0"/>
              <a:t>Results chapter of </a:t>
            </a:r>
            <a:r>
              <a:rPr lang="en-GB" sz="2000" dirty="0" smtClean="0"/>
              <a:t>FYP </a:t>
            </a:r>
            <a:r>
              <a:rPr lang="en-GB" sz="2000" dirty="0"/>
              <a:t>thesis</a:t>
            </a:r>
          </a:p>
          <a:p>
            <a:pPr lvl="1"/>
            <a:r>
              <a:rPr lang="en-GB" sz="2000" dirty="0" smtClean="0">
                <a:solidFill>
                  <a:schemeClr val="accent5">
                    <a:lumMod val="50000"/>
                  </a:schemeClr>
                </a:solidFill>
              </a:rPr>
              <a:t>[√] </a:t>
            </a:r>
            <a:r>
              <a:rPr lang="en-GB" sz="2000" dirty="0" smtClean="0"/>
              <a:t>Write </a:t>
            </a:r>
            <a:r>
              <a:rPr lang="en-GB" sz="2000" dirty="0"/>
              <a:t>section 1 of Results chapter of </a:t>
            </a:r>
            <a:r>
              <a:rPr lang="en-GB" sz="2000" dirty="0" smtClean="0"/>
              <a:t>FYP </a:t>
            </a:r>
            <a:r>
              <a:rPr lang="en-GB" sz="2000" dirty="0"/>
              <a:t>thesis</a:t>
            </a:r>
          </a:p>
          <a:p>
            <a:pPr lvl="1"/>
            <a:endParaRPr lang="en-GB" sz="2000" dirty="0"/>
          </a:p>
          <a:p>
            <a:r>
              <a:rPr lang="en-GB" sz="2400" dirty="0"/>
              <a:t>Breaking large tasks into smaller ones makes it easier to assess progress</a:t>
            </a:r>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S</a:t>
            </a:r>
            <a:r>
              <a:rPr lang="en-IE" sz="3600" dirty="0" smtClean="0"/>
              <a:t>PECIFIC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4085" name="Rectangle 1029"/>
          <p:cNvSpPr>
            <a:spLocks noGrp="1" noChangeArrowheads="1"/>
          </p:cNvSpPr>
          <p:nvPr>
            <p:ph type="body" idx="1"/>
          </p:nvPr>
        </p:nvSpPr>
        <p:spPr/>
        <p:txBody>
          <a:bodyPr/>
          <a:lstStyle/>
          <a:p>
            <a:r>
              <a:rPr lang="en-GB" sz="2400" dirty="0" smtClean="0"/>
              <a:t>How do you know when you have completed the work</a:t>
            </a:r>
          </a:p>
          <a:p>
            <a:pPr lvl="1"/>
            <a:r>
              <a:rPr lang="en-GB" sz="2000" dirty="0" smtClean="0">
                <a:solidFill>
                  <a:srgbClr val="FF0000"/>
                </a:solidFill>
              </a:rPr>
              <a:t>[X] </a:t>
            </a:r>
            <a:r>
              <a:rPr lang="en-GB" sz="2000" dirty="0" smtClean="0"/>
              <a:t>Make more contacts in the my field of research</a:t>
            </a:r>
          </a:p>
          <a:p>
            <a:pPr lvl="1"/>
            <a:r>
              <a:rPr lang="en-GB" sz="2000" dirty="0" smtClean="0">
                <a:solidFill>
                  <a:schemeClr val="accent5">
                    <a:lumMod val="50000"/>
                  </a:schemeClr>
                </a:solidFill>
              </a:rPr>
              <a:t>[√] </a:t>
            </a:r>
            <a:r>
              <a:rPr lang="en-GB" sz="2000" dirty="0" smtClean="0"/>
              <a:t>Make 3 contacts using e-mail</a:t>
            </a:r>
          </a:p>
          <a:p>
            <a:pPr lvl="2">
              <a:buNone/>
            </a:pPr>
            <a:endParaRPr lang="en-GB" sz="2000" dirty="0" smtClean="0"/>
          </a:p>
          <a:p>
            <a:pPr lvl="1"/>
            <a:r>
              <a:rPr lang="en-GB" sz="2000" dirty="0" smtClean="0">
                <a:solidFill>
                  <a:srgbClr val="FF0000"/>
                </a:solidFill>
              </a:rPr>
              <a:t>[X] </a:t>
            </a:r>
            <a:r>
              <a:rPr lang="en-GB" sz="2000" dirty="0" smtClean="0"/>
              <a:t>Publish a number of papers from my thesis</a:t>
            </a:r>
          </a:p>
          <a:p>
            <a:pPr lvl="1"/>
            <a:r>
              <a:rPr lang="en-GB" sz="2000" dirty="0" smtClean="0">
                <a:solidFill>
                  <a:schemeClr val="accent5">
                    <a:lumMod val="50000"/>
                  </a:schemeClr>
                </a:solidFill>
              </a:rPr>
              <a:t>[√] </a:t>
            </a:r>
            <a:r>
              <a:rPr lang="en-GB" sz="2000" dirty="0" smtClean="0"/>
              <a:t>Write a paper after my project is over</a:t>
            </a:r>
          </a:p>
          <a:p>
            <a:pPr lvl="1"/>
            <a:endParaRPr lang="en-GB" sz="2000" dirty="0" smtClean="0"/>
          </a:p>
          <a:p>
            <a:r>
              <a:rPr lang="en-GB" sz="2400" dirty="0" smtClean="0"/>
              <a:t>Make sure they are evidenced based </a:t>
            </a:r>
            <a:r>
              <a:rPr lang="en-GB" sz="2400" dirty="0" smtClean="0">
                <a:latin typeface="Times New Roman"/>
              </a:rPr>
              <a:t>–</a:t>
            </a:r>
            <a:r>
              <a:rPr lang="en-GB" sz="2400" dirty="0" smtClean="0"/>
              <a:t> you should have a deliverable attached to the objective</a:t>
            </a:r>
            <a:endParaRPr lang="en-GB" sz="2400" dirty="0"/>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M</a:t>
            </a:r>
            <a:r>
              <a:rPr lang="en-IE" sz="3600" dirty="0" smtClean="0"/>
              <a:t>EASURABLE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piral.gif"/>
          <p:cNvPicPr>
            <a:picLocks noChangeAspect="1"/>
          </p:cNvPicPr>
          <p:nvPr/>
        </p:nvPicPr>
        <p:blipFill>
          <a:blip r:embed="rId2" cstate="print"/>
          <a:stretch>
            <a:fillRect/>
          </a:stretch>
        </p:blipFill>
        <p:spPr>
          <a:xfrm>
            <a:off x="1763688" y="620688"/>
            <a:ext cx="5976664" cy="597666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1029"/>
          <p:cNvSpPr>
            <a:spLocks noGrp="1" noChangeArrowheads="1"/>
          </p:cNvSpPr>
          <p:nvPr>
            <p:ph type="body" idx="1"/>
          </p:nvPr>
        </p:nvSpPr>
        <p:spPr/>
        <p:txBody>
          <a:bodyPr/>
          <a:lstStyle/>
          <a:p>
            <a:r>
              <a:rPr lang="en-GB" sz="2400" dirty="0"/>
              <a:t>Get the agreement of the stakeholders in the project</a:t>
            </a:r>
          </a:p>
          <a:p>
            <a:pPr lvl="1"/>
            <a:r>
              <a:rPr lang="en-GB" sz="2000" dirty="0"/>
              <a:t>Especially your supervisor!</a:t>
            </a:r>
          </a:p>
          <a:p>
            <a:pPr lvl="1"/>
            <a:endParaRPr lang="en-GB" sz="2000" dirty="0"/>
          </a:p>
          <a:p>
            <a:pPr lvl="1"/>
            <a:r>
              <a:rPr lang="en-GB" sz="2000" dirty="0" smtClean="0">
                <a:solidFill>
                  <a:srgbClr val="FF0000"/>
                </a:solidFill>
              </a:rPr>
              <a:t>[X] </a:t>
            </a:r>
            <a:r>
              <a:rPr lang="en-GB" sz="2000" dirty="0" smtClean="0"/>
              <a:t>I </a:t>
            </a:r>
            <a:r>
              <a:rPr lang="en-GB" sz="2000" dirty="0"/>
              <a:t>think I will finish this set of experiments by the end of </a:t>
            </a:r>
            <a:r>
              <a:rPr lang="en-GB" sz="2000" dirty="0" smtClean="0"/>
              <a:t>March</a:t>
            </a:r>
            <a:endParaRPr lang="en-GB" sz="2000" dirty="0"/>
          </a:p>
          <a:p>
            <a:pPr lvl="1"/>
            <a:r>
              <a:rPr lang="en-GB" sz="2000" dirty="0" smtClean="0">
                <a:solidFill>
                  <a:srgbClr val="FF0000"/>
                </a:solidFill>
              </a:rPr>
              <a:t>[X] </a:t>
            </a:r>
            <a:r>
              <a:rPr lang="en-GB" sz="2000" dirty="0" smtClean="0"/>
              <a:t>My </a:t>
            </a:r>
            <a:r>
              <a:rPr lang="en-GB" sz="2000" dirty="0"/>
              <a:t>supervisor thinks I will finish these experiments by the end of January</a:t>
            </a:r>
          </a:p>
          <a:p>
            <a:pPr lvl="1"/>
            <a:r>
              <a:rPr lang="en-GB" sz="2000" dirty="0" smtClean="0">
                <a:solidFill>
                  <a:schemeClr val="accent5">
                    <a:lumMod val="50000"/>
                  </a:schemeClr>
                </a:solidFill>
              </a:rPr>
              <a:t>[√] </a:t>
            </a:r>
            <a:r>
              <a:rPr lang="en-GB" sz="2000" dirty="0" smtClean="0"/>
              <a:t>We </a:t>
            </a:r>
            <a:r>
              <a:rPr lang="en-GB" sz="2000" dirty="0"/>
              <a:t>agreed that my objective will be to finish the experiments by the end of </a:t>
            </a:r>
            <a:r>
              <a:rPr lang="en-GB" sz="2000" dirty="0" smtClean="0"/>
              <a:t>February</a:t>
            </a:r>
            <a:endParaRPr lang="en-GB" sz="2000" dirty="0"/>
          </a:p>
        </p:txBody>
      </p:sp>
      <p:sp>
        <p:nvSpPr>
          <p:cNvPr id="4" name="Rounded Rectangle 3"/>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A</a:t>
            </a:r>
            <a:r>
              <a:rPr lang="en-IE" sz="3600" dirty="0" smtClean="0"/>
              <a:t>GREED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2053"/>
          <p:cNvSpPr>
            <a:spLocks noGrp="1" noChangeArrowheads="1"/>
          </p:cNvSpPr>
          <p:nvPr>
            <p:ph type="body" idx="1"/>
          </p:nvPr>
        </p:nvSpPr>
        <p:spPr/>
        <p:txBody>
          <a:bodyPr/>
          <a:lstStyle/>
          <a:p>
            <a:r>
              <a:rPr lang="en-GB" dirty="0"/>
              <a:t>Will you achieve the objective?</a:t>
            </a:r>
          </a:p>
          <a:p>
            <a:pPr lvl="1"/>
            <a:r>
              <a:rPr lang="en-GB" dirty="0"/>
              <a:t>Unrealistic objectives can be very de-motivating</a:t>
            </a:r>
          </a:p>
          <a:p>
            <a:pPr lvl="1"/>
            <a:r>
              <a:rPr lang="en-GB" dirty="0"/>
              <a:t>Challenging objectives which are realistic can be motivating</a:t>
            </a:r>
          </a:p>
          <a:p>
            <a:endParaRPr lang="en-GB" dirty="0"/>
          </a:p>
          <a:p>
            <a:pPr lvl="1"/>
            <a:r>
              <a:rPr lang="en-GB" dirty="0" smtClean="0">
                <a:solidFill>
                  <a:srgbClr val="FF0000"/>
                </a:solidFill>
              </a:rPr>
              <a:t>[X] </a:t>
            </a:r>
            <a:r>
              <a:rPr lang="en-GB" dirty="0" smtClean="0"/>
              <a:t>Publish 10 </a:t>
            </a:r>
            <a:r>
              <a:rPr lang="en-GB" dirty="0"/>
              <a:t>papers </a:t>
            </a:r>
            <a:r>
              <a:rPr lang="en-GB" dirty="0" smtClean="0"/>
              <a:t>from my FYP</a:t>
            </a:r>
            <a:endParaRPr lang="en-GB" dirty="0"/>
          </a:p>
          <a:p>
            <a:pPr lvl="1"/>
            <a:r>
              <a:rPr lang="en-GB" dirty="0" smtClean="0">
                <a:solidFill>
                  <a:schemeClr val="accent5">
                    <a:lumMod val="50000"/>
                  </a:schemeClr>
                </a:solidFill>
              </a:rPr>
              <a:t>[√] </a:t>
            </a:r>
            <a:r>
              <a:rPr lang="en-GB" dirty="0" smtClean="0"/>
              <a:t>Publish a paper from my FYP</a:t>
            </a:r>
            <a:endParaRPr lang="en-GB" dirty="0"/>
          </a:p>
          <a:p>
            <a:pPr lvl="1"/>
            <a:endParaRPr lang="en-GB" dirty="0"/>
          </a:p>
        </p:txBody>
      </p:sp>
      <p:sp>
        <p:nvSpPr>
          <p:cNvPr id="4" name="Rounded Rectangle 3"/>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R</a:t>
            </a:r>
            <a:r>
              <a:rPr lang="en-IE" sz="3600" dirty="0" smtClean="0"/>
              <a:t>EALISTIC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7" name="Rectangle 1029"/>
          <p:cNvSpPr>
            <a:spLocks noGrp="1" noChangeArrowheads="1"/>
          </p:cNvSpPr>
          <p:nvPr>
            <p:ph type="body" idx="1"/>
          </p:nvPr>
        </p:nvSpPr>
        <p:spPr/>
        <p:txBody>
          <a:bodyPr/>
          <a:lstStyle/>
          <a:p>
            <a:r>
              <a:rPr lang="en-GB" dirty="0"/>
              <a:t>Set timescales on your objectives</a:t>
            </a:r>
          </a:p>
          <a:p>
            <a:pPr lvl="1"/>
            <a:r>
              <a:rPr lang="en-GB" dirty="0"/>
              <a:t>Deadlines and Milestones</a:t>
            </a:r>
          </a:p>
          <a:p>
            <a:r>
              <a:rPr lang="en-GB" dirty="0"/>
              <a:t>Review progress against these deadlines</a:t>
            </a:r>
          </a:p>
          <a:p>
            <a:endParaRPr lang="en-GB" dirty="0"/>
          </a:p>
          <a:p>
            <a:pPr lvl="1"/>
            <a:r>
              <a:rPr lang="en-GB" dirty="0" smtClean="0">
                <a:solidFill>
                  <a:srgbClr val="FF0000"/>
                </a:solidFill>
              </a:rPr>
              <a:t>[X] </a:t>
            </a:r>
            <a:r>
              <a:rPr lang="en-GB" dirty="0" smtClean="0"/>
              <a:t>Finish </a:t>
            </a:r>
            <a:r>
              <a:rPr lang="en-GB" dirty="0"/>
              <a:t>writing my literature review</a:t>
            </a:r>
          </a:p>
          <a:p>
            <a:pPr lvl="1"/>
            <a:r>
              <a:rPr lang="en-GB" dirty="0" smtClean="0">
                <a:solidFill>
                  <a:schemeClr val="accent5">
                    <a:lumMod val="50000"/>
                  </a:schemeClr>
                </a:solidFill>
              </a:rPr>
              <a:t>[√] </a:t>
            </a:r>
            <a:r>
              <a:rPr lang="en-GB" dirty="0" smtClean="0"/>
              <a:t>Finish </a:t>
            </a:r>
            <a:r>
              <a:rPr lang="en-GB" dirty="0"/>
              <a:t>the first draft of my literature review by the 1st of December</a:t>
            </a:r>
          </a:p>
          <a:p>
            <a:endParaRPr lang="en-GB" dirty="0"/>
          </a:p>
          <a:p>
            <a:endParaRPr lang="en-GB" dirty="0"/>
          </a:p>
        </p:txBody>
      </p:sp>
      <p:sp>
        <p:nvSpPr>
          <p:cNvPr id="4" name="Rounded Rectangle 3"/>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T</a:t>
            </a:r>
            <a:r>
              <a:rPr lang="en-IE" sz="3600" dirty="0" smtClean="0"/>
              <a:t>IME BASED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5" name="Rectangle 2053"/>
          <p:cNvSpPr>
            <a:spLocks noGrp="1" noChangeArrowheads="1"/>
          </p:cNvSpPr>
          <p:nvPr>
            <p:ph type="body" idx="1"/>
          </p:nvPr>
        </p:nvSpPr>
        <p:spPr/>
        <p:txBody>
          <a:bodyPr/>
          <a:lstStyle/>
          <a:p>
            <a:pPr>
              <a:lnSpc>
                <a:spcPct val="90000"/>
              </a:lnSpc>
            </a:pPr>
            <a:r>
              <a:rPr lang="en-GB" dirty="0"/>
              <a:t>Set objectives at multiple timescales</a:t>
            </a:r>
          </a:p>
          <a:p>
            <a:pPr lvl="1">
              <a:lnSpc>
                <a:spcPct val="90000"/>
              </a:lnSpc>
            </a:pPr>
            <a:r>
              <a:rPr lang="en-GB" dirty="0"/>
              <a:t>This week I will read </a:t>
            </a:r>
            <a:r>
              <a:rPr lang="en-GB" dirty="0" smtClean="0"/>
              <a:t>4 </a:t>
            </a:r>
            <a:r>
              <a:rPr lang="en-GB" dirty="0"/>
              <a:t>papers on </a:t>
            </a:r>
            <a:r>
              <a:rPr lang="en-GB" dirty="0" smtClean="0"/>
              <a:t>modelling</a:t>
            </a:r>
            <a:endParaRPr lang="en-GB" dirty="0"/>
          </a:p>
          <a:p>
            <a:pPr lvl="1">
              <a:lnSpc>
                <a:spcPct val="90000"/>
              </a:lnSpc>
            </a:pPr>
            <a:r>
              <a:rPr lang="en-GB" dirty="0"/>
              <a:t>This month I will prepare a short report on </a:t>
            </a:r>
            <a:r>
              <a:rPr lang="en-GB" dirty="0" smtClean="0"/>
              <a:t>modelling</a:t>
            </a:r>
            <a:endParaRPr lang="en-GB" dirty="0"/>
          </a:p>
          <a:p>
            <a:pPr lvl="1">
              <a:lnSpc>
                <a:spcPct val="90000"/>
              </a:lnSpc>
            </a:pPr>
            <a:r>
              <a:rPr lang="en-GB" dirty="0"/>
              <a:t>In the next </a:t>
            </a:r>
            <a:r>
              <a:rPr lang="en-GB" dirty="0" smtClean="0"/>
              <a:t>2 </a:t>
            </a:r>
            <a:r>
              <a:rPr lang="en-GB" dirty="0"/>
              <a:t>months I will review the three principle modelling techniques and write the literature review of these techniques for my </a:t>
            </a:r>
            <a:r>
              <a:rPr lang="en-GB" dirty="0" smtClean="0"/>
              <a:t>thesis</a:t>
            </a:r>
            <a:endParaRPr lang="en-GB" dirty="0"/>
          </a:p>
        </p:txBody>
      </p:sp>
      <p:sp>
        <p:nvSpPr>
          <p:cNvPr id="4" name="Rounded Rectangle 3"/>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ounded Rectangle 5"/>
          <p:cNvSpPr/>
          <p:nvPr/>
        </p:nvSpPr>
        <p:spPr>
          <a:xfrm>
            <a:off x="2267744" y="332656"/>
            <a:ext cx="4392488" cy="1008112"/>
          </a:xfrm>
          <a:prstGeom prst="roundRect">
            <a:avLst/>
          </a:prstGeom>
          <a:solidFill>
            <a:srgbClr val="FF000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t>T</a:t>
            </a:r>
            <a:r>
              <a:rPr lang="en-IE" sz="3600" dirty="0" smtClean="0"/>
              <a:t>IME SCALES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b="1"/>
              <a:t>Time Management</a:t>
            </a:r>
          </a:p>
        </p:txBody>
      </p:sp>
      <p:sp>
        <p:nvSpPr>
          <p:cNvPr id="64515" name="Rectangle 3"/>
          <p:cNvSpPr>
            <a:spLocks noGrp="1" noChangeArrowheads="1"/>
          </p:cNvSpPr>
          <p:nvPr>
            <p:ph type="body" idx="1"/>
          </p:nvPr>
        </p:nvSpPr>
        <p:spPr/>
        <p:txBody>
          <a:bodyPr/>
          <a:lstStyle/>
          <a:p>
            <a:pPr>
              <a:lnSpc>
                <a:spcPct val="90000"/>
              </a:lnSpc>
              <a:buFont typeface="Monotype Sorts" pitchFamily="2" charset="2"/>
              <a:buNone/>
            </a:pPr>
            <a:r>
              <a:rPr lang="en-US" sz="2800" b="1">
                <a:solidFill>
                  <a:schemeClr val="tx2"/>
                </a:solidFill>
              </a:rPr>
              <a:t>	1 The Present </a:t>
            </a:r>
            <a:br>
              <a:rPr lang="en-US" sz="2800" b="1">
                <a:solidFill>
                  <a:schemeClr val="tx2"/>
                </a:solidFill>
              </a:rPr>
            </a:br>
            <a:r>
              <a:rPr lang="en-US" sz="2800" b="1">
                <a:solidFill>
                  <a:schemeClr val="tx2"/>
                </a:solidFill>
              </a:rPr>
              <a:t>2  86,400 </a:t>
            </a:r>
            <a:br>
              <a:rPr lang="en-US" sz="2800" b="1">
                <a:solidFill>
                  <a:schemeClr val="tx2"/>
                </a:solidFill>
              </a:rPr>
            </a:br>
            <a:r>
              <a:rPr lang="en-US" sz="2800" b="1">
                <a:solidFill>
                  <a:schemeClr val="tx2"/>
                </a:solidFill>
              </a:rPr>
              <a:t>3  Tick When I Should Tock?</a:t>
            </a:r>
            <a:br>
              <a:rPr lang="en-US" sz="2800" b="1">
                <a:solidFill>
                  <a:schemeClr val="tx2"/>
                </a:solidFill>
              </a:rPr>
            </a:br>
            <a:r>
              <a:rPr lang="en-US" sz="2800" b="1">
                <a:solidFill>
                  <a:schemeClr val="tx2"/>
                </a:solidFill>
              </a:rPr>
              <a:t>4  Am I Working My “A’s” Off? </a:t>
            </a:r>
            <a:br>
              <a:rPr lang="en-US" sz="2800" b="1">
                <a:solidFill>
                  <a:schemeClr val="tx2"/>
                </a:solidFill>
              </a:rPr>
            </a:br>
            <a:r>
              <a:rPr lang="en-US" sz="2800" b="1">
                <a:solidFill>
                  <a:schemeClr val="tx2"/>
                </a:solidFill>
              </a:rPr>
              <a:t>5  Conquer Procrastination </a:t>
            </a:r>
            <a:br>
              <a:rPr lang="en-US" sz="2800" b="1">
                <a:solidFill>
                  <a:schemeClr val="tx2"/>
                </a:solidFill>
              </a:rPr>
            </a:br>
            <a:r>
              <a:rPr lang="en-US" sz="2800" b="1">
                <a:solidFill>
                  <a:schemeClr val="tx2"/>
                </a:solidFill>
              </a:rPr>
              <a:t>6  Pacing</a:t>
            </a:r>
            <a:br>
              <a:rPr lang="en-US" sz="2800" b="1">
                <a:solidFill>
                  <a:schemeClr val="tx2"/>
                </a:solidFill>
              </a:rPr>
            </a:br>
            <a:r>
              <a:rPr lang="en-US" sz="2800" b="1">
                <a:solidFill>
                  <a:schemeClr val="tx2"/>
                </a:solidFill>
              </a:rPr>
              <a:t>7  Take the Offensive With a Planner</a:t>
            </a:r>
            <a:br>
              <a:rPr lang="en-US" sz="2800" b="1">
                <a:solidFill>
                  <a:schemeClr val="tx2"/>
                </a:solidFill>
              </a:rPr>
            </a:br>
            <a:r>
              <a:rPr lang="en-US" sz="2800" b="1">
                <a:solidFill>
                  <a:schemeClr val="tx2"/>
                </a:solidFill>
              </a:rPr>
              <a:t>8  Be Realistic in your Expectations</a:t>
            </a:r>
          </a:p>
          <a:p>
            <a:pPr>
              <a:lnSpc>
                <a:spcPct val="90000"/>
              </a:lnSpc>
              <a:buFont typeface="Monotype Sorts" pitchFamily="2" charset="2"/>
              <a:buNone/>
            </a:pPr>
            <a:r>
              <a:rPr lang="en-US" sz="2800" b="1">
                <a:solidFill>
                  <a:schemeClr val="tx2"/>
                </a:solidFill>
              </a:rPr>
              <a:t>	9  Is The Jar Full?</a:t>
            </a:r>
          </a:p>
          <a:p>
            <a:pPr>
              <a:lnSpc>
                <a:spcPct val="90000"/>
              </a:lnSpc>
              <a:buFont typeface="Monotype Sorts" pitchFamily="2" charset="2"/>
              <a:buNone/>
            </a:pPr>
            <a:r>
              <a:rPr lang="en-US" sz="2800" b="1">
                <a:solidFill>
                  <a:schemeClr val="tx2"/>
                </a:solidFill>
              </a:rPr>
              <a:t>  10 Be the Bunny</a:t>
            </a:r>
          </a:p>
          <a:p>
            <a:pPr>
              <a:lnSpc>
                <a:spcPct val="90000"/>
              </a:lnSpc>
              <a:buFont typeface="Monotype Sorts" pitchFamily="2" charset="2"/>
              <a:buNone/>
            </a:pPr>
            <a:endParaRPr lang="en-US" sz="2800" b="1">
              <a:solidFill>
                <a:schemeClr val="tx2"/>
              </a:solidFill>
            </a:endParaRPr>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762000" y="2590800"/>
            <a:ext cx="7772400" cy="1143000"/>
          </a:xfrm>
        </p:spPr>
        <p:txBody>
          <a:bodyPr>
            <a:normAutofit fontScale="90000"/>
          </a:bodyPr>
          <a:lstStyle/>
          <a:p>
            <a:r>
              <a:rPr lang="en-US" sz="5400" b="1"/>
              <a:t>1.</a:t>
            </a:r>
            <a:r>
              <a:rPr lang="en-US" sz="4000" b="1"/>
              <a:t>     The Present </a:t>
            </a:r>
            <a:br>
              <a:rPr lang="en-US" sz="4000" b="1"/>
            </a:br>
            <a:endParaRPr lang="en-US" sz="4000" b="1"/>
          </a:p>
        </p:txBody>
      </p:sp>
      <p:graphicFrame>
        <p:nvGraphicFramePr>
          <p:cNvPr id="71685" name="Object 1029"/>
          <p:cNvGraphicFramePr>
            <a:graphicFrameLocks noChangeAspect="1"/>
          </p:cNvGraphicFramePr>
          <p:nvPr/>
        </p:nvGraphicFramePr>
        <p:xfrm>
          <a:off x="914400" y="2895600"/>
          <a:ext cx="2773363" cy="3124200"/>
        </p:xfrm>
        <a:graphic>
          <a:graphicData uri="http://schemas.openxmlformats.org/presentationml/2006/ole">
            <p:oleObj spid="_x0000_s1026" name="Clip" r:id="rId3" imgW="880200" imgH="990720" progId="">
              <p:embed/>
            </p:oleObj>
          </a:graphicData>
        </a:graphic>
      </p:graphicFrame>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8195" name="Rectangle 102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8197" name="Rectangle 1029"/>
          <p:cNvSpPr>
            <a:spLocks noChangeArrowheads="1"/>
          </p:cNvSpPr>
          <p:nvPr/>
        </p:nvSpPr>
        <p:spPr bwMode="auto">
          <a:xfrm>
            <a:off x="1276350" y="666750"/>
            <a:ext cx="3954463" cy="911225"/>
          </a:xfrm>
          <a:prstGeom prst="rect">
            <a:avLst/>
          </a:prstGeom>
          <a:noFill/>
          <a:ln w="12700">
            <a:noFill/>
            <a:miter lim="800000"/>
            <a:headEnd/>
            <a:tailEnd/>
          </a:ln>
          <a:effectLst/>
        </p:spPr>
        <p:txBody>
          <a:bodyPr wrap="none" lIns="90488" tIns="44450" rIns="90488" bIns="44450">
            <a:spAutoFit/>
          </a:bodyPr>
          <a:lstStyle/>
          <a:p>
            <a:r>
              <a:rPr lang="en-US" sz="5400">
                <a:solidFill>
                  <a:schemeClr val="tx2"/>
                </a:solidFill>
                <a:latin typeface="Arial" charset="0"/>
              </a:rPr>
              <a:t>1.</a:t>
            </a:r>
            <a:r>
              <a:rPr lang="en-US" sz="4400">
                <a:solidFill>
                  <a:schemeClr val="tx2"/>
                </a:solidFill>
                <a:latin typeface="Arial" charset="0"/>
              </a:rPr>
              <a:t> The Present</a:t>
            </a:r>
          </a:p>
        </p:txBody>
      </p:sp>
      <p:graphicFrame>
        <p:nvGraphicFramePr>
          <p:cNvPr id="8199" name="Object 1031"/>
          <p:cNvGraphicFramePr>
            <a:graphicFrameLocks noChangeAspect="1"/>
          </p:cNvGraphicFramePr>
          <p:nvPr/>
        </p:nvGraphicFramePr>
        <p:xfrm>
          <a:off x="1219200" y="2667000"/>
          <a:ext cx="2773363" cy="3124200"/>
        </p:xfrm>
        <a:graphic>
          <a:graphicData uri="http://schemas.openxmlformats.org/presentationml/2006/ole">
            <p:oleObj spid="_x0000_s2050" name="Clip" r:id="rId4" imgW="880200" imgH="990720" progId="">
              <p:embed/>
            </p:oleObj>
          </a:graphicData>
        </a:graphic>
      </p:graphicFrame>
      <p:sp>
        <p:nvSpPr>
          <p:cNvPr id="8201" name="Text Box 1033"/>
          <p:cNvSpPr txBox="1">
            <a:spLocks noChangeArrowheads="1"/>
          </p:cNvSpPr>
          <p:nvPr/>
        </p:nvSpPr>
        <p:spPr bwMode="auto">
          <a:xfrm>
            <a:off x="4800600" y="1828800"/>
            <a:ext cx="3352800" cy="3867150"/>
          </a:xfrm>
          <a:prstGeom prst="rect">
            <a:avLst/>
          </a:prstGeom>
          <a:noFill/>
          <a:ln w="12700">
            <a:noFill/>
            <a:miter lim="800000"/>
            <a:headEnd/>
            <a:tailEnd/>
          </a:ln>
          <a:effectLst/>
        </p:spPr>
        <p:txBody>
          <a:bodyPr>
            <a:spAutoFit/>
          </a:bodyPr>
          <a:lstStyle/>
          <a:p>
            <a:r>
              <a:rPr lang="en-US">
                <a:latin typeface="Arial" charset="0"/>
              </a:rPr>
              <a:t>Yesterday is History</a:t>
            </a:r>
          </a:p>
          <a:p>
            <a:endParaRPr lang="en-US">
              <a:latin typeface="Arial" charset="0"/>
            </a:endParaRPr>
          </a:p>
          <a:p>
            <a:r>
              <a:rPr lang="en-US">
                <a:latin typeface="Arial" charset="0"/>
              </a:rPr>
              <a:t>Tomorrow’s a Mystery</a:t>
            </a:r>
          </a:p>
          <a:p>
            <a:endParaRPr lang="en-US">
              <a:latin typeface="Arial" charset="0"/>
            </a:endParaRPr>
          </a:p>
          <a:p>
            <a:r>
              <a:rPr lang="en-US">
                <a:latin typeface="Arial" charset="0"/>
              </a:rPr>
              <a:t>But Today is a Gift</a:t>
            </a:r>
          </a:p>
          <a:p>
            <a:endParaRPr lang="en-US">
              <a:latin typeface="Arial" charset="0"/>
            </a:endParaRPr>
          </a:p>
          <a:p>
            <a:r>
              <a:rPr lang="en-US">
                <a:latin typeface="Arial" charset="0"/>
              </a:rPr>
              <a:t>That’s Why They Call it </a:t>
            </a:r>
          </a:p>
          <a:p>
            <a:endParaRPr lang="en-US" sz="4000">
              <a:latin typeface="Arial" charset="0"/>
            </a:endParaRPr>
          </a:p>
          <a:p>
            <a:r>
              <a:rPr lang="en-US" sz="4000">
                <a:latin typeface="Arial" charset="0"/>
              </a:rPr>
              <a:t>The Present</a:t>
            </a:r>
          </a:p>
        </p:txBody>
      </p:sp>
      <p:sp>
        <p:nvSpPr>
          <p:cNvPr id="7" name="Rounded Rectangle 6"/>
          <p:cNvSpPr/>
          <p:nvPr/>
        </p:nvSpPr>
        <p:spPr>
          <a:xfrm>
            <a:off x="251520" y="1628800"/>
            <a:ext cx="8640960" cy="4968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7"/>
          <p:cNvSpPr>
            <a:spLocks noGrp="1" noChangeArrowheads="1"/>
          </p:cNvSpPr>
          <p:nvPr>
            <p:ph type="body" idx="1"/>
          </p:nvPr>
        </p:nvSpPr>
        <p:spPr>
          <a:xfrm>
            <a:off x="1524000" y="1981200"/>
            <a:ext cx="5715000" cy="3124200"/>
          </a:xfrm>
        </p:spPr>
        <p:txBody>
          <a:bodyPr>
            <a:normAutofit fontScale="92500"/>
          </a:bodyPr>
          <a:lstStyle/>
          <a:p>
            <a:pPr algn="ctr">
              <a:buSzTx/>
              <a:buFont typeface="Monotype Sorts" pitchFamily="2" charset="2"/>
              <a:buNone/>
            </a:pPr>
            <a:r>
              <a:rPr lang="en-US" b="1" dirty="0">
                <a:solidFill>
                  <a:srgbClr val="FF0000"/>
                </a:solidFill>
              </a:rPr>
              <a:t>Time is a Non Renewable Resource</a:t>
            </a:r>
          </a:p>
          <a:p>
            <a:pPr lvl="1">
              <a:buSzTx/>
              <a:buFontTx/>
              <a:buNone/>
            </a:pPr>
            <a:endParaRPr lang="en-US" b="1" dirty="0"/>
          </a:p>
          <a:p>
            <a:pPr lvl="1" algn="ctr">
              <a:buSzTx/>
              <a:buFontTx/>
              <a:buNone/>
            </a:pPr>
            <a:r>
              <a:rPr lang="en-US" b="1" dirty="0"/>
              <a:t>Once it is gone, it is gone.</a:t>
            </a:r>
          </a:p>
          <a:p>
            <a:pPr lvl="1" algn="ctr">
              <a:buSzTx/>
              <a:buFontTx/>
              <a:buNone/>
            </a:pPr>
            <a:endParaRPr lang="en-US" b="1" dirty="0"/>
          </a:p>
          <a:p>
            <a:pPr lvl="1" algn="ctr">
              <a:buSzTx/>
              <a:buFontTx/>
              <a:buNone/>
            </a:pPr>
            <a:r>
              <a:rPr lang="en-US" b="1" dirty="0"/>
              <a:t>You will never see this moment again.</a:t>
            </a:r>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12293" name="Rectangle 5"/>
          <p:cNvSpPr>
            <a:spLocks noGrp="1" noChangeArrowheads="1"/>
          </p:cNvSpPr>
          <p:nvPr>
            <p:ph type="body" sz="half" idx="1"/>
          </p:nvPr>
        </p:nvSpPr>
        <p:spPr>
          <a:xfrm>
            <a:off x="685800" y="1371600"/>
            <a:ext cx="3810000" cy="4114800"/>
          </a:xfrm>
          <a:noFill/>
          <a:ln/>
        </p:spPr>
        <p:txBody>
          <a:bodyPr>
            <a:normAutofit fontScale="92500" lnSpcReduction="10000"/>
          </a:bodyPr>
          <a:lstStyle/>
          <a:p>
            <a:pPr>
              <a:lnSpc>
                <a:spcPct val="90000"/>
              </a:lnSpc>
              <a:buFont typeface="Monotype Sorts" pitchFamily="2" charset="2"/>
              <a:buNone/>
            </a:pPr>
            <a:r>
              <a:rPr lang="en-US" sz="2000"/>
              <a:t> </a:t>
            </a:r>
            <a:r>
              <a:rPr lang="en-US"/>
              <a:t>A Fordham University Study of first year students found the following:</a:t>
            </a:r>
          </a:p>
          <a:p>
            <a:pPr>
              <a:lnSpc>
                <a:spcPct val="90000"/>
              </a:lnSpc>
              <a:buFont typeface="Monotype Sorts" pitchFamily="2" charset="2"/>
              <a:buNone/>
            </a:pPr>
            <a:endParaRPr lang="en-US"/>
          </a:p>
          <a:p>
            <a:pPr lvl="1">
              <a:lnSpc>
                <a:spcPct val="90000"/>
              </a:lnSpc>
            </a:pPr>
            <a:r>
              <a:rPr lang="en-US" sz="2000"/>
              <a:t>On weekdays students spent</a:t>
            </a:r>
            <a:r>
              <a:rPr lang="en-US" sz="2000" b="1"/>
              <a:t> TWICE</a:t>
            </a:r>
            <a:r>
              <a:rPr lang="en-US" sz="2000"/>
              <a:t> as much time on leisure activities as on studying.</a:t>
            </a:r>
          </a:p>
          <a:p>
            <a:pPr lvl="1">
              <a:lnSpc>
                <a:spcPct val="90000"/>
              </a:lnSpc>
              <a:buFontTx/>
              <a:buNone/>
            </a:pPr>
            <a:endParaRPr lang="en-US" sz="2000"/>
          </a:p>
          <a:p>
            <a:pPr lvl="1">
              <a:lnSpc>
                <a:spcPct val="90000"/>
              </a:lnSpc>
            </a:pPr>
            <a:r>
              <a:rPr lang="en-US" sz="2000"/>
              <a:t>On weekends students spent </a:t>
            </a:r>
            <a:r>
              <a:rPr lang="en-US" sz="2000" b="1"/>
              <a:t>SIX TIMES</a:t>
            </a:r>
            <a:r>
              <a:rPr lang="en-US" sz="2000"/>
              <a:t> as much time on leisure activities as on studying. </a:t>
            </a:r>
          </a:p>
        </p:txBody>
      </p:sp>
      <p:graphicFrame>
        <p:nvGraphicFramePr>
          <p:cNvPr id="12294" name="Object 6">
            <a:hlinkClick r:id="" action="ppaction://ole?verb=0"/>
          </p:cNvPr>
          <p:cNvGraphicFramePr>
            <a:graphicFrameLocks/>
          </p:cNvGraphicFramePr>
          <p:nvPr>
            <p:ph type="body" sz="half" idx="2"/>
          </p:nvPr>
        </p:nvGraphicFramePr>
        <p:xfrm>
          <a:off x="4652963" y="2825750"/>
          <a:ext cx="3800475" cy="2273300"/>
        </p:xfrm>
        <a:graphic>
          <a:graphicData uri="http://schemas.openxmlformats.org/presentationml/2006/ole">
            <p:oleObj spid="_x0000_s3074" name="Clip" r:id="rId4" imgW="3493800" imgH="2092320" progId="">
              <p:embed/>
            </p:oleObj>
          </a:graphicData>
        </a:graphic>
      </p:graphicFrame>
      <p:sp>
        <p:nvSpPr>
          <p:cNvPr id="6" name="Rounded Rectangle 5"/>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up)">
                                      <p:cBhvr>
                                        <p:cTn id="7" dur="500"/>
                                        <p:tgtEl>
                                          <p:spTgt spid="1229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293">
                                            <p:txEl>
                                              <p:pRg st="2" end="2"/>
                                            </p:txEl>
                                          </p:spTgt>
                                        </p:tgtEl>
                                        <p:attrNameLst>
                                          <p:attrName>style.visibility</p:attrName>
                                        </p:attrNameLst>
                                      </p:cBhvr>
                                      <p:to>
                                        <p:strVal val="visible"/>
                                      </p:to>
                                    </p:set>
                                    <p:animEffect transition="in" filter="wipe(up)">
                                      <p:cBhvr>
                                        <p:cTn id="10" dur="500"/>
                                        <p:tgtEl>
                                          <p:spTgt spid="12293">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293">
                                            <p:txEl>
                                              <p:pRg st="4" end="4"/>
                                            </p:txEl>
                                          </p:spTgt>
                                        </p:tgtEl>
                                        <p:attrNameLst>
                                          <p:attrName>style.visibility</p:attrName>
                                        </p:attrNameLst>
                                      </p:cBhvr>
                                      <p:to>
                                        <p:strVal val="visible"/>
                                      </p:to>
                                    </p:set>
                                    <p:animEffect transition="in" filter="wipe(up)">
                                      <p:cBhvr>
                                        <p:cTn id="13"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4000" dirty="0">
                <a:solidFill>
                  <a:srgbClr val="FF0000"/>
                </a:solidFill>
              </a:rPr>
              <a:t>What’s your “LQ”</a:t>
            </a:r>
            <a:br>
              <a:rPr lang="en-US" sz="4000" dirty="0">
                <a:solidFill>
                  <a:srgbClr val="FF0000"/>
                </a:solidFill>
              </a:rPr>
            </a:br>
            <a:r>
              <a:rPr lang="en-US" sz="2400" dirty="0">
                <a:solidFill>
                  <a:srgbClr val="FF0000"/>
                </a:solidFill>
              </a:rPr>
              <a:t>Leisure Quotient?</a:t>
            </a:r>
            <a:endParaRPr lang="en-US" sz="4000" dirty="0">
              <a:solidFill>
                <a:srgbClr val="FF0000"/>
              </a:solidFill>
            </a:endParaRPr>
          </a:p>
        </p:txBody>
      </p:sp>
      <p:sp>
        <p:nvSpPr>
          <p:cNvPr id="47107" name="Rectangle 3"/>
          <p:cNvSpPr>
            <a:spLocks noGrp="1" noChangeArrowheads="1"/>
          </p:cNvSpPr>
          <p:nvPr>
            <p:ph type="body" sz="half" idx="1"/>
          </p:nvPr>
        </p:nvSpPr>
        <p:spPr/>
        <p:txBody>
          <a:bodyPr/>
          <a:lstStyle/>
          <a:p>
            <a:r>
              <a:rPr lang="en-US"/>
              <a:t>Sometimes we just don’t realize how much time we spent in non productive ways.</a:t>
            </a:r>
          </a:p>
        </p:txBody>
      </p:sp>
      <p:sp>
        <p:nvSpPr>
          <p:cNvPr id="47108" name="Rectangle 4"/>
          <p:cNvSpPr>
            <a:spLocks noGrp="1" noChangeArrowheads="1"/>
          </p:cNvSpPr>
          <p:nvPr>
            <p:ph type="body" sz="half" idx="2"/>
          </p:nvPr>
        </p:nvSpPr>
        <p:spPr/>
        <p:txBody>
          <a:bodyPr/>
          <a:lstStyle/>
          <a:p>
            <a:r>
              <a:rPr lang="en-US"/>
              <a:t>Here are some examples of leisure:</a:t>
            </a:r>
          </a:p>
          <a:p>
            <a:pPr lvl="1"/>
            <a:r>
              <a:rPr lang="en-US" sz="1800"/>
              <a:t>Visiting between classes</a:t>
            </a:r>
          </a:p>
          <a:p>
            <a:pPr lvl="1"/>
            <a:r>
              <a:rPr lang="en-US" sz="1800"/>
              <a:t>Listening to CD’s</a:t>
            </a:r>
          </a:p>
          <a:p>
            <a:pPr lvl="1"/>
            <a:r>
              <a:rPr lang="en-US" sz="1800"/>
              <a:t>Watching tv</a:t>
            </a:r>
          </a:p>
          <a:p>
            <a:pPr lvl="1"/>
            <a:r>
              <a:rPr lang="en-US" sz="1800"/>
              <a:t>Daydreaming</a:t>
            </a:r>
            <a:endParaRPr lang="en-US"/>
          </a:p>
          <a:p>
            <a:r>
              <a:rPr lang="en-US"/>
              <a:t>What others can you think of?</a:t>
            </a:r>
          </a:p>
          <a:p>
            <a:pPr lvl="1"/>
            <a:endParaRPr lang="en-US"/>
          </a:p>
        </p:txBody>
      </p:sp>
      <p:sp>
        <p:nvSpPr>
          <p:cNvPr id="5" name="Rounded Rectangle 4"/>
          <p:cNvSpPr/>
          <p:nvPr/>
        </p:nvSpPr>
        <p:spPr>
          <a:xfrm>
            <a:off x="251520" y="1412776"/>
            <a:ext cx="8640960" cy="518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normAutofit fontScale="47500" lnSpcReduction="20000"/>
          </a:bodyPr>
          <a:lstStyle/>
          <a:p>
            <a:pPr algn="ctr">
              <a:buNone/>
            </a:pPr>
            <a:r>
              <a:rPr lang="en-IE" sz="3800" dirty="0" smtClean="0"/>
              <a:t>Run It Out</a:t>
            </a:r>
          </a:p>
          <a:p>
            <a:pPr algn="ctr">
              <a:buNone/>
            </a:pPr>
            <a:r>
              <a:rPr lang="en-IE" sz="3800" dirty="0" smtClean="0"/>
              <a:t>By Edmund Vance Cooke</a:t>
            </a:r>
          </a:p>
          <a:p>
            <a:pPr algn="ctr">
              <a:buNone/>
            </a:pPr>
            <a:endParaRPr lang="en-IE" dirty="0" smtClean="0"/>
          </a:p>
          <a:p>
            <a:pPr algn="ctr">
              <a:buNone/>
            </a:pPr>
            <a:r>
              <a:rPr lang="en-IE" dirty="0" smtClean="0"/>
              <a:t>When you once have hit the ball, Run it out.</a:t>
            </a:r>
            <a:br>
              <a:rPr lang="en-IE" dirty="0" smtClean="0"/>
            </a:br>
            <a:r>
              <a:rPr lang="en-IE" dirty="0" smtClean="0"/>
              <a:t>Though your chance be great or small, Run it out.</a:t>
            </a:r>
            <a:br>
              <a:rPr lang="en-IE" dirty="0" smtClean="0"/>
            </a:br>
            <a:r>
              <a:rPr lang="en-IE" dirty="0" smtClean="0"/>
              <a:t>Many a fumble comes you know,</a:t>
            </a:r>
            <a:br>
              <a:rPr lang="en-IE" dirty="0" smtClean="0"/>
            </a:br>
            <a:r>
              <a:rPr lang="en-IE" dirty="0" smtClean="0"/>
              <a:t>Many a baseman muffs a throw,</a:t>
            </a:r>
            <a:br>
              <a:rPr lang="en-IE" dirty="0" smtClean="0"/>
            </a:br>
            <a:r>
              <a:rPr lang="en-IE" dirty="0" smtClean="0"/>
              <a:t>But you’re lost unless you go!</a:t>
            </a:r>
            <a:br>
              <a:rPr lang="en-IE" dirty="0" smtClean="0"/>
            </a:br>
            <a:r>
              <a:rPr lang="en-IE" dirty="0" smtClean="0"/>
              <a:t>Run it out.</a:t>
            </a:r>
          </a:p>
          <a:p>
            <a:pPr algn="ctr">
              <a:buNone/>
            </a:pPr>
            <a:r>
              <a:rPr lang="en-IE" dirty="0" smtClean="0"/>
              <a:t>Come the best, or come the worst, Run it out.</a:t>
            </a:r>
            <a:br>
              <a:rPr lang="en-IE" dirty="0" smtClean="0"/>
            </a:br>
            <a:r>
              <a:rPr lang="en-IE" dirty="0" smtClean="0"/>
              <a:t>You are gone? All right, but first, Run it out.</a:t>
            </a:r>
            <a:br>
              <a:rPr lang="en-IE" dirty="0" smtClean="0"/>
            </a:br>
            <a:r>
              <a:rPr lang="en-IE" dirty="0" smtClean="0"/>
              <a:t>Would-have-done or might-have been</a:t>
            </a:r>
            <a:br>
              <a:rPr lang="en-IE" dirty="0" smtClean="0"/>
            </a:br>
            <a:r>
              <a:rPr lang="en-IE" dirty="0" smtClean="0"/>
              <a:t>Never have a chance to win;</a:t>
            </a:r>
            <a:br>
              <a:rPr lang="en-IE" dirty="0" smtClean="0"/>
            </a:br>
            <a:r>
              <a:rPr lang="en-IE" dirty="0" smtClean="0"/>
              <a:t>Lively now and dig right in!</a:t>
            </a:r>
            <a:br>
              <a:rPr lang="en-IE" dirty="0" smtClean="0"/>
            </a:br>
            <a:r>
              <a:rPr lang="en-IE" dirty="0" smtClean="0"/>
              <a:t>Run it out.</a:t>
            </a:r>
          </a:p>
          <a:p>
            <a:pPr algn="ctr">
              <a:buNone/>
            </a:pPr>
            <a:r>
              <a:rPr lang="en-IE" dirty="0" smtClean="0"/>
              <a:t>In the game, or out, the rule “Run it out”</a:t>
            </a:r>
            <a:br>
              <a:rPr lang="en-IE" dirty="0" smtClean="0"/>
            </a:br>
            <a:r>
              <a:rPr lang="en-IE" dirty="0" smtClean="0"/>
              <a:t>Is the motto of your school; Run It out.</a:t>
            </a:r>
            <a:br>
              <a:rPr lang="en-IE" dirty="0" smtClean="0"/>
            </a:br>
            <a:r>
              <a:rPr lang="en-IE" dirty="0" smtClean="0"/>
              <a:t>Here is one who thinks it wise</a:t>
            </a:r>
            <a:br>
              <a:rPr lang="en-IE" dirty="0" smtClean="0"/>
            </a:br>
            <a:r>
              <a:rPr lang="en-IE" dirty="0" smtClean="0"/>
              <a:t>Just to play for exercise,</a:t>
            </a:r>
            <a:br>
              <a:rPr lang="en-IE" dirty="0" smtClean="0"/>
            </a:br>
            <a:r>
              <a:rPr lang="en-IE" dirty="0" smtClean="0"/>
              <a:t>But he’ll score more, if he tries;</a:t>
            </a:r>
            <a:br>
              <a:rPr lang="en-IE" dirty="0" smtClean="0"/>
            </a:br>
            <a:r>
              <a:rPr lang="en-IE" dirty="0" smtClean="0"/>
              <a:t>Run it out!</a:t>
            </a:r>
          </a:p>
          <a:p>
            <a:pPr algn="ctr">
              <a:buNone/>
            </a:pPr>
            <a:r>
              <a:rPr lang="en-IE" dirty="0" smtClean="0"/>
              <a:t>You may fall of course, but still Run it out.</a:t>
            </a:r>
            <a:br>
              <a:rPr lang="en-IE" dirty="0" smtClean="0"/>
            </a:br>
            <a:r>
              <a:rPr lang="en-IE" dirty="0" smtClean="0"/>
              <a:t>If you don’t you know you will. Run it out.</a:t>
            </a:r>
            <a:br>
              <a:rPr lang="en-IE" dirty="0" smtClean="0"/>
            </a:br>
            <a:r>
              <a:rPr lang="en-IE" dirty="0" smtClean="0"/>
              <a:t>How alike are the beginning</a:t>
            </a:r>
            <a:br>
              <a:rPr lang="en-IE" dirty="0" smtClean="0"/>
            </a:br>
            <a:r>
              <a:rPr lang="en-IE" dirty="0" smtClean="0"/>
              <a:t>Of the losing or the winning—</a:t>
            </a:r>
            <a:br>
              <a:rPr lang="en-IE" dirty="0" smtClean="0"/>
            </a:br>
            <a:r>
              <a:rPr lang="en-IE" dirty="0" smtClean="0"/>
              <a:t>Just an eyelash to an inning!</a:t>
            </a:r>
            <a:br>
              <a:rPr lang="en-IE" dirty="0" smtClean="0"/>
            </a:br>
            <a:r>
              <a:rPr lang="en-IE" dirty="0" smtClean="0"/>
              <a:t>Run it out.</a:t>
            </a:r>
          </a:p>
          <a:p>
            <a:pPr algn="ctr">
              <a:buNone/>
            </a:pPr>
            <a:r>
              <a:rPr lang="en-IE" dirty="0" smtClean="0"/>
              <a:t>Courage now and keep your heart!</a:t>
            </a:r>
            <a:br>
              <a:rPr lang="en-IE" dirty="0" smtClean="0"/>
            </a:br>
            <a:r>
              <a:rPr lang="en-IE" dirty="0" smtClean="0"/>
              <a:t>Nothing comes without a start, Run it out.</a:t>
            </a:r>
            <a:br>
              <a:rPr lang="en-IE" dirty="0" smtClean="0"/>
            </a:br>
            <a:r>
              <a:rPr lang="en-IE" dirty="0" smtClean="0"/>
              <a:t>Other Shakespeare’s might be printing,</a:t>
            </a:r>
            <a:br>
              <a:rPr lang="en-IE" dirty="0" smtClean="0"/>
            </a:br>
            <a:r>
              <a:rPr lang="en-IE" dirty="0" smtClean="0"/>
              <a:t>Other Titians might be tinting,</a:t>
            </a:r>
            <a:br>
              <a:rPr lang="en-IE" dirty="0" smtClean="0"/>
            </a:br>
            <a:r>
              <a:rPr lang="en-IE" dirty="0" smtClean="0"/>
              <a:t>If some constant coach kept hinting,</a:t>
            </a:r>
            <a:br>
              <a:rPr lang="en-IE" dirty="0" smtClean="0"/>
            </a:br>
            <a:r>
              <a:rPr lang="en-IE" dirty="0" smtClean="0"/>
              <a:t>“RUN IT OUT!”</a:t>
            </a:r>
          </a:p>
          <a:p>
            <a:pPr algn="ctr">
              <a:buNone/>
            </a:pPr>
            <a:endParaRPr lang="en-IE" dirty="0"/>
          </a:p>
        </p:txBody>
      </p:sp>
      <p:sp>
        <p:nvSpPr>
          <p:cNvPr id="4" name="Rectangle 3"/>
          <p:cNvSpPr/>
          <p:nvPr/>
        </p:nvSpPr>
        <p:spPr>
          <a:xfrm rot="20845337">
            <a:off x="-968894" y="-58583"/>
            <a:ext cx="1993794" cy="7528642"/>
          </a:xfrm>
          <a:prstGeom prst="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rot="20845337">
            <a:off x="8150745" y="-468070"/>
            <a:ext cx="1710522" cy="7267510"/>
          </a:xfrm>
          <a:prstGeom prst="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solidFill>
                  <a:srgbClr val="FF0000"/>
                </a:solidFill>
              </a:rPr>
              <a:t>Finding your LQ</a:t>
            </a:r>
          </a:p>
        </p:txBody>
      </p:sp>
      <p:sp>
        <p:nvSpPr>
          <p:cNvPr id="48131" name="Rectangle 3"/>
          <p:cNvSpPr>
            <a:spLocks noGrp="1" noChangeArrowheads="1"/>
          </p:cNvSpPr>
          <p:nvPr>
            <p:ph type="body" sz="half" idx="1"/>
          </p:nvPr>
        </p:nvSpPr>
        <p:spPr/>
        <p:txBody>
          <a:bodyPr/>
          <a:lstStyle/>
          <a:p>
            <a:r>
              <a:rPr lang="en-US" sz="1800" b="1"/>
              <a:t>For the next week, keep a close record each day of how much time you spend on leisure activities.</a:t>
            </a:r>
          </a:p>
          <a:p>
            <a:r>
              <a:rPr lang="en-US" sz="1800" b="1"/>
              <a:t>Divide this number by  960* minutes to get your “LQ”.</a:t>
            </a:r>
          </a:p>
          <a:p>
            <a:pPr lvl="1"/>
            <a:r>
              <a:rPr lang="en-US" sz="1800" b="1"/>
              <a:t>*960 minutes equals 16 waking hours per day.</a:t>
            </a:r>
          </a:p>
          <a:p>
            <a:pPr lvl="1"/>
            <a:r>
              <a:rPr lang="en-US" sz="1800" b="1"/>
              <a:t>Leisure activities are important to help you recharge, but too much can be detrimental.</a:t>
            </a:r>
            <a:endParaRPr lang="en-US" sz="2000"/>
          </a:p>
        </p:txBody>
      </p:sp>
      <p:graphicFrame>
        <p:nvGraphicFramePr>
          <p:cNvPr id="48134" name="Object 6"/>
          <p:cNvGraphicFramePr>
            <a:graphicFrameLocks noChangeAspect="1"/>
          </p:cNvGraphicFramePr>
          <p:nvPr/>
        </p:nvGraphicFramePr>
        <p:xfrm>
          <a:off x="5181600" y="2667000"/>
          <a:ext cx="3200400" cy="2481263"/>
        </p:xfrm>
        <a:graphic>
          <a:graphicData uri="http://schemas.openxmlformats.org/presentationml/2006/ole">
            <p:oleObj spid="_x0000_s4098" name="Clip" r:id="rId3" imgW="4475160" imgH="3468960" progId="">
              <p:embed/>
            </p:oleObj>
          </a:graphicData>
        </a:graphic>
      </p:graphicFrame>
      <p:sp>
        <p:nvSpPr>
          <p:cNvPr id="5" name="Rounded Rectangle 4"/>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685800" y="2286000"/>
            <a:ext cx="7772400" cy="1143000"/>
          </a:xfrm>
        </p:spPr>
        <p:txBody>
          <a:bodyPr>
            <a:normAutofit fontScale="90000"/>
          </a:bodyPr>
          <a:lstStyle/>
          <a:p>
            <a:r>
              <a:rPr lang="en-US" sz="4000" b="1"/>
              <a:t/>
            </a:r>
            <a:br>
              <a:rPr lang="en-US" sz="4000" b="1"/>
            </a:br>
            <a:r>
              <a:rPr lang="en-US" sz="5400" b="1"/>
              <a:t>2.</a:t>
            </a:r>
            <a:r>
              <a:rPr lang="en-US" sz="4000" b="1"/>
              <a:t>     86,400 </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21" name="Rectangle 9"/>
          <p:cNvSpPr>
            <a:spLocks noGrp="1" noChangeArrowheads="1"/>
          </p:cNvSpPr>
          <p:nvPr>
            <p:ph type="title"/>
          </p:nvPr>
        </p:nvSpPr>
        <p:spPr/>
        <p:txBody>
          <a:bodyPr>
            <a:normAutofit fontScale="90000"/>
          </a:bodyPr>
          <a:lstStyle/>
          <a:p>
            <a:r>
              <a:rPr lang="en-US"/>
              <a:t>2.   Eighty Six Thousand </a:t>
            </a:r>
            <a:br>
              <a:rPr lang="en-US"/>
            </a:br>
            <a:r>
              <a:rPr lang="en-US"/>
              <a:t>Four Hundred </a:t>
            </a:r>
          </a:p>
        </p:txBody>
      </p:sp>
      <p:sp>
        <p:nvSpPr>
          <p:cNvPr id="38922" name="Rectangle 10"/>
          <p:cNvSpPr>
            <a:spLocks noGrp="1" noChangeArrowheads="1"/>
          </p:cNvSpPr>
          <p:nvPr>
            <p:ph type="body" sz="half" idx="1"/>
          </p:nvPr>
        </p:nvSpPr>
        <p:spPr>
          <a:xfrm>
            <a:off x="457200" y="1600200"/>
            <a:ext cx="4038600" cy="4997152"/>
          </a:xfrm>
        </p:spPr>
        <p:txBody>
          <a:bodyPr/>
          <a:lstStyle/>
          <a:p>
            <a:r>
              <a:rPr lang="en-US" dirty="0"/>
              <a:t>Picture this:</a:t>
            </a:r>
          </a:p>
          <a:p>
            <a:pPr lvl="1"/>
            <a:r>
              <a:rPr lang="en-US" dirty="0"/>
              <a:t>Each day your bank deposits </a:t>
            </a:r>
            <a:r>
              <a:rPr lang="en-US" sz="3600" b="1" dirty="0" smtClean="0">
                <a:solidFill>
                  <a:srgbClr val="FF0000"/>
                </a:solidFill>
              </a:rPr>
              <a:t>€86,400</a:t>
            </a:r>
            <a:r>
              <a:rPr lang="en-US" dirty="0" smtClean="0"/>
              <a:t> </a:t>
            </a:r>
            <a:r>
              <a:rPr lang="en-US" dirty="0"/>
              <a:t>in your </a:t>
            </a:r>
            <a:r>
              <a:rPr lang="en-US" dirty="0" smtClean="0"/>
              <a:t>bank </a:t>
            </a:r>
            <a:r>
              <a:rPr lang="en-US" dirty="0"/>
              <a:t>account.</a:t>
            </a:r>
          </a:p>
          <a:p>
            <a:pPr lvl="1"/>
            <a:r>
              <a:rPr lang="en-US" dirty="0"/>
              <a:t>There’s just one catch.</a:t>
            </a:r>
          </a:p>
          <a:p>
            <a:pPr lvl="1"/>
            <a:r>
              <a:rPr lang="en-US" dirty="0"/>
              <a:t>You have to spend it all in one day.</a:t>
            </a:r>
          </a:p>
          <a:p>
            <a:pPr lvl="1"/>
            <a:r>
              <a:rPr lang="en-US" dirty="0"/>
              <a:t>You can’t carry over any money to the next day.</a:t>
            </a:r>
            <a:endParaRPr lang="en-US" sz="2800" dirty="0"/>
          </a:p>
        </p:txBody>
      </p:sp>
      <p:pic>
        <p:nvPicPr>
          <p:cNvPr id="38928" name="money.avi">
            <a:hlinkClick r:id="" action="ppaction://media"/>
          </p:cNvPr>
          <p:cNvPicPr>
            <a:picLocks noRot="1" noChangeAspect="1" noChangeArrowheads="1"/>
          </p:cNvPicPr>
          <p:nvPr>
            <a:videoFile r:link="rId1"/>
          </p:nvPr>
        </p:nvPicPr>
        <p:blipFill>
          <a:blip r:embed="rId3" cstate="print"/>
          <a:srcRect/>
          <a:stretch>
            <a:fillRect/>
          </a:stretch>
        </p:blipFill>
        <p:spPr bwMode="auto">
          <a:xfrm>
            <a:off x="4876800" y="2057400"/>
            <a:ext cx="3257550" cy="4114800"/>
          </a:xfrm>
          <a:prstGeom prst="rect">
            <a:avLst/>
          </a:prstGeom>
          <a:noFill/>
        </p:spPr>
      </p:pic>
      <p:sp>
        <p:nvSpPr>
          <p:cNvPr id="5" name="Rounded Rectangle 4"/>
          <p:cNvSpPr/>
          <p:nvPr/>
        </p:nvSpPr>
        <p:spPr>
          <a:xfrm>
            <a:off x="251520" y="1484784"/>
            <a:ext cx="8640960" cy="5112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3892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8928"/>
                                        </p:tgtEl>
                                      </p:cBhvr>
                                    </p:cmd>
                                  </p:childTnLst>
                                </p:cTn>
                              </p:par>
                            </p:childTnLst>
                          </p:cTn>
                        </p:par>
                      </p:childTnLst>
                    </p:cTn>
                  </p:par>
                </p:childTnLst>
              </p:cTn>
              <p:nextCondLst>
                <p:cond evt="onClick" delay="0">
                  <p:tgtEl>
                    <p:spTgt spid="38928"/>
                  </p:tgtEl>
                </p:cond>
              </p:nextCondLst>
            </p:seq>
            <p:video>
              <p:cMediaNode>
                <p:cTn id="7" fill="hold" display="0">
                  <p:stCondLst>
                    <p:cond delay="indefinite"/>
                  </p:stCondLst>
                  <p:endCondLst>
                    <p:cond evt="onNext" delay="0">
                      <p:tgtEl>
                        <p:sldTgt/>
                      </p:tgtEl>
                    </p:cond>
                    <p:cond evt="onPrev" delay="0">
                      <p:tgtEl>
                        <p:sldTgt/>
                      </p:tgtEl>
                    </p:cond>
                  </p:endCondLst>
                </p:cTn>
                <p:tgtEl>
                  <p:spTgt spid="38928"/>
                </p:tgtEl>
              </p:cMediaNode>
            </p:vide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solidFill>
                  <a:srgbClr val="FF0000"/>
                </a:solidFill>
              </a:rPr>
              <a:t>What would you do?</a:t>
            </a:r>
          </a:p>
        </p:txBody>
      </p:sp>
      <p:sp>
        <p:nvSpPr>
          <p:cNvPr id="50180" name="Rectangle 4"/>
          <p:cNvSpPr>
            <a:spLocks noGrp="1" noChangeArrowheads="1"/>
          </p:cNvSpPr>
          <p:nvPr>
            <p:ph type="body" sz="half" idx="2"/>
          </p:nvPr>
        </p:nvSpPr>
        <p:spPr/>
        <p:txBody>
          <a:bodyPr/>
          <a:lstStyle/>
          <a:p>
            <a:r>
              <a:rPr lang="en-US" sz="2800"/>
              <a:t>DUH?</a:t>
            </a:r>
          </a:p>
          <a:p>
            <a:endParaRPr lang="en-US" sz="2800"/>
          </a:p>
          <a:p>
            <a:r>
              <a:rPr lang="en-US" sz="2800"/>
              <a:t>You’d spend it all, Right?</a:t>
            </a:r>
          </a:p>
        </p:txBody>
      </p:sp>
      <p:pic>
        <p:nvPicPr>
          <p:cNvPr id="50181" name="money.avi">
            <a:hlinkClick r:id="" action="ppaction://media"/>
          </p:cNvPr>
          <p:cNvPicPr>
            <a:picLocks noGrp="1" noChangeAspect="1" noChangeArrowheads="1"/>
          </p:cNvPicPr>
          <p:nvPr>
            <p:ph type="clipArt" sz="half" idx="1"/>
            <a:videoFile r:link="rId1"/>
          </p:nvPr>
        </p:nvPicPr>
        <p:blipFill>
          <a:blip r:embed="rId3"/>
          <a:srcRect/>
          <a:stretch>
            <a:fillRect/>
          </a:stretch>
        </p:blipFill>
        <p:spPr>
          <a:xfrm>
            <a:off x="685800" y="4038600"/>
            <a:ext cx="3810000" cy="0"/>
          </a:xfrm>
          <a:ln/>
        </p:spPr>
      </p:pic>
      <p:pic>
        <p:nvPicPr>
          <p:cNvPr id="50184" name="money.avi">
            <a:hlinkClick r:id="" action="ppaction://media"/>
          </p:cNvPr>
          <p:cNvPicPr>
            <a:picLocks noRot="1" noChangeAspect="1" noChangeArrowheads="1"/>
          </p:cNvPicPr>
          <p:nvPr>
            <a:videoFile r:link="rId1"/>
          </p:nvPr>
        </p:nvPicPr>
        <p:blipFill>
          <a:blip r:embed="rId3" cstate="print"/>
          <a:srcRect/>
          <a:stretch>
            <a:fillRect/>
          </a:stretch>
        </p:blipFill>
        <p:spPr bwMode="auto">
          <a:xfrm>
            <a:off x="1066800" y="1828800"/>
            <a:ext cx="3048000" cy="4038600"/>
          </a:xfrm>
          <a:prstGeom prst="rect">
            <a:avLst/>
          </a:prstGeom>
          <a:noFill/>
        </p:spPr>
      </p:pic>
      <p:sp>
        <p:nvSpPr>
          <p:cNvPr id="6" name="Rounded Rectangle 5"/>
          <p:cNvSpPr/>
          <p:nvPr/>
        </p:nvSpPr>
        <p:spPr>
          <a:xfrm>
            <a:off x="251520" y="1484784"/>
            <a:ext cx="8640960" cy="5112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181"/>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50181"/>
                                        </p:tgtEl>
                                        <p:attrNameLst>
                                          <p:attrName>style.visibility</p:attrName>
                                        </p:attrNameLst>
                                      </p:cBhvr>
                                      <p:to>
                                        <p:strVal val="hidden"/>
                                      </p:to>
                                    </p:set>
                                  </p:sub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5018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0184"/>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0184"/>
                                        </p:tgtEl>
                                      </p:cBhvr>
                                    </p:cmd>
                                  </p:childTnLst>
                                </p:cTn>
                              </p:par>
                            </p:childTnLst>
                          </p:cTn>
                        </p:par>
                      </p:childTnLst>
                    </p:cTn>
                  </p:par>
                </p:childTnLst>
              </p:cTn>
              <p:nextCondLst>
                <p:cond evt="onClick" delay="0">
                  <p:tgtEl>
                    <p:spTgt spid="50184"/>
                  </p:tgtEl>
                </p:cond>
              </p:nextCondLst>
            </p:seq>
            <p:video>
              <p:cMediaNode>
                <p:cTn id="15" fill="hold" display="0">
                  <p:stCondLst>
                    <p:cond delay="indefinite"/>
                  </p:stCondLst>
                  <p:endCondLst>
                    <p:cond evt="onNext" delay="0">
                      <p:tgtEl>
                        <p:sldTgt/>
                      </p:tgtEl>
                    </p:cond>
                    <p:cond evt="onPrev" delay="0">
                      <p:tgtEl>
                        <p:sldTgt/>
                      </p:tgtEl>
                    </p:cond>
                  </p:endCondLst>
                </p:cTn>
                <p:tgtEl>
                  <p:spTgt spid="50184"/>
                </p:tgtEl>
              </p:cMediaNode>
            </p:video>
            <p:video>
              <p:cMediaNode>
                <p:cTn id="16" fill="hold" display="0">
                  <p:stCondLst>
                    <p:cond delay="indefinite"/>
                  </p:stCondLst>
                  <p:endCondLst>
                    <p:cond evt="onNext" delay="0">
                      <p:tgtEl>
                        <p:sldTgt/>
                      </p:tgtEl>
                    </p:cond>
                    <p:cond evt="onPrev" delay="0">
                      <p:tgtEl>
                        <p:sldTgt/>
                      </p:tgtEl>
                    </p:cond>
                  </p:endCondLst>
                </p:cTn>
                <p:tgtEl>
                  <p:spTgt spid="50181"/>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505200" y="1295400"/>
            <a:ext cx="4648200" cy="4114800"/>
          </a:xfrm>
        </p:spPr>
        <p:txBody>
          <a:bodyPr>
            <a:normAutofit lnSpcReduction="10000"/>
          </a:bodyPr>
          <a:lstStyle/>
          <a:p>
            <a:pPr algn="ctr">
              <a:lnSpc>
                <a:spcPct val="90000"/>
              </a:lnSpc>
              <a:buFont typeface="Monotype Sorts" pitchFamily="2" charset="2"/>
              <a:buNone/>
            </a:pPr>
            <a:r>
              <a:rPr lang="en-US" dirty="0"/>
              <a:t>24 </a:t>
            </a:r>
            <a:r>
              <a:rPr lang="en-US" sz="2400" dirty="0"/>
              <a:t>hours per day</a:t>
            </a:r>
          </a:p>
          <a:p>
            <a:pPr algn="ctr">
              <a:lnSpc>
                <a:spcPct val="90000"/>
              </a:lnSpc>
              <a:buFont typeface="Monotype Sorts" pitchFamily="2" charset="2"/>
              <a:buNone/>
            </a:pPr>
            <a:r>
              <a:rPr lang="en-US" dirty="0"/>
              <a:t>X</a:t>
            </a:r>
          </a:p>
          <a:p>
            <a:pPr algn="ctr">
              <a:lnSpc>
                <a:spcPct val="90000"/>
              </a:lnSpc>
              <a:buFont typeface="Monotype Sorts" pitchFamily="2" charset="2"/>
              <a:buNone/>
            </a:pPr>
            <a:r>
              <a:rPr lang="en-US" dirty="0"/>
              <a:t>60 </a:t>
            </a:r>
            <a:r>
              <a:rPr lang="en-US" sz="2400" dirty="0"/>
              <a:t>minutes per hour</a:t>
            </a:r>
            <a:endParaRPr lang="en-US" dirty="0"/>
          </a:p>
          <a:p>
            <a:pPr algn="ctr">
              <a:lnSpc>
                <a:spcPct val="90000"/>
              </a:lnSpc>
              <a:buFont typeface="Monotype Sorts" pitchFamily="2" charset="2"/>
              <a:buNone/>
            </a:pPr>
            <a:r>
              <a:rPr lang="en-US" dirty="0"/>
              <a:t>X</a:t>
            </a:r>
          </a:p>
          <a:p>
            <a:pPr algn="ctr">
              <a:lnSpc>
                <a:spcPct val="90000"/>
              </a:lnSpc>
              <a:buFont typeface="Monotype Sorts" pitchFamily="2" charset="2"/>
              <a:buNone/>
            </a:pPr>
            <a:r>
              <a:rPr lang="en-US" dirty="0"/>
              <a:t>60 </a:t>
            </a:r>
            <a:r>
              <a:rPr lang="en-US" sz="2400" dirty="0"/>
              <a:t>seconds per minute</a:t>
            </a:r>
            <a:endParaRPr lang="en-US" dirty="0"/>
          </a:p>
          <a:p>
            <a:pPr algn="ctr">
              <a:lnSpc>
                <a:spcPct val="90000"/>
              </a:lnSpc>
              <a:buFont typeface="Monotype Sorts" pitchFamily="2" charset="2"/>
              <a:buNone/>
            </a:pPr>
            <a:r>
              <a:rPr lang="en-US" dirty="0"/>
              <a:t>=</a:t>
            </a:r>
          </a:p>
          <a:p>
            <a:pPr algn="ctr">
              <a:lnSpc>
                <a:spcPct val="90000"/>
              </a:lnSpc>
              <a:buFont typeface="Monotype Sorts" pitchFamily="2" charset="2"/>
              <a:buNone/>
            </a:pPr>
            <a:r>
              <a:rPr lang="en-US" sz="5400" dirty="0">
                <a:solidFill>
                  <a:srgbClr val="FF0000"/>
                </a:solidFill>
              </a:rPr>
              <a:t>86,400 S</a:t>
            </a:r>
            <a:r>
              <a:rPr lang="en-US" sz="4000" dirty="0">
                <a:solidFill>
                  <a:srgbClr val="FF0000"/>
                </a:solidFill>
              </a:rPr>
              <a:t>econds</a:t>
            </a:r>
            <a:endParaRPr lang="en-US" dirty="0">
              <a:solidFill>
                <a:srgbClr val="FF0000"/>
              </a:solidFill>
            </a:endParaRPr>
          </a:p>
        </p:txBody>
      </p:sp>
      <p:graphicFrame>
        <p:nvGraphicFramePr>
          <p:cNvPr id="53254" name="Object 6"/>
          <p:cNvGraphicFramePr>
            <a:graphicFrameLocks noChangeAspect="1"/>
          </p:cNvGraphicFramePr>
          <p:nvPr/>
        </p:nvGraphicFramePr>
        <p:xfrm>
          <a:off x="1066800" y="2209800"/>
          <a:ext cx="1865313" cy="1865313"/>
        </p:xfrm>
        <a:graphic>
          <a:graphicData uri="http://schemas.openxmlformats.org/presentationml/2006/ole">
            <p:oleObj spid="_x0000_s5122" name="Clip" r:id="rId3" imgW="1865160" imgH="1864800" progId="">
              <p:embed/>
            </p:oleObj>
          </a:graphicData>
        </a:graphic>
      </p:graphicFrame>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600" dirty="0">
                <a:solidFill>
                  <a:srgbClr val="FF0000"/>
                </a:solidFill>
              </a:rPr>
              <a:t>Every Second Counts</a:t>
            </a:r>
          </a:p>
        </p:txBody>
      </p:sp>
      <p:sp>
        <p:nvSpPr>
          <p:cNvPr id="66563" name="Rectangle 3"/>
          <p:cNvSpPr>
            <a:spLocks noGrp="1" noChangeArrowheads="1"/>
          </p:cNvSpPr>
          <p:nvPr>
            <p:ph type="body" idx="1"/>
          </p:nvPr>
        </p:nvSpPr>
        <p:spPr>
          <a:xfrm>
            <a:off x="685800" y="1981200"/>
            <a:ext cx="7772400" cy="2895600"/>
          </a:xfrm>
        </p:spPr>
        <p:txBody>
          <a:bodyPr/>
          <a:lstStyle/>
          <a:p>
            <a:r>
              <a:rPr lang="en-US"/>
              <a:t>Spend every second in an efficient and productive way</a:t>
            </a:r>
          </a:p>
          <a:p>
            <a:endParaRPr lang="en-US"/>
          </a:p>
          <a:p>
            <a:r>
              <a:rPr lang="en-US"/>
              <a:t>If you fail to use the day’s deposits, the loss is yours.</a:t>
            </a:r>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solidFill>
                  <a:srgbClr val="FF0000"/>
                </a:solidFill>
              </a:rPr>
              <a:t>To Realize the Value of:</a:t>
            </a:r>
          </a:p>
        </p:txBody>
      </p:sp>
      <p:sp>
        <p:nvSpPr>
          <p:cNvPr id="39940" name="Rectangle 4"/>
          <p:cNvSpPr>
            <a:spLocks noGrp="1" noChangeArrowheads="1"/>
          </p:cNvSpPr>
          <p:nvPr>
            <p:ph type="body" idx="1"/>
          </p:nvPr>
        </p:nvSpPr>
        <p:spPr>
          <a:xfrm>
            <a:off x="685800" y="1981200"/>
            <a:ext cx="7772400" cy="3352800"/>
          </a:xfrm>
        </p:spPr>
        <p:txBody>
          <a:bodyPr/>
          <a:lstStyle/>
          <a:p>
            <a:endParaRPr lang="en-US" sz="1800" dirty="0"/>
          </a:p>
          <a:p>
            <a:pPr>
              <a:buClr>
                <a:srgbClr val="FAFD00"/>
              </a:buClr>
            </a:pPr>
            <a:r>
              <a:rPr lang="en-US" sz="1800" b="1" dirty="0"/>
              <a:t>ONE YEAR, ask a student who failed a </a:t>
            </a:r>
            <a:r>
              <a:rPr lang="en-US" sz="1800" b="1" dirty="0" smtClean="0"/>
              <a:t>year’s exams.</a:t>
            </a:r>
            <a:endParaRPr lang="en-US" sz="1800" b="1" dirty="0"/>
          </a:p>
          <a:p>
            <a:pPr>
              <a:buClr>
                <a:srgbClr val="FAFD00"/>
              </a:buClr>
            </a:pPr>
            <a:r>
              <a:rPr lang="en-US" sz="1800" b="1" dirty="0"/>
              <a:t>ONE MONTH, ask a mother who gave birth to a premature baby.</a:t>
            </a:r>
          </a:p>
          <a:p>
            <a:pPr>
              <a:buClr>
                <a:srgbClr val="FAFD00"/>
              </a:buClr>
            </a:pPr>
            <a:r>
              <a:rPr lang="en-US" sz="1800" b="1" dirty="0"/>
              <a:t>ONE WEEK, ask the editor of a weekly newspaper.</a:t>
            </a:r>
          </a:p>
          <a:p>
            <a:pPr>
              <a:buClr>
                <a:srgbClr val="FAFD00"/>
              </a:buClr>
            </a:pPr>
            <a:r>
              <a:rPr lang="en-US" sz="1800" b="1" dirty="0"/>
              <a:t>ONE DAY, ask a daily wage laborer with kids to feed.</a:t>
            </a:r>
          </a:p>
          <a:p>
            <a:pPr>
              <a:buClr>
                <a:srgbClr val="FAFD00"/>
              </a:buClr>
            </a:pPr>
            <a:r>
              <a:rPr lang="en-US" sz="1800" b="1" dirty="0"/>
              <a:t>ONE HOUR, ask the lovers who are waiting to meet.</a:t>
            </a:r>
          </a:p>
          <a:p>
            <a:pPr>
              <a:buClr>
                <a:srgbClr val="FAFD00"/>
              </a:buClr>
            </a:pPr>
            <a:r>
              <a:rPr lang="en-US" sz="1800" b="1" dirty="0"/>
              <a:t>ONE MINUTE, ask a person who missed the train.</a:t>
            </a:r>
          </a:p>
          <a:p>
            <a:pPr>
              <a:buClr>
                <a:srgbClr val="FAFD00"/>
              </a:buClr>
            </a:pPr>
            <a:r>
              <a:rPr lang="en-US" sz="1800" b="1" dirty="0"/>
              <a:t>ONE SECOND, ask a person who just avoided an accident.</a:t>
            </a:r>
          </a:p>
          <a:p>
            <a:pPr>
              <a:buClr>
                <a:srgbClr val="FAFD00"/>
              </a:buClr>
            </a:pPr>
            <a:r>
              <a:rPr lang="en-US" sz="1800" b="1" dirty="0"/>
              <a:t>ONE MILLISECOND, ask the person who won a silver medal in the Olympics.</a:t>
            </a:r>
            <a:endParaRPr lang="en-US" sz="1800" dirty="0"/>
          </a:p>
          <a:p>
            <a:endParaRPr lang="en-US" sz="1800" dirty="0"/>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685800" y="2286000"/>
            <a:ext cx="7772400" cy="1143000"/>
          </a:xfrm>
        </p:spPr>
        <p:txBody>
          <a:bodyPr>
            <a:normAutofit fontScale="90000"/>
          </a:bodyPr>
          <a:lstStyle/>
          <a:p>
            <a:r>
              <a:rPr lang="en-US" sz="5400" b="1"/>
              <a:t>3.</a:t>
            </a:r>
            <a:r>
              <a:rPr lang="en-US" sz="4000" b="1"/>
              <a:t>    Tick When I Should Tock?</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16388" name="Rectangle 4"/>
          <p:cNvSpPr>
            <a:spLocks noGrp="1" noChangeArrowheads="1"/>
          </p:cNvSpPr>
          <p:nvPr>
            <p:ph type="title"/>
          </p:nvPr>
        </p:nvSpPr>
        <p:spPr>
          <a:noFill/>
          <a:ln/>
        </p:spPr>
        <p:txBody>
          <a:bodyPr>
            <a:normAutofit fontScale="90000"/>
          </a:bodyPr>
          <a:lstStyle/>
          <a:p>
            <a:r>
              <a:rPr lang="en-US" sz="5400" b="1"/>
              <a:t>3.  </a:t>
            </a:r>
            <a:r>
              <a:rPr lang="en-US" b="1"/>
              <a:t> Am I trying to Tick when my Body Wants to Tock?</a:t>
            </a:r>
          </a:p>
        </p:txBody>
      </p:sp>
      <p:sp>
        <p:nvSpPr>
          <p:cNvPr id="16389" name="Rectangle 5"/>
          <p:cNvSpPr>
            <a:spLocks noGrp="1" noChangeArrowheads="1"/>
          </p:cNvSpPr>
          <p:nvPr>
            <p:ph type="body" sz="half" idx="1"/>
          </p:nvPr>
        </p:nvSpPr>
        <p:spPr>
          <a:xfrm>
            <a:off x="685800" y="1981200"/>
            <a:ext cx="5029200" cy="4114800"/>
          </a:xfrm>
          <a:noFill/>
          <a:ln/>
        </p:spPr>
        <p:txBody>
          <a:bodyPr/>
          <a:lstStyle/>
          <a:p>
            <a:pPr marL="457200" indent="-457200">
              <a:buFont typeface="Monotype Sorts" pitchFamily="2" charset="2"/>
              <a:buNone/>
            </a:pPr>
            <a:r>
              <a:rPr lang="en-US" sz="2400" b="1"/>
              <a:t>Circadian Rhythms</a:t>
            </a:r>
          </a:p>
          <a:p>
            <a:pPr marL="838200" lvl="1" indent="-381000">
              <a:buFontTx/>
              <a:buNone/>
            </a:pPr>
            <a:r>
              <a:rPr lang="en-US" sz="1600" b="1"/>
              <a:t>Circadian rhythms are internal biological clocks that regulate many functions and activities, including sleep, temperature, metabolism, alertness, blood pressure,  heart rate and hormone levels and immunities</a:t>
            </a:r>
            <a:r>
              <a:rPr lang="en-US" sz="1600"/>
              <a:t>. </a:t>
            </a:r>
          </a:p>
          <a:p>
            <a:pPr marL="838200" lvl="1" indent="-381000">
              <a:buFontTx/>
              <a:buNone/>
            </a:pPr>
            <a:r>
              <a:rPr lang="en-US" sz="1600" b="1"/>
              <a:t>About every 24 hours our bodies cycle  through  metabolic  and chemical changes.</a:t>
            </a:r>
          </a:p>
          <a:p>
            <a:pPr marL="838200" lvl="1" indent="-381000">
              <a:buFontTx/>
              <a:buNone/>
            </a:pPr>
            <a:r>
              <a:rPr lang="en-US" sz="1600" b="1"/>
              <a:t>These Circadian Rhythms are reset by sunlight each morning.</a:t>
            </a:r>
          </a:p>
          <a:p>
            <a:pPr marL="838200" lvl="1" indent="-381000">
              <a:buFontTx/>
              <a:buNone/>
            </a:pPr>
            <a:r>
              <a:rPr lang="en-US" sz="1600" b="1"/>
              <a:t>Whether you are a “Morning Person” or a “Night Owl” is determined by these cycles.</a:t>
            </a:r>
          </a:p>
          <a:p>
            <a:pPr marL="1257300" lvl="2" indent="-342900">
              <a:buFont typeface="Monotype Sorts" pitchFamily="2" charset="2"/>
              <a:buNone/>
            </a:pPr>
            <a:endParaRPr lang="en-US" sz="1600" b="1"/>
          </a:p>
          <a:p>
            <a:pPr marL="457200" indent="-457200">
              <a:buFont typeface="Monotype Sorts" pitchFamily="2" charset="2"/>
              <a:buNone/>
            </a:pPr>
            <a:endParaRPr lang="en-US" sz="2800" b="1"/>
          </a:p>
        </p:txBody>
      </p:sp>
      <p:pic>
        <p:nvPicPr>
          <p:cNvPr id="16390" name="Picture 6"/>
          <p:cNvPicPr>
            <a:picLocks noChangeArrowheads="1"/>
          </p:cNvPicPr>
          <p:nvPr/>
        </p:nvPicPr>
        <p:blipFill>
          <a:blip r:embed="rId3" cstate="print"/>
          <a:srcRect/>
          <a:stretch>
            <a:fillRect/>
          </a:stretch>
        </p:blipFill>
        <p:spPr bwMode="auto">
          <a:xfrm>
            <a:off x="5715000" y="2514600"/>
            <a:ext cx="2667000" cy="3581400"/>
          </a:xfrm>
          <a:prstGeom prst="rect">
            <a:avLst/>
          </a:prstGeom>
          <a:noFill/>
          <a:ln w="12700">
            <a:noFill/>
            <a:miter lim="800000"/>
            <a:headEnd/>
            <a:tailEnd/>
          </a:ln>
          <a:effectLst/>
        </p:spPr>
      </p:pic>
      <p:sp>
        <p:nvSpPr>
          <p:cNvPr id="7" name="Rounded Rectangle 6"/>
          <p:cNvSpPr/>
          <p:nvPr/>
        </p:nvSpPr>
        <p:spPr>
          <a:xfrm>
            <a:off x="251520" y="1844824"/>
            <a:ext cx="8640960" cy="4752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600" dirty="0">
                <a:solidFill>
                  <a:srgbClr val="FF0000"/>
                </a:solidFill>
              </a:rPr>
              <a:t>Maximize your Efficiency</a:t>
            </a:r>
            <a:br>
              <a:rPr lang="en-US" sz="3600" dirty="0">
                <a:solidFill>
                  <a:srgbClr val="FF0000"/>
                </a:solidFill>
              </a:rPr>
            </a:br>
            <a:r>
              <a:rPr lang="en-US" sz="2400" dirty="0">
                <a:solidFill>
                  <a:srgbClr val="FF0000"/>
                </a:solidFill>
              </a:rPr>
              <a:t>Work </a:t>
            </a:r>
            <a:r>
              <a:rPr lang="en-US" sz="2400" i="1" u="sng" dirty="0">
                <a:solidFill>
                  <a:srgbClr val="FF0000"/>
                </a:solidFill>
              </a:rPr>
              <a:t>With </a:t>
            </a:r>
            <a:r>
              <a:rPr lang="en-US" sz="2400" dirty="0">
                <a:solidFill>
                  <a:srgbClr val="FF0000"/>
                </a:solidFill>
              </a:rPr>
              <a:t>Your Body Cycles-not </a:t>
            </a:r>
            <a:r>
              <a:rPr lang="en-US" sz="2400" i="1" u="sng" dirty="0">
                <a:solidFill>
                  <a:srgbClr val="FF0000"/>
                </a:solidFill>
              </a:rPr>
              <a:t>Against </a:t>
            </a:r>
            <a:r>
              <a:rPr lang="en-US" sz="2400" dirty="0">
                <a:solidFill>
                  <a:srgbClr val="FF0000"/>
                </a:solidFill>
              </a:rPr>
              <a:t>Them</a:t>
            </a:r>
          </a:p>
        </p:txBody>
      </p:sp>
      <p:sp>
        <p:nvSpPr>
          <p:cNvPr id="55299" name="Rectangle 3"/>
          <p:cNvSpPr>
            <a:spLocks noGrp="1" noChangeArrowheads="1"/>
          </p:cNvSpPr>
          <p:nvPr>
            <p:ph type="body" idx="1"/>
          </p:nvPr>
        </p:nvSpPr>
        <p:spPr>
          <a:xfrm>
            <a:off x="1524000" y="2286000"/>
            <a:ext cx="5867400" cy="2895600"/>
          </a:xfrm>
        </p:spPr>
        <p:txBody>
          <a:bodyPr/>
          <a:lstStyle/>
          <a:p>
            <a:r>
              <a:rPr lang="en-US" sz="2400"/>
              <a:t>If we learn to listen to our bodies, we can work with these natural rhythms instead of fighting them.</a:t>
            </a:r>
          </a:p>
          <a:p>
            <a:r>
              <a:rPr lang="en-US" sz="2400"/>
              <a:t>We can make more efficient use of our time by scheduling certain activities at certain times of the day.</a:t>
            </a:r>
          </a:p>
        </p:txBody>
      </p:sp>
      <p:sp>
        <p:nvSpPr>
          <p:cNvPr id="4" name="Rounded Rectangle 3"/>
          <p:cNvSpPr/>
          <p:nvPr/>
        </p:nvSpPr>
        <p:spPr>
          <a:xfrm>
            <a:off x="251520" y="1700808"/>
            <a:ext cx="8640960" cy="4896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Folded Corner 4"/>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Don’t rely on willpower alone, it doesn’t work by itself</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01216"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noProof="0" dirty="0" smtClean="0">
                <a:solidFill>
                  <a:schemeClr val="bg1"/>
                </a:solidFill>
                <a:latin typeface="Mongolian Baiti" pitchFamily="66" charset="0"/>
                <a:cs typeface="Mongolian Baiti" pitchFamily="66" charset="0"/>
              </a:rPr>
              <a:t>1</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a:xfrm>
            <a:off x="762000" y="838200"/>
            <a:ext cx="7772400" cy="1143000"/>
          </a:xfrm>
        </p:spPr>
        <p:txBody>
          <a:bodyPr/>
          <a:lstStyle/>
          <a:p>
            <a:r>
              <a:rPr lang="en-US" sz="2800" dirty="0">
                <a:solidFill>
                  <a:srgbClr val="FF0000"/>
                </a:solidFill>
              </a:rPr>
              <a:t>Cognitive Tasks</a:t>
            </a:r>
            <a:br>
              <a:rPr lang="en-US" sz="2800" dirty="0">
                <a:solidFill>
                  <a:srgbClr val="FF0000"/>
                </a:solidFill>
              </a:rPr>
            </a:br>
            <a:r>
              <a:rPr lang="en-US" sz="2800" dirty="0">
                <a:solidFill>
                  <a:srgbClr val="FF0000"/>
                </a:solidFill>
              </a:rPr>
              <a:t>8am - 12 noon*</a:t>
            </a:r>
          </a:p>
        </p:txBody>
      </p:sp>
      <p:sp>
        <p:nvSpPr>
          <p:cNvPr id="57347" name="Rectangle 1027"/>
          <p:cNvSpPr>
            <a:spLocks noGrp="1" noChangeArrowheads="1"/>
          </p:cNvSpPr>
          <p:nvPr>
            <p:ph type="body" idx="1"/>
          </p:nvPr>
        </p:nvSpPr>
        <p:spPr>
          <a:xfrm>
            <a:off x="838200" y="2438400"/>
            <a:ext cx="7772400" cy="2133600"/>
          </a:xfrm>
        </p:spPr>
        <p:txBody>
          <a:bodyPr/>
          <a:lstStyle/>
          <a:p>
            <a:pPr>
              <a:buFont typeface="Monotype Sorts" pitchFamily="2" charset="2"/>
              <a:buNone/>
            </a:pPr>
            <a:r>
              <a:rPr lang="en-US"/>
              <a:t>Cognitive, or mental, tasks such as reading, calculating,  and problem solving are performed most efficiently in the morning.</a:t>
            </a:r>
          </a:p>
        </p:txBody>
      </p:sp>
      <p:sp>
        <p:nvSpPr>
          <p:cNvPr id="57348" name="Text Box 1028"/>
          <p:cNvSpPr txBox="1">
            <a:spLocks noChangeArrowheads="1"/>
          </p:cNvSpPr>
          <p:nvPr/>
        </p:nvSpPr>
        <p:spPr bwMode="auto">
          <a:xfrm>
            <a:off x="1143000" y="5334000"/>
            <a:ext cx="6248400" cy="336550"/>
          </a:xfrm>
          <a:prstGeom prst="rect">
            <a:avLst/>
          </a:prstGeom>
          <a:noFill/>
          <a:ln w="12700">
            <a:noFill/>
            <a:miter lim="800000"/>
            <a:headEnd/>
            <a:tailEnd/>
          </a:ln>
          <a:effectLst/>
        </p:spPr>
        <p:txBody>
          <a:bodyPr>
            <a:spAutoFit/>
          </a:bodyPr>
          <a:lstStyle/>
          <a:p>
            <a:pPr>
              <a:spcBef>
                <a:spcPct val="50000"/>
              </a:spcBef>
            </a:pPr>
            <a:r>
              <a:rPr lang="en-US" sz="1600" dirty="0">
                <a:solidFill>
                  <a:srgbClr val="FF0000"/>
                </a:solidFill>
              </a:rPr>
              <a:t>*If you are a Night Owl, shift these times about 3-4 hours later in the day.</a:t>
            </a:r>
          </a:p>
        </p:txBody>
      </p:sp>
      <p:sp>
        <p:nvSpPr>
          <p:cNvPr id="5" name="Rounded Rectangle 4"/>
          <p:cNvSpPr/>
          <p:nvPr/>
        </p:nvSpPr>
        <p:spPr>
          <a:xfrm>
            <a:off x="251520" y="1988840"/>
            <a:ext cx="8640960" cy="46085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2800" dirty="0">
                <a:solidFill>
                  <a:srgbClr val="FF0000"/>
                </a:solidFill>
              </a:rPr>
              <a:t>Short term memory</a:t>
            </a:r>
            <a:br>
              <a:rPr lang="en-US" sz="2800" dirty="0">
                <a:solidFill>
                  <a:srgbClr val="FF0000"/>
                </a:solidFill>
              </a:rPr>
            </a:br>
            <a:r>
              <a:rPr lang="en-US" sz="2800" dirty="0">
                <a:solidFill>
                  <a:srgbClr val="FF0000"/>
                </a:solidFill>
              </a:rPr>
              <a:t>6 am - 10 am</a:t>
            </a:r>
          </a:p>
        </p:txBody>
      </p:sp>
      <p:sp>
        <p:nvSpPr>
          <p:cNvPr id="61443" name="Rectangle 3"/>
          <p:cNvSpPr>
            <a:spLocks noGrp="1" noChangeArrowheads="1"/>
          </p:cNvSpPr>
          <p:nvPr>
            <p:ph type="body" idx="1"/>
          </p:nvPr>
        </p:nvSpPr>
        <p:spPr>
          <a:xfrm>
            <a:off x="1524000" y="2819400"/>
            <a:ext cx="6477000" cy="2057400"/>
          </a:xfrm>
        </p:spPr>
        <p:txBody>
          <a:bodyPr/>
          <a:lstStyle/>
          <a:p>
            <a:pPr>
              <a:buFont typeface="Monotype Sorts" pitchFamily="2" charset="2"/>
              <a:buNone/>
            </a:pPr>
            <a:r>
              <a:rPr lang="en-US"/>
              <a:t>Short term memory tasks such as last minute  reviewing for tests are best performed early in the morning.</a:t>
            </a:r>
          </a:p>
        </p:txBody>
      </p:sp>
      <p:sp>
        <p:nvSpPr>
          <p:cNvPr id="61444" name="Rectangle 4"/>
          <p:cNvSpPr>
            <a:spLocks noChangeArrowheads="1"/>
          </p:cNvSpPr>
          <p:nvPr/>
        </p:nvSpPr>
        <p:spPr bwMode="auto">
          <a:xfrm>
            <a:off x="1219200" y="5486400"/>
            <a:ext cx="6567488" cy="336550"/>
          </a:xfrm>
          <a:prstGeom prst="rect">
            <a:avLst/>
          </a:prstGeom>
          <a:noFill/>
          <a:ln w="12700">
            <a:noFill/>
            <a:miter lim="800000"/>
            <a:headEnd/>
            <a:tailEnd/>
          </a:ln>
          <a:effectLst/>
        </p:spPr>
        <p:txBody>
          <a:bodyPr wrap="none">
            <a:spAutoFit/>
          </a:bodyPr>
          <a:lstStyle/>
          <a:p>
            <a:pPr>
              <a:spcBef>
                <a:spcPct val="50000"/>
              </a:spcBef>
            </a:pPr>
            <a:r>
              <a:rPr lang="en-US" sz="1600" b="1" dirty="0">
                <a:solidFill>
                  <a:srgbClr val="FF0000"/>
                </a:solidFill>
              </a:rPr>
              <a:t>*If you are a Night Owl, shift these times about 3-4 hours later in the day.</a:t>
            </a:r>
          </a:p>
        </p:txBody>
      </p:sp>
      <p:sp>
        <p:nvSpPr>
          <p:cNvPr id="5" name="Rounded Rectangle 4"/>
          <p:cNvSpPr/>
          <p:nvPr/>
        </p:nvSpPr>
        <p:spPr>
          <a:xfrm>
            <a:off x="251520" y="1700808"/>
            <a:ext cx="8640960" cy="4896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18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18438" name="Line 6"/>
          <p:cNvSpPr>
            <a:spLocks noChangeShapeType="1"/>
          </p:cNvSpPr>
          <p:nvPr/>
        </p:nvSpPr>
        <p:spPr bwMode="auto">
          <a:xfrm>
            <a:off x="6324600" y="2057400"/>
            <a:ext cx="76200" cy="1905000"/>
          </a:xfrm>
          <a:prstGeom prst="line">
            <a:avLst/>
          </a:prstGeom>
          <a:noFill/>
          <a:ln w="12700">
            <a:noFill/>
            <a:round/>
            <a:headEnd/>
            <a:tailEnd/>
          </a:ln>
          <a:effectLst/>
        </p:spPr>
        <p:txBody>
          <a:bodyPr wrap="none" anchor="ctr"/>
          <a:lstStyle/>
          <a:p>
            <a:endParaRPr lang="en-IE"/>
          </a:p>
        </p:txBody>
      </p:sp>
      <p:sp>
        <p:nvSpPr>
          <p:cNvPr id="18441" name="Rectangle 9"/>
          <p:cNvSpPr>
            <a:spLocks noGrp="1" noChangeArrowheads="1"/>
          </p:cNvSpPr>
          <p:nvPr>
            <p:ph type="title"/>
          </p:nvPr>
        </p:nvSpPr>
        <p:spPr/>
        <p:txBody>
          <a:bodyPr/>
          <a:lstStyle/>
          <a:p>
            <a:r>
              <a:rPr lang="en-US" sz="2800" dirty="0">
                <a:solidFill>
                  <a:srgbClr val="FF0000"/>
                </a:solidFill>
              </a:rPr>
              <a:t>Long term memory</a:t>
            </a:r>
            <a:br>
              <a:rPr lang="en-US" sz="2800" dirty="0">
                <a:solidFill>
                  <a:srgbClr val="FF0000"/>
                </a:solidFill>
              </a:rPr>
            </a:br>
            <a:r>
              <a:rPr lang="en-US" sz="2800" dirty="0">
                <a:solidFill>
                  <a:srgbClr val="FF0000"/>
                </a:solidFill>
              </a:rPr>
              <a:t>1 pm - 4pm*</a:t>
            </a:r>
          </a:p>
        </p:txBody>
      </p:sp>
      <p:sp>
        <p:nvSpPr>
          <p:cNvPr id="18442" name="Rectangle 10"/>
          <p:cNvSpPr>
            <a:spLocks noGrp="1" noChangeArrowheads="1"/>
          </p:cNvSpPr>
          <p:nvPr>
            <p:ph type="body" idx="1"/>
          </p:nvPr>
        </p:nvSpPr>
        <p:spPr>
          <a:xfrm>
            <a:off x="1295400" y="5181600"/>
            <a:ext cx="6248400" cy="381000"/>
          </a:xfrm>
        </p:spPr>
        <p:txBody>
          <a:bodyPr/>
          <a:lstStyle/>
          <a:p>
            <a:pPr>
              <a:spcBef>
                <a:spcPct val="50000"/>
              </a:spcBef>
              <a:buClrTx/>
              <a:buSzTx/>
              <a:buFontTx/>
              <a:buNone/>
            </a:pPr>
            <a:r>
              <a:rPr lang="en-US" sz="1600" dirty="0">
                <a:solidFill>
                  <a:srgbClr val="FF0000"/>
                </a:solidFill>
                <a:effectLst/>
                <a:latin typeface="Times New Roman" pitchFamily="18" charset="0"/>
              </a:rPr>
              <a:t>*If you are a Night Owl, shift these times about 3-4 hours later in the day.</a:t>
            </a:r>
          </a:p>
          <a:p>
            <a:endParaRPr lang="en-US" dirty="0"/>
          </a:p>
        </p:txBody>
      </p:sp>
      <p:sp>
        <p:nvSpPr>
          <p:cNvPr id="18443" name="Text Box 11"/>
          <p:cNvSpPr txBox="1">
            <a:spLocks noChangeArrowheads="1"/>
          </p:cNvSpPr>
          <p:nvPr/>
        </p:nvSpPr>
        <p:spPr bwMode="auto">
          <a:xfrm>
            <a:off x="1143000" y="2590800"/>
            <a:ext cx="6324600" cy="2041525"/>
          </a:xfrm>
          <a:prstGeom prst="rect">
            <a:avLst/>
          </a:prstGeom>
          <a:noFill/>
          <a:ln w="12700">
            <a:noFill/>
            <a:miter lim="800000"/>
            <a:headEnd/>
            <a:tailEnd/>
          </a:ln>
          <a:effectLst/>
        </p:spPr>
        <p:txBody>
          <a:bodyPr>
            <a:spAutoFit/>
          </a:bodyPr>
          <a:lstStyle/>
          <a:p>
            <a:pPr>
              <a:spcBef>
                <a:spcPct val="50000"/>
              </a:spcBef>
            </a:pPr>
            <a:r>
              <a:rPr lang="en-US" sz="3200">
                <a:latin typeface="Arial" charset="0"/>
              </a:rPr>
              <a:t>Longer term Memory tasks such as memorizing speeches and information for application are best performed in the afternoon.</a:t>
            </a:r>
          </a:p>
        </p:txBody>
      </p:sp>
      <p:sp>
        <p:nvSpPr>
          <p:cNvPr id="8" name="Rounded Rectangle 7"/>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normAutofit fontScale="90000"/>
          </a:bodyPr>
          <a:lstStyle/>
          <a:p>
            <a:r>
              <a:rPr lang="en-US" sz="2800" dirty="0">
                <a:solidFill>
                  <a:srgbClr val="7FFF00"/>
                </a:solidFill>
              </a:rPr>
              <a:t/>
            </a:r>
            <a:br>
              <a:rPr lang="en-US" sz="2800" dirty="0">
                <a:solidFill>
                  <a:srgbClr val="7FFF00"/>
                </a:solidFill>
              </a:rPr>
            </a:br>
            <a:r>
              <a:rPr lang="en-US" sz="2800" dirty="0">
                <a:solidFill>
                  <a:srgbClr val="FF0000"/>
                </a:solidFill>
              </a:rPr>
              <a:t> Manual Dexterity</a:t>
            </a:r>
            <a:br>
              <a:rPr lang="en-US" sz="2800" dirty="0">
                <a:solidFill>
                  <a:srgbClr val="FF0000"/>
                </a:solidFill>
              </a:rPr>
            </a:br>
            <a:r>
              <a:rPr lang="en-US" sz="2800" dirty="0">
                <a:solidFill>
                  <a:srgbClr val="FF0000"/>
                </a:solidFill>
              </a:rPr>
              <a:t>2 pm to 6 pm* </a:t>
            </a:r>
            <a:br>
              <a:rPr lang="en-US" sz="2800" dirty="0">
                <a:solidFill>
                  <a:srgbClr val="FF0000"/>
                </a:solidFill>
              </a:rPr>
            </a:br>
            <a:endParaRPr lang="en-US" sz="2800" dirty="0">
              <a:solidFill>
                <a:srgbClr val="FF0000"/>
              </a:solidFill>
            </a:endParaRPr>
          </a:p>
        </p:txBody>
      </p:sp>
      <p:sp>
        <p:nvSpPr>
          <p:cNvPr id="59395" name="Rectangle 1027"/>
          <p:cNvSpPr>
            <a:spLocks noGrp="1" noChangeArrowheads="1"/>
          </p:cNvSpPr>
          <p:nvPr>
            <p:ph type="body" idx="1"/>
          </p:nvPr>
        </p:nvSpPr>
        <p:spPr>
          <a:xfrm>
            <a:off x="838200" y="2514600"/>
            <a:ext cx="7772400" cy="1828800"/>
          </a:xfrm>
        </p:spPr>
        <p:txBody>
          <a:bodyPr>
            <a:normAutofit fontScale="92500"/>
          </a:bodyPr>
          <a:lstStyle/>
          <a:p>
            <a:pPr>
              <a:buFont typeface="Monotype Sorts" pitchFamily="2" charset="2"/>
              <a:buNone/>
            </a:pPr>
            <a:r>
              <a:rPr lang="en-US"/>
              <a:t>You are most efficient at tasks involving the use of your hands such as keyboarding and carpentry in the afternoon and early evening.</a:t>
            </a:r>
          </a:p>
        </p:txBody>
      </p:sp>
      <p:sp>
        <p:nvSpPr>
          <p:cNvPr id="59396" name="Rectangle 1028"/>
          <p:cNvSpPr>
            <a:spLocks noChangeArrowheads="1"/>
          </p:cNvSpPr>
          <p:nvPr/>
        </p:nvSpPr>
        <p:spPr bwMode="auto">
          <a:xfrm>
            <a:off x="1143000" y="5334000"/>
            <a:ext cx="6567488" cy="336550"/>
          </a:xfrm>
          <a:prstGeom prst="rect">
            <a:avLst/>
          </a:prstGeom>
          <a:noFill/>
          <a:ln w="12700">
            <a:noFill/>
            <a:miter lim="800000"/>
            <a:headEnd/>
            <a:tailEnd/>
          </a:ln>
          <a:effectLst/>
        </p:spPr>
        <p:txBody>
          <a:bodyPr wrap="none">
            <a:spAutoFit/>
          </a:bodyPr>
          <a:lstStyle/>
          <a:p>
            <a:pPr>
              <a:spcBef>
                <a:spcPct val="50000"/>
              </a:spcBef>
            </a:pPr>
            <a:r>
              <a:rPr lang="en-US" sz="1600" dirty="0">
                <a:solidFill>
                  <a:srgbClr val="FF0000"/>
                </a:solidFill>
              </a:rPr>
              <a:t>*</a:t>
            </a:r>
            <a:r>
              <a:rPr lang="en-US" sz="1600" b="1" dirty="0">
                <a:solidFill>
                  <a:srgbClr val="FF0000"/>
                </a:solidFill>
              </a:rPr>
              <a:t>If you are a Night Owl, shift these times about 3-4 hours later in the day.</a:t>
            </a:r>
          </a:p>
        </p:txBody>
      </p:sp>
      <p:sp>
        <p:nvSpPr>
          <p:cNvPr id="5" name="Rounded Rectangle 4"/>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838200"/>
            <a:ext cx="7772400" cy="1143000"/>
          </a:xfrm>
        </p:spPr>
        <p:txBody>
          <a:bodyPr>
            <a:normAutofit fontScale="90000"/>
          </a:bodyPr>
          <a:lstStyle/>
          <a:p>
            <a:r>
              <a:rPr lang="en-US" sz="2800" dirty="0">
                <a:solidFill>
                  <a:srgbClr val="FF0000"/>
                </a:solidFill>
              </a:rPr>
              <a:t>Physical Workouts</a:t>
            </a:r>
            <a:br>
              <a:rPr lang="en-US" sz="2800" dirty="0">
                <a:solidFill>
                  <a:srgbClr val="FF0000"/>
                </a:solidFill>
              </a:rPr>
            </a:br>
            <a:r>
              <a:rPr lang="en-US" sz="2800" dirty="0">
                <a:solidFill>
                  <a:srgbClr val="FF0000"/>
                </a:solidFill>
              </a:rPr>
              <a:t>4 pm to 9 pm *</a:t>
            </a:r>
            <a:r>
              <a:rPr lang="en-US" sz="2800" dirty="0">
                <a:solidFill>
                  <a:srgbClr val="7FFF00"/>
                </a:solidFill>
              </a:rPr>
              <a:t/>
            </a:r>
            <a:br>
              <a:rPr lang="en-US" sz="2800" dirty="0">
                <a:solidFill>
                  <a:srgbClr val="7FFF00"/>
                </a:solidFill>
              </a:rPr>
            </a:br>
            <a:endParaRPr lang="en-US" sz="2800" dirty="0">
              <a:solidFill>
                <a:srgbClr val="7FFF00"/>
              </a:solidFill>
            </a:endParaRPr>
          </a:p>
        </p:txBody>
      </p:sp>
      <p:sp>
        <p:nvSpPr>
          <p:cNvPr id="60419" name="Rectangle 3"/>
          <p:cNvSpPr>
            <a:spLocks noGrp="1" noChangeArrowheads="1"/>
          </p:cNvSpPr>
          <p:nvPr>
            <p:ph type="body" idx="1"/>
          </p:nvPr>
        </p:nvSpPr>
        <p:spPr>
          <a:xfrm>
            <a:off x="685800" y="1981200"/>
            <a:ext cx="7772400" cy="2286000"/>
          </a:xfrm>
        </p:spPr>
        <p:txBody>
          <a:bodyPr>
            <a:normAutofit fontScale="92500" lnSpcReduction="20000"/>
          </a:bodyPr>
          <a:lstStyle/>
          <a:p>
            <a:pPr lvl="1">
              <a:lnSpc>
                <a:spcPct val="90000"/>
              </a:lnSpc>
              <a:buFontTx/>
              <a:buNone/>
            </a:pPr>
            <a:r>
              <a:rPr lang="en-US" b="1"/>
              <a:t>Because of Circadian Rhythms it is best to engage in physical activity in the evening when your large muscle coordination is at its peak.  </a:t>
            </a:r>
          </a:p>
          <a:p>
            <a:pPr lvl="1">
              <a:lnSpc>
                <a:spcPct val="90000"/>
              </a:lnSpc>
              <a:buFontTx/>
              <a:buNone/>
            </a:pPr>
            <a:r>
              <a:rPr lang="en-US" b="1"/>
              <a:t>Studies show you will </a:t>
            </a:r>
            <a:r>
              <a:rPr lang="en-US" b="1" i="1"/>
              <a:t>perceive</a:t>
            </a:r>
            <a:r>
              <a:rPr lang="en-US" b="1"/>
              <a:t>  the workout to be easier in the evening.</a:t>
            </a:r>
          </a:p>
          <a:p>
            <a:pPr lvl="1">
              <a:lnSpc>
                <a:spcPct val="90000"/>
              </a:lnSpc>
              <a:buFontTx/>
              <a:buNone/>
            </a:pPr>
            <a:r>
              <a:rPr lang="en-US" b="1"/>
              <a:t>Exercising about 5 hours before bedtime improves the quality of sleep.</a:t>
            </a:r>
          </a:p>
        </p:txBody>
      </p:sp>
      <p:sp>
        <p:nvSpPr>
          <p:cNvPr id="60420" name="Rectangle 4"/>
          <p:cNvSpPr>
            <a:spLocks noChangeArrowheads="1"/>
          </p:cNvSpPr>
          <p:nvPr/>
        </p:nvSpPr>
        <p:spPr bwMode="auto">
          <a:xfrm>
            <a:off x="1295400" y="5562600"/>
            <a:ext cx="6567488" cy="336550"/>
          </a:xfrm>
          <a:prstGeom prst="rect">
            <a:avLst/>
          </a:prstGeom>
          <a:noFill/>
          <a:ln w="12700">
            <a:noFill/>
            <a:miter lim="800000"/>
            <a:headEnd/>
            <a:tailEnd/>
          </a:ln>
          <a:effectLst/>
        </p:spPr>
        <p:txBody>
          <a:bodyPr wrap="none">
            <a:spAutoFit/>
          </a:bodyPr>
          <a:lstStyle/>
          <a:p>
            <a:pPr>
              <a:spcBef>
                <a:spcPct val="50000"/>
              </a:spcBef>
            </a:pPr>
            <a:r>
              <a:rPr lang="en-US" sz="1600" b="1" dirty="0">
                <a:solidFill>
                  <a:srgbClr val="FF0000"/>
                </a:solidFill>
              </a:rPr>
              <a:t>*If you are a Night Owl, shift these times about 3-4 hours later in the day.</a:t>
            </a:r>
          </a:p>
        </p:txBody>
      </p:sp>
      <p:sp>
        <p:nvSpPr>
          <p:cNvPr id="5" name="Rounded Rectangle 4"/>
          <p:cNvSpPr/>
          <p:nvPr/>
        </p:nvSpPr>
        <p:spPr>
          <a:xfrm>
            <a:off x="251520" y="1700808"/>
            <a:ext cx="8640960" cy="4896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0"/>
          <p:cNvSpPr>
            <a:spLocks noGrp="1" noChangeArrowheads="1"/>
          </p:cNvSpPr>
          <p:nvPr>
            <p:ph type="title"/>
          </p:nvPr>
        </p:nvSpPr>
        <p:spPr/>
        <p:txBody>
          <a:bodyPr/>
          <a:lstStyle/>
          <a:p>
            <a:r>
              <a:rPr lang="en-US" sz="3600" dirty="0">
                <a:solidFill>
                  <a:srgbClr val="FF0000"/>
                </a:solidFill>
              </a:rPr>
              <a:t>Student Lag, aka Jet Lag</a:t>
            </a:r>
          </a:p>
        </p:txBody>
      </p:sp>
      <p:sp>
        <p:nvSpPr>
          <p:cNvPr id="54275" name="Rectangle 2051"/>
          <p:cNvSpPr>
            <a:spLocks noGrp="1" noChangeArrowheads="1"/>
          </p:cNvSpPr>
          <p:nvPr>
            <p:ph type="body" idx="1"/>
          </p:nvPr>
        </p:nvSpPr>
        <p:spPr>
          <a:xfrm>
            <a:off x="1447800" y="2590800"/>
            <a:ext cx="6400800" cy="2362200"/>
          </a:xfrm>
        </p:spPr>
        <p:txBody>
          <a:bodyPr>
            <a:normAutofit lnSpcReduction="10000"/>
          </a:bodyPr>
          <a:lstStyle/>
          <a:p>
            <a:pPr>
              <a:lnSpc>
                <a:spcPct val="90000"/>
              </a:lnSpc>
              <a:buFont typeface="Monotype Sorts" pitchFamily="2" charset="2"/>
              <a:buNone/>
            </a:pPr>
            <a:r>
              <a:rPr lang="en-US" sz="2800"/>
              <a:t>Are you creating the equivalent of jet lag by keeping an inconsistent sleep schedule?</a:t>
            </a:r>
          </a:p>
          <a:p>
            <a:pPr>
              <a:lnSpc>
                <a:spcPct val="90000"/>
              </a:lnSpc>
              <a:buFont typeface="Monotype Sorts" pitchFamily="2" charset="2"/>
              <a:buNone/>
            </a:pPr>
            <a:endParaRPr lang="en-US" sz="2800"/>
          </a:p>
          <a:p>
            <a:pPr>
              <a:lnSpc>
                <a:spcPct val="90000"/>
              </a:lnSpc>
              <a:buFont typeface="Monotype Sorts" pitchFamily="2" charset="2"/>
              <a:buNone/>
            </a:pPr>
            <a:r>
              <a:rPr lang="en-US" sz="2800"/>
              <a:t>Answer the following questions to find out. </a:t>
            </a:r>
          </a:p>
          <a:p>
            <a:pPr>
              <a:lnSpc>
                <a:spcPct val="90000"/>
              </a:lnSpc>
              <a:buFont typeface="Monotype Sorts" pitchFamily="2" charset="2"/>
              <a:buNone/>
            </a:pPr>
            <a:endParaRPr lang="en-US" sz="2800"/>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normAutofit fontScale="90000"/>
          </a:bodyPr>
          <a:lstStyle/>
          <a:p>
            <a:r>
              <a:rPr lang="en-US" sz="3600" dirty="0">
                <a:solidFill>
                  <a:srgbClr val="FF0000"/>
                </a:solidFill>
              </a:rPr>
              <a:t>Do you Suffer from </a:t>
            </a:r>
            <a:br>
              <a:rPr lang="en-US" sz="3600" dirty="0">
                <a:solidFill>
                  <a:srgbClr val="FF0000"/>
                </a:solidFill>
              </a:rPr>
            </a:br>
            <a:r>
              <a:rPr lang="en-US" sz="3600" dirty="0">
                <a:solidFill>
                  <a:srgbClr val="FF0000"/>
                </a:solidFill>
              </a:rPr>
              <a:t>Student Jet Lag?</a:t>
            </a:r>
          </a:p>
        </p:txBody>
      </p:sp>
      <p:sp>
        <p:nvSpPr>
          <p:cNvPr id="67587" name="Rectangle 1027"/>
          <p:cNvSpPr>
            <a:spLocks noGrp="1" noChangeArrowheads="1"/>
          </p:cNvSpPr>
          <p:nvPr>
            <p:ph type="body" idx="1"/>
          </p:nvPr>
        </p:nvSpPr>
        <p:spPr>
          <a:xfrm>
            <a:off x="685800" y="1981200"/>
            <a:ext cx="7467600" cy="3657600"/>
          </a:xfrm>
        </p:spPr>
        <p:txBody>
          <a:bodyPr>
            <a:normAutofit lnSpcReduction="10000"/>
          </a:bodyPr>
          <a:lstStyle/>
          <a:p>
            <a:pPr>
              <a:lnSpc>
                <a:spcPct val="90000"/>
              </a:lnSpc>
              <a:buFont typeface="Monotype Sorts" pitchFamily="2" charset="2"/>
              <a:buNone/>
            </a:pPr>
            <a:endParaRPr lang="en-US" sz="2400"/>
          </a:p>
          <a:p>
            <a:pPr>
              <a:lnSpc>
                <a:spcPct val="90000"/>
              </a:lnSpc>
              <a:buFont typeface="Monotype Sorts" pitchFamily="2" charset="2"/>
              <a:buNone/>
            </a:pPr>
            <a:r>
              <a:rPr lang="en-US" sz="2400"/>
              <a:t>Do you get up at about the the same time each morning?		</a:t>
            </a:r>
          </a:p>
          <a:p>
            <a:pPr>
              <a:lnSpc>
                <a:spcPct val="90000"/>
              </a:lnSpc>
              <a:buFont typeface="Monotype Sorts" pitchFamily="2" charset="2"/>
              <a:buNone/>
            </a:pPr>
            <a:r>
              <a:rPr lang="en-US" sz="2400"/>
              <a:t>				Yes___No____ 	</a:t>
            </a:r>
          </a:p>
          <a:p>
            <a:pPr>
              <a:lnSpc>
                <a:spcPct val="90000"/>
              </a:lnSpc>
              <a:buFont typeface="Monotype Sorts" pitchFamily="2" charset="2"/>
              <a:buNone/>
            </a:pPr>
            <a:endParaRPr lang="en-US" sz="2400"/>
          </a:p>
          <a:p>
            <a:pPr>
              <a:lnSpc>
                <a:spcPct val="90000"/>
              </a:lnSpc>
              <a:buFont typeface="Monotype Sorts" pitchFamily="2" charset="2"/>
              <a:buNone/>
            </a:pPr>
            <a:r>
              <a:rPr lang="en-US" sz="2400"/>
              <a:t>Do you wake up without an alarm most mornings?</a:t>
            </a:r>
          </a:p>
          <a:p>
            <a:pPr>
              <a:lnSpc>
                <a:spcPct val="90000"/>
              </a:lnSpc>
              <a:buFont typeface="Monotype Sorts" pitchFamily="2" charset="2"/>
              <a:buNone/>
            </a:pPr>
            <a:r>
              <a:rPr lang="en-US" sz="2400"/>
              <a:t>				Yes___No____</a:t>
            </a:r>
          </a:p>
          <a:p>
            <a:pPr>
              <a:lnSpc>
                <a:spcPct val="90000"/>
              </a:lnSpc>
              <a:buFont typeface="Monotype Sorts" pitchFamily="2" charset="2"/>
              <a:buNone/>
            </a:pPr>
            <a:endParaRPr lang="en-US" sz="2400"/>
          </a:p>
          <a:p>
            <a:pPr>
              <a:lnSpc>
                <a:spcPct val="90000"/>
              </a:lnSpc>
              <a:buFont typeface="Monotype Sorts" pitchFamily="2" charset="2"/>
              <a:buNone/>
            </a:pPr>
            <a:r>
              <a:rPr lang="en-US" sz="2400"/>
              <a:t>Do you almost always get  7-9 hours of sleep per night?</a:t>
            </a:r>
          </a:p>
          <a:p>
            <a:pPr>
              <a:lnSpc>
                <a:spcPct val="90000"/>
              </a:lnSpc>
              <a:buFont typeface="Monotype Sorts" pitchFamily="2" charset="2"/>
              <a:buNone/>
            </a:pPr>
            <a:r>
              <a:rPr lang="en-US" sz="2400"/>
              <a:t>				Yes___No____</a:t>
            </a:r>
          </a:p>
        </p:txBody>
      </p:sp>
      <p:sp>
        <p:nvSpPr>
          <p:cNvPr id="4" name="Rounded Rectangle 3"/>
          <p:cNvSpPr/>
          <p:nvPr/>
        </p:nvSpPr>
        <p:spPr>
          <a:xfrm>
            <a:off x="251520" y="1700808"/>
            <a:ext cx="8640960" cy="4896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600" dirty="0">
                <a:solidFill>
                  <a:srgbClr val="FF0000"/>
                </a:solidFill>
              </a:rPr>
              <a:t>Student Jet Lag</a:t>
            </a:r>
          </a:p>
        </p:txBody>
      </p:sp>
      <p:sp>
        <p:nvSpPr>
          <p:cNvPr id="69635" name="Rectangle 3"/>
          <p:cNvSpPr>
            <a:spLocks noGrp="1" noChangeArrowheads="1"/>
          </p:cNvSpPr>
          <p:nvPr>
            <p:ph type="body" idx="1"/>
          </p:nvPr>
        </p:nvSpPr>
        <p:spPr/>
        <p:txBody>
          <a:bodyPr/>
          <a:lstStyle/>
          <a:p>
            <a:r>
              <a:rPr lang="en-US" dirty="0"/>
              <a:t>If you answered </a:t>
            </a:r>
            <a:r>
              <a:rPr lang="en-US" i="1" dirty="0" smtClean="0"/>
              <a:t>No</a:t>
            </a:r>
            <a:r>
              <a:rPr lang="en-US" dirty="0" smtClean="0"/>
              <a:t> </a:t>
            </a:r>
            <a:r>
              <a:rPr lang="en-US" dirty="0"/>
              <a:t>to any of the questions, you are compromising your body’s efficiency.</a:t>
            </a:r>
          </a:p>
          <a:p>
            <a:pPr>
              <a:buFont typeface="Monotype Sorts" pitchFamily="2" charset="2"/>
              <a:buNone/>
            </a:pPr>
            <a:endParaRPr lang="en-US" dirty="0"/>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ctrTitle"/>
          </p:nvPr>
        </p:nvSpPr>
        <p:spPr>
          <a:xfrm>
            <a:off x="685800" y="2286000"/>
            <a:ext cx="7772400" cy="1143000"/>
          </a:xfrm>
        </p:spPr>
        <p:txBody>
          <a:bodyPr>
            <a:normAutofit fontScale="90000"/>
          </a:bodyPr>
          <a:lstStyle/>
          <a:p>
            <a:r>
              <a:rPr lang="en-US"/>
              <a:t>Learn more about Circadian Rhythms</a:t>
            </a:r>
          </a:p>
        </p:txBody>
      </p:sp>
      <p:sp>
        <p:nvSpPr>
          <p:cNvPr id="56323" name="Rectangle 1027"/>
          <p:cNvSpPr>
            <a:spLocks noGrp="1" noChangeArrowheads="1"/>
          </p:cNvSpPr>
          <p:nvPr>
            <p:ph type="subTitle" idx="1"/>
          </p:nvPr>
        </p:nvSpPr>
        <p:spPr>
          <a:xfrm>
            <a:off x="1371600" y="3886200"/>
            <a:ext cx="6400800" cy="1447800"/>
          </a:xfrm>
        </p:spPr>
        <p:txBody>
          <a:bodyPr/>
          <a:lstStyle/>
          <a:p>
            <a:r>
              <a:rPr lang="en-US" sz="2800" b="1" i="1" dirty="0">
                <a:solidFill>
                  <a:srgbClr val="FF0000"/>
                </a:solidFill>
              </a:rPr>
              <a:t>Secrets of Our Body Clocks Revealed</a:t>
            </a:r>
            <a:endParaRPr lang="en-US" sz="3600" i="1" dirty="0">
              <a:solidFill>
                <a:srgbClr val="FF0000"/>
              </a:solidFill>
            </a:endParaRPr>
          </a:p>
          <a:p>
            <a:pPr lvl="1"/>
            <a:r>
              <a:rPr lang="en-US" sz="2000" dirty="0">
                <a:solidFill>
                  <a:srgbClr val="FF0000"/>
                </a:solidFill>
              </a:rPr>
              <a:t>Perry, Dawson. Macmillan Publishing, 1988</a:t>
            </a:r>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2667000"/>
            <a:ext cx="7772400" cy="1143000"/>
          </a:xfrm>
        </p:spPr>
        <p:txBody>
          <a:bodyPr>
            <a:normAutofit fontScale="90000"/>
          </a:bodyPr>
          <a:lstStyle/>
          <a:p>
            <a:r>
              <a:rPr lang="en-US" sz="5400" b="1"/>
              <a:t>4.</a:t>
            </a:r>
            <a:r>
              <a:rPr lang="en-US" sz="4000" b="1"/>
              <a:t>  Am I Working My “A’s” Off? </a:t>
            </a:r>
            <a:br>
              <a:rPr lang="en-US" sz="4000" b="1"/>
            </a:br>
            <a:r>
              <a:rPr lang="en-US" sz="4000" b="1"/>
              <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Folded Corner 4"/>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Take small steps, make minor changes, don’t try to make big leaps</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73224"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noProof="0" dirty="0">
                <a:solidFill>
                  <a:schemeClr val="bg1"/>
                </a:solidFill>
                <a:latin typeface="Mongolian Baiti" pitchFamily="66" charset="0"/>
                <a:cs typeface="Mongolian Baiti" pitchFamily="66" charset="0"/>
              </a:rPr>
              <a:t>2</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204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20484" name="Rectangle 4"/>
          <p:cNvSpPr>
            <a:spLocks noGrp="1" noChangeArrowheads="1"/>
          </p:cNvSpPr>
          <p:nvPr>
            <p:ph type="title"/>
          </p:nvPr>
        </p:nvSpPr>
        <p:spPr>
          <a:noFill/>
          <a:ln/>
        </p:spPr>
        <p:txBody>
          <a:bodyPr/>
          <a:lstStyle/>
          <a:p>
            <a:r>
              <a:rPr lang="en-US" b="1"/>
              <a:t>4. Am I Working My “A’s” Off?</a:t>
            </a:r>
          </a:p>
        </p:txBody>
      </p:sp>
      <p:sp>
        <p:nvSpPr>
          <p:cNvPr id="20485" name="Rectangle 5"/>
          <p:cNvSpPr>
            <a:spLocks noGrp="1" noChangeArrowheads="1"/>
          </p:cNvSpPr>
          <p:nvPr>
            <p:ph type="body" sz="half" idx="1"/>
          </p:nvPr>
        </p:nvSpPr>
        <p:spPr>
          <a:xfrm>
            <a:off x="685800" y="1981200"/>
            <a:ext cx="3810000" cy="2819400"/>
          </a:xfrm>
          <a:noFill/>
          <a:ln/>
        </p:spPr>
        <p:txBody>
          <a:bodyPr/>
          <a:lstStyle/>
          <a:p>
            <a:r>
              <a:rPr lang="en-US" sz="2400"/>
              <a:t>Economist Vilfredo Pareto identified the </a:t>
            </a:r>
            <a:r>
              <a:rPr lang="en-US" sz="2800"/>
              <a:t>80/20 Rule.</a:t>
            </a:r>
          </a:p>
          <a:p>
            <a:pPr lvl="1"/>
            <a:r>
              <a:rPr lang="en-US" sz="2400"/>
              <a:t>In any list of tasks, 80% of the importance lies in 20% of the list.</a:t>
            </a:r>
          </a:p>
        </p:txBody>
      </p:sp>
      <p:graphicFrame>
        <p:nvGraphicFramePr>
          <p:cNvPr id="20486" name="Object 6">
            <a:hlinkClick r:id="" action="ppaction://ole?verb=0"/>
          </p:cNvPr>
          <p:cNvGraphicFramePr>
            <a:graphicFrameLocks/>
          </p:cNvGraphicFramePr>
          <p:nvPr>
            <p:ph type="clipArt" sz="half" idx="2"/>
          </p:nvPr>
        </p:nvGraphicFramePr>
        <p:xfrm>
          <a:off x="5334000" y="2514600"/>
          <a:ext cx="3119438" cy="3090863"/>
        </p:xfrm>
        <a:graphic>
          <a:graphicData uri="http://schemas.openxmlformats.org/presentationml/2006/ole">
            <p:oleObj spid="_x0000_s6146" name="Clip" r:id="rId4" imgW="4636800" imgH="3822480" progId="">
              <p:embed/>
            </p:oleObj>
          </a:graphicData>
        </a:graphic>
      </p:graphicFrame>
      <p:sp>
        <p:nvSpPr>
          <p:cNvPr id="7" name="Rounded Rectangle 6"/>
          <p:cNvSpPr/>
          <p:nvPr/>
        </p:nvSpPr>
        <p:spPr>
          <a:xfrm>
            <a:off x="251520" y="1844824"/>
            <a:ext cx="8640960" cy="4752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22531" name="Rectangle 3"/>
          <p:cNvSpPr>
            <a:spLocks noChangeArrowheads="1"/>
          </p:cNvSpPr>
          <p:nvPr/>
        </p:nvSpPr>
        <p:spPr bwMode="auto">
          <a:xfrm>
            <a:off x="3124200" y="6400800"/>
            <a:ext cx="2895600" cy="457200"/>
          </a:xfrm>
          <a:prstGeom prst="rect">
            <a:avLst/>
          </a:prstGeom>
          <a:noFill/>
          <a:ln w="12700">
            <a:noFill/>
            <a:miter lim="800000"/>
            <a:headEnd/>
            <a:tailEnd/>
          </a:ln>
          <a:effectLst/>
        </p:spPr>
        <p:txBody>
          <a:bodyPr wrap="none" anchor="ctr"/>
          <a:lstStyle/>
          <a:p>
            <a:endParaRPr lang="en-IE"/>
          </a:p>
        </p:txBody>
      </p:sp>
      <p:sp>
        <p:nvSpPr>
          <p:cNvPr id="22532" name="Rectangle 4"/>
          <p:cNvSpPr>
            <a:spLocks noGrp="1" noChangeArrowheads="1"/>
          </p:cNvSpPr>
          <p:nvPr>
            <p:ph type="title"/>
          </p:nvPr>
        </p:nvSpPr>
        <p:spPr>
          <a:xfrm>
            <a:off x="685800" y="914400"/>
            <a:ext cx="7772400" cy="1143000"/>
          </a:xfrm>
          <a:noFill/>
          <a:ln/>
        </p:spPr>
        <p:txBody>
          <a:bodyPr>
            <a:normAutofit fontScale="90000"/>
          </a:bodyPr>
          <a:lstStyle/>
          <a:p>
            <a:r>
              <a:rPr lang="en-US" sz="2800" b="1" dirty="0">
                <a:solidFill>
                  <a:srgbClr val="FF0000"/>
                </a:solidFill>
              </a:rPr>
              <a:t>How would prioritize this list of daily tasks?</a:t>
            </a:r>
            <a:r>
              <a:rPr lang="en-US" sz="2400" b="1" dirty="0">
                <a:solidFill>
                  <a:srgbClr val="FF0000"/>
                </a:solidFill>
              </a:rPr>
              <a:t> </a:t>
            </a:r>
            <a:br>
              <a:rPr lang="en-US" sz="2400" b="1" dirty="0">
                <a:solidFill>
                  <a:srgbClr val="FF0000"/>
                </a:solidFill>
              </a:rPr>
            </a:br>
            <a:r>
              <a:rPr lang="en-US" sz="1800" b="1" dirty="0">
                <a:solidFill>
                  <a:srgbClr val="FF0000"/>
                </a:solidFill>
              </a:rPr>
              <a:t>Write the underlined word of the tasks</a:t>
            </a:r>
            <a:br>
              <a:rPr lang="en-US" sz="1800" b="1" dirty="0">
                <a:solidFill>
                  <a:srgbClr val="FF0000"/>
                </a:solidFill>
              </a:rPr>
            </a:br>
            <a:r>
              <a:rPr lang="en-US" sz="1800" b="1" dirty="0">
                <a:solidFill>
                  <a:srgbClr val="FF0000"/>
                </a:solidFill>
              </a:rPr>
              <a:t> which would be on your</a:t>
            </a:r>
            <a:br>
              <a:rPr lang="en-US" sz="1800" b="1" dirty="0">
                <a:solidFill>
                  <a:srgbClr val="FF0000"/>
                </a:solidFill>
              </a:rPr>
            </a:br>
            <a:r>
              <a:rPr lang="en-US" sz="2400" b="1" dirty="0">
                <a:solidFill>
                  <a:srgbClr val="FF0000"/>
                </a:solidFill>
              </a:rPr>
              <a:t>“A” List</a:t>
            </a:r>
            <a:br>
              <a:rPr lang="en-US" sz="2400" b="1" dirty="0">
                <a:solidFill>
                  <a:srgbClr val="FF0000"/>
                </a:solidFill>
              </a:rPr>
            </a:br>
            <a:r>
              <a:rPr lang="en-US" sz="2400" b="1" dirty="0">
                <a:solidFill>
                  <a:srgbClr val="FF0000"/>
                </a:solidFill>
              </a:rPr>
              <a:t>“B” List</a:t>
            </a:r>
            <a:br>
              <a:rPr lang="en-US" sz="2400" b="1" dirty="0">
                <a:solidFill>
                  <a:srgbClr val="FF0000"/>
                </a:solidFill>
              </a:rPr>
            </a:br>
            <a:r>
              <a:rPr lang="en-US" sz="2400" b="1" dirty="0">
                <a:solidFill>
                  <a:srgbClr val="FF0000"/>
                </a:solidFill>
              </a:rPr>
              <a:t>“C” List</a:t>
            </a:r>
            <a:endParaRPr lang="en-US" sz="2000" b="1" dirty="0">
              <a:solidFill>
                <a:srgbClr val="FF0000"/>
              </a:solidFill>
            </a:endParaRPr>
          </a:p>
        </p:txBody>
      </p:sp>
      <p:sp>
        <p:nvSpPr>
          <p:cNvPr id="22533" name="Rectangle 5"/>
          <p:cNvSpPr>
            <a:spLocks noGrp="1" noChangeArrowheads="1"/>
          </p:cNvSpPr>
          <p:nvPr>
            <p:ph type="body" idx="1"/>
          </p:nvPr>
        </p:nvSpPr>
        <p:spPr>
          <a:xfrm>
            <a:off x="1066800" y="3027040"/>
            <a:ext cx="7391400" cy="3138264"/>
          </a:xfrm>
          <a:noFill/>
          <a:ln/>
        </p:spPr>
        <p:txBody>
          <a:bodyPr/>
          <a:lstStyle/>
          <a:p>
            <a:pPr>
              <a:lnSpc>
                <a:spcPct val="90000"/>
              </a:lnSpc>
              <a:buFont typeface="Monotype Sorts" pitchFamily="2" charset="2"/>
              <a:buNone/>
            </a:pPr>
            <a:r>
              <a:rPr lang="en-US" sz="2000" b="1" dirty="0"/>
              <a:t> Buy laundry </a:t>
            </a:r>
            <a:r>
              <a:rPr lang="en-US" sz="2000" b="1" u="sng" dirty="0"/>
              <a:t>detergent</a:t>
            </a:r>
            <a:r>
              <a:rPr lang="en-US" sz="2000" b="1" dirty="0"/>
              <a:t>.</a:t>
            </a:r>
          </a:p>
          <a:p>
            <a:pPr>
              <a:lnSpc>
                <a:spcPct val="90000"/>
              </a:lnSpc>
              <a:buFont typeface="Monotype Sorts" pitchFamily="2" charset="2"/>
              <a:buNone/>
            </a:pPr>
            <a:r>
              <a:rPr lang="en-US" sz="2000" b="1" dirty="0"/>
              <a:t> Write a eight page </a:t>
            </a:r>
            <a:r>
              <a:rPr lang="en-US" sz="2000" b="1" u="sng" dirty="0"/>
              <a:t>essay</a:t>
            </a:r>
            <a:r>
              <a:rPr lang="en-US" sz="2000" b="1" dirty="0"/>
              <a:t> for </a:t>
            </a:r>
            <a:r>
              <a:rPr lang="en-US" sz="2000" b="1" dirty="0" smtClean="0"/>
              <a:t>systems analysis.</a:t>
            </a:r>
            <a:endParaRPr lang="en-US" sz="2000" b="1" dirty="0"/>
          </a:p>
          <a:p>
            <a:pPr>
              <a:lnSpc>
                <a:spcPct val="90000"/>
              </a:lnSpc>
              <a:buFont typeface="Monotype Sorts" pitchFamily="2" charset="2"/>
              <a:buNone/>
            </a:pPr>
            <a:r>
              <a:rPr lang="en-US" sz="2000" b="1" dirty="0"/>
              <a:t> Prepare for a </a:t>
            </a:r>
            <a:r>
              <a:rPr lang="en-US" sz="2000" b="1" u="sng" dirty="0" smtClean="0"/>
              <a:t>programming test</a:t>
            </a:r>
            <a:r>
              <a:rPr lang="en-US" sz="2000" b="1" dirty="0" smtClean="0"/>
              <a:t>.</a:t>
            </a:r>
            <a:endParaRPr lang="en-US" sz="2000" b="1" dirty="0"/>
          </a:p>
          <a:p>
            <a:pPr>
              <a:lnSpc>
                <a:spcPct val="90000"/>
              </a:lnSpc>
              <a:buFont typeface="Monotype Sorts" pitchFamily="2" charset="2"/>
              <a:buNone/>
            </a:pPr>
            <a:r>
              <a:rPr lang="en-US" sz="2000" b="1" dirty="0"/>
              <a:t> </a:t>
            </a:r>
            <a:r>
              <a:rPr lang="en-US" sz="2000" b="1" u="sng" dirty="0"/>
              <a:t>Dust</a:t>
            </a:r>
            <a:r>
              <a:rPr lang="en-US" sz="2000" b="1" dirty="0"/>
              <a:t> the videos on the bookcase.</a:t>
            </a:r>
          </a:p>
          <a:p>
            <a:pPr>
              <a:lnSpc>
                <a:spcPct val="90000"/>
              </a:lnSpc>
              <a:buFont typeface="Monotype Sorts" pitchFamily="2" charset="2"/>
              <a:buNone/>
            </a:pPr>
            <a:r>
              <a:rPr lang="en-US" sz="2000" b="1" dirty="0"/>
              <a:t> Review for </a:t>
            </a:r>
            <a:r>
              <a:rPr lang="en-US" sz="2000" b="1" u="sng" dirty="0"/>
              <a:t>midterm test</a:t>
            </a:r>
            <a:r>
              <a:rPr lang="en-US" sz="2000" b="1" dirty="0"/>
              <a:t> that counts for 50% of grade.</a:t>
            </a:r>
          </a:p>
          <a:p>
            <a:pPr>
              <a:lnSpc>
                <a:spcPct val="90000"/>
              </a:lnSpc>
              <a:buFont typeface="Monotype Sorts" pitchFamily="2" charset="2"/>
              <a:buNone/>
            </a:pPr>
            <a:r>
              <a:rPr lang="en-US" sz="2000" b="1" dirty="0"/>
              <a:t> Schedule an </a:t>
            </a:r>
            <a:r>
              <a:rPr lang="en-US" sz="2000" b="1" u="sng" dirty="0"/>
              <a:t>appointment</a:t>
            </a:r>
            <a:r>
              <a:rPr lang="en-US" sz="2000" b="1" dirty="0"/>
              <a:t> with a </a:t>
            </a:r>
            <a:r>
              <a:rPr lang="en-US" sz="2000" b="1" dirty="0" smtClean="0"/>
              <a:t>lecturer.</a:t>
            </a:r>
            <a:endParaRPr lang="en-US" sz="2000" b="1" dirty="0"/>
          </a:p>
          <a:p>
            <a:pPr>
              <a:lnSpc>
                <a:spcPct val="90000"/>
              </a:lnSpc>
              <a:buFont typeface="Monotype Sorts" pitchFamily="2" charset="2"/>
              <a:buNone/>
            </a:pPr>
            <a:r>
              <a:rPr lang="en-US" sz="2000" b="1" dirty="0"/>
              <a:t> Complete a </a:t>
            </a:r>
            <a:r>
              <a:rPr lang="en-US" sz="2000" b="1" u="sng" dirty="0" smtClean="0"/>
              <a:t>blog </a:t>
            </a:r>
            <a:r>
              <a:rPr lang="en-US" sz="2000" b="1" u="sng" dirty="0"/>
              <a:t>entry</a:t>
            </a:r>
            <a:r>
              <a:rPr lang="en-US" sz="2000" b="1" dirty="0"/>
              <a:t>.</a:t>
            </a:r>
          </a:p>
          <a:p>
            <a:pPr>
              <a:lnSpc>
                <a:spcPct val="90000"/>
              </a:lnSpc>
              <a:buFont typeface="Monotype Sorts" pitchFamily="2" charset="2"/>
              <a:buNone/>
            </a:pPr>
            <a:r>
              <a:rPr lang="en-US" sz="2000" b="1" dirty="0"/>
              <a:t> </a:t>
            </a:r>
            <a:r>
              <a:rPr lang="en-US" sz="2000" b="1" u="sng" dirty="0"/>
              <a:t>Email </a:t>
            </a:r>
            <a:r>
              <a:rPr lang="en-US" sz="2000" b="1" dirty="0"/>
              <a:t>a high school friend on another </a:t>
            </a:r>
            <a:r>
              <a:rPr lang="en-US" sz="2000" b="1" dirty="0" smtClean="0"/>
              <a:t>college.</a:t>
            </a:r>
            <a:endParaRPr lang="en-US" sz="2000" b="1" dirty="0"/>
          </a:p>
          <a:p>
            <a:pPr>
              <a:lnSpc>
                <a:spcPct val="90000"/>
              </a:lnSpc>
              <a:buFont typeface="Monotype Sorts" pitchFamily="2" charset="2"/>
              <a:buNone/>
            </a:pPr>
            <a:r>
              <a:rPr lang="en-US" sz="2000" b="1" dirty="0"/>
              <a:t> Shop for a new pair of </a:t>
            </a:r>
            <a:r>
              <a:rPr lang="en-US" sz="2000" b="1" u="sng" dirty="0"/>
              <a:t>athletic shoes</a:t>
            </a:r>
            <a:r>
              <a:rPr lang="en-US" sz="2000" b="1" dirty="0" smtClean="0"/>
              <a:t>.</a:t>
            </a:r>
            <a:endParaRPr lang="en-US" sz="2000" b="1" dirty="0"/>
          </a:p>
        </p:txBody>
      </p:sp>
      <p:sp>
        <p:nvSpPr>
          <p:cNvPr id="6" name="Rounded Rectangle 5"/>
          <p:cNvSpPr/>
          <p:nvPr/>
        </p:nvSpPr>
        <p:spPr>
          <a:xfrm>
            <a:off x="251520" y="2492896"/>
            <a:ext cx="8640960" cy="41044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245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24580" name="Rectangle 4"/>
          <p:cNvSpPr>
            <a:spLocks noGrp="1" noChangeArrowheads="1"/>
          </p:cNvSpPr>
          <p:nvPr>
            <p:ph type="title"/>
          </p:nvPr>
        </p:nvSpPr>
        <p:spPr>
          <a:xfrm>
            <a:off x="685800" y="838200"/>
            <a:ext cx="7772400" cy="609600"/>
          </a:xfrm>
          <a:noFill/>
          <a:ln/>
        </p:spPr>
        <p:txBody>
          <a:bodyPr>
            <a:normAutofit fontScale="90000"/>
          </a:bodyPr>
          <a:lstStyle/>
          <a:p>
            <a:r>
              <a:rPr lang="en-US" sz="3200" b="1" dirty="0">
                <a:solidFill>
                  <a:srgbClr val="FF0000"/>
                </a:solidFill>
              </a:rPr>
              <a:t>Are you working your “A’s” Off?</a:t>
            </a:r>
            <a:br>
              <a:rPr lang="en-US" sz="3200" b="1" dirty="0">
                <a:solidFill>
                  <a:srgbClr val="FF0000"/>
                </a:solidFill>
              </a:rPr>
            </a:br>
            <a:r>
              <a:rPr lang="en-US" sz="3200" b="1" dirty="0">
                <a:solidFill>
                  <a:srgbClr val="FF0000"/>
                </a:solidFill>
              </a:rPr>
              <a:t>or</a:t>
            </a:r>
            <a:br>
              <a:rPr lang="en-US" sz="3200" b="1" dirty="0">
                <a:solidFill>
                  <a:srgbClr val="FF0000"/>
                </a:solidFill>
              </a:rPr>
            </a:br>
            <a:r>
              <a:rPr lang="en-US" sz="3200" b="1" dirty="0">
                <a:solidFill>
                  <a:srgbClr val="FF0000"/>
                </a:solidFill>
              </a:rPr>
              <a:t>Do You Have C-Fever?</a:t>
            </a:r>
          </a:p>
        </p:txBody>
      </p:sp>
      <p:sp>
        <p:nvSpPr>
          <p:cNvPr id="24581" name="Rectangle 5"/>
          <p:cNvSpPr>
            <a:spLocks noGrp="1" noChangeArrowheads="1"/>
          </p:cNvSpPr>
          <p:nvPr>
            <p:ph type="body" idx="1"/>
          </p:nvPr>
        </p:nvSpPr>
        <p:spPr>
          <a:xfrm>
            <a:off x="685800" y="1600200"/>
            <a:ext cx="7772400" cy="4495800"/>
          </a:xfrm>
          <a:noFill/>
          <a:ln/>
        </p:spPr>
        <p:txBody>
          <a:bodyPr/>
          <a:lstStyle/>
          <a:p>
            <a:pPr>
              <a:buFont typeface="Monotype Sorts" pitchFamily="2" charset="2"/>
              <a:buNone/>
            </a:pPr>
            <a:r>
              <a:rPr lang="en-US" sz="1600" b="1" dirty="0">
                <a:solidFill>
                  <a:srgbClr val="FF0000"/>
                </a:solidFill>
              </a:rPr>
              <a:t>“A” LIST</a:t>
            </a:r>
          </a:p>
          <a:p>
            <a:pPr lvl="1">
              <a:buFontTx/>
              <a:buNone/>
            </a:pPr>
            <a:r>
              <a:rPr lang="en-US" sz="1600" b="1" dirty="0">
                <a:solidFill>
                  <a:srgbClr val="FF0000"/>
                </a:solidFill>
              </a:rPr>
              <a:t>1  </a:t>
            </a:r>
            <a:r>
              <a:rPr lang="en-US" sz="1600" b="1" i="1" dirty="0">
                <a:solidFill>
                  <a:srgbClr val="FF0000"/>
                </a:solidFill>
              </a:rPr>
              <a:t>Midterm test that counts for 50% of grade.</a:t>
            </a:r>
            <a:endParaRPr lang="en-US" sz="1600" dirty="0">
              <a:solidFill>
                <a:srgbClr val="FF0000"/>
              </a:solidFill>
            </a:endParaRPr>
          </a:p>
          <a:p>
            <a:pPr lvl="1">
              <a:buFontTx/>
              <a:buNone/>
            </a:pPr>
            <a:r>
              <a:rPr lang="en-US" sz="1600" b="1" i="1" dirty="0">
                <a:solidFill>
                  <a:srgbClr val="FF0000"/>
                </a:solidFill>
              </a:rPr>
              <a:t>2  Write a eight page essay </a:t>
            </a:r>
            <a:r>
              <a:rPr lang="en-US" sz="1600" b="1" i="1" dirty="0" smtClean="0">
                <a:solidFill>
                  <a:srgbClr val="FF0000"/>
                </a:solidFill>
              </a:rPr>
              <a:t>for system analysis.</a:t>
            </a:r>
            <a:endParaRPr lang="en-US" sz="1600" dirty="0">
              <a:solidFill>
                <a:srgbClr val="FF0000"/>
              </a:solidFill>
            </a:endParaRPr>
          </a:p>
          <a:p>
            <a:pPr>
              <a:buFont typeface="Monotype Sorts" pitchFamily="2" charset="2"/>
              <a:buNone/>
            </a:pPr>
            <a:endParaRPr lang="en-US" sz="1600" b="1" dirty="0">
              <a:solidFill>
                <a:schemeClr val="accent1"/>
              </a:solidFill>
            </a:endParaRPr>
          </a:p>
          <a:p>
            <a:pPr>
              <a:buFont typeface="Monotype Sorts" pitchFamily="2" charset="2"/>
              <a:buNone/>
            </a:pPr>
            <a:r>
              <a:rPr lang="en-US" sz="1600" b="1" dirty="0">
                <a:solidFill>
                  <a:schemeClr val="accent1"/>
                </a:solidFill>
              </a:rPr>
              <a:t>“B” LIST</a:t>
            </a:r>
            <a:endParaRPr lang="en-US" sz="1600" b="1" dirty="0">
              <a:solidFill>
                <a:srgbClr val="FDC0E5"/>
              </a:solidFill>
            </a:endParaRPr>
          </a:p>
          <a:p>
            <a:pPr lvl="1">
              <a:buFontTx/>
              <a:buNone/>
            </a:pPr>
            <a:r>
              <a:rPr lang="en-US" sz="1600" b="1" dirty="0">
                <a:solidFill>
                  <a:schemeClr val="accent1"/>
                </a:solidFill>
              </a:rPr>
              <a:t>3  Prepare for a </a:t>
            </a:r>
            <a:r>
              <a:rPr lang="en-US" sz="1600" b="1" dirty="0" smtClean="0">
                <a:solidFill>
                  <a:schemeClr val="accent1"/>
                </a:solidFill>
              </a:rPr>
              <a:t>test </a:t>
            </a:r>
            <a:r>
              <a:rPr lang="en-US" sz="1600" b="1" dirty="0">
                <a:solidFill>
                  <a:schemeClr val="accent1"/>
                </a:solidFill>
              </a:rPr>
              <a:t>in </a:t>
            </a:r>
            <a:r>
              <a:rPr lang="en-US" sz="1600" b="1" dirty="0" smtClean="0">
                <a:solidFill>
                  <a:schemeClr val="accent1"/>
                </a:solidFill>
              </a:rPr>
              <a:t>programming.</a:t>
            </a:r>
            <a:endParaRPr lang="en-US" sz="1600" b="1" dirty="0">
              <a:solidFill>
                <a:schemeClr val="accent1"/>
              </a:solidFill>
            </a:endParaRPr>
          </a:p>
          <a:p>
            <a:pPr lvl="1">
              <a:buFontTx/>
              <a:buNone/>
            </a:pPr>
            <a:r>
              <a:rPr lang="en-US" sz="1600" b="1" dirty="0">
                <a:solidFill>
                  <a:schemeClr val="accent1"/>
                </a:solidFill>
              </a:rPr>
              <a:t>4  Schedule an appointment with a </a:t>
            </a:r>
            <a:r>
              <a:rPr lang="en-US" sz="1600" b="1" dirty="0" smtClean="0">
                <a:solidFill>
                  <a:schemeClr val="accent1"/>
                </a:solidFill>
              </a:rPr>
              <a:t>lecturer.</a:t>
            </a:r>
            <a:endParaRPr lang="en-US" sz="1600" b="1" dirty="0">
              <a:solidFill>
                <a:schemeClr val="accent1"/>
              </a:solidFill>
            </a:endParaRPr>
          </a:p>
          <a:p>
            <a:pPr lvl="1">
              <a:buFontTx/>
              <a:buNone/>
            </a:pPr>
            <a:r>
              <a:rPr lang="en-US" sz="1600" b="1" dirty="0">
                <a:solidFill>
                  <a:schemeClr val="accent1"/>
                </a:solidFill>
              </a:rPr>
              <a:t>5  Complete a journal entry.</a:t>
            </a:r>
          </a:p>
          <a:p>
            <a:pPr>
              <a:buFont typeface="Monotype Sorts" pitchFamily="2" charset="2"/>
              <a:buNone/>
            </a:pPr>
            <a:endParaRPr lang="en-US" sz="1600" b="1" dirty="0">
              <a:solidFill>
                <a:schemeClr val="tx2"/>
              </a:solidFill>
            </a:endParaRPr>
          </a:p>
          <a:p>
            <a:pPr>
              <a:buFont typeface="Monotype Sorts" pitchFamily="2" charset="2"/>
              <a:buNone/>
            </a:pPr>
            <a:r>
              <a:rPr lang="en-US" sz="1600" b="1" dirty="0">
                <a:solidFill>
                  <a:schemeClr val="tx2"/>
                </a:solidFill>
              </a:rPr>
              <a:t>“C”  LIST</a:t>
            </a:r>
          </a:p>
          <a:p>
            <a:pPr lvl="1">
              <a:buFontTx/>
              <a:buNone/>
            </a:pPr>
            <a:r>
              <a:rPr lang="en-US" sz="1600" b="1" dirty="0">
                <a:solidFill>
                  <a:schemeClr val="tx2"/>
                </a:solidFill>
              </a:rPr>
              <a:t>6  Buy laundry detergent.</a:t>
            </a:r>
          </a:p>
          <a:p>
            <a:pPr lvl="1">
              <a:buFontTx/>
              <a:buNone/>
            </a:pPr>
            <a:r>
              <a:rPr lang="en-US" sz="1600" b="1" dirty="0">
                <a:solidFill>
                  <a:schemeClr val="tx2"/>
                </a:solidFill>
              </a:rPr>
              <a:t>7  Dust the videos on the bookcase.</a:t>
            </a:r>
          </a:p>
          <a:p>
            <a:pPr lvl="1">
              <a:buFontTx/>
              <a:buNone/>
            </a:pPr>
            <a:r>
              <a:rPr lang="en-US" sz="1600" b="1" dirty="0">
                <a:solidFill>
                  <a:schemeClr val="tx2"/>
                </a:solidFill>
              </a:rPr>
              <a:t>8  Email a high school friend on another campus.</a:t>
            </a:r>
          </a:p>
          <a:p>
            <a:pPr lvl="1">
              <a:buFontTx/>
              <a:buNone/>
            </a:pPr>
            <a:r>
              <a:rPr lang="en-US" sz="1600" b="1" dirty="0">
                <a:solidFill>
                  <a:schemeClr val="tx2"/>
                </a:solidFill>
              </a:rPr>
              <a:t>9  Shop for a new pair of athletic shoes</a:t>
            </a:r>
            <a:r>
              <a:rPr lang="en-US" sz="1600" b="1" dirty="0" smtClean="0">
                <a:solidFill>
                  <a:schemeClr val="tx2"/>
                </a:solidFill>
              </a:rPr>
              <a:t>.</a:t>
            </a:r>
            <a:endParaRPr lang="en-US" sz="1600" b="1" dirty="0">
              <a:solidFill>
                <a:schemeClr val="tx2"/>
              </a:solidFill>
            </a:endParaRPr>
          </a:p>
        </p:txBody>
      </p:sp>
      <p:graphicFrame>
        <p:nvGraphicFramePr>
          <p:cNvPr id="134146" name="Object 2">
            <a:hlinkClick r:id="" action="ppaction://ole?verb=0"/>
          </p:cNvPr>
          <p:cNvGraphicFramePr>
            <a:graphicFrameLocks/>
          </p:cNvGraphicFramePr>
          <p:nvPr/>
        </p:nvGraphicFramePr>
        <p:xfrm>
          <a:off x="5715000" y="2438400"/>
          <a:ext cx="2819400" cy="2667000"/>
        </p:xfrm>
        <a:graphic>
          <a:graphicData uri="http://schemas.openxmlformats.org/presentationml/2006/ole">
            <p:oleObj spid="_x0000_s7170" name="Clip" r:id="rId4" imgW="4636800" imgH="3822480" progId="">
              <p:embed/>
            </p:oleObj>
          </a:graphicData>
        </a:graphic>
      </p:graphicFrame>
      <p:sp>
        <p:nvSpPr>
          <p:cNvPr id="7" name="Rounded Rectangle 6"/>
          <p:cNvSpPr/>
          <p:nvPr/>
        </p:nvSpPr>
        <p:spPr>
          <a:xfrm>
            <a:off x="251520" y="980728"/>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anim calcmode="lin" valueType="num">
                                      <p:cBhvr additive="base">
                                        <p:cTn id="11" dur="500" fill="hold"/>
                                        <p:tgtEl>
                                          <p:spTgt spid="2458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81">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anim calcmode="lin" valueType="num">
                                      <p:cBhvr additive="base">
                                        <p:cTn id="15" dur="500" fill="hold"/>
                                        <p:tgtEl>
                                          <p:spTgt spid="2458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8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4581">
                                            <p:txEl>
                                              <p:pRg st="4" end="4"/>
                                            </p:txEl>
                                          </p:spTgt>
                                        </p:tgtEl>
                                        <p:attrNameLst>
                                          <p:attrName>style.visibility</p:attrName>
                                        </p:attrNameLst>
                                      </p:cBhvr>
                                      <p:to>
                                        <p:strVal val="visible"/>
                                      </p:to>
                                    </p:set>
                                    <p:anim calcmode="lin" valueType="num">
                                      <p:cBhvr additive="base">
                                        <p:cTn id="21" dur="500" fill="hold"/>
                                        <p:tgtEl>
                                          <p:spTgt spid="2458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81">
                                            <p:txEl>
                                              <p:pRg st="4" end="4"/>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4581">
                                            <p:txEl>
                                              <p:pRg st="5" end="5"/>
                                            </p:txEl>
                                          </p:spTgt>
                                        </p:tgtEl>
                                        <p:attrNameLst>
                                          <p:attrName>style.visibility</p:attrName>
                                        </p:attrNameLst>
                                      </p:cBhvr>
                                      <p:to>
                                        <p:strVal val="visible"/>
                                      </p:to>
                                    </p:set>
                                    <p:anim calcmode="lin" valueType="num">
                                      <p:cBhvr additive="base">
                                        <p:cTn id="25" dur="500" fill="hold"/>
                                        <p:tgtEl>
                                          <p:spTgt spid="2458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1">
                                            <p:txEl>
                                              <p:pRg st="5" end="5"/>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4581">
                                            <p:txEl>
                                              <p:pRg st="6" end="6"/>
                                            </p:txEl>
                                          </p:spTgt>
                                        </p:tgtEl>
                                        <p:attrNameLst>
                                          <p:attrName>style.visibility</p:attrName>
                                        </p:attrNameLst>
                                      </p:cBhvr>
                                      <p:to>
                                        <p:strVal val="visible"/>
                                      </p:to>
                                    </p:set>
                                    <p:anim calcmode="lin" valueType="num">
                                      <p:cBhvr additive="base">
                                        <p:cTn id="29" dur="500" fill="hold"/>
                                        <p:tgtEl>
                                          <p:spTgt spid="2458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81">
                                            <p:txEl>
                                              <p:pRg st="6" end="6"/>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4581">
                                            <p:txEl>
                                              <p:pRg st="7" end="7"/>
                                            </p:txEl>
                                          </p:spTgt>
                                        </p:tgtEl>
                                        <p:attrNameLst>
                                          <p:attrName>style.visibility</p:attrName>
                                        </p:attrNameLst>
                                      </p:cBhvr>
                                      <p:to>
                                        <p:strVal val="visible"/>
                                      </p:to>
                                    </p:set>
                                    <p:anim calcmode="lin" valueType="num">
                                      <p:cBhvr additive="base">
                                        <p:cTn id="33" dur="500" fill="hold"/>
                                        <p:tgtEl>
                                          <p:spTgt spid="2458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81">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4581">
                                            <p:txEl>
                                              <p:pRg st="9" end="9"/>
                                            </p:txEl>
                                          </p:spTgt>
                                        </p:tgtEl>
                                        <p:attrNameLst>
                                          <p:attrName>style.visibility</p:attrName>
                                        </p:attrNameLst>
                                      </p:cBhvr>
                                      <p:to>
                                        <p:strVal val="visible"/>
                                      </p:to>
                                    </p:set>
                                    <p:anim calcmode="lin" valueType="num">
                                      <p:cBhvr additive="base">
                                        <p:cTn id="39" dur="500" fill="hold"/>
                                        <p:tgtEl>
                                          <p:spTgt spid="2458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581">
                                            <p:txEl>
                                              <p:pRg st="9" end="9"/>
                                            </p:txEl>
                                          </p:spTgt>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4581">
                                            <p:txEl>
                                              <p:pRg st="10" end="10"/>
                                            </p:txEl>
                                          </p:spTgt>
                                        </p:tgtEl>
                                        <p:attrNameLst>
                                          <p:attrName>style.visibility</p:attrName>
                                        </p:attrNameLst>
                                      </p:cBhvr>
                                      <p:to>
                                        <p:strVal val="visible"/>
                                      </p:to>
                                    </p:set>
                                    <p:anim calcmode="lin" valueType="num">
                                      <p:cBhvr additive="base">
                                        <p:cTn id="43" dur="500" fill="hold"/>
                                        <p:tgtEl>
                                          <p:spTgt spid="2458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81">
                                            <p:txEl>
                                              <p:pRg st="10" end="10"/>
                                            </p:txEl>
                                          </p:spTgt>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4581">
                                            <p:txEl>
                                              <p:pRg st="11" end="11"/>
                                            </p:txEl>
                                          </p:spTgt>
                                        </p:tgtEl>
                                        <p:attrNameLst>
                                          <p:attrName>style.visibility</p:attrName>
                                        </p:attrNameLst>
                                      </p:cBhvr>
                                      <p:to>
                                        <p:strVal val="visible"/>
                                      </p:to>
                                    </p:set>
                                    <p:anim calcmode="lin" valueType="num">
                                      <p:cBhvr additive="base">
                                        <p:cTn id="47" dur="500" fill="hold"/>
                                        <p:tgtEl>
                                          <p:spTgt spid="24581">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4581">
                                            <p:txEl>
                                              <p:pRg st="11" end="11"/>
                                            </p:txEl>
                                          </p:spTgt>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4581">
                                            <p:txEl>
                                              <p:pRg st="12" end="12"/>
                                            </p:txEl>
                                          </p:spTgt>
                                        </p:tgtEl>
                                        <p:attrNameLst>
                                          <p:attrName>style.visibility</p:attrName>
                                        </p:attrNameLst>
                                      </p:cBhvr>
                                      <p:to>
                                        <p:strVal val="visible"/>
                                      </p:to>
                                    </p:set>
                                    <p:anim calcmode="lin" valueType="num">
                                      <p:cBhvr additive="base">
                                        <p:cTn id="51" dur="500" fill="hold"/>
                                        <p:tgtEl>
                                          <p:spTgt spid="24581">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4581">
                                            <p:txEl>
                                              <p:pRg st="12" end="12"/>
                                            </p:txEl>
                                          </p:spTgt>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4581">
                                            <p:txEl>
                                              <p:pRg st="13" end="13"/>
                                            </p:txEl>
                                          </p:spTgt>
                                        </p:tgtEl>
                                        <p:attrNameLst>
                                          <p:attrName>style.visibility</p:attrName>
                                        </p:attrNameLst>
                                      </p:cBhvr>
                                      <p:to>
                                        <p:strVal val="visible"/>
                                      </p:to>
                                    </p:set>
                                    <p:anim calcmode="lin" valueType="num">
                                      <p:cBhvr additive="base">
                                        <p:cTn id="55" dur="500" fill="hold"/>
                                        <p:tgtEl>
                                          <p:spTgt spid="24581">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581">
                                            <p:txEl>
                                              <p:pRg st="13" end="1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3600" dirty="0">
                <a:solidFill>
                  <a:srgbClr val="FF0000"/>
                </a:solidFill>
              </a:rPr>
              <a:t>“C” Fever</a:t>
            </a:r>
          </a:p>
        </p:txBody>
      </p:sp>
      <p:sp>
        <p:nvSpPr>
          <p:cNvPr id="63491" name="Rectangle 3"/>
          <p:cNvSpPr>
            <a:spLocks noGrp="1" noChangeArrowheads="1"/>
          </p:cNvSpPr>
          <p:nvPr>
            <p:ph type="body" idx="1"/>
          </p:nvPr>
        </p:nvSpPr>
        <p:spPr/>
        <p:txBody>
          <a:bodyPr/>
          <a:lstStyle/>
          <a:p>
            <a:r>
              <a:rPr lang="en-US"/>
              <a:t>Have you ever noticed?</a:t>
            </a:r>
          </a:p>
          <a:p>
            <a:pPr lvl="1"/>
            <a:endParaRPr lang="en-US" sz="2000"/>
          </a:p>
          <a:p>
            <a:pPr lvl="1"/>
            <a:r>
              <a:rPr lang="en-US" sz="2000" b="1"/>
              <a:t>That the videos must be alphabetized before you can settle in  to review for a test.</a:t>
            </a:r>
          </a:p>
          <a:p>
            <a:pPr lvl="1"/>
            <a:r>
              <a:rPr lang="en-US" sz="2000" b="1"/>
              <a:t>That rumpled pile of clothes left in the corner since Thursday night just has to get folded and put away before you can start that English essay.</a:t>
            </a:r>
          </a:p>
          <a:p>
            <a:endParaRPr lang="en-US" sz="2800" b="1"/>
          </a:p>
          <a:p>
            <a:r>
              <a:rPr lang="en-US" sz="2800"/>
              <a:t>If so, you may be suffering from “C” Fever</a:t>
            </a:r>
          </a:p>
          <a:p>
            <a:pPr lvl="1"/>
            <a:endParaRPr lang="en-US"/>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2438400"/>
            <a:ext cx="7772400" cy="1143000"/>
          </a:xfrm>
        </p:spPr>
        <p:txBody>
          <a:bodyPr>
            <a:normAutofit fontScale="90000"/>
          </a:bodyPr>
          <a:lstStyle/>
          <a:p>
            <a:r>
              <a:rPr lang="en-US" sz="4000" b="1"/>
              <a:t/>
            </a:r>
            <a:br>
              <a:rPr lang="en-US" sz="4000" b="1"/>
            </a:br>
            <a:r>
              <a:rPr lang="en-US" sz="4000" b="1"/>
              <a:t>  </a:t>
            </a:r>
            <a:r>
              <a:rPr lang="en-US" sz="5400" b="1"/>
              <a:t>5.</a:t>
            </a:r>
            <a:r>
              <a:rPr lang="en-US" sz="4000" b="1"/>
              <a:t>  Conquer Procrastination </a:t>
            </a:r>
            <a:br>
              <a:rPr lang="en-US" sz="4000" b="1"/>
            </a:br>
            <a:r>
              <a:rPr lang="en-US" sz="4000" b="1"/>
              <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266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26628" name="Rectangle 4"/>
          <p:cNvSpPr>
            <a:spLocks noGrp="1" noChangeArrowheads="1"/>
          </p:cNvSpPr>
          <p:nvPr>
            <p:ph type="title"/>
          </p:nvPr>
        </p:nvSpPr>
        <p:spPr>
          <a:noFill/>
          <a:ln/>
        </p:spPr>
        <p:txBody>
          <a:bodyPr/>
          <a:lstStyle/>
          <a:p>
            <a:r>
              <a:rPr lang="en-US" b="1"/>
              <a:t>5. Conquer Procrastination</a:t>
            </a:r>
          </a:p>
        </p:txBody>
      </p:sp>
      <p:sp>
        <p:nvSpPr>
          <p:cNvPr id="26629" name="Rectangle 5"/>
          <p:cNvSpPr>
            <a:spLocks noGrp="1" noChangeArrowheads="1"/>
          </p:cNvSpPr>
          <p:nvPr>
            <p:ph type="body" idx="1"/>
          </p:nvPr>
        </p:nvSpPr>
        <p:spPr>
          <a:xfrm>
            <a:off x="762000" y="2209800"/>
            <a:ext cx="7696200" cy="3124200"/>
          </a:xfrm>
          <a:noFill/>
          <a:ln/>
        </p:spPr>
        <p:txBody>
          <a:bodyPr/>
          <a:lstStyle/>
          <a:p>
            <a:r>
              <a:rPr lang="en-US" b="1"/>
              <a:t>Why is “C” fever as common as the cold?</a:t>
            </a:r>
          </a:p>
          <a:p>
            <a:pPr lvl="1"/>
            <a:r>
              <a:rPr lang="en-US" sz="2400" b="1"/>
              <a:t>The “A” tasks may :</a:t>
            </a:r>
          </a:p>
          <a:p>
            <a:pPr lvl="2"/>
            <a:r>
              <a:rPr lang="en-US" sz="2000" b="1"/>
              <a:t>Produce minimal endorphins</a:t>
            </a:r>
          </a:p>
          <a:p>
            <a:pPr lvl="2"/>
            <a:r>
              <a:rPr lang="en-US" sz="2000" b="1"/>
              <a:t>Be too lengthy</a:t>
            </a:r>
          </a:p>
          <a:p>
            <a:pPr lvl="2"/>
            <a:r>
              <a:rPr lang="en-US" sz="2000" b="1"/>
              <a:t>Be too difficult</a:t>
            </a:r>
          </a:p>
          <a:p>
            <a:pPr lvl="2"/>
            <a:r>
              <a:rPr lang="en-US" sz="2000" b="1"/>
              <a:t>Be too threatening because of the possibility of failure</a:t>
            </a:r>
          </a:p>
          <a:p>
            <a:pPr lvl="2"/>
            <a:r>
              <a:rPr lang="en-US" sz="2000" b="1"/>
              <a:t>Be too threatening because of the possibility of success</a:t>
            </a:r>
          </a:p>
        </p:txBody>
      </p:sp>
      <p:graphicFrame>
        <p:nvGraphicFramePr>
          <p:cNvPr id="131074" name="Object 2">
            <a:hlinkClick r:id="" action="ppaction://ole?verb=0"/>
          </p:cNvPr>
          <p:cNvGraphicFramePr>
            <a:graphicFrameLocks/>
          </p:cNvGraphicFramePr>
          <p:nvPr/>
        </p:nvGraphicFramePr>
        <p:xfrm>
          <a:off x="6553200" y="2895600"/>
          <a:ext cx="1346200" cy="1350963"/>
        </p:xfrm>
        <a:graphic>
          <a:graphicData uri="http://schemas.openxmlformats.org/presentationml/2006/ole">
            <p:oleObj spid="_x0000_s8194" name="Clip" r:id="rId4" imgW="3622320" imgH="3692520" progId="">
              <p:embed/>
            </p:oleObj>
          </a:graphicData>
        </a:graphic>
      </p:graphicFrame>
      <p:sp>
        <p:nvSpPr>
          <p:cNvPr id="7" name="Rounded Rectangle 6"/>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strips(downLeft)">
                                      <p:cBhvr>
                                        <p:cTn id="7" dur="500"/>
                                        <p:tgtEl>
                                          <p:spTgt spid="26629">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6629">
                                            <p:txEl>
                                              <p:pRg st="1" end="1"/>
                                            </p:txEl>
                                          </p:spTgt>
                                        </p:tgtEl>
                                        <p:attrNameLst>
                                          <p:attrName>style.visibility</p:attrName>
                                        </p:attrNameLst>
                                      </p:cBhvr>
                                      <p:to>
                                        <p:strVal val="visible"/>
                                      </p:to>
                                    </p:set>
                                    <p:animEffect transition="in" filter="strips(downLeft)">
                                      <p:cBhvr>
                                        <p:cTn id="10" dur="500"/>
                                        <p:tgtEl>
                                          <p:spTgt spid="26629">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6629">
                                            <p:txEl>
                                              <p:pRg st="2" end="2"/>
                                            </p:txEl>
                                          </p:spTgt>
                                        </p:tgtEl>
                                        <p:attrNameLst>
                                          <p:attrName>style.visibility</p:attrName>
                                        </p:attrNameLst>
                                      </p:cBhvr>
                                      <p:to>
                                        <p:strVal val="visible"/>
                                      </p:to>
                                    </p:set>
                                    <p:animEffect transition="in" filter="strips(downLeft)">
                                      <p:cBhvr>
                                        <p:cTn id="13" dur="500"/>
                                        <p:tgtEl>
                                          <p:spTgt spid="26629">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6629">
                                            <p:txEl>
                                              <p:pRg st="3" end="3"/>
                                            </p:txEl>
                                          </p:spTgt>
                                        </p:tgtEl>
                                        <p:attrNameLst>
                                          <p:attrName>style.visibility</p:attrName>
                                        </p:attrNameLst>
                                      </p:cBhvr>
                                      <p:to>
                                        <p:strVal val="visible"/>
                                      </p:to>
                                    </p:set>
                                    <p:animEffect transition="in" filter="strips(downLeft)">
                                      <p:cBhvr>
                                        <p:cTn id="16" dur="500"/>
                                        <p:tgtEl>
                                          <p:spTgt spid="26629">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6629">
                                            <p:txEl>
                                              <p:pRg st="4" end="4"/>
                                            </p:txEl>
                                          </p:spTgt>
                                        </p:tgtEl>
                                        <p:attrNameLst>
                                          <p:attrName>style.visibility</p:attrName>
                                        </p:attrNameLst>
                                      </p:cBhvr>
                                      <p:to>
                                        <p:strVal val="visible"/>
                                      </p:to>
                                    </p:set>
                                    <p:animEffect transition="in" filter="strips(downLeft)">
                                      <p:cBhvr>
                                        <p:cTn id="19" dur="500"/>
                                        <p:tgtEl>
                                          <p:spTgt spid="26629">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6629">
                                            <p:txEl>
                                              <p:pRg st="5" end="5"/>
                                            </p:txEl>
                                          </p:spTgt>
                                        </p:tgtEl>
                                        <p:attrNameLst>
                                          <p:attrName>style.visibility</p:attrName>
                                        </p:attrNameLst>
                                      </p:cBhvr>
                                      <p:to>
                                        <p:strVal val="visible"/>
                                      </p:to>
                                    </p:set>
                                    <p:animEffect transition="in" filter="strips(downLeft)">
                                      <p:cBhvr>
                                        <p:cTn id="22" dur="500"/>
                                        <p:tgtEl>
                                          <p:spTgt spid="26629">
                                            <p:txEl>
                                              <p:pRg st="5" end="5"/>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6629">
                                            <p:txEl>
                                              <p:pRg st="6" end="6"/>
                                            </p:txEl>
                                          </p:spTgt>
                                        </p:tgtEl>
                                        <p:attrNameLst>
                                          <p:attrName>style.visibility</p:attrName>
                                        </p:attrNameLst>
                                      </p:cBhvr>
                                      <p:to>
                                        <p:strVal val="visible"/>
                                      </p:to>
                                    </p:set>
                                    <p:animEffect transition="in" filter="strips(downLeft)">
                                      <p:cBhvr>
                                        <p:cTn id="25" dur="500"/>
                                        <p:tgtEl>
                                          <p:spTgt spid="266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609600"/>
            <a:ext cx="7772400" cy="1600200"/>
          </a:xfrm>
        </p:spPr>
        <p:txBody>
          <a:bodyPr/>
          <a:lstStyle/>
          <a:p>
            <a:r>
              <a:rPr lang="en-US" sz="3200" dirty="0">
                <a:solidFill>
                  <a:srgbClr val="FF0000"/>
                </a:solidFill>
              </a:rPr>
              <a:t>It’s All about Endorphins -  The Feel Good Hormone</a:t>
            </a:r>
            <a:endParaRPr lang="en-US" sz="4800" dirty="0">
              <a:solidFill>
                <a:srgbClr val="FF0000"/>
              </a:solidFill>
            </a:endParaRPr>
          </a:p>
        </p:txBody>
      </p:sp>
      <p:sp>
        <p:nvSpPr>
          <p:cNvPr id="87043" name="Rectangle 3"/>
          <p:cNvSpPr>
            <a:spLocks noGrp="1" noChangeArrowheads="1"/>
          </p:cNvSpPr>
          <p:nvPr>
            <p:ph type="body" idx="1"/>
          </p:nvPr>
        </p:nvSpPr>
        <p:spPr>
          <a:xfrm>
            <a:off x="685800" y="2743200"/>
            <a:ext cx="7772400" cy="4114800"/>
          </a:xfrm>
        </p:spPr>
        <p:txBody>
          <a:bodyPr/>
          <a:lstStyle/>
          <a:p>
            <a:pPr>
              <a:lnSpc>
                <a:spcPct val="90000"/>
              </a:lnSpc>
              <a:buFontTx/>
              <a:buChar char="•"/>
            </a:pPr>
            <a:r>
              <a:rPr lang="en-US" sz="2000" b="1"/>
              <a:t>Develop a Conditioned Response to the Tasks you Procrastinate </a:t>
            </a:r>
          </a:p>
          <a:p>
            <a:pPr>
              <a:lnSpc>
                <a:spcPct val="90000"/>
              </a:lnSpc>
              <a:buFontTx/>
              <a:buChar char="•"/>
            </a:pPr>
            <a:r>
              <a:rPr lang="en-US" sz="2000" b="1"/>
              <a:t>Set a goal to complete a task/project</a:t>
            </a:r>
          </a:p>
          <a:p>
            <a:pPr>
              <a:lnSpc>
                <a:spcPct val="90000"/>
              </a:lnSpc>
              <a:buFontTx/>
              <a:buChar char="•"/>
            </a:pPr>
            <a:r>
              <a:rPr lang="en-US" sz="2000" b="1"/>
              <a:t>After completing the task, reward yourself with something that is pleasurable for you</a:t>
            </a:r>
          </a:p>
          <a:p>
            <a:pPr>
              <a:lnSpc>
                <a:spcPct val="90000"/>
              </a:lnSpc>
              <a:buFontTx/>
              <a:buChar char="•"/>
            </a:pPr>
            <a:r>
              <a:rPr lang="en-US" sz="2000" b="1"/>
              <a:t>	The body releases endorphins- the feel good 		hormone</a:t>
            </a:r>
          </a:p>
          <a:p>
            <a:pPr>
              <a:lnSpc>
                <a:spcPct val="90000"/>
              </a:lnSpc>
              <a:buFontTx/>
              <a:buChar char="•"/>
            </a:pPr>
            <a:r>
              <a:rPr lang="en-US" sz="2000" b="1"/>
              <a:t>Over time with repetition, you will come to associate feeling good with completing a task/project</a:t>
            </a:r>
          </a:p>
          <a:p>
            <a:pPr>
              <a:lnSpc>
                <a:spcPct val="90000"/>
              </a:lnSpc>
              <a:buFontTx/>
              <a:buChar char="•"/>
            </a:pPr>
            <a:r>
              <a:rPr lang="en-US" sz="2000" b="1"/>
              <a:t>You won’t procrastinate as much</a:t>
            </a:r>
          </a:p>
        </p:txBody>
      </p:sp>
      <p:graphicFrame>
        <p:nvGraphicFramePr>
          <p:cNvPr id="130050" name="Object 2"/>
          <p:cNvGraphicFramePr>
            <a:graphicFrameLocks noChangeAspect="1"/>
          </p:cNvGraphicFramePr>
          <p:nvPr/>
        </p:nvGraphicFramePr>
        <p:xfrm>
          <a:off x="7247954" y="44624"/>
          <a:ext cx="1860550" cy="963613"/>
        </p:xfrm>
        <a:graphic>
          <a:graphicData uri="http://schemas.openxmlformats.org/presentationml/2006/ole">
            <p:oleObj spid="_x0000_s9218" name="Clip" r:id="rId3" imgW="1175040" imgH="608040" progId="">
              <p:embed/>
            </p:oleObj>
          </a:graphicData>
        </a:graphic>
      </p:graphicFrame>
      <p:graphicFrame>
        <p:nvGraphicFramePr>
          <p:cNvPr id="130051" name="Object 3"/>
          <p:cNvGraphicFramePr>
            <a:graphicFrameLocks noChangeAspect="1"/>
          </p:cNvGraphicFramePr>
          <p:nvPr/>
        </p:nvGraphicFramePr>
        <p:xfrm>
          <a:off x="6705600" y="5257800"/>
          <a:ext cx="1317625" cy="784225"/>
        </p:xfrm>
        <a:graphic>
          <a:graphicData uri="http://schemas.openxmlformats.org/presentationml/2006/ole">
            <p:oleObj spid="_x0000_s9219" name="Clip" r:id="rId4" imgW="709200" imgH="785160" progId="">
              <p:embed/>
            </p:oleObj>
          </a:graphicData>
        </a:graphic>
      </p:graphicFrame>
      <p:sp>
        <p:nvSpPr>
          <p:cNvPr id="6" name="Rounded Rectangle 5"/>
          <p:cNvSpPr/>
          <p:nvPr/>
        </p:nvSpPr>
        <p:spPr>
          <a:xfrm>
            <a:off x="251520" y="2132856"/>
            <a:ext cx="8640960" cy="44644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600" dirty="0">
                <a:solidFill>
                  <a:srgbClr val="FF0000"/>
                </a:solidFill>
              </a:rPr>
              <a:t>Divide and Conquer Procrastination</a:t>
            </a:r>
          </a:p>
        </p:txBody>
      </p:sp>
      <p:sp>
        <p:nvSpPr>
          <p:cNvPr id="65539" name="Rectangle 3"/>
          <p:cNvSpPr>
            <a:spLocks noGrp="1" noChangeArrowheads="1"/>
          </p:cNvSpPr>
          <p:nvPr>
            <p:ph type="body" idx="1"/>
          </p:nvPr>
        </p:nvSpPr>
        <p:spPr>
          <a:xfrm>
            <a:off x="609600" y="2286000"/>
            <a:ext cx="7772400" cy="2362200"/>
          </a:xfrm>
        </p:spPr>
        <p:txBody>
          <a:bodyPr>
            <a:normAutofit fontScale="77500" lnSpcReduction="20000"/>
          </a:bodyPr>
          <a:lstStyle/>
          <a:p>
            <a:pPr>
              <a:lnSpc>
                <a:spcPct val="90000"/>
              </a:lnSpc>
            </a:pPr>
            <a:r>
              <a:rPr lang="en-US" sz="2800"/>
              <a:t>A father gave his son a bundle of sticks and asked him to break it.  After the boy struggled, the father took the bundle, untied it and broke one stick at a time.</a:t>
            </a:r>
          </a:p>
          <a:p>
            <a:pPr>
              <a:lnSpc>
                <a:spcPct val="90000"/>
              </a:lnSpc>
            </a:pPr>
            <a:r>
              <a:rPr lang="en-US" sz="2800"/>
              <a:t>We procrastinate because the “A” tasks seem too lengthy or too difficult</a:t>
            </a:r>
          </a:p>
          <a:p>
            <a:pPr lvl="1">
              <a:lnSpc>
                <a:spcPct val="90000"/>
              </a:lnSpc>
            </a:pPr>
            <a:r>
              <a:rPr lang="en-US" sz="2400"/>
              <a:t>Divide a lengthy task into smaller, shorter parts that seem easier to complete </a:t>
            </a:r>
          </a:p>
          <a:p>
            <a:pPr lvl="1">
              <a:lnSpc>
                <a:spcPct val="90000"/>
              </a:lnSpc>
            </a:pPr>
            <a:r>
              <a:rPr lang="en-US" sz="2400"/>
              <a:t>Divide a forty page chapter into 10 page sections </a:t>
            </a:r>
          </a:p>
          <a:p>
            <a:pPr lvl="1">
              <a:lnSpc>
                <a:spcPct val="90000"/>
              </a:lnSpc>
            </a:pPr>
            <a:r>
              <a:rPr lang="en-US" sz="2400"/>
              <a:t>Reward yourself after completing each section.</a:t>
            </a:r>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z="3600" dirty="0">
                <a:solidFill>
                  <a:srgbClr val="FF0000"/>
                </a:solidFill>
              </a:rPr>
              <a:t>Fear of Success and Failure</a:t>
            </a:r>
          </a:p>
        </p:txBody>
      </p:sp>
      <p:sp>
        <p:nvSpPr>
          <p:cNvPr id="137219" name="Rectangle 3"/>
          <p:cNvSpPr>
            <a:spLocks noGrp="1" noChangeArrowheads="1"/>
          </p:cNvSpPr>
          <p:nvPr>
            <p:ph type="body" idx="1"/>
          </p:nvPr>
        </p:nvSpPr>
        <p:spPr>
          <a:xfrm>
            <a:off x="609600" y="2057400"/>
            <a:ext cx="8229600" cy="4114800"/>
          </a:xfrm>
        </p:spPr>
        <p:txBody>
          <a:bodyPr/>
          <a:lstStyle/>
          <a:p>
            <a:r>
              <a:rPr lang="en-US" sz="2800"/>
              <a:t>We procrastinate because we fear FAILURE.</a:t>
            </a:r>
          </a:p>
          <a:p>
            <a:pPr lvl="1"/>
            <a:r>
              <a:rPr lang="en-US" sz="2400"/>
              <a:t>It is easier to accept that we failed because we didn’t even attempt a project than to fail at doing the project. </a:t>
            </a:r>
          </a:p>
          <a:p>
            <a:pPr lvl="1">
              <a:buFontTx/>
              <a:buNone/>
            </a:pPr>
            <a:endParaRPr lang="en-US" sz="2400"/>
          </a:p>
          <a:p>
            <a:r>
              <a:rPr lang="en-US" sz="2800"/>
              <a:t>We procrastinate because we fear SUCCESS.</a:t>
            </a:r>
          </a:p>
          <a:p>
            <a:pPr lvl="1"/>
            <a:r>
              <a:rPr lang="en-US" sz="2400"/>
              <a:t>If I get all “A’s” this semester, everyone will expect the same next semester.</a:t>
            </a:r>
          </a:p>
          <a:p>
            <a:pPr lvl="1"/>
            <a:r>
              <a:rPr lang="en-US" sz="2400"/>
              <a:t>If I do an outstanding job on this project, my boss will just pile on more work.</a:t>
            </a:r>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143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14340" name="Rectangle 4"/>
          <p:cNvSpPr>
            <a:spLocks noGrp="1" noChangeArrowheads="1"/>
          </p:cNvSpPr>
          <p:nvPr>
            <p:ph type="title"/>
          </p:nvPr>
        </p:nvSpPr>
        <p:spPr>
          <a:noFill/>
          <a:ln/>
        </p:spPr>
        <p:txBody>
          <a:bodyPr/>
          <a:lstStyle/>
          <a:p>
            <a:r>
              <a:rPr lang="en-US" sz="2800" b="1" dirty="0">
                <a:solidFill>
                  <a:srgbClr val="FF0000"/>
                </a:solidFill>
              </a:rPr>
              <a:t>If you are going to Procrastinate,</a:t>
            </a:r>
            <a:br>
              <a:rPr lang="en-US" sz="2800" b="1" dirty="0">
                <a:solidFill>
                  <a:srgbClr val="FF0000"/>
                </a:solidFill>
              </a:rPr>
            </a:br>
            <a:r>
              <a:rPr lang="en-US" sz="2800" b="1" dirty="0">
                <a:solidFill>
                  <a:srgbClr val="FF0000"/>
                </a:solidFill>
              </a:rPr>
              <a:t>at least take the blame!</a:t>
            </a:r>
          </a:p>
        </p:txBody>
      </p:sp>
      <p:sp>
        <p:nvSpPr>
          <p:cNvPr id="14341" name="Rectangle 5"/>
          <p:cNvSpPr>
            <a:spLocks noGrp="1" noChangeArrowheads="1"/>
          </p:cNvSpPr>
          <p:nvPr>
            <p:ph type="body" idx="1"/>
          </p:nvPr>
        </p:nvSpPr>
        <p:spPr>
          <a:xfrm>
            <a:off x="838200" y="1828800"/>
            <a:ext cx="4267200" cy="4343400"/>
          </a:xfrm>
          <a:noFill/>
          <a:ln/>
        </p:spPr>
        <p:txBody>
          <a:bodyPr/>
          <a:lstStyle/>
          <a:p>
            <a:pPr>
              <a:lnSpc>
                <a:spcPct val="90000"/>
              </a:lnSpc>
            </a:pPr>
            <a:endParaRPr lang="en-US" sz="2000" b="1"/>
          </a:p>
          <a:p>
            <a:pPr lvl="1">
              <a:lnSpc>
                <a:spcPct val="90000"/>
              </a:lnSpc>
            </a:pPr>
            <a:endParaRPr lang="en-US" sz="1800" b="1"/>
          </a:p>
          <a:p>
            <a:pPr lvl="1">
              <a:lnSpc>
                <a:spcPct val="90000"/>
              </a:lnSpc>
              <a:buFontTx/>
              <a:buNone/>
            </a:pPr>
            <a:r>
              <a:rPr lang="en-US" sz="1800" b="1"/>
              <a:t>Student to Teacher…</a:t>
            </a:r>
          </a:p>
          <a:p>
            <a:pPr lvl="1">
              <a:lnSpc>
                <a:spcPct val="90000"/>
              </a:lnSpc>
              <a:buFontTx/>
              <a:buNone/>
            </a:pPr>
            <a:r>
              <a:rPr lang="en-US" sz="1800" b="1"/>
              <a:t>“I don’t have my paper today because the lab assistant couldn’t get the printer to work.”</a:t>
            </a:r>
          </a:p>
          <a:p>
            <a:pPr lvl="1">
              <a:lnSpc>
                <a:spcPct val="90000"/>
              </a:lnSpc>
              <a:buFontTx/>
              <a:buNone/>
            </a:pPr>
            <a:endParaRPr lang="en-US" sz="1800" b="1"/>
          </a:p>
          <a:p>
            <a:pPr lvl="1">
              <a:lnSpc>
                <a:spcPct val="90000"/>
              </a:lnSpc>
              <a:buFontTx/>
              <a:buNone/>
            </a:pPr>
            <a:r>
              <a:rPr lang="en-US" sz="1800" b="1"/>
              <a:t>“I’m late to class because I couldn’t find a parking space.”</a:t>
            </a:r>
          </a:p>
          <a:p>
            <a:pPr lvl="1">
              <a:lnSpc>
                <a:spcPct val="90000"/>
              </a:lnSpc>
              <a:buFontTx/>
              <a:buNone/>
            </a:pPr>
            <a:endParaRPr lang="en-US" sz="1800" b="1"/>
          </a:p>
          <a:p>
            <a:pPr lvl="1">
              <a:lnSpc>
                <a:spcPct val="90000"/>
              </a:lnSpc>
              <a:buFontTx/>
              <a:buNone/>
            </a:pPr>
            <a:r>
              <a:rPr lang="en-US" sz="1800" b="1"/>
              <a:t>“I’d like to study on a regular basis, but it isn’t always possible with my hectic sleeping schedule!”</a:t>
            </a:r>
            <a:endParaRPr lang="en-US" sz="1800"/>
          </a:p>
        </p:txBody>
      </p:sp>
      <p:graphicFrame>
        <p:nvGraphicFramePr>
          <p:cNvPr id="128002" name="Object 2">
            <a:hlinkClick r:id="" action="ppaction://ole?verb=0"/>
          </p:cNvPr>
          <p:cNvGraphicFramePr>
            <a:graphicFrameLocks/>
          </p:cNvGraphicFramePr>
          <p:nvPr/>
        </p:nvGraphicFramePr>
        <p:xfrm>
          <a:off x="5791200" y="2590800"/>
          <a:ext cx="1828800" cy="685800"/>
        </p:xfrm>
        <a:graphic>
          <a:graphicData uri="http://schemas.openxmlformats.org/presentationml/2006/ole">
            <p:oleObj spid="_x0000_s10242" name="Clip" r:id="rId4" imgW="4114800" imgH="2116080" progId="">
              <p:embed/>
            </p:oleObj>
          </a:graphicData>
        </a:graphic>
      </p:graphicFrame>
      <p:graphicFrame>
        <p:nvGraphicFramePr>
          <p:cNvPr id="128003" name="Object 3">
            <a:hlinkClick r:id="" action="ppaction://ole?verb=0"/>
          </p:cNvPr>
          <p:cNvGraphicFramePr>
            <a:graphicFrameLocks/>
          </p:cNvGraphicFramePr>
          <p:nvPr/>
        </p:nvGraphicFramePr>
        <p:xfrm>
          <a:off x="5943600" y="3810000"/>
          <a:ext cx="1633538" cy="442913"/>
        </p:xfrm>
        <a:graphic>
          <a:graphicData uri="http://schemas.openxmlformats.org/presentationml/2006/ole">
            <p:oleObj spid="_x0000_s10243" name="Clip" r:id="rId5" imgW="6541920" imgH="1703160" progId="">
              <p:embed/>
            </p:oleObj>
          </a:graphicData>
        </a:graphic>
      </p:graphicFrame>
      <p:graphicFrame>
        <p:nvGraphicFramePr>
          <p:cNvPr id="128004" name="Object 4">
            <a:hlinkClick r:id="" action="ppaction://ole?verb=0"/>
          </p:cNvPr>
          <p:cNvGraphicFramePr>
            <a:graphicFrameLocks/>
          </p:cNvGraphicFramePr>
          <p:nvPr/>
        </p:nvGraphicFramePr>
        <p:xfrm>
          <a:off x="5638800" y="4876800"/>
          <a:ext cx="2133600" cy="1295400"/>
        </p:xfrm>
        <a:graphic>
          <a:graphicData uri="http://schemas.openxmlformats.org/presentationml/2006/ole">
            <p:oleObj spid="_x0000_s10244" name="Clip" r:id="rId6" imgW="3265200" imgH="3265200" progId="">
              <p:embed/>
            </p:oleObj>
          </a:graphicData>
        </a:graphic>
      </p:graphicFrame>
      <p:sp>
        <p:nvSpPr>
          <p:cNvPr id="9" name="Rounded Rectangle 8"/>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anim calcmode="lin" valueType="num">
                                      <p:cBhvr additive="base">
                                        <p:cTn id="7"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1">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4341">
                                            <p:txEl>
                                              <p:pRg st="2" end="2"/>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1">
                                            <p:txEl>
                                              <p:pRg st="3" end="3"/>
                                            </p:txEl>
                                          </p:spTgt>
                                        </p:tgtEl>
                                        <p:attrNameLst>
                                          <p:attrName>style.visibility</p:attrName>
                                        </p:attrNameLst>
                                      </p:cBhvr>
                                      <p:to>
                                        <p:strVal val="visible"/>
                                      </p:to>
                                    </p:set>
                                    <p:anim calcmode="lin" valueType="num">
                                      <p:cBhvr additive="base">
                                        <p:cTn id="13" dur="5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1">
                                            <p:txEl>
                                              <p:pRg st="3" end="3"/>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4341">
                                            <p:txEl>
                                              <p:pRg st="3" end="3"/>
                                            </p:txEl>
                                          </p:spTgt>
                                        </p:tgtEl>
                                        <p:attrNameLst>
                                          <p:attrName>ppt_c</p:attrName>
                                        </p:attrNameLst>
                                      </p:cBhvr>
                                      <p:to>
                                        <a:schemeClr val="folHlink"/>
                                      </p:to>
                                    </p:animClr>
                                  </p:subTnLst>
                                </p:cTn>
                              </p:par>
                              <p:par>
                                <p:cTn id="15" presetID="2" presetClass="entr" presetSubtype="4" fill="hold" grpId="0" nodeType="with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anim calcmode="lin" valueType="num">
                                      <p:cBhvr additive="base">
                                        <p:cTn id="17" dur="500" fill="hold"/>
                                        <p:tgtEl>
                                          <p:spTgt spid="1434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41">
                                            <p:txEl>
                                              <p:pRg st="5" end="5"/>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4341">
                                            <p:txEl>
                                              <p:pRg st="5" end="5"/>
                                            </p:txEl>
                                          </p:spTgt>
                                        </p:tgtEl>
                                        <p:attrNameLst>
                                          <p:attrName>ppt_c</p:attrName>
                                        </p:attrNameLst>
                                      </p:cBhvr>
                                      <p:to>
                                        <a:schemeClr val="folHlink"/>
                                      </p:to>
                                    </p:animClr>
                                  </p:subTnLst>
                                </p:cTn>
                              </p:par>
                              <p:par>
                                <p:cTn id="19" presetID="2" presetClass="entr" presetSubtype="4" fill="hold" grpId="0" nodeType="withEffect">
                                  <p:stCondLst>
                                    <p:cond delay="0"/>
                                  </p:stCondLst>
                                  <p:childTnLst>
                                    <p:set>
                                      <p:cBhvr>
                                        <p:cTn id="20" dur="1" fill="hold">
                                          <p:stCondLst>
                                            <p:cond delay="0"/>
                                          </p:stCondLst>
                                        </p:cTn>
                                        <p:tgtEl>
                                          <p:spTgt spid="14341">
                                            <p:txEl>
                                              <p:pRg st="7" end="7"/>
                                            </p:txEl>
                                          </p:spTgt>
                                        </p:tgtEl>
                                        <p:attrNameLst>
                                          <p:attrName>style.visibility</p:attrName>
                                        </p:attrNameLst>
                                      </p:cBhvr>
                                      <p:to>
                                        <p:strVal val="visible"/>
                                      </p:to>
                                    </p:set>
                                    <p:anim calcmode="lin" valueType="num">
                                      <p:cBhvr additive="base">
                                        <p:cTn id="21" dur="500" fill="hold"/>
                                        <p:tgtEl>
                                          <p:spTgt spid="1434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41">
                                            <p:txEl>
                                              <p:pRg st="7" end="7"/>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4341">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000" dirty="0" smtClean="0">
                <a:solidFill>
                  <a:schemeClr val="bg1"/>
                </a:solidFill>
                <a:latin typeface="Mongolian Baiti" pitchFamily="66" charset="0"/>
                <a:cs typeface="Mongolian Baiti" pitchFamily="66" charset="0"/>
              </a:rPr>
              <a:t>Change the environment (the context) that will get you out of old habits.</a:t>
            </a:r>
            <a:endParaRPr lang="en-IE" sz="40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745232"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3</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09600" y="2133600"/>
            <a:ext cx="7772400" cy="1143000"/>
          </a:xfrm>
        </p:spPr>
        <p:txBody>
          <a:bodyPr>
            <a:normAutofit fontScale="90000"/>
          </a:bodyPr>
          <a:lstStyle/>
          <a:p>
            <a:r>
              <a:rPr lang="en-US" sz="4000" b="1"/>
              <a:t/>
            </a:r>
            <a:br>
              <a:rPr lang="en-US" sz="4000" b="1"/>
            </a:br>
            <a:r>
              <a:rPr lang="en-US" sz="5400" b="1"/>
              <a:t>6.</a:t>
            </a:r>
            <a:r>
              <a:rPr lang="en-US" sz="4000" b="1"/>
              <a:t>   Pacing</a:t>
            </a:r>
            <a:br>
              <a:rPr lang="en-US" sz="4000" b="1"/>
            </a:br>
            <a:r>
              <a:rPr lang="en-US" sz="4000" b="1"/>
              <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286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28676" name="Rectangle 4"/>
          <p:cNvSpPr>
            <a:spLocks noGrp="1" noChangeArrowheads="1"/>
          </p:cNvSpPr>
          <p:nvPr>
            <p:ph type="title"/>
          </p:nvPr>
        </p:nvSpPr>
        <p:spPr>
          <a:xfrm>
            <a:off x="609600" y="1143000"/>
            <a:ext cx="7772400" cy="685800"/>
          </a:xfrm>
          <a:noFill/>
          <a:ln/>
        </p:spPr>
        <p:txBody>
          <a:bodyPr>
            <a:normAutofit fontScale="90000"/>
          </a:bodyPr>
          <a:lstStyle/>
          <a:p>
            <a:r>
              <a:rPr lang="en-US" b="1"/>
              <a:t>6.  Pacing</a:t>
            </a:r>
          </a:p>
        </p:txBody>
      </p:sp>
      <p:sp>
        <p:nvSpPr>
          <p:cNvPr id="28679" name="Freeform 7"/>
          <p:cNvSpPr>
            <a:spLocks/>
          </p:cNvSpPr>
          <p:nvPr/>
        </p:nvSpPr>
        <p:spPr bwMode="auto">
          <a:xfrm>
            <a:off x="0" y="1905000"/>
            <a:ext cx="1588" cy="77788"/>
          </a:xfrm>
          <a:custGeom>
            <a:avLst/>
            <a:gdLst/>
            <a:ahLst/>
            <a:cxnLst>
              <a:cxn ang="0">
                <a:pos x="0" y="48"/>
              </a:cxn>
              <a:cxn ang="0">
                <a:pos x="0" y="0"/>
              </a:cxn>
            </a:cxnLst>
            <a:rect l="0" t="0" r="r" b="b"/>
            <a:pathLst>
              <a:path w="1" h="49">
                <a:moveTo>
                  <a:pt x="0" y="48"/>
                </a:moveTo>
                <a:lnTo>
                  <a:pt x="0" y="0"/>
                </a:lnTo>
              </a:path>
            </a:pathLst>
          </a:custGeom>
          <a:noFill/>
          <a:ln w="12700" cap="rnd" cmpd="sng">
            <a:solidFill>
              <a:schemeClr val="tx1"/>
            </a:solidFill>
            <a:prstDash val="solid"/>
            <a:round/>
            <a:headEnd type="none" w="med" len="med"/>
            <a:tailEnd type="none" w="med" len="med"/>
          </a:ln>
          <a:effectLst/>
        </p:spPr>
        <p:txBody>
          <a:bodyPr/>
          <a:lstStyle/>
          <a:p>
            <a:endParaRPr lang="en-IE"/>
          </a:p>
        </p:txBody>
      </p:sp>
      <p:graphicFrame>
        <p:nvGraphicFramePr>
          <p:cNvPr id="125954" name="Object 2"/>
          <p:cNvGraphicFramePr>
            <a:graphicFrameLocks noChangeAspect="1"/>
          </p:cNvGraphicFramePr>
          <p:nvPr/>
        </p:nvGraphicFramePr>
        <p:xfrm>
          <a:off x="5791200" y="2438400"/>
          <a:ext cx="800100" cy="2576513"/>
        </p:xfrm>
        <a:graphic>
          <a:graphicData uri="http://schemas.openxmlformats.org/presentationml/2006/ole">
            <p:oleObj spid="_x0000_s11266" name="Clip" r:id="rId4" imgW="800640" imgH="2575800" progId="">
              <p:embed/>
            </p:oleObj>
          </a:graphicData>
        </a:graphic>
      </p:graphicFrame>
      <p:graphicFrame>
        <p:nvGraphicFramePr>
          <p:cNvPr id="125955" name="Object 3"/>
          <p:cNvGraphicFramePr>
            <a:graphicFrameLocks noChangeAspect="1"/>
          </p:cNvGraphicFramePr>
          <p:nvPr>
            <p:ph type="clipArt" sz="half" idx="2"/>
          </p:nvPr>
        </p:nvGraphicFramePr>
        <p:xfrm>
          <a:off x="6096000" y="1981200"/>
          <a:ext cx="1436688" cy="4114800"/>
        </p:xfrm>
        <a:graphic>
          <a:graphicData uri="http://schemas.openxmlformats.org/presentationml/2006/ole">
            <p:oleObj spid="_x0000_s11267" name="Clip" r:id="rId5" imgW="1014480" imgH="2906280" progId="">
              <p:embed/>
            </p:oleObj>
          </a:graphicData>
        </a:graphic>
      </p:graphicFrame>
      <p:sp>
        <p:nvSpPr>
          <p:cNvPr id="28685" name="Text Box 13"/>
          <p:cNvSpPr txBox="1">
            <a:spLocks noChangeArrowheads="1"/>
          </p:cNvSpPr>
          <p:nvPr/>
        </p:nvSpPr>
        <p:spPr bwMode="auto">
          <a:xfrm>
            <a:off x="1066800" y="2438400"/>
            <a:ext cx="3657600" cy="4108450"/>
          </a:xfrm>
          <a:prstGeom prst="rect">
            <a:avLst/>
          </a:prstGeom>
          <a:noFill/>
          <a:ln w="12700">
            <a:noFill/>
            <a:miter lim="800000"/>
            <a:headEnd/>
            <a:tailEnd/>
          </a:ln>
          <a:effectLst/>
        </p:spPr>
        <p:txBody>
          <a:bodyPr>
            <a:spAutoFit/>
          </a:bodyPr>
          <a:lstStyle/>
          <a:p>
            <a:pPr>
              <a:spcBef>
                <a:spcPct val="50000"/>
              </a:spcBef>
            </a:pPr>
            <a:r>
              <a:rPr lang="en-US" b="1"/>
              <a:t>Athletes know the phenomenon of running with someone ahead of them to increase their times.</a:t>
            </a:r>
          </a:p>
          <a:p>
            <a:pPr>
              <a:spcBef>
                <a:spcPct val="50000"/>
              </a:spcBef>
            </a:pPr>
            <a:r>
              <a:rPr lang="en-US" b="1"/>
              <a:t>The same effect can be achieved with studying and completing schoolwork.</a:t>
            </a:r>
            <a:endParaRPr lang="en-US"/>
          </a:p>
          <a:p>
            <a:pPr>
              <a:spcBef>
                <a:spcPct val="50000"/>
              </a:spcBef>
            </a:pPr>
            <a:endParaRPr lang="en-US"/>
          </a:p>
        </p:txBody>
      </p:sp>
      <p:sp>
        <p:nvSpPr>
          <p:cNvPr id="9" name="Rounded Rectangle 8"/>
          <p:cNvSpPr/>
          <p:nvPr/>
        </p:nvSpPr>
        <p:spPr>
          <a:xfrm>
            <a:off x="251520" y="1844824"/>
            <a:ext cx="8640960" cy="4752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990600"/>
            <a:ext cx="7772400" cy="1143000"/>
          </a:xfrm>
        </p:spPr>
        <p:txBody>
          <a:bodyPr>
            <a:normAutofit fontScale="90000"/>
          </a:bodyPr>
          <a:lstStyle/>
          <a:p>
            <a:r>
              <a:rPr lang="en-US" sz="2800" dirty="0">
                <a:solidFill>
                  <a:srgbClr val="FF0000"/>
                </a:solidFill>
              </a:rPr>
              <a:t>Because work expands or contracts to fit the time allotted, make pacing work for you by doing the following:</a:t>
            </a:r>
            <a:endParaRPr lang="en-US" dirty="0">
              <a:solidFill>
                <a:srgbClr val="FF0000"/>
              </a:solidFill>
            </a:endParaRPr>
          </a:p>
        </p:txBody>
      </p:sp>
      <p:sp>
        <p:nvSpPr>
          <p:cNvPr id="68612" name="Rectangle 4"/>
          <p:cNvSpPr>
            <a:spLocks noGrp="1" noChangeArrowheads="1"/>
          </p:cNvSpPr>
          <p:nvPr>
            <p:ph type="body" idx="1"/>
          </p:nvPr>
        </p:nvSpPr>
        <p:spPr>
          <a:noFill/>
          <a:ln/>
        </p:spPr>
        <p:txBody>
          <a:bodyPr/>
          <a:lstStyle/>
          <a:p>
            <a:pPr lvl="2">
              <a:buFont typeface="Monotype Sorts" pitchFamily="2" charset="2"/>
              <a:buNone/>
            </a:pPr>
            <a:endParaRPr lang="en-US"/>
          </a:p>
          <a:p>
            <a:pPr lvl="2">
              <a:buFont typeface="Monotype Sorts" pitchFamily="2" charset="2"/>
              <a:buNone/>
            </a:pPr>
            <a:r>
              <a:rPr lang="en-US" b="1"/>
              <a:t>Estimate the time needed to complete a task.</a:t>
            </a:r>
          </a:p>
          <a:p>
            <a:pPr lvl="2">
              <a:buFont typeface="Monotype Sorts" pitchFamily="2" charset="2"/>
              <a:buNone/>
            </a:pPr>
            <a:endParaRPr lang="en-US" b="1"/>
          </a:p>
          <a:p>
            <a:pPr lvl="2">
              <a:buFont typeface="Monotype Sorts" pitchFamily="2" charset="2"/>
              <a:buNone/>
            </a:pPr>
            <a:r>
              <a:rPr lang="en-US" b="1"/>
              <a:t>Subtract 15% from that estimate.</a:t>
            </a:r>
          </a:p>
          <a:p>
            <a:pPr lvl="2">
              <a:buFont typeface="Monotype Sorts" pitchFamily="2" charset="2"/>
              <a:buNone/>
            </a:pPr>
            <a:endParaRPr lang="en-US" b="1"/>
          </a:p>
          <a:p>
            <a:pPr lvl="2">
              <a:buFont typeface="Monotype Sorts" pitchFamily="2" charset="2"/>
              <a:buNone/>
            </a:pPr>
            <a:r>
              <a:rPr lang="en-US" b="1"/>
              <a:t>Set a timer to help you reach the goal of completing the task in reduced time.</a:t>
            </a:r>
            <a:endParaRPr lang="en-US"/>
          </a:p>
          <a:p>
            <a:pPr>
              <a:buFont typeface="Monotype Sorts" pitchFamily="2" charset="2"/>
              <a:buNone/>
            </a:pPr>
            <a:endParaRPr lang="en-US" sz="2800"/>
          </a:p>
        </p:txBody>
      </p:sp>
      <p:sp>
        <p:nvSpPr>
          <p:cNvPr id="4" name="Rounded Rectangle 3"/>
          <p:cNvSpPr/>
          <p:nvPr/>
        </p:nvSpPr>
        <p:spPr>
          <a:xfrm>
            <a:off x="251520" y="1988840"/>
            <a:ext cx="8640960" cy="46085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3048000"/>
            <a:ext cx="7772400" cy="1143000"/>
          </a:xfrm>
        </p:spPr>
        <p:txBody>
          <a:bodyPr>
            <a:normAutofit fontScale="90000"/>
          </a:bodyPr>
          <a:lstStyle/>
          <a:p>
            <a:r>
              <a:rPr lang="en-US" sz="4000" b="1"/>
              <a:t/>
            </a:r>
            <a:br>
              <a:rPr lang="en-US" sz="4000" b="1"/>
            </a:br>
            <a:r>
              <a:rPr lang="en-US" sz="5400" b="1"/>
              <a:t>7. </a:t>
            </a:r>
            <a:r>
              <a:rPr lang="en-US" sz="4000" b="1"/>
              <a:t> Take the Offensive With a Planner</a:t>
            </a:r>
            <a:br>
              <a:rPr lang="en-US" sz="4000" b="1"/>
            </a:br>
            <a:r>
              <a:rPr lang="en-US" sz="4000" b="1"/>
              <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307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30724" name="Rectangle 4"/>
          <p:cNvSpPr>
            <a:spLocks noGrp="1" noChangeArrowheads="1"/>
          </p:cNvSpPr>
          <p:nvPr>
            <p:ph type="title"/>
          </p:nvPr>
        </p:nvSpPr>
        <p:spPr>
          <a:noFill/>
          <a:ln/>
        </p:spPr>
        <p:txBody>
          <a:bodyPr>
            <a:normAutofit fontScale="90000"/>
          </a:bodyPr>
          <a:lstStyle/>
          <a:p>
            <a:r>
              <a:rPr lang="en-US" sz="3600"/>
              <a:t>7. Take the Offensive with a </a:t>
            </a:r>
            <a:br>
              <a:rPr lang="en-US" sz="3600"/>
            </a:br>
            <a:r>
              <a:rPr lang="en-US" sz="3600"/>
              <a:t>PLANNER</a:t>
            </a:r>
          </a:p>
        </p:txBody>
      </p:sp>
      <p:sp>
        <p:nvSpPr>
          <p:cNvPr id="30726" name="Rectangle 6"/>
          <p:cNvSpPr>
            <a:spLocks noGrp="1" noChangeArrowheads="1"/>
          </p:cNvSpPr>
          <p:nvPr>
            <p:ph type="body" sz="half" idx="1"/>
          </p:nvPr>
        </p:nvSpPr>
        <p:spPr>
          <a:xfrm>
            <a:off x="609600" y="1981200"/>
            <a:ext cx="7562800" cy="4114800"/>
          </a:xfrm>
          <a:noFill/>
          <a:ln/>
        </p:spPr>
        <p:txBody>
          <a:bodyPr/>
          <a:lstStyle/>
          <a:p>
            <a:pPr>
              <a:buFont typeface="Monotype Sorts" pitchFamily="2" charset="2"/>
              <a:buNone/>
            </a:pPr>
            <a:r>
              <a:rPr lang="en-US" sz="2800" b="1" dirty="0"/>
              <a:t>A planner helps you:</a:t>
            </a:r>
          </a:p>
          <a:p>
            <a:pPr>
              <a:buFont typeface="Monotype Sorts" pitchFamily="2" charset="2"/>
              <a:buNone/>
            </a:pPr>
            <a:endParaRPr lang="en-US" sz="2800" b="1" dirty="0"/>
          </a:p>
          <a:p>
            <a:pPr lvl="1">
              <a:buFontTx/>
              <a:buNone/>
            </a:pPr>
            <a:r>
              <a:rPr lang="en-US" sz="2400" b="1" dirty="0"/>
              <a:t>See the big picture</a:t>
            </a:r>
          </a:p>
          <a:p>
            <a:pPr lvl="1">
              <a:buFontTx/>
              <a:buNone/>
            </a:pPr>
            <a:endParaRPr lang="en-US" sz="2400" b="1" dirty="0"/>
          </a:p>
          <a:p>
            <a:pPr lvl="1">
              <a:buFontTx/>
              <a:buNone/>
            </a:pPr>
            <a:r>
              <a:rPr lang="en-US" sz="2400" b="1" dirty="0"/>
              <a:t>Plan ahead to avoid “11th Hour” efforts</a:t>
            </a:r>
          </a:p>
          <a:p>
            <a:pPr lvl="1">
              <a:buFontTx/>
              <a:buNone/>
            </a:pPr>
            <a:endParaRPr lang="en-US" sz="2400" b="1" dirty="0"/>
          </a:p>
          <a:p>
            <a:pPr lvl="1">
              <a:buFontTx/>
              <a:buNone/>
            </a:pPr>
            <a:r>
              <a:rPr lang="en-US" sz="2400" b="1" dirty="0"/>
              <a:t>Be time efficient</a:t>
            </a:r>
          </a:p>
        </p:txBody>
      </p:sp>
      <p:sp>
        <p:nvSpPr>
          <p:cNvPr id="7" name="Rounded Rectangle 6"/>
          <p:cNvSpPr/>
          <p:nvPr/>
        </p:nvSpPr>
        <p:spPr>
          <a:xfrm>
            <a:off x="251520" y="1772816"/>
            <a:ext cx="8640960" cy="48245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Using a Planner Effectively</a:t>
            </a:r>
          </a:p>
        </p:txBody>
      </p:sp>
      <p:sp>
        <p:nvSpPr>
          <p:cNvPr id="91139" name="Rectangle 3"/>
          <p:cNvSpPr>
            <a:spLocks noGrp="1" noChangeArrowheads="1"/>
          </p:cNvSpPr>
          <p:nvPr>
            <p:ph type="body" sz="half" idx="1"/>
          </p:nvPr>
        </p:nvSpPr>
        <p:spPr/>
        <p:txBody>
          <a:bodyPr/>
          <a:lstStyle/>
          <a:p>
            <a:r>
              <a:rPr lang="en-US" sz="2000" b="1"/>
              <a:t>Select a planner that you will be likely to carry with you.</a:t>
            </a:r>
          </a:p>
          <a:p>
            <a:r>
              <a:rPr lang="en-US" sz="2000" b="1"/>
              <a:t>At the beginning of each semester, record test dates, project due dates etc from all of your syllabi for your classes.</a:t>
            </a:r>
          </a:p>
          <a:p>
            <a:r>
              <a:rPr lang="en-US" sz="2000" b="1"/>
              <a:t>Use pencil because schedules change</a:t>
            </a:r>
          </a:p>
          <a:p>
            <a:r>
              <a:rPr lang="en-US" sz="2000" b="1"/>
              <a:t>Keep your planner handy</a:t>
            </a:r>
          </a:p>
        </p:txBody>
      </p:sp>
      <p:pic>
        <p:nvPicPr>
          <p:cNvPr id="91141" name="Picture 5" descr="BS00559_"/>
          <p:cNvPicPr>
            <a:picLocks noGrp="1" noChangeAspect="1" noChangeArrowheads="1"/>
          </p:cNvPicPr>
          <p:nvPr>
            <p:ph type="clipArt" sz="half" idx="2"/>
          </p:nvPr>
        </p:nvPicPr>
        <p:blipFill>
          <a:blip r:embed="rId2" cstate="print"/>
          <a:srcRect/>
          <a:stretch>
            <a:fillRect/>
          </a:stretch>
        </p:blipFill>
        <p:spPr>
          <a:xfrm>
            <a:off x="4648200" y="2957513"/>
            <a:ext cx="3810000" cy="2160587"/>
          </a:xfrm>
        </p:spPr>
      </p:pic>
      <p:sp>
        <p:nvSpPr>
          <p:cNvPr id="5" name="Rounded Rectangle 4"/>
          <p:cNvSpPr/>
          <p:nvPr/>
        </p:nvSpPr>
        <p:spPr>
          <a:xfrm>
            <a:off x="251520" y="1700808"/>
            <a:ext cx="8640960" cy="48965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2743200"/>
            <a:ext cx="7772400" cy="1143000"/>
          </a:xfrm>
        </p:spPr>
        <p:txBody>
          <a:bodyPr>
            <a:normAutofit fontScale="90000"/>
          </a:bodyPr>
          <a:lstStyle/>
          <a:p>
            <a:r>
              <a:rPr lang="en-US" sz="4000" b="1"/>
              <a:t/>
            </a:r>
            <a:br>
              <a:rPr lang="en-US" sz="4000" b="1"/>
            </a:br>
            <a:r>
              <a:rPr lang="en-US" sz="5400" b="1"/>
              <a:t>8.</a:t>
            </a:r>
            <a:r>
              <a:rPr lang="en-US" sz="4000" b="1"/>
              <a:t>  Be Realistic in your Expectations</a:t>
            </a:r>
            <a:br>
              <a:rPr lang="en-US" sz="4000" b="1"/>
            </a:br>
            <a:endParaRPr lang="en-US" sz="4000" b="1"/>
          </a:p>
        </p:txBody>
      </p:sp>
      <p:sp>
        <p:nvSpPr>
          <p:cNvPr id="3" name="Rounded Rectangle 2"/>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8.  Be Realistic</a:t>
            </a:r>
          </a:p>
        </p:txBody>
      </p:sp>
      <p:sp>
        <p:nvSpPr>
          <p:cNvPr id="34819" name="Rectangle 3"/>
          <p:cNvSpPr>
            <a:spLocks noGrp="1" noChangeArrowheads="1"/>
          </p:cNvSpPr>
          <p:nvPr>
            <p:ph type="body" sz="half" idx="1"/>
          </p:nvPr>
        </p:nvSpPr>
        <p:spPr>
          <a:xfrm>
            <a:off x="685800" y="1981200"/>
            <a:ext cx="3810000" cy="3352800"/>
          </a:xfrm>
        </p:spPr>
        <p:txBody>
          <a:bodyPr/>
          <a:lstStyle/>
          <a:p>
            <a:r>
              <a:rPr lang="en-US" sz="2400"/>
              <a:t>Examine your schedule.</a:t>
            </a:r>
          </a:p>
          <a:p>
            <a:r>
              <a:rPr lang="en-US" sz="2400"/>
              <a:t>Be realistic about what  you can accomplish.</a:t>
            </a:r>
          </a:p>
          <a:p>
            <a:r>
              <a:rPr lang="en-US" sz="2400"/>
              <a:t>Don’t try to juggle too many things.</a:t>
            </a:r>
          </a:p>
          <a:p>
            <a:r>
              <a:rPr lang="en-US" sz="2400"/>
              <a:t>Don’t set yourself up for failure.</a:t>
            </a:r>
          </a:p>
        </p:txBody>
      </p:sp>
      <p:graphicFrame>
        <p:nvGraphicFramePr>
          <p:cNvPr id="118786" name="Object 2"/>
          <p:cNvGraphicFramePr>
            <a:graphicFrameLocks noChangeAspect="1"/>
          </p:cNvGraphicFramePr>
          <p:nvPr>
            <p:ph type="clipArt" sz="half" idx="2"/>
          </p:nvPr>
        </p:nvGraphicFramePr>
        <p:xfrm>
          <a:off x="4648200" y="2082800"/>
          <a:ext cx="3810000" cy="3911600"/>
        </p:xfrm>
        <a:graphic>
          <a:graphicData uri="http://schemas.openxmlformats.org/presentationml/2006/ole">
            <p:oleObj spid="_x0000_s12290" name="Clip" r:id="rId3" imgW="1548720" imgH="1590120" progId="">
              <p:embed/>
            </p:oleObj>
          </a:graphicData>
        </a:graphic>
      </p:graphicFrame>
      <p:sp>
        <p:nvSpPr>
          <p:cNvPr id="5" name="Rounded Rectangle 4"/>
          <p:cNvSpPr/>
          <p:nvPr/>
        </p:nvSpPr>
        <p:spPr>
          <a:xfrm>
            <a:off x="251520" y="1556792"/>
            <a:ext cx="8640960" cy="50405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b="1"/>
              <a:t>The Two to One Rule of Thumb</a:t>
            </a:r>
            <a:endParaRPr lang="en-US"/>
          </a:p>
        </p:txBody>
      </p:sp>
      <p:sp>
        <p:nvSpPr>
          <p:cNvPr id="88067" name="Rectangle 3"/>
          <p:cNvSpPr>
            <a:spLocks noGrp="1" noChangeArrowheads="1"/>
          </p:cNvSpPr>
          <p:nvPr>
            <p:ph type="body" idx="1"/>
          </p:nvPr>
        </p:nvSpPr>
        <p:spPr>
          <a:xfrm>
            <a:off x="685800" y="1981200"/>
            <a:ext cx="7772400" cy="1676400"/>
          </a:xfrm>
        </p:spPr>
        <p:txBody>
          <a:bodyPr/>
          <a:lstStyle/>
          <a:p>
            <a:r>
              <a:rPr lang="en-US"/>
              <a:t>For every hour you are in class, you should study at least two hours</a:t>
            </a:r>
          </a:p>
          <a:p>
            <a:endParaRPr lang="en-US"/>
          </a:p>
        </p:txBody>
      </p:sp>
      <p:graphicFrame>
        <p:nvGraphicFramePr>
          <p:cNvPr id="115714" name="Object 2"/>
          <p:cNvGraphicFramePr>
            <a:graphicFrameLocks noChangeAspect="1"/>
          </p:cNvGraphicFramePr>
          <p:nvPr/>
        </p:nvGraphicFramePr>
        <p:xfrm>
          <a:off x="1524000" y="3429000"/>
          <a:ext cx="2789238" cy="2441575"/>
        </p:xfrm>
        <a:graphic>
          <a:graphicData uri="http://schemas.openxmlformats.org/presentationml/2006/ole">
            <p:oleObj spid="_x0000_s13314" name="Clip" r:id="rId3" imgW="4054320" imgH="3549240" progId="">
              <p:embed/>
            </p:oleObj>
          </a:graphicData>
        </a:graphic>
      </p:graphicFrame>
      <p:sp>
        <p:nvSpPr>
          <p:cNvPr id="88069" name="Text Box 5"/>
          <p:cNvSpPr txBox="1">
            <a:spLocks noChangeArrowheads="1"/>
          </p:cNvSpPr>
          <p:nvPr/>
        </p:nvSpPr>
        <p:spPr bwMode="auto">
          <a:xfrm>
            <a:off x="4572000" y="4267200"/>
            <a:ext cx="838200" cy="1433513"/>
          </a:xfrm>
          <a:prstGeom prst="rect">
            <a:avLst/>
          </a:prstGeom>
          <a:noFill/>
          <a:ln w="12700">
            <a:noFill/>
            <a:miter lim="800000"/>
            <a:headEnd/>
            <a:tailEnd/>
          </a:ln>
          <a:effectLst/>
        </p:spPr>
        <p:txBody>
          <a:bodyPr>
            <a:spAutoFit/>
          </a:bodyPr>
          <a:lstStyle/>
          <a:p>
            <a:pPr>
              <a:spcBef>
                <a:spcPct val="50000"/>
              </a:spcBef>
            </a:pPr>
            <a:r>
              <a:rPr lang="en-US" sz="8800" b="1"/>
              <a:t>=</a:t>
            </a:r>
            <a:endParaRPr lang="en-US"/>
          </a:p>
        </p:txBody>
      </p:sp>
      <p:graphicFrame>
        <p:nvGraphicFramePr>
          <p:cNvPr id="115715" name="Object 3"/>
          <p:cNvGraphicFramePr>
            <a:graphicFrameLocks noChangeAspect="1"/>
          </p:cNvGraphicFramePr>
          <p:nvPr/>
        </p:nvGraphicFramePr>
        <p:xfrm>
          <a:off x="5638800" y="3048000"/>
          <a:ext cx="1865313" cy="1865313"/>
        </p:xfrm>
        <a:graphic>
          <a:graphicData uri="http://schemas.openxmlformats.org/presentationml/2006/ole">
            <p:oleObj spid="_x0000_s13315" name="Clip" r:id="rId4" imgW="1865160" imgH="1864800" progId="">
              <p:embed/>
            </p:oleObj>
          </a:graphicData>
        </a:graphic>
      </p:graphicFrame>
      <p:graphicFrame>
        <p:nvGraphicFramePr>
          <p:cNvPr id="115716" name="Object 4"/>
          <p:cNvGraphicFramePr>
            <a:graphicFrameLocks noChangeAspect="1"/>
          </p:cNvGraphicFramePr>
          <p:nvPr/>
        </p:nvGraphicFramePr>
        <p:xfrm>
          <a:off x="6096000" y="3886200"/>
          <a:ext cx="1865313" cy="1865313"/>
        </p:xfrm>
        <a:graphic>
          <a:graphicData uri="http://schemas.openxmlformats.org/presentationml/2006/ole">
            <p:oleObj spid="_x0000_s13316" name="Clip" r:id="rId5" imgW="1865160" imgH="1864800" progId="">
              <p:embed/>
            </p:oleObj>
          </a:graphicData>
        </a:graphic>
      </p:graphicFrame>
      <p:sp>
        <p:nvSpPr>
          <p:cNvPr id="8" name="Rounded Rectangle 7"/>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SCHOOL IS A FULL TIME JOB</a:t>
            </a:r>
          </a:p>
        </p:txBody>
      </p:sp>
      <p:sp>
        <p:nvSpPr>
          <p:cNvPr id="89091" name="Rectangle 3"/>
          <p:cNvSpPr>
            <a:spLocks noGrp="1" noChangeArrowheads="1"/>
          </p:cNvSpPr>
          <p:nvPr>
            <p:ph type="body" idx="1"/>
          </p:nvPr>
        </p:nvSpPr>
        <p:spPr>
          <a:xfrm>
            <a:off x="685800" y="1752600"/>
            <a:ext cx="7772400" cy="4114800"/>
          </a:xfrm>
        </p:spPr>
        <p:txBody>
          <a:bodyPr>
            <a:normAutofit lnSpcReduction="10000"/>
          </a:bodyPr>
          <a:lstStyle/>
          <a:p>
            <a:r>
              <a:rPr lang="en-US" sz="3000"/>
              <a:t>Full time student spends 15 hours in class per week</a:t>
            </a:r>
          </a:p>
          <a:p>
            <a:r>
              <a:rPr lang="en-US" sz="3000"/>
              <a:t>Full time student spends a </a:t>
            </a:r>
            <a:r>
              <a:rPr lang="en-US" sz="3000" i="1"/>
              <a:t>minimum</a:t>
            </a:r>
            <a:r>
              <a:rPr lang="en-US" sz="3000"/>
              <a:t> of 30 hours per week studying</a:t>
            </a:r>
          </a:p>
          <a:p>
            <a:r>
              <a:rPr lang="en-US" sz="3000"/>
              <a:t>15 plus 30 equals 45 hours per week</a:t>
            </a:r>
          </a:p>
          <a:p>
            <a:r>
              <a:rPr lang="en-US" sz="3000"/>
              <a:t>Work an absolute MAXIMUM of 20 hours per week</a:t>
            </a:r>
          </a:p>
          <a:p>
            <a:pPr algn="ctr"/>
            <a:r>
              <a:rPr lang="en-US" sz="3800" i="1"/>
              <a:t>SCHOOL IS A FULL TIME JOB!</a:t>
            </a:r>
            <a:endParaRPr lang="en-US" sz="4000"/>
          </a:p>
          <a:p>
            <a:endParaRPr lang="en-US"/>
          </a:p>
        </p:txBody>
      </p:sp>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000" dirty="0" smtClean="0">
                <a:solidFill>
                  <a:schemeClr val="bg1"/>
                </a:solidFill>
                <a:latin typeface="Mongolian Baiti" pitchFamily="66" charset="0"/>
                <a:cs typeface="Mongolian Baiti" pitchFamily="66" charset="0"/>
              </a:rPr>
              <a:t>Change the environment (the context) that will get you out of old habits.</a:t>
            </a:r>
            <a:endParaRPr lang="en-IE" sz="40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745232"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3</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
        <p:nvSpPr>
          <p:cNvPr id="7" name="Bevel 6"/>
          <p:cNvSpPr/>
          <p:nvPr/>
        </p:nvSpPr>
        <p:spPr>
          <a:xfrm>
            <a:off x="3779912" y="4365104"/>
            <a:ext cx="5256584" cy="165618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Half the amount of time you spend on </a:t>
            </a:r>
            <a:r>
              <a:rPr lang="en-IE" dirty="0" err="1" smtClean="0"/>
              <a:t>facebook</a:t>
            </a:r>
            <a:endParaRPr lang="en-IE" dirty="0" smtClean="0"/>
          </a:p>
          <a:p>
            <a:pPr algn="ctr"/>
            <a:r>
              <a:rPr lang="en-IE" dirty="0" smtClean="0"/>
              <a:t>Stop reading your personal e-mail 24/7</a:t>
            </a:r>
          </a:p>
          <a:p>
            <a:pPr algn="ctr"/>
            <a:r>
              <a:rPr lang="en-IE" dirty="0" smtClean="0"/>
              <a:t>Don’t get stuck watching TV too much</a:t>
            </a:r>
          </a:p>
          <a:p>
            <a:pPr algn="ctr"/>
            <a:r>
              <a:rPr lang="en-IE" dirty="0" smtClean="0"/>
              <a:t>Start worrying about writer’s block</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9. Is The Jar Full?</a:t>
            </a:r>
          </a:p>
        </p:txBody>
      </p:sp>
      <p:sp>
        <p:nvSpPr>
          <p:cNvPr id="92163" name="Rectangle 3"/>
          <p:cNvSpPr>
            <a:spLocks noGrp="1" noChangeArrowheads="1"/>
          </p:cNvSpPr>
          <p:nvPr>
            <p:ph type="body" sz="half" idx="1"/>
          </p:nvPr>
        </p:nvSpPr>
        <p:spPr>
          <a:xfrm>
            <a:off x="685800" y="1828800"/>
            <a:ext cx="4343400" cy="4343400"/>
          </a:xfrm>
        </p:spPr>
        <p:txBody>
          <a:bodyPr/>
          <a:lstStyle/>
          <a:p>
            <a:pPr>
              <a:lnSpc>
                <a:spcPct val="90000"/>
              </a:lnSpc>
            </a:pPr>
            <a:r>
              <a:rPr lang="en-US" sz="2000" b="1" dirty="0">
                <a:solidFill>
                  <a:srgbClr val="FF0000"/>
                </a:solidFill>
                <a:cs typeface="Times New Roman" pitchFamily="18" charset="0"/>
              </a:rPr>
              <a:t>Stephen Covey in his book,</a:t>
            </a:r>
            <a:r>
              <a:rPr lang="en-US" sz="2000" b="1" i="1" dirty="0">
                <a:solidFill>
                  <a:srgbClr val="FF0000"/>
                </a:solidFill>
                <a:cs typeface="Times New Roman" pitchFamily="18" charset="0"/>
              </a:rPr>
              <a:t> First Things First</a:t>
            </a:r>
            <a:r>
              <a:rPr lang="en-US" sz="2000" b="1" dirty="0">
                <a:solidFill>
                  <a:srgbClr val="FF0000"/>
                </a:solidFill>
                <a:cs typeface="Times New Roman" pitchFamily="18" charset="0"/>
              </a:rPr>
              <a:t>, shares the following story experienced by one of his associates:</a:t>
            </a:r>
            <a:br>
              <a:rPr lang="en-US" sz="2000" b="1" dirty="0">
                <a:solidFill>
                  <a:srgbClr val="FF0000"/>
                </a:solidFill>
                <a:cs typeface="Times New Roman" pitchFamily="18" charset="0"/>
              </a:rPr>
            </a:br>
            <a:r>
              <a:rPr lang="en-US" sz="2000" b="1" dirty="0">
                <a:cs typeface="Times New Roman" pitchFamily="18" charset="0"/>
              </a:rPr>
              <a:t/>
            </a:r>
            <a:br>
              <a:rPr lang="en-US" sz="2000" b="1" dirty="0">
                <a:cs typeface="Times New Roman" pitchFamily="18" charset="0"/>
              </a:rPr>
            </a:br>
            <a:r>
              <a:rPr lang="en-US" sz="2000" b="1" dirty="0">
                <a:cs typeface="Times New Roman" pitchFamily="18" charset="0"/>
              </a:rPr>
              <a:t>I attended a seminar once where the instructor was lecturing on time. At one point, he said, "Okay, time for a quiz." He reached under the table and pulled out a wide-mouthed gallon jar. He set it on the table next to a platter with some fist-sized rocks on it. "How many of these rocks do you think we can get in the jar?" he asked</a:t>
            </a:r>
            <a:r>
              <a:rPr lang="en-US" sz="2400" b="1" dirty="0">
                <a:cs typeface="Times New Roman" pitchFamily="18" charset="0"/>
              </a:rPr>
              <a:t>. </a:t>
            </a:r>
          </a:p>
        </p:txBody>
      </p:sp>
      <p:pic>
        <p:nvPicPr>
          <p:cNvPr id="92165" name="Picture 5" descr="1 Rocks"/>
          <p:cNvPicPr>
            <a:picLocks noChangeAspect="1" noChangeArrowheads="1"/>
          </p:cNvPicPr>
          <p:nvPr/>
        </p:nvPicPr>
        <p:blipFill>
          <a:blip r:embed="rId2" cstate="print"/>
          <a:srcRect/>
          <a:stretch>
            <a:fillRect/>
          </a:stretch>
        </p:blipFill>
        <p:spPr bwMode="auto">
          <a:xfrm>
            <a:off x="5383213" y="1676400"/>
            <a:ext cx="2905125" cy="4381500"/>
          </a:xfrm>
          <a:prstGeom prst="rect">
            <a:avLst/>
          </a:prstGeom>
          <a:noFill/>
        </p:spPr>
      </p:pic>
      <p:sp>
        <p:nvSpPr>
          <p:cNvPr id="5" name="Rounded Rectangle 4"/>
          <p:cNvSpPr/>
          <p:nvPr/>
        </p:nvSpPr>
        <p:spPr>
          <a:xfrm>
            <a:off x="251520" y="1412776"/>
            <a:ext cx="8640960" cy="518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sz="half" idx="2"/>
          </p:nvPr>
        </p:nvSpPr>
        <p:spPr/>
        <p:txBody>
          <a:bodyPr/>
          <a:lstStyle/>
          <a:p>
            <a:pPr marL="0" indent="0">
              <a:lnSpc>
                <a:spcPct val="90000"/>
              </a:lnSpc>
            </a:pPr>
            <a:r>
              <a:rPr lang="en-US" sz="2400" b="1">
                <a:cs typeface="Times New Roman" pitchFamily="18" charset="0"/>
              </a:rPr>
              <a:t>After we made our guess, he said, "Okay. Let's find out." He set one rock in the jar . . . then another . . . then another.  I don't remember how many he got in, but he got the jar full. Then he asked, "Is this jar full?"  Everyone looked at the rocks and said, "Yes."</a:t>
            </a:r>
          </a:p>
        </p:txBody>
      </p:sp>
      <p:pic>
        <p:nvPicPr>
          <p:cNvPr id="100355" name="Picture 3" descr="1 Rocks"/>
          <p:cNvPicPr>
            <a:picLocks noChangeAspect="1" noChangeArrowheads="1"/>
          </p:cNvPicPr>
          <p:nvPr/>
        </p:nvPicPr>
        <p:blipFill>
          <a:blip r:embed="rId2" cstate="print"/>
          <a:srcRect/>
          <a:stretch>
            <a:fillRect/>
          </a:stretch>
        </p:blipFill>
        <p:spPr bwMode="auto">
          <a:xfrm>
            <a:off x="762000" y="1295400"/>
            <a:ext cx="3409950" cy="5143500"/>
          </a:xfrm>
          <a:prstGeom prst="rect">
            <a:avLst/>
          </a:prstGeom>
          <a:noFill/>
        </p:spPr>
      </p:pic>
      <p:sp>
        <p:nvSpPr>
          <p:cNvPr id="4" name="Rounded Rectangle 3"/>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sz="half" idx="2"/>
          </p:nvPr>
        </p:nvSpPr>
        <p:spPr/>
        <p:txBody>
          <a:bodyPr/>
          <a:lstStyle/>
          <a:p>
            <a:pPr marL="0" indent="0"/>
            <a:r>
              <a:rPr lang="en-US" sz="2400" b="1">
                <a:cs typeface="Times New Roman" pitchFamily="18" charset="0"/>
              </a:rPr>
              <a:t>Then he said, "Ahhh" He reached under the table and pulled out a bucket of gravel. Then he dumped some gravel in and shook the jar and the gravel went in all the little spaces left by the big rocks. Then he grinned and said once more, "Is the jar full?"</a:t>
            </a:r>
          </a:p>
        </p:txBody>
      </p:sp>
      <p:pic>
        <p:nvPicPr>
          <p:cNvPr id="101379" name="Picture 3" descr="3 Pebbles"/>
          <p:cNvPicPr>
            <a:picLocks noChangeAspect="1" noChangeArrowheads="1"/>
          </p:cNvPicPr>
          <p:nvPr/>
        </p:nvPicPr>
        <p:blipFill>
          <a:blip r:embed="rId2" cstate="print"/>
          <a:srcRect/>
          <a:stretch>
            <a:fillRect/>
          </a:stretch>
        </p:blipFill>
        <p:spPr bwMode="auto">
          <a:xfrm>
            <a:off x="685800" y="914400"/>
            <a:ext cx="3511550" cy="5295900"/>
          </a:xfrm>
          <a:prstGeom prst="rect">
            <a:avLst/>
          </a:prstGeom>
          <a:noFill/>
        </p:spPr>
      </p:pic>
      <p:sp>
        <p:nvSpPr>
          <p:cNvPr id="4" name="Rounded Rectangle 3"/>
          <p:cNvSpPr/>
          <p:nvPr/>
        </p:nvSpPr>
        <p:spPr>
          <a:xfrm>
            <a:off x="251520" y="764704"/>
            <a:ext cx="8640960" cy="583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sz="half" idx="2"/>
          </p:nvPr>
        </p:nvSpPr>
        <p:spPr>
          <a:xfrm>
            <a:off x="457200" y="1066800"/>
            <a:ext cx="3810000" cy="4114800"/>
          </a:xfrm>
        </p:spPr>
        <p:txBody>
          <a:bodyPr/>
          <a:lstStyle/>
          <a:p>
            <a:pPr marL="0" indent="0">
              <a:lnSpc>
                <a:spcPct val="90000"/>
              </a:lnSpc>
            </a:pPr>
            <a:r>
              <a:rPr lang="en-US" sz="2400" b="1">
                <a:cs typeface="Times New Roman" pitchFamily="18" charset="0"/>
              </a:rPr>
              <a:t>By this time the class was on to him. "Probably not," we said.  "Good!" he replied. He reached under the table and brought out a bucket of sand. He started dumping the sand in and it went into all of the little spaces left by the rocks and the gravel. Once more he looked and said, "Is this jar full?"  "No!" we roared. </a:t>
            </a:r>
          </a:p>
        </p:txBody>
      </p:sp>
      <p:pic>
        <p:nvPicPr>
          <p:cNvPr id="102403" name="Picture 3" descr="5 Sand"/>
          <p:cNvPicPr>
            <a:picLocks noChangeAspect="1" noChangeArrowheads="1"/>
          </p:cNvPicPr>
          <p:nvPr/>
        </p:nvPicPr>
        <p:blipFill>
          <a:blip r:embed="rId2" cstate="print"/>
          <a:srcRect/>
          <a:stretch>
            <a:fillRect/>
          </a:stretch>
        </p:blipFill>
        <p:spPr bwMode="auto">
          <a:xfrm>
            <a:off x="4722813" y="762000"/>
            <a:ext cx="3386137" cy="5105400"/>
          </a:xfrm>
          <a:prstGeom prst="rect">
            <a:avLst/>
          </a:prstGeom>
          <a:noFill/>
        </p:spPr>
      </p:pic>
      <p:sp>
        <p:nvSpPr>
          <p:cNvPr id="4" name="Rounded Rectangle 3"/>
          <p:cNvSpPr/>
          <p:nvPr/>
        </p:nvSpPr>
        <p:spPr>
          <a:xfrm>
            <a:off x="251520" y="692696"/>
            <a:ext cx="8640960" cy="59046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sz="half" idx="2"/>
          </p:nvPr>
        </p:nvSpPr>
        <p:spPr>
          <a:xfrm>
            <a:off x="609600" y="1447800"/>
            <a:ext cx="3810000" cy="4114800"/>
          </a:xfrm>
        </p:spPr>
        <p:txBody>
          <a:bodyPr/>
          <a:lstStyle/>
          <a:p>
            <a:pPr marL="0" indent="0">
              <a:lnSpc>
                <a:spcPct val="90000"/>
              </a:lnSpc>
            </a:pPr>
            <a:r>
              <a:rPr lang="en-US" sz="2400" b="1">
                <a:cs typeface="Times New Roman" pitchFamily="18" charset="0"/>
              </a:rPr>
              <a:t>He said, "Good!" and he grabbed a pitcher of water and began to pour it in. He got something like a quart of water in that jar. Then he said, " Well, what's the point?"  Somebody said, "Well, there are gaps, and if you work really hard you can always fit some more things into your life."</a:t>
            </a:r>
          </a:p>
        </p:txBody>
      </p:sp>
      <p:pic>
        <p:nvPicPr>
          <p:cNvPr id="103427" name="Picture 3" descr="11 Sand"/>
          <p:cNvPicPr>
            <a:picLocks noChangeAspect="1" noChangeArrowheads="1"/>
          </p:cNvPicPr>
          <p:nvPr/>
        </p:nvPicPr>
        <p:blipFill>
          <a:blip r:embed="rId2" cstate="print"/>
          <a:srcRect/>
          <a:stretch>
            <a:fillRect/>
          </a:stretch>
        </p:blipFill>
        <p:spPr bwMode="auto">
          <a:xfrm>
            <a:off x="4800600" y="838200"/>
            <a:ext cx="3511550" cy="5295900"/>
          </a:xfrm>
          <a:prstGeom prst="rect">
            <a:avLst/>
          </a:prstGeom>
          <a:noFill/>
        </p:spPr>
      </p:pic>
      <p:sp>
        <p:nvSpPr>
          <p:cNvPr id="4" name="Rounded Rectangle 3"/>
          <p:cNvSpPr/>
          <p:nvPr/>
        </p:nvSpPr>
        <p:spPr>
          <a:xfrm>
            <a:off x="251520" y="836712"/>
            <a:ext cx="8640960" cy="5760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sz="half" idx="2"/>
          </p:nvPr>
        </p:nvSpPr>
        <p:spPr>
          <a:xfrm>
            <a:off x="4572000" y="1143000"/>
            <a:ext cx="3810000" cy="4114800"/>
          </a:xfrm>
        </p:spPr>
        <p:txBody>
          <a:bodyPr>
            <a:normAutofit lnSpcReduction="10000"/>
          </a:bodyPr>
          <a:lstStyle/>
          <a:p>
            <a:pPr algn="ctr">
              <a:lnSpc>
                <a:spcPct val="90000"/>
              </a:lnSpc>
              <a:buFont typeface="Monotype Sorts" pitchFamily="2" charset="2"/>
              <a:buNone/>
            </a:pPr>
            <a:r>
              <a:rPr lang="en-US" sz="2000" b="1">
                <a:cs typeface="Times New Roman" pitchFamily="18" charset="0"/>
              </a:rPr>
              <a:t>"No," he said, "that's not really the point. </a:t>
            </a:r>
          </a:p>
          <a:p>
            <a:pPr algn="ctr">
              <a:lnSpc>
                <a:spcPct val="90000"/>
              </a:lnSpc>
            </a:pPr>
            <a:endParaRPr lang="en-US" sz="2000" b="1">
              <a:cs typeface="Times New Roman" pitchFamily="18" charset="0"/>
            </a:endParaRPr>
          </a:p>
          <a:p>
            <a:pPr algn="ctr">
              <a:lnSpc>
                <a:spcPct val="90000"/>
              </a:lnSpc>
              <a:buFont typeface="Monotype Sorts" pitchFamily="2" charset="2"/>
              <a:buNone/>
            </a:pPr>
            <a:r>
              <a:rPr lang="en-US" sz="1800" b="1">
                <a:cs typeface="Times New Roman" pitchFamily="18" charset="0"/>
              </a:rPr>
              <a:t>The point is this:</a:t>
            </a:r>
          </a:p>
          <a:p>
            <a:pPr algn="ctr">
              <a:lnSpc>
                <a:spcPct val="90000"/>
              </a:lnSpc>
              <a:buFont typeface="Monotype Sorts" pitchFamily="2" charset="2"/>
              <a:buNone/>
            </a:pPr>
            <a:r>
              <a:rPr lang="en-US" sz="2400" b="1">
                <a:cs typeface="Times New Roman" pitchFamily="18" charset="0"/>
              </a:rPr>
              <a:t> </a:t>
            </a:r>
          </a:p>
          <a:p>
            <a:pPr algn="ctr">
              <a:lnSpc>
                <a:spcPct val="90000"/>
              </a:lnSpc>
              <a:buFont typeface="Monotype Sorts" pitchFamily="2" charset="2"/>
              <a:buNone/>
            </a:pPr>
            <a:r>
              <a:rPr lang="en-US" sz="4000" b="1">
                <a:cs typeface="Times New Roman" pitchFamily="18" charset="0"/>
              </a:rPr>
              <a:t>Put the</a:t>
            </a:r>
            <a:r>
              <a:rPr lang="en-US" sz="5400" b="1">
                <a:cs typeface="Times New Roman" pitchFamily="18" charset="0"/>
              </a:rPr>
              <a:t> </a:t>
            </a:r>
          </a:p>
          <a:p>
            <a:pPr algn="ctr">
              <a:lnSpc>
                <a:spcPct val="90000"/>
              </a:lnSpc>
              <a:buFont typeface="Monotype Sorts" pitchFamily="2" charset="2"/>
              <a:buNone/>
            </a:pPr>
            <a:r>
              <a:rPr lang="en-US" sz="5400" b="1">
                <a:cs typeface="Times New Roman" pitchFamily="18" charset="0"/>
              </a:rPr>
              <a:t>Big Rocks</a:t>
            </a:r>
          </a:p>
          <a:p>
            <a:pPr algn="ctr">
              <a:lnSpc>
                <a:spcPct val="90000"/>
              </a:lnSpc>
              <a:buFont typeface="Monotype Sorts" pitchFamily="2" charset="2"/>
              <a:buNone/>
            </a:pPr>
            <a:r>
              <a:rPr lang="en-US" sz="5400" b="1">
                <a:cs typeface="Times New Roman" pitchFamily="18" charset="0"/>
              </a:rPr>
              <a:t> in First</a:t>
            </a:r>
          </a:p>
        </p:txBody>
      </p:sp>
      <p:pic>
        <p:nvPicPr>
          <p:cNvPr id="104451" name="Picture 3" descr="1 Rocks"/>
          <p:cNvPicPr>
            <a:picLocks noChangeAspect="1" noChangeArrowheads="1"/>
          </p:cNvPicPr>
          <p:nvPr/>
        </p:nvPicPr>
        <p:blipFill>
          <a:blip r:embed="rId2" cstate="print"/>
          <a:srcRect/>
          <a:stretch>
            <a:fillRect/>
          </a:stretch>
        </p:blipFill>
        <p:spPr bwMode="auto">
          <a:xfrm>
            <a:off x="533400" y="838200"/>
            <a:ext cx="3613150" cy="5448300"/>
          </a:xfrm>
          <a:prstGeom prst="rect">
            <a:avLst/>
          </a:prstGeom>
          <a:noFill/>
        </p:spPr>
      </p:pic>
      <p:sp>
        <p:nvSpPr>
          <p:cNvPr id="4" name="Rounded Rectangle 3"/>
          <p:cNvSpPr/>
          <p:nvPr/>
        </p:nvSpPr>
        <p:spPr>
          <a:xfrm>
            <a:off x="251520" y="692696"/>
            <a:ext cx="8640960" cy="59046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descr="Energizer Bunny1"/>
          <p:cNvPicPr>
            <a:picLocks noChangeAspect="1" noChangeArrowheads="1"/>
          </p:cNvPicPr>
          <p:nvPr/>
        </p:nvPicPr>
        <p:blipFill>
          <a:blip r:embed="rId2" cstate="print"/>
          <a:srcRect/>
          <a:stretch>
            <a:fillRect/>
          </a:stretch>
        </p:blipFill>
        <p:spPr bwMode="auto">
          <a:xfrm>
            <a:off x="1143000" y="533400"/>
            <a:ext cx="3725863" cy="5851525"/>
          </a:xfrm>
          <a:prstGeom prst="rect">
            <a:avLst/>
          </a:prstGeom>
          <a:noFill/>
        </p:spPr>
      </p:pic>
      <p:sp>
        <p:nvSpPr>
          <p:cNvPr id="139267" name="Rectangle 3"/>
          <p:cNvSpPr>
            <a:spLocks noGrp="1" noChangeArrowheads="1"/>
          </p:cNvSpPr>
          <p:nvPr>
            <p:ph type="body" idx="1"/>
          </p:nvPr>
        </p:nvSpPr>
        <p:spPr>
          <a:xfrm>
            <a:off x="4953000" y="1219200"/>
            <a:ext cx="3505200" cy="4114800"/>
          </a:xfrm>
        </p:spPr>
        <p:txBody>
          <a:bodyPr>
            <a:normAutofit fontScale="92500" lnSpcReduction="10000"/>
          </a:bodyPr>
          <a:lstStyle/>
          <a:p>
            <a:pPr algn="ctr">
              <a:lnSpc>
                <a:spcPct val="80000"/>
              </a:lnSpc>
              <a:buSzTx/>
              <a:buFont typeface="Monotype Sorts" pitchFamily="2" charset="2"/>
              <a:buNone/>
            </a:pPr>
            <a:r>
              <a:rPr lang="en-US" sz="4000" dirty="0" smtClean="0">
                <a:solidFill>
                  <a:schemeClr val="tx2"/>
                </a:solidFill>
              </a:rPr>
              <a:t>10.</a:t>
            </a:r>
          </a:p>
          <a:p>
            <a:pPr algn="ctr">
              <a:lnSpc>
                <a:spcPct val="80000"/>
              </a:lnSpc>
              <a:buSzTx/>
              <a:buFont typeface="Monotype Sorts" pitchFamily="2" charset="2"/>
              <a:buNone/>
            </a:pPr>
            <a:r>
              <a:rPr lang="en-US" sz="4000" dirty="0" smtClean="0">
                <a:solidFill>
                  <a:schemeClr val="tx2"/>
                </a:solidFill>
              </a:rPr>
              <a:t>Be </a:t>
            </a:r>
            <a:r>
              <a:rPr lang="en-US" sz="4000" dirty="0">
                <a:solidFill>
                  <a:schemeClr val="tx2"/>
                </a:solidFill>
              </a:rPr>
              <a:t>The Bunny</a:t>
            </a:r>
          </a:p>
          <a:p>
            <a:pPr>
              <a:lnSpc>
                <a:spcPct val="80000"/>
              </a:lnSpc>
              <a:buSzTx/>
              <a:buFont typeface="Monotype Sorts" pitchFamily="2" charset="2"/>
              <a:buNone/>
            </a:pPr>
            <a:endParaRPr lang="en-US" sz="2800" dirty="0"/>
          </a:p>
          <a:p>
            <a:pPr>
              <a:lnSpc>
                <a:spcPct val="80000"/>
              </a:lnSpc>
              <a:buSzTx/>
              <a:buFont typeface="Monotype Sorts" pitchFamily="2" charset="2"/>
              <a:buNone/>
            </a:pPr>
            <a:r>
              <a:rPr lang="en-US" sz="3600" dirty="0">
                <a:solidFill>
                  <a:schemeClr val="tx2"/>
                </a:solidFill>
              </a:rPr>
              <a:t>Just Keep</a:t>
            </a:r>
          </a:p>
          <a:p>
            <a:pPr lvl="1">
              <a:lnSpc>
                <a:spcPct val="80000"/>
              </a:lnSpc>
              <a:buSzTx/>
              <a:buFontTx/>
              <a:buNone/>
            </a:pPr>
            <a:r>
              <a:rPr lang="en-US" sz="3200" dirty="0">
                <a:solidFill>
                  <a:schemeClr val="tx2"/>
                </a:solidFill>
              </a:rPr>
              <a:t>Going</a:t>
            </a:r>
          </a:p>
          <a:p>
            <a:pPr lvl="1">
              <a:lnSpc>
                <a:spcPct val="80000"/>
              </a:lnSpc>
              <a:buSzTx/>
              <a:buFontTx/>
              <a:buNone/>
            </a:pPr>
            <a:r>
              <a:rPr lang="en-US" sz="3200" dirty="0">
                <a:solidFill>
                  <a:schemeClr val="tx2"/>
                </a:solidFill>
              </a:rPr>
              <a:t>And going</a:t>
            </a:r>
          </a:p>
          <a:p>
            <a:pPr lvl="1">
              <a:lnSpc>
                <a:spcPct val="80000"/>
              </a:lnSpc>
              <a:buSzTx/>
              <a:buFontTx/>
              <a:buNone/>
            </a:pPr>
            <a:r>
              <a:rPr lang="en-US" sz="3200" dirty="0">
                <a:solidFill>
                  <a:schemeClr val="tx2"/>
                </a:solidFill>
              </a:rPr>
              <a:t>And going</a:t>
            </a:r>
          </a:p>
          <a:p>
            <a:pPr lvl="1">
              <a:lnSpc>
                <a:spcPct val="80000"/>
              </a:lnSpc>
              <a:buSzTx/>
              <a:buFontTx/>
              <a:buNone/>
            </a:pPr>
            <a:r>
              <a:rPr lang="en-US" sz="3200" dirty="0">
                <a:solidFill>
                  <a:schemeClr val="tx2"/>
                </a:solidFill>
              </a:rPr>
              <a:t>And going</a:t>
            </a:r>
          </a:p>
          <a:p>
            <a:pPr lvl="1">
              <a:lnSpc>
                <a:spcPct val="80000"/>
              </a:lnSpc>
              <a:buSzTx/>
              <a:buFontTx/>
              <a:buNone/>
            </a:pPr>
            <a:r>
              <a:rPr lang="en-US" sz="3200" dirty="0">
                <a:solidFill>
                  <a:schemeClr val="tx2"/>
                </a:solidFill>
              </a:rPr>
              <a:t>And going…</a:t>
            </a:r>
          </a:p>
          <a:p>
            <a:pPr lvl="1">
              <a:lnSpc>
                <a:spcPct val="80000"/>
              </a:lnSpc>
            </a:pPr>
            <a:endParaRPr lang="en-US" sz="3200" dirty="0">
              <a:solidFill>
                <a:schemeClr val="tx2"/>
              </a:solidFill>
            </a:endParaRPr>
          </a:p>
        </p:txBody>
      </p:sp>
      <p:sp>
        <p:nvSpPr>
          <p:cNvPr id="4" name="Rounded Rectangle 3"/>
          <p:cNvSpPr/>
          <p:nvPr/>
        </p:nvSpPr>
        <p:spPr>
          <a:xfrm>
            <a:off x="251520" y="476672"/>
            <a:ext cx="8640960" cy="61206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IE"/>
          </a:p>
        </p:txBody>
      </p:sp>
      <p:sp>
        <p:nvSpPr>
          <p:cNvPr id="327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IE"/>
          </a:p>
        </p:txBody>
      </p:sp>
      <p:sp>
        <p:nvSpPr>
          <p:cNvPr id="32772" name="Rectangle 4"/>
          <p:cNvSpPr>
            <a:spLocks noGrp="1" noChangeArrowheads="1"/>
          </p:cNvSpPr>
          <p:nvPr>
            <p:ph type="ctrTitle"/>
          </p:nvPr>
        </p:nvSpPr>
        <p:spPr>
          <a:xfrm>
            <a:off x="685800" y="1981200"/>
            <a:ext cx="7391400" cy="4495800"/>
          </a:xfrm>
          <a:noFill/>
          <a:ln/>
        </p:spPr>
        <p:txBody>
          <a:bodyPr/>
          <a:lstStyle/>
          <a:p>
            <a:pPr marL="838200" indent="-838200" algn="l"/>
            <a:r>
              <a:rPr lang="en-US" sz="3200" b="1"/>
              <a:t>	</a:t>
            </a:r>
            <a:r>
              <a:rPr lang="en-US" sz="2800" b="1"/>
              <a:t>1 The Present </a:t>
            </a:r>
            <a:br>
              <a:rPr lang="en-US" sz="2800" b="1"/>
            </a:br>
            <a:r>
              <a:rPr lang="en-US" sz="2800" b="1"/>
              <a:t>2  86,400 </a:t>
            </a:r>
            <a:br>
              <a:rPr lang="en-US" sz="2800" b="1"/>
            </a:br>
            <a:r>
              <a:rPr lang="en-US" sz="2800" b="1"/>
              <a:t>3  Tick When I Should Tock?</a:t>
            </a:r>
            <a:br>
              <a:rPr lang="en-US" sz="2800" b="1"/>
            </a:br>
            <a:r>
              <a:rPr lang="en-US" sz="2800" b="1"/>
              <a:t>4  Am I Working My “A’s” Off? </a:t>
            </a:r>
            <a:br>
              <a:rPr lang="en-US" sz="2800" b="1"/>
            </a:br>
            <a:r>
              <a:rPr lang="en-US" sz="2800" b="1"/>
              <a:t>5  Conquer Procrastination </a:t>
            </a:r>
            <a:br>
              <a:rPr lang="en-US" sz="2800" b="1"/>
            </a:br>
            <a:r>
              <a:rPr lang="en-US" sz="2800" b="1"/>
              <a:t>6  Pacing</a:t>
            </a:r>
            <a:br>
              <a:rPr lang="en-US" sz="2800" b="1"/>
            </a:br>
            <a:r>
              <a:rPr lang="en-US" sz="2800" b="1"/>
              <a:t>7  Take the Offensive With a Planner</a:t>
            </a:r>
            <a:br>
              <a:rPr lang="en-US" sz="2800" b="1"/>
            </a:br>
            <a:r>
              <a:rPr lang="en-US" sz="2800" b="1"/>
              <a:t>8  Be Realistic in your Expectations</a:t>
            </a:r>
            <a:br>
              <a:rPr lang="en-US" sz="2800" b="1"/>
            </a:br>
            <a:r>
              <a:rPr lang="en-US" sz="2800" b="1"/>
              <a:t>9  Is The Jar Full?</a:t>
            </a:r>
            <a:br>
              <a:rPr lang="en-US" sz="2800" b="1"/>
            </a:br>
            <a:r>
              <a:rPr lang="en-US" sz="2800" b="1"/>
              <a:t>10 Be The Bunny</a:t>
            </a:r>
          </a:p>
        </p:txBody>
      </p:sp>
      <p:sp>
        <p:nvSpPr>
          <p:cNvPr id="32774" name="Text Box 6"/>
          <p:cNvSpPr txBox="1">
            <a:spLocks noChangeArrowheads="1"/>
          </p:cNvSpPr>
          <p:nvPr/>
        </p:nvSpPr>
        <p:spPr bwMode="auto">
          <a:xfrm>
            <a:off x="914400" y="533400"/>
            <a:ext cx="7162800" cy="1677988"/>
          </a:xfrm>
          <a:prstGeom prst="rect">
            <a:avLst/>
          </a:prstGeom>
          <a:noFill/>
          <a:ln w="12700">
            <a:noFill/>
            <a:miter lim="800000"/>
            <a:headEnd/>
            <a:tailEnd/>
          </a:ln>
          <a:effectLst/>
        </p:spPr>
        <p:txBody>
          <a:bodyPr>
            <a:spAutoFit/>
          </a:bodyPr>
          <a:lstStyle/>
          <a:p>
            <a:pPr algn="ctr">
              <a:spcBef>
                <a:spcPct val="50000"/>
              </a:spcBef>
            </a:pPr>
            <a:r>
              <a:rPr lang="en-US" sz="2800" b="1" dirty="0"/>
              <a:t>Here are the 9 Main Points you have written to remind you how to</a:t>
            </a:r>
          </a:p>
          <a:p>
            <a:pPr algn="ctr">
              <a:spcBef>
                <a:spcPct val="50000"/>
              </a:spcBef>
            </a:pPr>
            <a:r>
              <a:rPr lang="en-US" sz="3200" dirty="0">
                <a:solidFill>
                  <a:srgbClr val="FF0000"/>
                </a:solidFill>
              </a:rPr>
              <a:t>Manage Your Time</a:t>
            </a:r>
            <a:endParaRPr lang="en-US" sz="3200" b="1" dirty="0">
              <a:solidFill>
                <a:srgbClr val="FF0000"/>
              </a:solidFill>
            </a:endParaRPr>
          </a:p>
        </p:txBody>
      </p:sp>
      <p:sp>
        <p:nvSpPr>
          <p:cNvPr id="6" name="Rounded Rectangle 5"/>
          <p:cNvSpPr/>
          <p:nvPr/>
        </p:nvSpPr>
        <p:spPr>
          <a:xfrm>
            <a:off x="251520" y="1556792"/>
            <a:ext cx="8640960" cy="50405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solidFill>
                  <a:srgbClr val="FF0000"/>
                </a:solidFill>
              </a:rPr>
              <a:t>Don’t  Forget</a:t>
            </a:r>
          </a:p>
        </p:txBody>
      </p:sp>
      <p:sp>
        <p:nvSpPr>
          <p:cNvPr id="79875" name="Rectangle 3"/>
          <p:cNvSpPr>
            <a:spLocks noGrp="1" noChangeArrowheads="1"/>
          </p:cNvSpPr>
          <p:nvPr>
            <p:ph type="body" idx="1"/>
          </p:nvPr>
        </p:nvSpPr>
        <p:spPr>
          <a:xfrm>
            <a:off x="3429000" y="2133600"/>
            <a:ext cx="4800600" cy="3733800"/>
          </a:xfrm>
        </p:spPr>
        <p:txBody>
          <a:bodyPr/>
          <a:lstStyle/>
          <a:p>
            <a:pPr>
              <a:buClr>
                <a:srgbClr val="FAFD00"/>
              </a:buClr>
            </a:pPr>
            <a:r>
              <a:rPr lang="en-US" sz="2400" b="1"/>
              <a:t>An important part of making these strategies work is the daily reminder.</a:t>
            </a:r>
          </a:p>
          <a:p>
            <a:pPr>
              <a:buClr>
                <a:srgbClr val="FAFD00"/>
              </a:buClr>
            </a:pPr>
            <a:r>
              <a:rPr lang="en-US" sz="2400" b="1"/>
              <a:t>Take the time to place each of these eight Post-its in conspicuous places such as your alarm clock, refrigerator, television, and bathroom mirror  to serve as a constant reminder.</a:t>
            </a:r>
            <a:endParaRPr lang="en-US"/>
          </a:p>
        </p:txBody>
      </p:sp>
      <p:graphicFrame>
        <p:nvGraphicFramePr>
          <p:cNvPr id="79876" name="Object 4"/>
          <p:cNvGraphicFramePr>
            <a:graphicFrameLocks noChangeAspect="1"/>
          </p:cNvGraphicFramePr>
          <p:nvPr/>
        </p:nvGraphicFramePr>
        <p:xfrm>
          <a:off x="762000" y="3124200"/>
          <a:ext cx="1600200" cy="2176463"/>
        </p:xfrm>
        <a:graphic>
          <a:graphicData uri="http://schemas.openxmlformats.org/presentationml/2006/ole">
            <p:oleObj spid="_x0000_s14338" name="Clip" r:id="rId3" imgW="882000" imgH="882360" progId="">
              <p:embed/>
            </p:oleObj>
          </a:graphicData>
        </a:graphic>
      </p:graphicFrame>
      <p:sp>
        <p:nvSpPr>
          <p:cNvPr id="5" name="Rounded Rectangle 4"/>
          <p:cNvSpPr/>
          <p:nvPr/>
        </p:nvSpPr>
        <p:spPr>
          <a:xfrm>
            <a:off x="251520" y="1268760"/>
            <a:ext cx="8640960" cy="53285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680520" cy="3887004"/>
          </a:xfrm>
        </p:spPr>
        <p:txBody>
          <a:bodyPr>
            <a:normAutofit/>
          </a:bodyPr>
          <a:lstStyle/>
          <a:p>
            <a:r>
              <a:rPr lang="en-IE" sz="4400" dirty="0" smtClean="0">
                <a:solidFill>
                  <a:schemeClr val="bg1"/>
                </a:solidFill>
                <a:latin typeface="Mongolian Baiti" pitchFamily="66" charset="0"/>
                <a:cs typeface="Mongolian Baiti" pitchFamily="66" charset="0"/>
              </a:rPr>
              <a:t>Create new behaviours, focus on action, don’t dwell on the past it just wastes time</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01216"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4</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995936" y="620688"/>
            <a:ext cx="6264696" cy="5040560"/>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Folded Corner 5"/>
          <p:cNvSpPr/>
          <p:nvPr/>
        </p:nvSpPr>
        <p:spPr>
          <a:xfrm>
            <a:off x="179512" y="548680"/>
            <a:ext cx="3456384" cy="5400600"/>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Content Placeholder 2"/>
          <p:cNvSpPr>
            <a:spLocks noGrp="1"/>
          </p:cNvSpPr>
          <p:nvPr>
            <p:ph idx="1"/>
          </p:nvPr>
        </p:nvSpPr>
        <p:spPr>
          <a:xfrm>
            <a:off x="4211960" y="1196753"/>
            <a:ext cx="4932040" cy="3887004"/>
          </a:xfrm>
        </p:spPr>
        <p:txBody>
          <a:bodyPr>
            <a:normAutofit/>
          </a:bodyPr>
          <a:lstStyle/>
          <a:p>
            <a:r>
              <a:rPr lang="en-IE" sz="4400" dirty="0" smtClean="0">
                <a:solidFill>
                  <a:schemeClr val="bg1"/>
                </a:solidFill>
                <a:latin typeface="Mongolian Baiti" pitchFamily="66" charset="0"/>
                <a:cs typeface="Mongolian Baiti" pitchFamily="66" charset="0"/>
              </a:rPr>
              <a:t>Forget about your lack of motivation, just make the new behaviour easier to do.</a:t>
            </a:r>
            <a:endParaRPr lang="en-IE" sz="4400" dirty="0">
              <a:solidFill>
                <a:schemeClr val="bg1"/>
              </a:solidFill>
              <a:latin typeface="Mongolian Baiti" pitchFamily="66" charset="0"/>
              <a:cs typeface="Mongolian Baiti" pitchFamily="66" charset="0"/>
            </a:endParaRPr>
          </a:p>
        </p:txBody>
      </p:sp>
      <p:sp>
        <p:nvSpPr>
          <p:cNvPr id="4" name="Content Placeholder 2"/>
          <p:cNvSpPr txBox="1">
            <a:spLocks/>
          </p:cNvSpPr>
          <p:nvPr/>
        </p:nvSpPr>
        <p:spPr>
          <a:xfrm>
            <a:off x="673224" y="836712"/>
            <a:ext cx="4114800" cy="5256584"/>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IE" sz="35000" dirty="0" smtClean="0">
                <a:solidFill>
                  <a:schemeClr val="bg1"/>
                </a:solidFill>
                <a:latin typeface="Mongolian Baiti" pitchFamily="66" charset="0"/>
                <a:cs typeface="Mongolian Baiti" pitchFamily="66" charset="0"/>
              </a:rPr>
              <a:t>5</a:t>
            </a:r>
            <a:endParaRPr kumimoji="0" lang="en-IE" sz="35000" b="0" i="0" u="none" strike="noStrike" kern="1200" cap="none" spc="0" normalizeH="0" baseline="0" noProof="0" dirty="0" smtClean="0">
              <a:ln>
                <a:noFill/>
              </a:ln>
              <a:solidFill>
                <a:schemeClr val="bg1"/>
              </a:solidFill>
              <a:effectLst/>
              <a:uLnTx/>
              <a:uFillTx/>
              <a:latin typeface="Mongolian Baiti" pitchFamily="66" charset="0"/>
              <a:cs typeface="Mongolian Baiti"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3306</Words>
  <Application>Microsoft Office PowerPoint</Application>
  <PresentationFormat>On-screen Show (4:3)</PresentationFormat>
  <Paragraphs>386</Paragraphs>
  <Slides>78</Slides>
  <Notes>19</Notes>
  <HiddenSlides>0</HiddenSlides>
  <MMClips>3</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Office Theme</vt:lpstr>
      <vt:lpstr>Clip</vt:lpstr>
      <vt:lpstr>Maintaining your Motivation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SMART Objectives</vt:lpstr>
      <vt:lpstr>Slide 18</vt:lpstr>
      <vt:lpstr>Slide 19</vt:lpstr>
      <vt:lpstr>Slide 20</vt:lpstr>
      <vt:lpstr>Slide 21</vt:lpstr>
      <vt:lpstr>Slide 22</vt:lpstr>
      <vt:lpstr>Slide 23</vt:lpstr>
      <vt:lpstr>Time Management</vt:lpstr>
      <vt:lpstr>1.     The Present  </vt:lpstr>
      <vt:lpstr>Slide 26</vt:lpstr>
      <vt:lpstr>Slide 27</vt:lpstr>
      <vt:lpstr>Slide 28</vt:lpstr>
      <vt:lpstr>What’s your “LQ” Leisure Quotient?</vt:lpstr>
      <vt:lpstr>Finding your LQ</vt:lpstr>
      <vt:lpstr> 2.     86,400  </vt:lpstr>
      <vt:lpstr>2.   Eighty Six Thousand  Four Hundred </vt:lpstr>
      <vt:lpstr>What would you do?</vt:lpstr>
      <vt:lpstr>Slide 34</vt:lpstr>
      <vt:lpstr>Every Second Counts</vt:lpstr>
      <vt:lpstr>To Realize the Value of:</vt:lpstr>
      <vt:lpstr>3.    Tick When I Should Tock? </vt:lpstr>
      <vt:lpstr>3.   Am I trying to Tick when my Body Wants to Tock?</vt:lpstr>
      <vt:lpstr>Maximize your Efficiency Work With Your Body Cycles-not Against Them</vt:lpstr>
      <vt:lpstr>Cognitive Tasks 8am - 12 noon*</vt:lpstr>
      <vt:lpstr>Short term memory 6 am - 10 am</vt:lpstr>
      <vt:lpstr>Long term memory 1 pm - 4pm*</vt:lpstr>
      <vt:lpstr>  Manual Dexterity 2 pm to 6 pm*  </vt:lpstr>
      <vt:lpstr>Physical Workouts 4 pm to 9 pm * </vt:lpstr>
      <vt:lpstr>Student Lag, aka Jet Lag</vt:lpstr>
      <vt:lpstr>Do you Suffer from  Student Jet Lag?</vt:lpstr>
      <vt:lpstr>Student Jet Lag</vt:lpstr>
      <vt:lpstr>Learn more about Circadian Rhythms</vt:lpstr>
      <vt:lpstr>4.  Am I Working My “A’s” Off?   </vt:lpstr>
      <vt:lpstr>4. Am I Working My “A’s” Off?</vt:lpstr>
      <vt:lpstr>How would prioritize this list of daily tasks?  Write the underlined word of the tasks  which would be on your “A” List “B” List “C” List</vt:lpstr>
      <vt:lpstr>Are you working your “A’s” Off? or Do You Have C-Fever?</vt:lpstr>
      <vt:lpstr>“C” Fever</vt:lpstr>
      <vt:lpstr>   5.  Conquer Procrastination   </vt:lpstr>
      <vt:lpstr>5. Conquer Procrastination</vt:lpstr>
      <vt:lpstr>It’s All about Endorphins -  The Feel Good Hormone</vt:lpstr>
      <vt:lpstr>Divide and Conquer Procrastination</vt:lpstr>
      <vt:lpstr>Fear of Success and Failure</vt:lpstr>
      <vt:lpstr>If you are going to Procrastinate, at least take the blame!</vt:lpstr>
      <vt:lpstr> 6.   Pacing  </vt:lpstr>
      <vt:lpstr>6.  Pacing</vt:lpstr>
      <vt:lpstr>Because work expands or contracts to fit the time allotted, make pacing work for you by doing the following:</vt:lpstr>
      <vt:lpstr> 7.  Take the Offensive With a Planner  </vt:lpstr>
      <vt:lpstr>7. Take the Offensive with a  PLANNER</vt:lpstr>
      <vt:lpstr>Using a Planner Effectively</vt:lpstr>
      <vt:lpstr> 8.  Be Realistic in your Expectations </vt:lpstr>
      <vt:lpstr>8.  Be Realistic</vt:lpstr>
      <vt:lpstr>The Two to One Rule of Thumb</vt:lpstr>
      <vt:lpstr>SCHOOL IS A FULL TIME JOB</vt:lpstr>
      <vt:lpstr>9. Is The Jar Full?</vt:lpstr>
      <vt:lpstr>Slide 71</vt:lpstr>
      <vt:lpstr>Slide 72</vt:lpstr>
      <vt:lpstr>Slide 73</vt:lpstr>
      <vt:lpstr>Slide 74</vt:lpstr>
      <vt:lpstr>Slide 75</vt:lpstr>
      <vt:lpstr>Slide 76</vt:lpstr>
      <vt:lpstr> 1 The Present  2  86,400  3  Tick When I Should Tock? 4  Am I Working My “A’s” Off?  5  Conquer Procrastination  6  Pacing 7  Take the Offensive With a Planner 8  Be Realistic in your Expectations 9  Is The Jar Full? 10 Be The Bunny</vt:lpstr>
      <vt:lpstr>Don’t  Forget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dgordon</dc:creator>
  <cp:lastModifiedBy>dgordon</cp:lastModifiedBy>
  <cp:revision>13</cp:revision>
  <dcterms:created xsi:type="dcterms:W3CDTF">2010-12-30T19:41:08Z</dcterms:created>
  <dcterms:modified xsi:type="dcterms:W3CDTF">2011-01-30T22:45:19Z</dcterms:modified>
</cp:coreProperties>
</file>