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66" r:id="rId4"/>
    <p:sldId id="275" r:id="rId5"/>
    <p:sldId id="282" r:id="rId6"/>
    <p:sldId id="273" r:id="rId7"/>
    <p:sldId id="268" r:id="rId8"/>
    <p:sldId id="267" r:id="rId9"/>
    <p:sldId id="269" r:id="rId10"/>
    <p:sldId id="270" r:id="rId11"/>
    <p:sldId id="271" r:id="rId12"/>
    <p:sldId id="290" r:id="rId13"/>
    <p:sldId id="278" r:id="rId14"/>
    <p:sldId id="279" r:id="rId15"/>
    <p:sldId id="280" r:id="rId16"/>
    <p:sldId id="283" r:id="rId17"/>
    <p:sldId id="284" r:id="rId18"/>
    <p:sldId id="285" r:id="rId19"/>
    <p:sldId id="286" r:id="rId20"/>
    <p:sldId id="297" r:id="rId21"/>
    <p:sldId id="298" r:id="rId22"/>
    <p:sldId id="299" r:id="rId23"/>
    <p:sldId id="307" r:id="rId24"/>
    <p:sldId id="301" r:id="rId25"/>
    <p:sldId id="302" r:id="rId26"/>
    <p:sldId id="303" r:id="rId27"/>
    <p:sldId id="291" r:id="rId28"/>
    <p:sldId id="292" r:id="rId29"/>
    <p:sldId id="293" r:id="rId30"/>
    <p:sldId id="294" r:id="rId31"/>
    <p:sldId id="295" r:id="rId32"/>
    <p:sldId id="296" r:id="rId33"/>
    <p:sldId id="287" r:id="rId34"/>
    <p:sldId id="288" r:id="rId35"/>
    <p:sldId id="289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 autoAdjust="0"/>
    <p:restoredTop sz="94686" autoAdjust="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357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4084CC-F9C4-454E-956B-D6793087D28E}" type="datetimeFigureOut">
              <a:rPr lang="en-IE" smtClean="0"/>
              <a:pPr/>
              <a:t>11/11/2019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15C37-9D0D-4942-B4BD-9C7D3C44CF03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D32774-99A5-46CF-A8AE-1CC1FE42BB40}" type="slidenum">
              <a:rPr lang="en-US"/>
              <a:pPr/>
              <a:t>21</a:t>
            </a:fld>
            <a:endParaRPr lang="en-US"/>
          </a:p>
        </p:txBody>
      </p:sp>
      <p:sp>
        <p:nvSpPr>
          <p:cNvPr id="74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Only need to use this slide if they don't have the hand-out.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0616CC-CD2F-4FFE-96FF-9B98A5C7C913}" type="slidenum">
              <a:rPr lang="en-US"/>
              <a:pPr/>
              <a:t>22</a:t>
            </a:fld>
            <a:endParaRPr lang="en-US"/>
          </a:p>
        </p:txBody>
      </p:sp>
      <p:sp>
        <p:nvSpPr>
          <p:cNvPr id="71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  <a:p>
            <a:r>
              <a:rPr lang="en-GB"/>
              <a:t>Bring out detail, correctness, ambiguity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A83C15-C8EB-4802-9C41-AD4904DF4E81}" type="slidenum">
              <a:rPr lang="en-US"/>
              <a:pPr/>
              <a:t>23</a:t>
            </a:fld>
            <a:endParaRPr lang="en-US"/>
          </a:p>
        </p:txBody>
      </p:sp>
      <p:sp>
        <p:nvSpPr>
          <p:cNvPr id="74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In a jokey fashion, show how the instructions "obviously" give us a kite!! (step through the animation of the kite picture).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4440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20315A-2F87-4A26-A562-4B21F8A6EA4E}" type="slidenum">
              <a:rPr lang="en-US"/>
              <a:pPr/>
              <a:t>24</a:t>
            </a:fld>
            <a:endParaRPr lang="en-US"/>
          </a:p>
        </p:txBody>
      </p:sp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  <a:p>
            <a:r>
              <a:rPr lang="en-GB"/>
              <a:t>Then get them to try writing out a better/correct version.</a:t>
            </a:r>
          </a:p>
          <a:p>
            <a:endParaRPr lang="en-GB"/>
          </a:p>
          <a:p>
            <a:r>
              <a:rPr lang="en-GB"/>
              <a:t>Once they have done this, get one of them to call out their list of instructions – and with a pen/chalk in hand, follow their instructions on the board at the front.  </a:t>
            </a:r>
            <a:r>
              <a:rPr lang="en-GB" b="1" i="1"/>
              <a:t>Be as awkward as possible, illuminating any possible remaining ambiguity!!!</a:t>
            </a:r>
            <a:r>
              <a:rPr lang="en-GB"/>
              <a:t>  You can encourage other pupils to shout out corrections if required – and they probably will!!</a:t>
            </a:r>
          </a:p>
          <a:p>
            <a:r>
              <a:rPr lang="en-GB"/>
              <a:t>Be sure that a set of correct instructions is discussed by the end.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1537BC-9281-4B55-A378-0BA0B7D16A4F}" type="slidenum">
              <a:rPr lang="en-US"/>
              <a:pPr/>
              <a:t>25</a:t>
            </a:fld>
            <a:endParaRPr lang="en-US"/>
          </a:p>
        </p:txBody>
      </p:sp>
      <p:sp>
        <p:nvSpPr>
          <p:cNvPr id="71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09FD9E-4FBD-41E9-A026-C402DD382CC7}" type="slidenum">
              <a:rPr lang="en-US"/>
              <a:pPr/>
              <a:t>26</a:t>
            </a:fld>
            <a:endParaRPr lang="en-US"/>
          </a:p>
        </p:txBody>
      </p:sp>
      <p:sp>
        <p:nvSpPr>
          <p:cNvPr id="71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  <a:p>
            <a:r>
              <a:rPr lang="en-GB"/>
              <a:t>*** Need three sheets of scrap paper per person (1 for their shape, 1 to write instructions for making it, and 1 for making their partner's shape).</a:t>
            </a:r>
          </a:p>
          <a:p>
            <a:endParaRPr lang="en-GB"/>
          </a:p>
          <a:p>
            <a:r>
              <a:rPr lang="en-GB"/>
              <a:t>Leave it vague as to exactly what the shape is.  The automatic thing is a plane – but try not to say this and see if folk will come up with other shapes.</a:t>
            </a:r>
          </a:p>
          <a:p>
            <a:endParaRPr lang="en-GB"/>
          </a:p>
          <a:p>
            <a:r>
              <a:rPr lang="en-GB"/>
              <a:t>If the pupils are stuck, then prompt them – e.g. fan, fortune teller, water bomb, plane.</a:t>
            </a:r>
          </a:p>
          <a:p>
            <a:endParaRPr lang="en-GB"/>
          </a:p>
          <a:p>
            <a:r>
              <a:rPr lang="en-GB"/>
              <a:t>Do this as three very separate steps: Make the thing first, then write the instructions, then test.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E4D3447-AD42-4A10-B8D1-21B2C89F0E02}" type="datetimeFigureOut">
              <a:rPr lang="en-IE" smtClean="0"/>
              <a:pPr/>
              <a:t>11/11/2019</a:t>
            </a:fld>
            <a:endParaRPr lang="en-I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6789C85-EA8C-4584-B0CC-B120911351CB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3447-AD42-4A10-B8D1-21B2C89F0E02}" type="datetimeFigureOut">
              <a:rPr lang="en-IE" smtClean="0"/>
              <a:pPr/>
              <a:t>11/11/2019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9C85-EA8C-4584-B0CC-B120911351CB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3447-AD42-4A10-B8D1-21B2C89F0E02}" type="datetimeFigureOut">
              <a:rPr lang="en-IE" smtClean="0"/>
              <a:pPr/>
              <a:t>11/11/2019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9C85-EA8C-4584-B0CC-B120911351CB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3447-AD42-4A10-B8D1-21B2C89F0E02}" type="datetimeFigureOut">
              <a:rPr lang="en-IE" smtClean="0"/>
              <a:pPr/>
              <a:t>11/11/2019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9C85-EA8C-4584-B0CC-B120911351CB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3447-AD42-4A10-B8D1-21B2C89F0E02}" type="datetimeFigureOut">
              <a:rPr lang="en-IE" smtClean="0"/>
              <a:pPr/>
              <a:t>11/11/2019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9C85-EA8C-4584-B0CC-B120911351CB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3447-AD42-4A10-B8D1-21B2C89F0E02}" type="datetimeFigureOut">
              <a:rPr lang="en-IE" smtClean="0"/>
              <a:pPr/>
              <a:t>11/11/2019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9C85-EA8C-4584-B0CC-B120911351CB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3447-AD42-4A10-B8D1-21B2C89F0E02}" type="datetimeFigureOut">
              <a:rPr lang="en-IE" smtClean="0"/>
              <a:pPr/>
              <a:t>11/11/2019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9C85-EA8C-4584-B0CC-B120911351CB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3447-AD42-4A10-B8D1-21B2C89F0E02}" type="datetimeFigureOut">
              <a:rPr lang="en-IE" smtClean="0"/>
              <a:pPr/>
              <a:t>11/11/2019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9C85-EA8C-4584-B0CC-B120911351CB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3447-AD42-4A10-B8D1-21B2C89F0E02}" type="datetimeFigureOut">
              <a:rPr lang="en-IE" smtClean="0"/>
              <a:pPr/>
              <a:t>11/11/2019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9C85-EA8C-4584-B0CC-B120911351CB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AE4D3447-AD42-4A10-B8D1-21B2C89F0E02}" type="datetimeFigureOut">
              <a:rPr lang="en-IE" smtClean="0"/>
              <a:pPr/>
              <a:t>11/11/2019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9C85-EA8C-4584-B0CC-B120911351CB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E4D3447-AD42-4A10-B8D1-21B2C89F0E02}" type="datetimeFigureOut">
              <a:rPr lang="en-IE" smtClean="0"/>
              <a:pPr/>
              <a:t>11/11/2019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6789C85-EA8C-4584-B0CC-B120911351CB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E4D3447-AD42-4A10-B8D1-21B2C89F0E02}" type="datetimeFigureOut">
              <a:rPr lang="en-IE" smtClean="0"/>
              <a:pPr/>
              <a:t>11/11/2019</a:t>
            </a:fld>
            <a:endParaRPr lang="en-I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6789C85-EA8C-4584-B0CC-B120911351CB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Software Testing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Damian Gordon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81328"/>
            <a:ext cx="8219256" cy="4525963"/>
          </a:xfrm>
        </p:spPr>
        <p:txBody>
          <a:bodyPr>
            <a:normAutofit fontScale="92500" lnSpcReduction="20000"/>
          </a:bodyPr>
          <a:lstStyle/>
          <a:p>
            <a:r>
              <a:rPr lang="en-IE" dirty="0" smtClean="0"/>
              <a:t>Grace Hopper served at the Bureau of Ships Computation Project at Harvard University working on the computer programming staff. </a:t>
            </a:r>
          </a:p>
          <a:p>
            <a:r>
              <a:rPr lang="en-IE" dirty="0" smtClean="0"/>
              <a:t>A moth was found trapped between points at Relay #70, Panel F, of the IBM Harvard Mark II Aiken Relay Calculator while it was being tested at Harvard University, 9 September 1945. </a:t>
            </a:r>
          </a:p>
          <a:p>
            <a:r>
              <a:rPr lang="en-IE" dirty="0" smtClean="0"/>
              <a:t>The operators affixed the moth to the computer log, with the entry: "</a:t>
            </a:r>
            <a:r>
              <a:rPr lang="en-IE" i="1" dirty="0" smtClean="0"/>
              <a:t>First actual case of bug being found</a:t>
            </a:r>
            <a:r>
              <a:rPr lang="en-IE" dirty="0" smtClean="0"/>
              <a:t>". </a:t>
            </a:r>
          </a:p>
          <a:p>
            <a:r>
              <a:rPr lang="en-IE" dirty="0" smtClean="0"/>
              <a:t>Grace Hopper said that they "</a:t>
            </a:r>
            <a:r>
              <a:rPr lang="en-IE" i="1" dirty="0" smtClean="0"/>
              <a:t>debugged</a:t>
            </a:r>
            <a:r>
              <a:rPr lang="en-IE" dirty="0" smtClean="0"/>
              <a:t>" the machine, thus introducing the term "</a:t>
            </a:r>
            <a:r>
              <a:rPr lang="en-IE" i="1" dirty="0" smtClean="0"/>
              <a:t>debugging a computer program</a:t>
            </a:r>
            <a:r>
              <a:rPr lang="en-IE" dirty="0" smtClean="0"/>
              <a:t>".</a:t>
            </a:r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The First Bug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6057793" y="-99392"/>
            <a:ext cx="27238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1945AD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Picture 5" descr="Picture of the First Bu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9926" y="332656"/>
            <a:ext cx="8622554" cy="61816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Bugs a.k.a. …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3048000" cy="4114800"/>
          </a:xfrm>
        </p:spPr>
        <p:txBody>
          <a:bodyPr/>
          <a:lstStyle/>
          <a:p>
            <a:pPr eaLnBrk="1" hangingPunct="1"/>
            <a:r>
              <a:rPr lang="en-US" sz="2800" smtClean="0"/>
              <a:t>Defect</a:t>
            </a:r>
          </a:p>
          <a:p>
            <a:pPr eaLnBrk="1" hangingPunct="1"/>
            <a:r>
              <a:rPr lang="en-US" sz="2800" smtClean="0"/>
              <a:t>Fault</a:t>
            </a:r>
          </a:p>
          <a:p>
            <a:pPr eaLnBrk="1" hangingPunct="1"/>
            <a:r>
              <a:rPr lang="en-US" sz="2800" smtClean="0"/>
              <a:t>Problem</a:t>
            </a:r>
          </a:p>
          <a:p>
            <a:pPr eaLnBrk="1" hangingPunct="1"/>
            <a:r>
              <a:rPr lang="en-US" sz="2800" smtClean="0"/>
              <a:t>Error</a:t>
            </a:r>
          </a:p>
          <a:p>
            <a:pPr eaLnBrk="1" hangingPunct="1"/>
            <a:r>
              <a:rPr lang="en-US" sz="2800" smtClean="0"/>
              <a:t>Incident</a:t>
            </a:r>
          </a:p>
          <a:p>
            <a:pPr eaLnBrk="1" hangingPunct="1"/>
            <a:r>
              <a:rPr lang="en-US" sz="2800" smtClean="0"/>
              <a:t>Anomaly</a:t>
            </a:r>
          </a:p>
          <a:p>
            <a:pPr eaLnBrk="1" hangingPunct="1"/>
            <a:r>
              <a:rPr lang="en-US" sz="2800" smtClean="0"/>
              <a:t>Variance</a:t>
            </a:r>
          </a:p>
          <a:p>
            <a:pPr eaLnBrk="1" hangingPunct="1">
              <a:buFontTx/>
              <a:buNone/>
            </a:pPr>
            <a:endParaRPr lang="en-US" sz="2800" smtClean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4800600" y="1981200"/>
            <a:ext cx="3048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800" dirty="0"/>
              <a:t>Failure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800" dirty="0"/>
              <a:t>Inconsistency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800" dirty="0"/>
              <a:t>Product Anomaly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800" dirty="0"/>
              <a:t>Product </a:t>
            </a:r>
            <a:r>
              <a:rPr lang="en-US" sz="2800" dirty="0" smtClean="0"/>
              <a:t>Incidence</a:t>
            </a:r>
            <a:endParaRPr 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Eras of Testing</a:t>
            </a:r>
            <a:endParaRPr lang="en-IE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11559" y="1264332"/>
          <a:ext cx="7992888" cy="5752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44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2042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Years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Era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Description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042">
                <a:tc>
                  <a:txBody>
                    <a:bodyPr/>
                    <a:lstStyle/>
                    <a:p>
                      <a:r>
                        <a:rPr lang="en-IE" dirty="0" smtClean="0"/>
                        <a:t>1945-1956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Debugging</a:t>
                      </a:r>
                      <a:r>
                        <a:rPr lang="en-IE" baseline="0" dirty="0" smtClean="0"/>
                        <a:t> orientated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In this era, there was no clear difference between testing and debugging.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042">
                <a:tc>
                  <a:txBody>
                    <a:bodyPr/>
                    <a:lstStyle/>
                    <a:p>
                      <a:r>
                        <a:rPr lang="en-IE" dirty="0" smtClean="0"/>
                        <a:t>1957-1978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Demonstration orientated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In this era, debugging and testing are distinguished now - in this period it was shown, that software satisfies the requirements.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2042">
                <a:tc>
                  <a:txBody>
                    <a:bodyPr/>
                    <a:lstStyle/>
                    <a:p>
                      <a:r>
                        <a:rPr lang="en-IE" dirty="0" smtClean="0"/>
                        <a:t>1979-1982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Destruction orientated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In this era, the goal was to find errors.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2042">
                <a:tc>
                  <a:txBody>
                    <a:bodyPr/>
                    <a:lstStyle/>
                    <a:p>
                      <a:r>
                        <a:rPr lang="en-IE" dirty="0" smtClean="0"/>
                        <a:t>1983-1987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Evaluation orientated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In</a:t>
                      </a:r>
                      <a:r>
                        <a:rPr lang="en-IE" baseline="0" dirty="0" smtClean="0"/>
                        <a:t> this era, the intention here is that during the software lifecycle a product evaluation is provided and measuring quality.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2042">
                <a:tc>
                  <a:txBody>
                    <a:bodyPr/>
                    <a:lstStyle/>
                    <a:p>
                      <a:r>
                        <a:rPr lang="en-IE" dirty="0" smtClean="0"/>
                        <a:t>1988-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Prevention</a:t>
                      </a:r>
                      <a:r>
                        <a:rPr lang="en-IE" baseline="0" dirty="0" smtClean="0"/>
                        <a:t> orientated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In the current era, tests are used to demonstrate that software satisfies its specification, to detect faults and to prevent faults.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4464496" y="19038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E" dirty="0" err="1" smtClean="0"/>
              <a:t>Gelperin</a:t>
            </a:r>
            <a:r>
              <a:rPr lang="en-IE" dirty="0" smtClean="0"/>
              <a:t>, D.; </a:t>
            </a:r>
            <a:r>
              <a:rPr lang="en-IE" dirty="0" err="1" smtClean="0"/>
              <a:t>Hetzel</a:t>
            </a:r>
            <a:r>
              <a:rPr lang="en-IE" dirty="0" smtClean="0"/>
              <a:t>, B. (1988). "</a:t>
            </a:r>
            <a:r>
              <a:rPr lang="en-IE" i="1" dirty="0" smtClean="0"/>
              <a:t>The Growth of Software Testing</a:t>
            </a:r>
            <a:r>
              <a:rPr lang="en-IE" dirty="0" smtClean="0"/>
              <a:t>". CACM 31 (6).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Software Testing Methods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Box Approach</a:t>
            </a:r>
            <a:endParaRPr lang="en-IE" dirty="0"/>
          </a:p>
        </p:txBody>
      </p:sp>
      <p:sp>
        <p:nvSpPr>
          <p:cNvPr id="5" name="Cube 4"/>
          <p:cNvSpPr/>
          <p:nvPr/>
        </p:nvSpPr>
        <p:spPr>
          <a:xfrm>
            <a:off x="827584" y="3068960"/>
            <a:ext cx="1800200" cy="1656184"/>
          </a:xfrm>
          <a:prstGeom prst="cub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Cube 5"/>
          <p:cNvSpPr/>
          <p:nvPr/>
        </p:nvSpPr>
        <p:spPr>
          <a:xfrm>
            <a:off x="3491880" y="3068960"/>
            <a:ext cx="1800200" cy="1656184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Cube 6"/>
          <p:cNvSpPr/>
          <p:nvPr/>
        </p:nvSpPr>
        <p:spPr>
          <a:xfrm>
            <a:off x="6300192" y="3068960"/>
            <a:ext cx="1800200" cy="1656184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Box Approach</a:t>
            </a:r>
            <a:endParaRPr lang="en-IE" dirty="0"/>
          </a:p>
        </p:txBody>
      </p:sp>
      <p:sp>
        <p:nvSpPr>
          <p:cNvPr id="5" name="Cube 4"/>
          <p:cNvSpPr/>
          <p:nvPr/>
        </p:nvSpPr>
        <p:spPr>
          <a:xfrm>
            <a:off x="827584" y="3068960"/>
            <a:ext cx="1800200" cy="1656184"/>
          </a:xfrm>
          <a:prstGeom prst="cub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Cube 5"/>
          <p:cNvSpPr/>
          <p:nvPr/>
        </p:nvSpPr>
        <p:spPr>
          <a:xfrm>
            <a:off x="3491880" y="3068960"/>
            <a:ext cx="1800200" cy="1656184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Cube 6"/>
          <p:cNvSpPr/>
          <p:nvPr/>
        </p:nvSpPr>
        <p:spPr>
          <a:xfrm>
            <a:off x="6300192" y="3068960"/>
            <a:ext cx="1800200" cy="1656184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ctangle 7"/>
          <p:cNvSpPr/>
          <p:nvPr/>
        </p:nvSpPr>
        <p:spPr>
          <a:xfrm>
            <a:off x="755576" y="1980709"/>
            <a:ext cx="2144104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Black</a:t>
            </a:r>
          </a:p>
          <a:p>
            <a:pPr algn="ctr"/>
            <a:r>
              <a:rPr lang="en-US" sz="3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Box</a:t>
            </a:r>
            <a:endParaRPr lang="en-US" sz="3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86137" y="1991742"/>
            <a:ext cx="2182947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White</a:t>
            </a:r>
          </a:p>
          <a:p>
            <a:pPr algn="ctr"/>
            <a:r>
              <a:rPr lang="en-US" sz="3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Box</a:t>
            </a:r>
            <a:endParaRPr lang="en-US" sz="3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91641" y="1967935"/>
            <a:ext cx="1872208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Grey</a:t>
            </a:r>
          </a:p>
          <a:p>
            <a:pPr algn="ctr"/>
            <a:r>
              <a:rPr lang="en-US" sz="3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Box</a:t>
            </a:r>
            <a:endParaRPr lang="en-US" sz="3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81328"/>
            <a:ext cx="8219256" cy="4525963"/>
          </a:xfrm>
        </p:spPr>
        <p:txBody>
          <a:bodyPr>
            <a:normAutofit/>
          </a:bodyPr>
          <a:lstStyle/>
          <a:p>
            <a:r>
              <a:rPr lang="en-IE" dirty="0" smtClean="0"/>
              <a:t>Black box testing treats the software as a "black box"—without any knowledge of internal implementation. </a:t>
            </a:r>
          </a:p>
          <a:p>
            <a:r>
              <a:rPr lang="en-IE" dirty="0" smtClean="0"/>
              <a:t>Black box testing methods include: </a:t>
            </a:r>
          </a:p>
          <a:p>
            <a:pPr lvl="1"/>
            <a:r>
              <a:rPr lang="en-IE" dirty="0" smtClean="0"/>
              <a:t>equivalence partitioning, </a:t>
            </a:r>
          </a:p>
          <a:p>
            <a:pPr lvl="1"/>
            <a:r>
              <a:rPr lang="en-IE" dirty="0" smtClean="0"/>
              <a:t>boundary value analysis, </a:t>
            </a:r>
          </a:p>
          <a:p>
            <a:pPr lvl="1"/>
            <a:r>
              <a:rPr lang="en-IE" dirty="0" smtClean="0"/>
              <a:t>all-pairs testing, </a:t>
            </a:r>
          </a:p>
          <a:p>
            <a:pPr lvl="1"/>
            <a:r>
              <a:rPr lang="en-IE" dirty="0" smtClean="0"/>
              <a:t>fuzz testing, </a:t>
            </a:r>
          </a:p>
          <a:p>
            <a:pPr lvl="1"/>
            <a:r>
              <a:rPr lang="en-IE" dirty="0" smtClean="0"/>
              <a:t>model-based testing, </a:t>
            </a:r>
          </a:p>
          <a:p>
            <a:pPr lvl="1"/>
            <a:r>
              <a:rPr lang="en-IE" dirty="0" smtClean="0"/>
              <a:t>exploratory testing and </a:t>
            </a:r>
          </a:p>
          <a:p>
            <a:pPr lvl="1"/>
            <a:r>
              <a:rPr lang="en-IE" dirty="0" smtClean="0"/>
              <a:t>specification-based testing.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Black Box Testing</a:t>
            </a:r>
            <a:endParaRPr lang="en-IE" dirty="0"/>
          </a:p>
        </p:txBody>
      </p:sp>
      <p:sp>
        <p:nvSpPr>
          <p:cNvPr id="6" name="Cube 5"/>
          <p:cNvSpPr/>
          <p:nvPr/>
        </p:nvSpPr>
        <p:spPr>
          <a:xfrm>
            <a:off x="7236296" y="5072410"/>
            <a:ext cx="1224136" cy="1152128"/>
          </a:xfrm>
          <a:prstGeom prst="cub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ectangle 6"/>
          <p:cNvSpPr/>
          <p:nvPr/>
        </p:nvSpPr>
        <p:spPr>
          <a:xfrm>
            <a:off x="7419743" y="4293096"/>
            <a:ext cx="96272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Black</a:t>
            </a:r>
          </a:p>
          <a:p>
            <a:pPr algn="ctr"/>
            <a:r>
              <a:rPr lang="en-US" sz="2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Box</a:t>
            </a:r>
            <a:endParaRPr lang="en-US" sz="2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81328"/>
            <a:ext cx="7139136" cy="4525963"/>
          </a:xfrm>
        </p:spPr>
        <p:txBody>
          <a:bodyPr>
            <a:normAutofit fontScale="77500" lnSpcReduction="20000"/>
          </a:bodyPr>
          <a:lstStyle/>
          <a:p>
            <a:r>
              <a:rPr lang="en-IE" dirty="0" smtClean="0"/>
              <a:t>White box testing is when the tester has access to the internal data structures and algorithms including the code that implement these.</a:t>
            </a:r>
          </a:p>
          <a:p>
            <a:r>
              <a:rPr lang="en-IE" dirty="0" smtClean="0"/>
              <a:t>White box testing methods include: </a:t>
            </a:r>
          </a:p>
          <a:p>
            <a:pPr lvl="1"/>
            <a:r>
              <a:rPr lang="en-IE" dirty="0" smtClean="0"/>
              <a:t>API testing (application programming interface) - testing of the application using public and private APIs</a:t>
            </a:r>
          </a:p>
          <a:p>
            <a:pPr lvl="1"/>
            <a:r>
              <a:rPr lang="en-IE" dirty="0" smtClean="0"/>
              <a:t>Code coverage - creating tests to satisfy some criteria of code coverage (e.g., the test designer can create tests to cause all statements in the program to be executed at least once)</a:t>
            </a:r>
          </a:p>
          <a:p>
            <a:pPr lvl="1"/>
            <a:r>
              <a:rPr lang="en-IE" dirty="0" smtClean="0"/>
              <a:t>Fault injection methods - improving the coverage of a test by introducing faults to test code paths</a:t>
            </a:r>
          </a:p>
          <a:p>
            <a:pPr lvl="1"/>
            <a:r>
              <a:rPr lang="en-IE" dirty="0" smtClean="0"/>
              <a:t>Mutation testing methods</a:t>
            </a:r>
          </a:p>
          <a:p>
            <a:pPr lvl="1"/>
            <a:r>
              <a:rPr lang="en-IE" dirty="0" smtClean="0"/>
              <a:t>Static testing - White box testing includes all static testing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White Box Testing</a:t>
            </a:r>
            <a:endParaRPr lang="en-IE" dirty="0"/>
          </a:p>
        </p:txBody>
      </p:sp>
      <p:sp>
        <p:nvSpPr>
          <p:cNvPr id="8" name="Cube 7"/>
          <p:cNvSpPr/>
          <p:nvPr/>
        </p:nvSpPr>
        <p:spPr>
          <a:xfrm>
            <a:off x="7223471" y="5061377"/>
            <a:ext cx="1224136" cy="1152128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Rectangle 8"/>
          <p:cNvSpPr/>
          <p:nvPr/>
        </p:nvSpPr>
        <p:spPr>
          <a:xfrm>
            <a:off x="7480266" y="4293096"/>
            <a:ext cx="98016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White</a:t>
            </a:r>
          </a:p>
          <a:p>
            <a:pPr algn="ctr"/>
            <a:r>
              <a:rPr lang="en-US" sz="2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Box</a:t>
            </a:r>
            <a:endParaRPr lang="en-US" sz="2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81328"/>
            <a:ext cx="7355160" cy="4525963"/>
          </a:xfrm>
        </p:spPr>
        <p:txBody>
          <a:bodyPr>
            <a:normAutofit lnSpcReduction="10000"/>
          </a:bodyPr>
          <a:lstStyle/>
          <a:p>
            <a:r>
              <a:rPr lang="en-IE" dirty="0" smtClean="0"/>
              <a:t>Grey Box Testing involves having knowledge of internal data structures and algorithms for purposes of designing the test cases, but testing at the user, or black-box level. </a:t>
            </a:r>
          </a:p>
          <a:p>
            <a:r>
              <a:rPr lang="en-IE" dirty="0" smtClean="0"/>
              <a:t>The tester is not required to have a full access to the software's source code.</a:t>
            </a:r>
          </a:p>
          <a:p>
            <a:r>
              <a:rPr lang="en-IE" dirty="0" smtClean="0"/>
              <a:t>Grey box testing may also include reverse engineering to determine, for instance, boundary values or error messages.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Grey Box Testing</a:t>
            </a:r>
            <a:endParaRPr lang="en-IE" dirty="0"/>
          </a:p>
        </p:txBody>
      </p:sp>
      <p:sp>
        <p:nvSpPr>
          <p:cNvPr id="8" name="Cube 7"/>
          <p:cNvSpPr/>
          <p:nvPr/>
        </p:nvSpPr>
        <p:spPr>
          <a:xfrm>
            <a:off x="7308304" y="5085184"/>
            <a:ext cx="1224136" cy="1152128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Rectangle 8"/>
          <p:cNvSpPr/>
          <p:nvPr/>
        </p:nvSpPr>
        <p:spPr>
          <a:xfrm>
            <a:off x="7505636" y="4293096"/>
            <a:ext cx="84064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Grey</a:t>
            </a:r>
          </a:p>
          <a:p>
            <a:pPr algn="ctr"/>
            <a:r>
              <a:rPr lang="en-US" sz="2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Box</a:t>
            </a:r>
            <a:endParaRPr lang="en-US" sz="2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IE" sz="4000" dirty="0" smtClean="0"/>
          </a:p>
          <a:p>
            <a:endParaRPr lang="en-IE" sz="4000" dirty="0" smtClean="0"/>
          </a:p>
          <a:p>
            <a:endParaRPr lang="en-IE" sz="4000" dirty="0" smtClean="0"/>
          </a:p>
          <a:p>
            <a:endParaRPr lang="en-IE" sz="4000" dirty="0" smtClean="0"/>
          </a:p>
          <a:p>
            <a:r>
              <a:rPr lang="en-IE" sz="4000" dirty="0" smtClean="0"/>
              <a:t>Why do pilots bother doing pre-flight checks when the chances are that the plane is working fine?</a:t>
            </a:r>
            <a:endParaRPr lang="en-IE" sz="4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Question</a:t>
            </a:r>
            <a:endParaRPr lang="en-IE" dirty="0"/>
          </a:p>
        </p:txBody>
      </p:sp>
      <p:pic>
        <p:nvPicPr>
          <p:cNvPr id="4" name="Picture 3" descr="Prefligh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79912" y="188640"/>
            <a:ext cx="4975200" cy="33134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An Exercise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65100"/>
            <a:ext cx="9144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000" dirty="0"/>
              <a:t>Here's the algorithm – follow </a:t>
            </a:r>
            <a:r>
              <a:rPr lang="en-GB" sz="4000" i="1" dirty="0"/>
              <a:t>exactly!!</a:t>
            </a:r>
            <a:endParaRPr lang="en-US" sz="4000" i="1" dirty="0"/>
          </a:p>
        </p:txBody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438399"/>
            <a:ext cx="8100392" cy="4942929"/>
          </a:xfrm>
        </p:spPr>
        <p:txBody>
          <a:bodyPr>
            <a:normAutofit lnSpcReduction="10000"/>
          </a:bodyPr>
          <a:lstStyle/>
          <a:p>
            <a:pPr marL="609600" indent="-609600">
              <a:buFontTx/>
              <a:buAutoNum type="arabicPeriod"/>
            </a:pPr>
            <a:r>
              <a:rPr lang="en-GB" sz="2600" dirty="0"/>
              <a:t>Draw a diagonal line </a:t>
            </a:r>
            <a:endParaRPr lang="en-US" sz="2600" dirty="0"/>
          </a:p>
          <a:p>
            <a:pPr marL="609600" indent="-609600">
              <a:buFontTx/>
              <a:buAutoNum type="arabicPeriod"/>
            </a:pPr>
            <a:r>
              <a:rPr lang="en-GB" sz="2600" dirty="0"/>
              <a:t>Draw another diagonal line connected to the top of the first one</a:t>
            </a:r>
            <a:endParaRPr lang="en-US" sz="2600" dirty="0"/>
          </a:p>
          <a:p>
            <a:pPr marL="609600" indent="-609600">
              <a:buFontTx/>
              <a:buAutoNum type="arabicPeriod"/>
            </a:pPr>
            <a:r>
              <a:rPr lang="en-GB" sz="2600" dirty="0"/>
              <a:t>Draw a straight line from the point where the diagonal lines meet</a:t>
            </a:r>
            <a:endParaRPr lang="en-US" sz="2600" dirty="0"/>
          </a:p>
          <a:p>
            <a:pPr marL="609600" indent="-609600">
              <a:buFontTx/>
              <a:buAutoNum type="arabicPeriod"/>
            </a:pPr>
            <a:r>
              <a:rPr lang="en-GB" sz="2600" dirty="0"/>
              <a:t>Draw a horizontal line over the straight line</a:t>
            </a:r>
            <a:endParaRPr lang="en-US" sz="2600" dirty="0"/>
          </a:p>
          <a:p>
            <a:pPr marL="609600" indent="-609600">
              <a:buFontTx/>
              <a:buAutoNum type="arabicPeriod"/>
            </a:pPr>
            <a:r>
              <a:rPr lang="en-GB" sz="2600" dirty="0"/>
              <a:t>At the bottom of the straight line, draw a curvy line</a:t>
            </a:r>
            <a:endParaRPr lang="en-US" sz="2600" dirty="0"/>
          </a:p>
          <a:p>
            <a:pPr marL="609600" indent="-609600">
              <a:buFontTx/>
              <a:buAutoNum type="arabicPeriod"/>
            </a:pPr>
            <a:r>
              <a:rPr lang="en-GB" sz="2600" dirty="0"/>
              <a:t>Draw a diagonal line from the bottom of the first diagonal to the straight line</a:t>
            </a:r>
            <a:endParaRPr lang="en-US" sz="2600" dirty="0"/>
          </a:p>
          <a:p>
            <a:pPr marL="609600" indent="-609600">
              <a:buFontTx/>
              <a:buAutoNum type="arabicPeriod"/>
            </a:pPr>
            <a:r>
              <a:rPr lang="en-GB" sz="2600" dirty="0"/>
              <a:t>Draw a diagonal line from the bottom of the second diagonal to the straight line</a:t>
            </a:r>
            <a:endParaRPr lang="en-US" sz="2600" dirty="0"/>
          </a:p>
          <a:p>
            <a:pPr marL="609600" indent="-609600">
              <a:buFontTx/>
              <a:buAutoNum type="arabicPeriod"/>
            </a:pP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did the pictures turn out?</a:t>
            </a:r>
          </a:p>
        </p:txBody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Compare your picture with others' pictures…</a:t>
            </a:r>
          </a:p>
          <a:p>
            <a:pPr lvl="1"/>
            <a:r>
              <a:rPr lang="en-GB"/>
              <a:t>Were they different?</a:t>
            </a:r>
          </a:p>
          <a:p>
            <a:pPr lvl="1"/>
            <a:r>
              <a:rPr lang="en-GB"/>
              <a:t>Why?</a:t>
            </a:r>
          </a:p>
          <a:p>
            <a:pPr lvl="1"/>
            <a:r>
              <a:rPr lang="en-GB"/>
              <a:t>What was difficult about following the instructions</a:t>
            </a:r>
          </a:p>
          <a:p>
            <a:pPr lvl="1"/>
            <a:r>
              <a:rPr lang="en-GB"/>
              <a:t>What was missing from the instructions?</a:t>
            </a:r>
          </a:p>
          <a:p>
            <a:endParaRPr lang="en-GB"/>
          </a:p>
          <a:p>
            <a:pPr>
              <a:buFontTx/>
              <a:buNone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76225"/>
            <a:ext cx="7772400" cy="1143000"/>
          </a:xfrm>
        </p:spPr>
        <p:txBody>
          <a:bodyPr/>
          <a:lstStyle/>
          <a:p>
            <a:r>
              <a:rPr lang="en-GB"/>
              <a:t>It was meant to be a kite!!</a:t>
            </a:r>
            <a:endParaRPr lang="en-US"/>
          </a:p>
        </p:txBody>
      </p:sp>
      <p:sp>
        <p:nvSpPr>
          <p:cNvPr id="746500" name="Line 4"/>
          <p:cNvSpPr>
            <a:spLocks noChangeShapeType="1"/>
          </p:cNvSpPr>
          <p:nvPr/>
        </p:nvSpPr>
        <p:spPr bwMode="auto">
          <a:xfrm flipH="1">
            <a:off x="946150" y="1340768"/>
            <a:ext cx="757238" cy="1009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746501" name="Line 5"/>
          <p:cNvSpPr>
            <a:spLocks noChangeShapeType="1"/>
          </p:cNvSpPr>
          <p:nvPr/>
        </p:nvSpPr>
        <p:spPr bwMode="auto">
          <a:xfrm>
            <a:off x="1695450" y="1340768"/>
            <a:ext cx="757238" cy="1009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746502" name="Line 6"/>
          <p:cNvSpPr>
            <a:spLocks noChangeShapeType="1"/>
          </p:cNvSpPr>
          <p:nvPr/>
        </p:nvSpPr>
        <p:spPr bwMode="auto">
          <a:xfrm flipH="1">
            <a:off x="1628775" y="1367755"/>
            <a:ext cx="77788" cy="21288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746503" name="Line 7"/>
          <p:cNvSpPr>
            <a:spLocks noChangeShapeType="1"/>
          </p:cNvSpPr>
          <p:nvPr/>
        </p:nvSpPr>
        <p:spPr bwMode="auto">
          <a:xfrm>
            <a:off x="935038" y="2329780"/>
            <a:ext cx="1528762" cy="47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746504" name="Freeform 8"/>
          <p:cNvSpPr>
            <a:spLocks/>
          </p:cNvSpPr>
          <p:nvPr/>
        </p:nvSpPr>
        <p:spPr bwMode="auto">
          <a:xfrm>
            <a:off x="1279525" y="3475955"/>
            <a:ext cx="904875" cy="2098675"/>
          </a:xfrm>
          <a:custGeom>
            <a:avLst/>
            <a:gdLst/>
            <a:ahLst/>
            <a:cxnLst>
              <a:cxn ang="0">
                <a:pos x="217" y="0"/>
              </a:cxn>
              <a:cxn ang="0">
                <a:pos x="485" y="218"/>
              </a:cxn>
              <a:cxn ang="0">
                <a:pos x="386" y="466"/>
              </a:cxn>
              <a:cxn ang="0">
                <a:pos x="58" y="605"/>
              </a:cxn>
              <a:cxn ang="0">
                <a:pos x="38" y="844"/>
              </a:cxn>
              <a:cxn ang="0">
                <a:pos x="257" y="933"/>
              </a:cxn>
              <a:cxn ang="0">
                <a:pos x="465" y="1003"/>
              </a:cxn>
              <a:cxn ang="0">
                <a:pos x="545" y="1172"/>
              </a:cxn>
              <a:cxn ang="0">
                <a:pos x="316" y="1301"/>
              </a:cxn>
              <a:cxn ang="0">
                <a:pos x="217" y="1301"/>
              </a:cxn>
            </a:cxnLst>
            <a:rect l="0" t="0" r="r" b="b"/>
            <a:pathLst>
              <a:path w="570" h="1322">
                <a:moveTo>
                  <a:pt x="217" y="0"/>
                </a:moveTo>
                <a:cubicBezTo>
                  <a:pt x="337" y="70"/>
                  <a:pt x="457" y="140"/>
                  <a:pt x="485" y="218"/>
                </a:cubicBezTo>
                <a:cubicBezTo>
                  <a:pt x="513" y="296"/>
                  <a:pt x="457" y="402"/>
                  <a:pt x="386" y="466"/>
                </a:cubicBezTo>
                <a:cubicBezTo>
                  <a:pt x="315" y="530"/>
                  <a:pt x="116" y="542"/>
                  <a:pt x="58" y="605"/>
                </a:cubicBezTo>
                <a:cubicBezTo>
                  <a:pt x="0" y="668"/>
                  <a:pt x="5" y="789"/>
                  <a:pt x="38" y="844"/>
                </a:cubicBezTo>
                <a:cubicBezTo>
                  <a:pt x="71" y="899"/>
                  <a:pt x="186" y="906"/>
                  <a:pt x="257" y="933"/>
                </a:cubicBezTo>
                <a:cubicBezTo>
                  <a:pt x="328" y="960"/>
                  <a:pt x="417" y="963"/>
                  <a:pt x="465" y="1003"/>
                </a:cubicBezTo>
                <a:cubicBezTo>
                  <a:pt x="513" y="1043"/>
                  <a:pt x="570" y="1122"/>
                  <a:pt x="545" y="1172"/>
                </a:cubicBezTo>
                <a:cubicBezTo>
                  <a:pt x="520" y="1222"/>
                  <a:pt x="370" y="1280"/>
                  <a:pt x="316" y="1301"/>
                </a:cubicBezTo>
                <a:cubicBezTo>
                  <a:pt x="262" y="1322"/>
                  <a:pt x="239" y="1311"/>
                  <a:pt x="217" y="1301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746505" name="Line 9"/>
          <p:cNvSpPr>
            <a:spLocks noChangeShapeType="1"/>
          </p:cNvSpPr>
          <p:nvPr/>
        </p:nvSpPr>
        <p:spPr bwMode="auto">
          <a:xfrm>
            <a:off x="965200" y="2344068"/>
            <a:ext cx="647700" cy="1136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746506" name="Line 10"/>
          <p:cNvSpPr>
            <a:spLocks noChangeShapeType="1"/>
          </p:cNvSpPr>
          <p:nvPr/>
        </p:nvSpPr>
        <p:spPr bwMode="auto">
          <a:xfrm flipH="1">
            <a:off x="1624013" y="2369468"/>
            <a:ext cx="852487" cy="1122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746508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2846388" y="1509713"/>
            <a:ext cx="6070600" cy="4872037"/>
          </a:xfrm>
          <a:noFill/>
          <a:ln/>
        </p:spPr>
        <p:txBody>
          <a:bodyPr>
            <a:normAutofit lnSpcReduction="10000"/>
          </a:bodyPr>
          <a:lstStyle/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GB" sz="2400"/>
              <a:t>Draw a diagonal line </a:t>
            </a:r>
            <a:endParaRPr lang="en-US" sz="2400"/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GB" sz="2400"/>
              <a:t>Draw another diagonal line connected to the top of the first one</a:t>
            </a:r>
            <a:endParaRPr lang="en-US" sz="2400"/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GB" sz="2400"/>
              <a:t>Draw a straight line from the point where the diagonal lines meet</a:t>
            </a:r>
            <a:endParaRPr lang="en-US" sz="2400"/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GB" sz="2400"/>
              <a:t>Draw a horizontal line over the straight line</a:t>
            </a:r>
            <a:endParaRPr lang="en-US" sz="2400"/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GB" sz="2400"/>
              <a:t>At the bottom of the straight line, draw a curvy line</a:t>
            </a:r>
            <a:endParaRPr lang="en-US" sz="2400"/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GB" sz="2400"/>
              <a:t>Draw a diagonal line from the bottom of the first diagonal to the straight line</a:t>
            </a:r>
            <a:endParaRPr lang="en-US" sz="2400"/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GB" sz="2400"/>
              <a:t>Draw a diagonal line from the bottom of the second diagonal to the straight line</a:t>
            </a:r>
            <a:endParaRPr lang="en-US" sz="2400"/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63469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6498" grpId="0"/>
      <p:bldP spid="746500" grpId="0" animBg="1"/>
      <p:bldP spid="746501" grpId="0" animBg="1"/>
      <p:bldP spid="746502" grpId="0" animBg="1"/>
      <p:bldP spid="746503" grpId="0" animBg="1"/>
      <p:bldP spid="746504" grpId="0" animBg="1"/>
      <p:bldP spid="746505" grpId="0" animBg="1"/>
      <p:bldP spid="746506" grpId="0" animBg="1"/>
      <p:bldP spid="746508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76225"/>
            <a:ext cx="7772400" cy="1143000"/>
          </a:xfrm>
        </p:spPr>
        <p:txBody>
          <a:bodyPr/>
          <a:lstStyle/>
          <a:p>
            <a:r>
              <a:rPr lang="en-GB"/>
              <a:t>It was meant to be a kite!!</a:t>
            </a:r>
            <a:endParaRPr lang="en-US"/>
          </a:p>
        </p:txBody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2700" y="1803400"/>
            <a:ext cx="46355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800"/>
              <a:t>Now write a set of instructions that work!</a:t>
            </a:r>
          </a:p>
          <a:p>
            <a:pPr>
              <a:lnSpc>
                <a:spcPct val="90000"/>
              </a:lnSpc>
            </a:pPr>
            <a:endParaRPr lang="en-GB" sz="2800"/>
          </a:p>
          <a:p>
            <a:pPr>
              <a:lnSpc>
                <a:spcPct val="90000"/>
              </a:lnSpc>
            </a:pPr>
            <a:r>
              <a:rPr lang="en-GB" sz="2800"/>
              <a:t>Ensure only </a:t>
            </a:r>
            <a:r>
              <a:rPr lang="en-GB" sz="2800" i="1"/>
              <a:t>one</a:t>
            </a:r>
            <a:r>
              <a:rPr lang="en-GB" sz="2800"/>
              <a:t> way to interpret each step</a:t>
            </a:r>
          </a:p>
          <a:p>
            <a:pPr lvl="1">
              <a:lnSpc>
                <a:spcPct val="90000"/>
              </a:lnSpc>
            </a:pPr>
            <a:r>
              <a:rPr lang="en-GB" sz="2400" i="1"/>
              <a:t>unambiguous</a:t>
            </a:r>
          </a:p>
          <a:p>
            <a:pPr>
              <a:lnSpc>
                <a:spcPct val="90000"/>
              </a:lnSpc>
            </a:pPr>
            <a:endParaRPr lang="en-GB" sz="2800"/>
          </a:p>
          <a:p>
            <a:pPr>
              <a:lnSpc>
                <a:spcPct val="90000"/>
              </a:lnSpc>
            </a:pPr>
            <a:r>
              <a:rPr lang="en-GB" sz="2800"/>
              <a:t>… and enough detail in each step</a:t>
            </a:r>
            <a:endParaRPr lang="en-US" sz="2800"/>
          </a:p>
        </p:txBody>
      </p:sp>
      <p:sp>
        <p:nvSpPr>
          <p:cNvPr id="13" name="Line 4"/>
          <p:cNvSpPr>
            <a:spLocks noChangeShapeType="1"/>
          </p:cNvSpPr>
          <p:nvPr/>
        </p:nvSpPr>
        <p:spPr bwMode="auto">
          <a:xfrm flipH="1">
            <a:off x="946150" y="1340768"/>
            <a:ext cx="757238" cy="1009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4" name="Line 5"/>
          <p:cNvSpPr>
            <a:spLocks noChangeShapeType="1"/>
          </p:cNvSpPr>
          <p:nvPr/>
        </p:nvSpPr>
        <p:spPr bwMode="auto">
          <a:xfrm>
            <a:off x="1695450" y="1340768"/>
            <a:ext cx="757238" cy="1009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 flipH="1">
            <a:off x="1628775" y="1367755"/>
            <a:ext cx="77788" cy="21288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935038" y="2329780"/>
            <a:ext cx="1528762" cy="47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7" name="Freeform 8"/>
          <p:cNvSpPr>
            <a:spLocks/>
          </p:cNvSpPr>
          <p:nvPr/>
        </p:nvSpPr>
        <p:spPr bwMode="auto">
          <a:xfrm>
            <a:off x="1279525" y="3475955"/>
            <a:ext cx="904875" cy="2098675"/>
          </a:xfrm>
          <a:custGeom>
            <a:avLst/>
            <a:gdLst/>
            <a:ahLst/>
            <a:cxnLst>
              <a:cxn ang="0">
                <a:pos x="217" y="0"/>
              </a:cxn>
              <a:cxn ang="0">
                <a:pos x="485" y="218"/>
              </a:cxn>
              <a:cxn ang="0">
                <a:pos x="386" y="466"/>
              </a:cxn>
              <a:cxn ang="0">
                <a:pos x="58" y="605"/>
              </a:cxn>
              <a:cxn ang="0">
                <a:pos x="38" y="844"/>
              </a:cxn>
              <a:cxn ang="0">
                <a:pos x="257" y="933"/>
              </a:cxn>
              <a:cxn ang="0">
                <a:pos x="465" y="1003"/>
              </a:cxn>
              <a:cxn ang="0">
                <a:pos x="545" y="1172"/>
              </a:cxn>
              <a:cxn ang="0">
                <a:pos x="316" y="1301"/>
              </a:cxn>
              <a:cxn ang="0">
                <a:pos x="217" y="1301"/>
              </a:cxn>
            </a:cxnLst>
            <a:rect l="0" t="0" r="r" b="b"/>
            <a:pathLst>
              <a:path w="570" h="1322">
                <a:moveTo>
                  <a:pt x="217" y="0"/>
                </a:moveTo>
                <a:cubicBezTo>
                  <a:pt x="337" y="70"/>
                  <a:pt x="457" y="140"/>
                  <a:pt x="485" y="218"/>
                </a:cubicBezTo>
                <a:cubicBezTo>
                  <a:pt x="513" y="296"/>
                  <a:pt x="457" y="402"/>
                  <a:pt x="386" y="466"/>
                </a:cubicBezTo>
                <a:cubicBezTo>
                  <a:pt x="315" y="530"/>
                  <a:pt x="116" y="542"/>
                  <a:pt x="58" y="605"/>
                </a:cubicBezTo>
                <a:cubicBezTo>
                  <a:pt x="0" y="668"/>
                  <a:pt x="5" y="789"/>
                  <a:pt x="38" y="844"/>
                </a:cubicBezTo>
                <a:cubicBezTo>
                  <a:pt x="71" y="899"/>
                  <a:pt x="186" y="906"/>
                  <a:pt x="257" y="933"/>
                </a:cubicBezTo>
                <a:cubicBezTo>
                  <a:pt x="328" y="960"/>
                  <a:pt x="417" y="963"/>
                  <a:pt x="465" y="1003"/>
                </a:cubicBezTo>
                <a:cubicBezTo>
                  <a:pt x="513" y="1043"/>
                  <a:pt x="570" y="1122"/>
                  <a:pt x="545" y="1172"/>
                </a:cubicBezTo>
                <a:cubicBezTo>
                  <a:pt x="520" y="1222"/>
                  <a:pt x="370" y="1280"/>
                  <a:pt x="316" y="1301"/>
                </a:cubicBezTo>
                <a:cubicBezTo>
                  <a:pt x="262" y="1322"/>
                  <a:pt x="239" y="1311"/>
                  <a:pt x="217" y="1301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>
            <a:off x="965200" y="2344068"/>
            <a:ext cx="647700" cy="1136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1624013" y="2369468"/>
            <a:ext cx="852487" cy="1122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1" grpId="0" build="p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Putting all this together…</a:t>
            </a:r>
          </a:p>
        </p:txBody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GB" sz="2800"/>
              <a:t>This time:</a:t>
            </a:r>
          </a:p>
          <a:p>
            <a:pPr lvl="1">
              <a:lnSpc>
                <a:spcPct val="80000"/>
              </a:lnSpc>
            </a:pPr>
            <a:r>
              <a:rPr lang="en-GB" sz="2400"/>
              <a:t>write an Algorithm</a:t>
            </a:r>
          </a:p>
          <a:p>
            <a:pPr lvl="1">
              <a:lnSpc>
                <a:spcPct val="80000"/>
              </a:lnSpc>
            </a:pPr>
            <a:r>
              <a:rPr lang="en-GB" sz="2400"/>
              <a:t>test it yourself</a:t>
            </a:r>
          </a:p>
          <a:p>
            <a:pPr lvl="1">
              <a:lnSpc>
                <a:spcPct val="80000"/>
              </a:lnSpc>
            </a:pPr>
            <a:r>
              <a:rPr lang="en-GB" sz="2400"/>
              <a:t>get someone else to try it out… </a:t>
            </a:r>
          </a:p>
          <a:p>
            <a:pPr lvl="1">
              <a:lnSpc>
                <a:spcPct val="80000"/>
              </a:lnSpc>
            </a:pPr>
            <a:endParaRPr lang="en-GB" sz="2400"/>
          </a:p>
          <a:p>
            <a:pPr>
              <a:lnSpc>
                <a:spcPct val="80000"/>
              </a:lnSpc>
            </a:pPr>
            <a:r>
              <a:rPr lang="en-GB" sz="2800"/>
              <a:t>Can you be sure your algorithm will work ok?</a:t>
            </a:r>
          </a:p>
          <a:p>
            <a:pPr>
              <a:lnSpc>
                <a:spcPct val="80000"/>
              </a:lnSpc>
            </a:pPr>
            <a:endParaRPr lang="en-GB" sz="2800"/>
          </a:p>
          <a:p>
            <a:pPr>
              <a:lnSpc>
                <a:spcPct val="80000"/>
              </a:lnSpc>
              <a:buFontTx/>
              <a:buNone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939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…</a:t>
            </a:r>
            <a:endParaRPr lang="en-US"/>
          </a:p>
        </p:txBody>
      </p:sp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19100"/>
            <a:ext cx="7772400" cy="1143000"/>
          </a:xfrm>
        </p:spPr>
        <p:txBody>
          <a:bodyPr/>
          <a:lstStyle/>
          <a:p>
            <a:r>
              <a:rPr lang="en-GB" sz="4000"/>
              <a:t>(a) Write &amp; test your algorithm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350" y="1651000"/>
            <a:ext cx="8623300" cy="4445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sz="2800" dirty="0"/>
              <a:t>The task/problem: </a:t>
            </a:r>
          </a:p>
          <a:p>
            <a:pPr lvl="1">
              <a:lnSpc>
                <a:spcPct val="80000"/>
              </a:lnSpc>
            </a:pPr>
            <a:r>
              <a:rPr lang="en-GB" sz="2400" dirty="0"/>
              <a:t>make a shape out of paper – one sheet of A4</a:t>
            </a:r>
          </a:p>
          <a:p>
            <a:pPr>
              <a:lnSpc>
                <a:spcPct val="80000"/>
              </a:lnSpc>
            </a:pPr>
            <a:endParaRPr lang="en-GB" sz="2800" dirty="0"/>
          </a:p>
          <a:p>
            <a:pPr>
              <a:lnSpc>
                <a:spcPct val="80000"/>
              </a:lnSpc>
            </a:pPr>
            <a:r>
              <a:rPr lang="en-GB" sz="2800" dirty="0"/>
              <a:t>Write the </a:t>
            </a:r>
            <a:r>
              <a:rPr lang="en-GB" sz="2800" i="1" dirty="0"/>
              <a:t>algorithm</a:t>
            </a:r>
          </a:p>
          <a:p>
            <a:pPr lvl="1">
              <a:lnSpc>
                <a:spcPct val="80000"/>
              </a:lnSpc>
            </a:pPr>
            <a:r>
              <a:rPr lang="en-GB" sz="2400" dirty="0"/>
              <a:t>Write a set of instructions that explains how to make a paper shape from 1 sheet of A4 paper</a:t>
            </a:r>
          </a:p>
          <a:p>
            <a:pPr>
              <a:lnSpc>
                <a:spcPct val="80000"/>
              </a:lnSpc>
              <a:buFontTx/>
              <a:buNone/>
            </a:pPr>
            <a:endParaRPr lang="en-GB" sz="2800" dirty="0"/>
          </a:p>
          <a:p>
            <a:pPr>
              <a:lnSpc>
                <a:spcPct val="80000"/>
              </a:lnSpc>
            </a:pPr>
            <a:r>
              <a:rPr lang="en-GB" sz="2800" dirty="0"/>
              <a:t>Test it</a:t>
            </a:r>
          </a:p>
          <a:p>
            <a:pPr lvl="1">
              <a:lnSpc>
                <a:spcPct val="80000"/>
              </a:lnSpc>
            </a:pPr>
            <a:r>
              <a:rPr lang="en-GB" sz="2400" dirty="0"/>
              <a:t>Try out your algorithm – does it work?</a:t>
            </a:r>
          </a:p>
          <a:p>
            <a:pPr lvl="1">
              <a:lnSpc>
                <a:spcPct val="80000"/>
              </a:lnSpc>
            </a:pPr>
            <a:r>
              <a:rPr lang="en-GB" sz="2400" dirty="0"/>
              <a:t>Note: follow your instructions </a:t>
            </a:r>
            <a:r>
              <a:rPr lang="en-GB" sz="2400" i="1" dirty="0"/>
              <a:t>as closely as possible</a:t>
            </a:r>
          </a:p>
          <a:p>
            <a:pPr lvl="1">
              <a:lnSpc>
                <a:spcPct val="80000"/>
              </a:lnSpc>
            </a:pPr>
            <a:r>
              <a:rPr lang="en-GB" sz="2400" dirty="0"/>
              <a:t>Adjust the instructions if necessary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041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Types of Testing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81328"/>
            <a:ext cx="8219256" cy="4525963"/>
          </a:xfrm>
        </p:spPr>
        <p:txBody>
          <a:bodyPr>
            <a:normAutofit/>
          </a:bodyPr>
          <a:lstStyle/>
          <a:p>
            <a:r>
              <a:rPr lang="en-IE" dirty="0" smtClean="0"/>
              <a:t>Lowest level functions and procedures in isolation</a:t>
            </a:r>
          </a:p>
          <a:p>
            <a:r>
              <a:rPr lang="en-IE" dirty="0" smtClean="0"/>
              <a:t>Each logic path in the component specifications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Unit Testing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81328"/>
            <a:ext cx="8219256" cy="4525963"/>
          </a:xfrm>
        </p:spPr>
        <p:txBody>
          <a:bodyPr>
            <a:normAutofit/>
          </a:bodyPr>
          <a:lstStyle/>
          <a:p>
            <a:r>
              <a:rPr lang="en-IE" dirty="0" smtClean="0"/>
              <a:t>Tests the interaction of all the related components of a module</a:t>
            </a:r>
          </a:p>
          <a:p>
            <a:r>
              <a:rPr lang="en-IE" dirty="0" smtClean="0"/>
              <a:t>Tests the module as a stand-alone entity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Module Testing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91264" cy="4525963"/>
          </a:xfrm>
        </p:spPr>
        <p:txBody>
          <a:bodyPr>
            <a:normAutofit/>
          </a:bodyPr>
          <a:lstStyle/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r>
              <a:rPr lang="en-IE" dirty="0" smtClean="0"/>
              <a:t>Software testing is an investigate process to measure the quality of software.</a:t>
            </a:r>
          </a:p>
          <a:p>
            <a:endParaRPr lang="en-IE" dirty="0" smtClean="0"/>
          </a:p>
          <a:p>
            <a:r>
              <a:rPr lang="en-IE" dirty="0" smtClean="0"/>
              <a:t>Test techniques include, but are not limited to, the process of executing a program or application with the intent of finding software bugs.</a:t>
            </a:r>
            <a:endParaRPr lang="en-I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Software Testing</a:t>
            </a:r>
            <a:endParaRPr lang="en-IE" dirty="0"/>
          </a:p>
        </p:txBody>
      </p:sp>
      <p:pic>
        <p:nvPicPr>
          <p:cNvPr id="4" name="Picture 3" descr="SherlockHolmesBasilRathbon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76256" y="116631"/>
            <a:ext cx="2123728" cy="26118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81328"/>
            <a:ext cx="8219256" cy="4525963"/>
          </a:xfrm>
        </p:spPr>
        <p:txBody>
          <a:bodyPr>
            <a:normAutofit/>
          </a:bodyPr>
          <a:lstStyle/>
          <a:p>
            <a:r>
              <a:rPr lang="en-IE" dirty="0" smtClean="0"/>
              <a:t>Tests the interfaces between the modules</a:t>
            </a:r>
          </a:p>
          <a:p>
            <a:r>
              <a:rPr lang="en-IE" dirty="0" smtClean="0"/>
              <a:t>Scenarios are employed to test module interaction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Subsystem Testing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81328"/>
            <a:ext cx="8219256" cy="4525963"/>
          </a:xfrm>
        </p:spPr>
        <p:txBody>
          <a:bodyPr>
            <a:normAutofit/>
          </a:bodyPr>
          <a:lstStyle/>
          <a:p>
            <a:r>
              <a:rPr lang="en-IE" dirty="0" smtClean="0"/>
              <a:t>Tests interactions between sub-systems and components</a:t>
            </a:r>
          </a:p>
          <a:p>
            <a:r>
              <a:rPr lang="en-IE" dirty="0" smtClean="0"/>
              <a:t>System performance</a:t>
            </a:r>
          </a:p>
          <a:p>
            <a:r>
              <a:rPr lang="en-IE" dirty="0" smtClean="0"/>
              <a:t>Stress</a:t>
            </a:r>
          </a:p>
          <a:p>
            <a:r>
              <a:rPr lang="en-IE" dirty="0" smtClean="0"/>
              <a:t>Volume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Integration Testing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81328"/>
            <a:ext cx="8219256" cy="4525963"/>
          </a:xfrm>
        </p:spPr>
        <p:txBody>
          <a:bodyPr>
            <a:normAutofit/>
          </a:bodyPr>
          <a:lstStyle/>
          <a:p>
            <a:r>
              <a:rPr lang="en-IE" dirty="0" smtClean="0"/>
              <a:t>Tests the whole system with  live data</a:t>
            </a:r>
          </a:p>
          <a:p>
            <a:r>
              <a:rPr lang="en-IE" dirty="0" smtClean="0"/>
              <a:t>Establishes the ‘validity’ of the system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Acceptance Testing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Testing Tools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81328"/>
            <a:ext cx="8219256" cy="4525963"/>
          </a:xfrm>
        </p:spPr>
        <p:txBody>
          <a:bodyPr>
            <a:normAutofit fontScale="92500" lnSpcReduction="10000"/>
          </a:bodyPr>
          <a:lstStyle/>
          <a:p>
            <a:r>
              <a:rPr lang="en-IE" dirty="0" smtClean="0"/>
              <a:t>Program testing and fault detection can be aided significantly by testing tools and debuggers. Testing/debug tools include features such as:</a:t>
            </a:r>
          </a:p>
          <a:p>
            <a:pPr lvl="1"/>
            <a:r>
              <a:rPr lang="en-IE" dirty="0" smtClean="0"/>
              <a:t>Program monitors, permitting full or partial monitoring of program code (more on the next slide).</a:t>
            </a:r>
          </a:p>
          <a:p>
            <a:pPr lvl="1"/>
            <a:r>
              <a:rPr lang="en-IE" dirty="0" smtClean="0"/>
              <a:t>Formatted dump or symbolic debugging, tools allowing inspection of program variables on error or at chosen points.</a:t>
            </a:r>
          </a:p>
          <a:p>
            <a:pPr lvl="1"/>
            <a:r>
              <a:rPr lang="en-IE" dirty="0" smtClean="0"/>
              <a:t>Automated functional GUI testing tools are used to repeat system-level tests through the GUI.</a:t>
            </a:r>
          </a:p>
          <a:p>
            <a:pPr lvl="1"/>
            <a:r>
              <a:rPr lang="en-IE" dirty="0" smtClean="0"/>
              <a:t>Benchmarks, allowing run-time performance comparisons to be made.</a:t>
            </a:r>
          </a:p>
          <a:p>
            <a:pPr lvl="1"/>
            <a:r>
              <a:rPr lang="en-IE" dirty="0" smtClean="0"/>
              <a:t>Performance analysis (or profiling tools) that can help to highlight hot spots and resource usage.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Testing Tools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81328"/>
            <a:ext cx="8219256" cy="4525963"/>
          </a:xfrm>
        </p:spPr>
        <p:txBody>
          <a:bodyPr>
            <a:normAutofit/>
          </a:bodyPr>
          <a:lstStyle/>
          <a:p>
            <a:r>
              <a:rPr lang="en-IE" dirty="0" smtClean="0"/>
              <a:t>Program monitors, permitting full or partial monitoring of program code including:</a:t>
            </a:r>
          </a:p>
          <a:p>
            <a:pPr lvl="1"/>
            <a:r>
              <a:rPr lang="en-IE" dirty="0" smtClean="0"/>
              <a:t>Instruction set simulator, permitting complete instruction level monitoring and trace facilities</a:t>
            </a:r>
          </a:p>
          <a:p>
            <a:pPr lvl="1"/>
            <a:r>
              <a:rPr lang="en-IE" dirty="0" smtClean="0"/>
              <a:t>Program animation, permitting step-by-step execution and conditional breakpoint at source level or in machine code</a:t>
            </a:r>
          </a:p>
          <a:p>
            <a:pPr lvl="1"/>
            <a:r>
              <a:rPr lang="en-IE" dirty="0" smtClean="0"/>
              <a:t>Code coverage reports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Testing Tools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Software Testing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How is a software system built?</a:t>
            </a:r>
          </a:p>
          <a:p>
            <a:endParaRPr lang="en-IE" dirty="0" smtClean="0"/>
          </a:p>
          <a:p>
            <a:pPr lvl="1"/>
            <a:r>
              <a:rPr lang="en-IE" dirty="0" smtClean="0"/>
              <a:t>Customer contacts an I.T. Company and requests that a software system be created</a:t>
            </a:r>
          </a:p>
          <a:p>
            <a:pPr lvl="1"/>
            <a:r>
              <a:rPr lang="en-IE" dirty="0" smtClean="0"/>
              <a:t>The customer works with an analyst to define a design of the software system</a:t>
            </a:r>
          </a:p>
          <a:p>
            <a:pPr lvl="1"/>
            <a:r>
              <a:rPr lang="en-IE" dirty="0" smtClean="0"/>
              <a:t>The design is given to developers to build the software system</a:t>
            </a:r>
          </a:p>
          <a:p>
            <a:pPr lvl="1"/>
            <a:r>
              <a:rPr lang="en-IE" dirty="0" smtClean="0"/>
              <a:t>The developed system is given to software testers to check if it is OK</a:t>
            </a:r>
          </a:p>
          <a:p>
            <a:pPr lvl="1"/>
            <a:r>
              <a:rPr lang="en-IE" dirty="0" smtClean="0"/>
              <a:t>The system is handed over to the customers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Software Testing</a:t>
            </a:r>
            <a:endParaRPr lang="en-IE" dirty="0"/>
          </a:p>
        </p:txBody>
      </p:sp>
      <p:pic>
        <p:nvPicPr>
          <p:cNvPr id="6" name="Content Placeholder 5" descr="waterfall_model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5679" y="1179552"/>
            <a:ext cx="8985579" cy="46257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A bit of history...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1340768"/>
            <a:ext cx="4114800" cy="4608512"/>
          </a:xfrm>
        </p:spPr>
        <p:txBody>
          <a:bodyPr>
            <a:normAutofit fontScale="70000" lnSpcReduction="20000"/>
          </a:bodyPr>
          <a:lstStyle/>
          <a:p>
            <a:r>
              <a:rPr lang="en-IE" dirty="0" smtClean="0"/>
              <a:t>The IBM Automatic Sequence Controlled Calculator (ASCC), called the Mark I by Harvard University was an electro-mechanical computer.</a:t>
            </a:r>
          </a:p>
          <a:p>
            <a:r>
              <a:rPr lang="en-IE" dirty="0" smtClean="0"/>
              <a:t>It was devised by Howard H. Aiken, built at IBM and shipped to Harvard in February 1944. </a:t>
            </a:r>
          </a:p>
          <a:p>
            <a:r>
              <a:rPr lang="en-IE" dirty="0" smtClean="0"/>
              <a:t>It began computations for the U.S. Navy Bureau of Ships in May and was officially presented to the university on August 7, 1944.</a:t>
            </a:r>
          </a:p>
          <a:p>
            <a:r>
              <a:rPr lang="en-IE" dirty="0" smtClean="0"/>
              <a:t>It was very reliable, much more so than early electronic computers.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Harvard Mark I</a:t>
            </a:r>
            <a:endParaRPr lang="en-IE" dirty="0"/>
          </a:p>
        </p:txBody>
      </p:sp>
      <p:sp>
        <p:nvSpPr>
          <p:cNvPr id="7" name="Rectangle 6"/>
          <p:cNvSpPr/>
          <p:nvPr/>
        </p:nvSpPr>
        <p:spPr>
          <a:xfrm>
            <a:off x="6057793" y="-99392"/>
            <a:ext cx="27238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1944AD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5" name="Picture 4" descr="Picture of Harvard Mark 1 Computer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33347" y="1844824"/>
            <a:ext cx="4531141" cy="30243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4525963"/>
          </a:xfrm>
        </p:spPr>
        <p:txBody>
          <a:bodyPr>
            <a:normAutofit fontScale="85000" lnSpcReduction="20000"/>
          </a:bodyPr>
          <a:lstStyle/>
          <a:p>
            <a:r>
              <a:rPr lang="en-IE" b="1" dirty="0" smtClean="0"/>
              <a:t>Howard Hathaway Aiken </a:t>
            </a:r>
          </a:p>
          <a:p>
            <a:r>
              <a:rPr lang="en-IE" dirty="0" smtClean="0"/>
              <a:t>Born March 8, 1900</a:t>
            </a:r>
          </a:p>
          <a:p>
            <a:r>
              <a:rPr lang="en-IE" dirty="0" smtClean="0"/>
              <a:t>Died March 14, 1973</a:t>
            </a:r>
          </a:p>
          <a:p>
            <a:r>
              <a:rPr lang="en-IE" dirty="0" smtClean="0"/>
              <a:t>Born in Hoboken, New Jersey</a:t>
            </a:r>
          </a:p>
          <a:p>
            <a:r>
              <a:rPr lang="en-IE" dirty="0" smtClean="0"/>
              <a:t>He envisioned an electro-mechanical computing device that could do much of the tedious work for him. </a:t>
            </a:r>
          </a:p>
          <a:p>
            <a:r>
              <a:rPr lang="en-IE" dirty="0" smtClean="0"/>
              <a:t>With help from Grace Hopper and funding from IBM, the machine was completed in 1944.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Howard H. Aiken</a:t>
            </a:r>
            <a:endParaRPr lang="en-IE" dirty="0"/>
          </a:p>
        </p:txBody>
      </p:sp>
      <p:pic>
        <p:nvPicPr>
          <p:cNvPr id="5" name="Picture 4" descr="Picture of Howard Aiken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60379" y="1412776"/>
            <a:ext cx="3300053" cy="44229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4525963"/>
          </a:xfrm>
        </p:spPr>
        <p:txBody>
          <a:bodyPr>
            <a:normAutofit fontScale="92500" lnSpcReduction="20000"/>
          </a:bodyPr>
          <a:lstStyle/>
          <a:p>
            <a:r>
              <a:rPr lang="en-IE" b="1" dirty="0" smtClean="0"/>
              <a:t>Rear Admiral Grace Murray Hopper</a:t>
            </a:r>
          </a:p>
          <a:p>
            <a:r>
              <a:rPr lang="en-IE" dirty="0" smtClean="0"/>
              <a:t>Born December 9, 1906</a:t>
            </a:r>
          </a:p>
          <a:p>
            <a:r>
              <a:rPr lang="en-IE" dirty="0" smtClean="0"/>
              <a:t>Died January 1, 1992</a:t>
            </a:r>
          </a:p>
          <a:p>
            <a:r>
              <a:rPr lang="en-IE" dirty="0" smtClean="0"/>
              <a:t>Born in New York City, New York</a:t>
            </a:r>
          </a:p>
          <a:p>
            <a:r>
              <a:rPr lang="en-IE" dirty="0" smtClean="0"/>
              <a:t>Computer pioneer who developed the first compiler for a computer programming language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Grace Hopper</a:t>
            </a:r>
            <a:endParaRPr lang="en-IE" dirty="0"/>
          </a:p>
        </p:txBody>
      </p:sp>
      <p:pic>
        <p:nvPicPr>
          <p:cNvPr id="4" name="Picture 3" descr="Picture of Grace Hopper from the 1930s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64088" y="1418094"/>
            <a:ext cx="2952328" cy="44591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352</TotalTime>
  <Words>1661</Words>
  <Application>Microsoft Office PowerPoint</Application>
  <PresentationFormat>On-screen Show (4:3)</PresentationFormat>
  <Paragraphs>222</Paragraphs>
  <Slides>35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Calibri</vt:lpstr>
      <vt:lpstr>Lucida Sans Unicode</vt:lpstr>
      <vt:lpstr>Verdana</vt:lpstr>
      <vt:lpstr>Wingdings 2</vt:lpstr>
      <vt:lpstr>Wingdings 3</vt:lpstr>
      <vt:lpstr>Concourse</vt:lpstr>
      <vt:lpstr>Software Testing</vt:lpstr>
      <vt:lpstr>Question</vt:lpstr>
      <vt:lpstr>Software Testing</vt:lpstr>
      <vt:lpstr>Software Testing</vt:lpstr>
      <vt:lpstr>Software Testing</vt:lpstr>
      <vt:lpstr>A bit of history...</vt:lpstr>
      <vt:lpstr>Harvard Mark I</vt:lpstr>
      <vt:lpstr>Howard H. Aiken</vt:lpstr>
      <vt:lpstr>Grace Hopper</vt:lpstr>
      <vt:lpstr>The First Bug</vt:lpstr>
      <vt:lpstr>PowerPoint Presentation</vt:lpstr>
      <vt:lpstr>Bugs a.k.a. …</vt:lpstr>
      <vt:lpstr>Eras of Testing</vt:lpstr>
      <vt:lpstr>Software Testing Methods</vt:lpstr>
      <vt:lpstr>Box Approach</vt:lpstr>
      <vt:lpstr>Box Approach</vt:lpstr>
      <vt:lpstr>Black Box Testing</vt:lpstr>
      <vt:lpstr>White Box Testing</vt:lpstr>
      <vt:lpstr>Grey Box Testing</vt:lpstr>
      <vt:lpstr>An Exercise</vt:lpstr>
      <vt:lpstr>Here's the algorithm – follow exactly!!</vt:lpstr>
      <vt:lpstr>How did the pictures turn out?</vt:lpstr>
      <vt:lpstr>It was meant to be a kite!!</vt:lpstr>
      <vt:lpstr>It was meant to be a kite!!</vt:lpstr>
      <vt:lpstr>Putting all this together…</vt:lpstr>
      <vt:lpstr>(a) Write &amp; test your algorithm</vt:lpstr>
      <vt:lpstr>Types of Testing</vt:lpstr>
      <vt:lpstr>Unit Testing</vt:lpstr>
      <vt:lpstr>Module Testing</vt:lpstr>
      <vt:lpstr>Subsystem Testing</vt:lpstr>
      <vt:lpstr>Integration Testing</vt:lpstr>
      <vt:lpstr>Acceptance Testing</vt:lpstr>
      <vt:lpstr>Testing Tools</vt:lpstr>
      <vt:lpstr>Testing Tools</vt:lpstr>
      <vt:lpstr>Testing Tools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</dc:title>
  <dc:creator>dgordon</dc:creator>
  <cp:lastModifiedBy>Damian Gordon</cp:lastModifiedBy>
  <cp:revision>44</cp:revision>
  <dcterms:created xsi:type="dcterms:W3CDTF">2011-09-22T13:07:33Z</dcterms:created>
  <dcterms:modified xsi:type="dcterms:W3CDTF">2019-11-11T10:05:53Z</dcterms:modified>
</cp:coreProperties>
</file>