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322" r:id="rId6"/>
    <p:sldId id="479" r:id="rId7"/>
    <p:sldId id="480" r:id="rId8"/>
    <p:sldId id="373" r:id="rId9"/>
    <p:sldId id="478" r:id="rId10"/>
    <p:sldId id="482" r:id="rId11"/>
    <p:sldId id="48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3D8DC3"/>
    <a:srgbClr val="1E5BE2"/>
    <a:srgbClr val="83C937"/>
    <a:srgbClr val="0033CC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89412" autoAdjust="0"/>
  </p:normalViewPr>
  <p:slideViewPr>
    <p:cSldViewPr>
      <p:cViewPr varScale="1">
        <p:scale>
          <a:sx n="54" d="100"/>
          <a:sy n="54" d="100"/>
        </p:scale>
        <p:origin x="131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9583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1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606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ierpaolodondio@dit.i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342584" cy="2362200"/>
          </a:xfrm>
        </p:spPr>
        <p:txBody>
          <a:bodyPr>
            <a:noAutofit/>
          </a:bodyPr>
          <a:lstStyle/>
          <a:p>
            <a:r>
              <a:rPr lang="en-IE" sz="5000" dirty="0" smtClean="0"/>
              <a:t>Advanced</a:t>
            </a:r>
            <a:br>
              <a:rPr lang="en-IE" sz="5000" dirty="0" smtClean="0"/>
            </a:br>
            <a:r>
              <a:rPr lang="en-IE" sz="5000" dirty="0" smtClean="0"/>
              <a:t>Databases</a:t>
            </a:r>
            <a:r>
              <a:rPr lang="en-IE" sz="3200" i="1" dirty="0" smtClean="0"/>
              <a:t/>
            </a:r>
            <a:br>
              <a:rPr lang="en-IE" sz="3200" i="1" dirty="0" smtClean="0"/>
            </a:br>
            <a:r>
              <a:rPr lang="en-IE" sz="2600" i="1" dirty="0" smtClean="0"/>
              <a:t>Introduction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DT228/4 </a:t>
            </a: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Lecturer &amp; Timetable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Dr. Pierpaolo </a:t>
            </a:r>
            <a:r>
              <a:rPr lang="en-GB" dirty="0" err="1" smtClean="0"/>
              <a:t>Dondio</a:t>
            </a:r>
            <a:endParaRPr lang="en-GB" dirty="0" smtClean="0"/>
          </a:p>
          <a:p>
            <a:r>
              <a:rPr lang="en-GB" dirty="0" smtClean="0"/>
              <a:t>Office: K115 (first floor main building)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pierpaolodondio@dit.ie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Class: Monday 11-13, room B-016</a:t>
            </a:r>
          </a:p>
          <a:p>
            <a:r>
              <a:rPr lang="en-GB" dirty="0" smtClean="0"/>
              <a:t>Labs: Monday 9-11</a:t>
            </a:r>
          </a:p>
          <a:p>
            <a:pPr lvl="1"/>
            <a:r>
              <a:rPr lang="en-GB" b="1" dirty="0" smtClean="0"/>
              <a:t>Starting from Week 2</a:t>
            </a:r>
          </a:p>
          <a:p>
            <a:pPr lvl="1"/>
            <a:r>
              <a:rPr lang="en-GB" b="1" dirty="0" smtClean="0"/>
              <a:t>Groups lab sent this week (3 groups)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Assessment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4876800"/>
          </a:xfrm>
        </p:spPr>
        <p:txBody>
          <a:bodyPr/>
          <a:lstStyle/>
          <a:p>
            <a:r>
              <a:rPr lang="en-GB" sz="2400" b="1" dirty="0"/>
              <a:t>60/40 Module </a:t>
            </a:r>
          </a:p>
          <a:p>
            <a:pPr lvl="1"/>
            <a:r>
              <a:rPr lang="en-GB" sz="2000" b="1" dirty="0"/>
              <a:t>60% Exam</a:t>
            </a:r>
          </a:p>
          <a:p>
            <a:pPr lvl="1"/>
            <a:r>
              <a:rPr lang="en-GB" sz="2000" b="1" dirty="0"/>
              <a:t>40% CA</a:t>
            </a:r>
          </a:p>
          <a:p>
            <a:r>
              <a:rPr lang="en-IE" sz="2400" dirty="0" smtClean="0"/>
              <a:t>Exam (60%)</a:t>
            </a:r>
          </a:p>
          <a:p>
            <a:pPr lvl="1"/>
            <a:r>
              <a:rPr lang="en-IE" sz="2000" dirty="0" smtClean="0"/>
              <a:t>Theory, exercise, see past papers</a:t>
            </a:r>
          </a:p>
          <a:p>
            <a:pPr lvl="1"/>
            <a:r>
              <a:rPr lang="en-IE" sz="2000" dirty="0" smtClean="0"/>
              <a:t>4/5 Questions</a:t>
            </a:r>
          </a:p>
          <a:p>
            <a:r>
              <a:rPr lang="en-IE" sz="2400" dirty="0" smtClean="0"/>
              <a:t>CA (40%)</a:t>
            </a:r>
          </a:p>
          <a:p>
            <a:pPr lvl="1"/>
            <a:r>
              <a:rPr lang="en-IE" sz="2000" dirty="0" smtClean="0"/>
              <a:t>Based on Labs</a:t>
            </a:r>
          </a:p>
          <a:p>
            <a:pPr lvl="1"/>
            <a:r>
              <a:rPr lang="en-IE" sz="2000" dirty="0" smtClean="0"/>
              <a:t>Labs are divided in two batches of 5 labs each</a:t>
            </a:r>
          </a:p>
          <a:p>
            <a:pPr lvl="1"/>
            <a:r>
              <a:rPr lang="en-IE" sz="2000" dirty="0" smtClean="0"/>
              <a:t>For each batch there is a demo (approx. week 7 and week 13). Each demo is 20</a:t>
            </a:r>
            <a:r>
              <a:rPr lang="en-IE" sz="2000" dirty="0" smtClean="0"/>
              <a:t>%. One “lab” is a presentation… (more info to come)</a:t>
            </a:r>
            <a:endParaRPr lang="en-IE" sz="2000" dirty="0" smtClean="0"/>
          </a:p>
          <a:p>
            <a:r>
              <a:rPr lang="en-IE" sz="2400" dirty="0" smtClean="0"/>
              <a:t>Overall good results</a:t>
            </a:r>
          </a:p>
          <a:p>
            <a:r>
              <a:rPr lang="en-IE" sz="2400" dirty="0" smtClean="0"/>
              <a:t>Last year: Exam (2/44 fail, 63.9 average mark, 12 &gt; 70%)</a:t>
            </a:r>
            <a:endParaRPr lang="en-I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01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Ice Breaker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Take a piece of paper</a:t>
            </a:r>
          </a:p>
          <a:p>
            <a:r>
              <a:rPr lang="en-IE" dirty="0" smtClean="0"/>
              <a:t>Write down: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E" dirty="0" smtClean="0"/>
              <a:t>The first thing it comes to your mind when you think of Databases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E" dirty="0" smtClean="0"/>
              <a:t>Why are DBs important?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E" dirty="0" smtClean="0"/>
              <a:t>1 Expectation for the module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E" dirty="0" smtClean="0"/>
              <a:t>1 Concern for the module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E" dirty="0" smtClean="0"/>
              <a:t>What would you do with 1M Euros?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09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this is the most important course (ever).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6800"/>
          </a:xfrm>
        </p:spPr>
        <p:txBody>
          <a:bodyPr/>
          <a:lstStyle/>
          <a:p>
            <a:r>
              <a:rPr lang="en-GB" dirty="0" smtClean="0"/>
              <a:t>Jobs</a:t>
            </a:r>
          </a:p>
          <a:p>
            <a:r>
              <a:rPr lang="en-GB" dirty="0" smtClean="0"/>
              <a:t>Good Outlook</a:t>
            </a:r>
          </a:p>
          <a:p>
            <a:r>
              <a:rPr lang="en-GB" dirty="0" smtClean="0"/>
              <a:t>Strategic to Ireland</a:t>
            </a:r>
          </a:p>
          <a:p>
            <a:r>
              <a:rPr lang="en-GB" dirty="0" smtClean="0"/>
              <a:t>More jobs than DB experts</a:t>
            </a:r>
          </a:p>
          <a:p>
            <a:r>
              <a:rPr lang="en-GB" dirty="0" smtClean="0"/>
              <a:t>Highly wanted:</a:t>
            </a:r>
          </a:p>
          <a:p>
            <a:pPr lvl="1"/>
            <a:r>
              <a:rPr lang="en-GB" dirty="0" smtClean="0"/>
              <a:t>DBA</a:t>
            </a:r>
          </a:p>
          <a:p>
            <a:pPr lvl="1"/>
            <a:r>
              <a:rPr lang="en-GB" dirty="0" smtClean="0"/>
              <a:t>Data Analyst</a:t>
            </a:r>
          </a:p>
          <a:p>
            <a:pPr lvl="1"/>
            <a:r>
              <a:rPr lang="en-GB" dirty="0" smtClean="0"/>
              <a:t>ETL Expert</a:t>
            </a:r>
          </a:p>
          <a:p>
            <a:pPr lvl="1"/>
            <a:r>
              <a:rPr lang="en-GB" dirty="0" smtClean="0"/>
              <a:t>Business Intelligence</a:t>
            </a:r>
          </a:p>
          <a:p>
            <a:r>
              <a:rPr lang="en-GB" dirty="0" smtClean="0"/>
              <a:t>Some brands active in Dublin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  <p:grpSp>
        <p:nvGrpSpPr>
          <p:cNvPr id="12" name="Group 11"/>
          <p:cNvGrpSpPr/>
          <p:nvPr/>
        </p:nvGrpSpPr>
        <p:grpSpPr>
          <a:xfrm>
            <a:off x="7236296" y="1412776"/>
            <a:ext cx="1738883" cy="4555182"/>
            <a:chOff x="7236296" y="1412776"/>
            <a:chExt cx="1738883" cy="4555182"/>
          </a:xfrm>
        </p:grpSpPr>
        <p:pic>
          <p:nvPicPr>
            <p:cNvPr id="6" name="Picture 5" descr="aon_burgundy_on_white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912" y="1412776"/>
              <a:ext cx="1000560" cy="616124"/>
            </a:xfrm>
            <a:prstGeom prst="rect">
              <a:avLst/>
            </a:prstGeom>
          </p:spPr>
        </p:pic>
        <p:pic>
          <p:nvPicPr>
            <p:cNvPr id="7" name="Picture 6" descr="ibm_logo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8435" y="1960899"/>
              <a:ext cx="892037" cy="892037"/>
            </a:xfrm>
            <a:prstGeom prst="rect">
              <a:avLst/>
            </a:prstGeom>
          </p:spPr>
        </p:pic>
        <p:pic>
          <p:nvPicPr>
            <p:cNvPr id="8" name="Picture 7" descr="logo_accentur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6296" y="2924944"/>
              <a:ext cx="1656184" cy="534119"/>
            </a:xfrm>
            <a:prstGeom prst="rect">
              <a:avLst/>
            </a:prstGeom>
          </p:spPr>
        </p:pic>
        <p:pic>
          <p:nvPicPr>
            <p:cNvPr id="21506" name="Picture 2" descr="C:\Users\ilaria\Downloads\07-ernst-young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12360" y="3501008"/>
              <a:ext cx="1114832" cy="802926"/>
            </a:xfrm>
            <a:prstGeom prst="rect">
              <a:avLst/>
            </a:prstGeom>
            <a:noFill/>
          </p:spPr>
        </p:pic>
        <p:pic>
          <p:nvPicPr>
            <p:cNvPr id="21507" name="Picture 3" descr="C:\Users\ilaria\Downloads\deloitte-logo-150x150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37861" y="4437112"/>
              <a:ext cx="854619" cy="854619"/>
            </a:xfrm>
            <a:prstGeom prst="rect">
              <a:avLst/>
            </a:prstGeom>
            <a:noFill/>
          </p:spPr>
        </p:pic>
        <p:pic>
          <p:nvPicPr>
            <p:cNvPr id="21508" name="Picture 4" descr="C:\Users\ilaria\Downloads\salesforce-logo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08304" y="5301208"/>
              <a:ext cx="1666875" cy="666750"/>
            </a:xfrm>
            <a:prstGeom prst="rect">
              <a:avLst/>
            </a:prstGeom>
            <a:noFill/>
          </p:spPr>
        </p:pic>
      </p:grp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41317" y="1752799"/>
            <a:ext cx="4896544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5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lvl="1"/>
            <a:r>
              <a:rPr kumimoji="0" lang="en-IE" sz="5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BORING</a:t>
            </a:r>
          </a:p>
          <a:p>
            <a:pPr lvl="1"/>
            <a:r>
              <a:rPr lang="en-IE" sz="5000" b="1" dirty="0" smtClean="0">
                <a:solidFill>
                  <a:srgbClr val="FF0000"/>
                </a:solidFill>
                <a:latin typeface="Arial" charset="0"/>
              </a:rPr>
              <a:t>BUT</a:t>
            </a:r>
          </a:p>
          <a:p>
            <a:pPr lvl="1"/>
            <a:r>
              <a:rPr kumimoji="0" lang="en-IE" sz="5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USEFUL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51015" y="1746151"/>
            <a:ext cx="1601923" cy="3888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5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5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5000" b="1" dirty="0" smtClean="0">
                <a:solidFill>
                  <a:srgbClr val="FF0000"/>
                </a:solidFill>
                <a:latin typeface="Arial" charset="0"/>
              </a:rPr>
              <a:t>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5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in a nutshell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978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 Diagram Revision – yet again!									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[</a:t>
            </a:r>
            <a:r>
              <a:rPr lang="en-GB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5%]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Advanced Topics: RAID, Optimization,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Indexes,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Transactions 											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[15%]</a:t>
            </a:r>
            <a:endParaRPr lang="en-GB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Database Integration and Data Warehouse 								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[20%]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Working with unstructured data: </a:t>
            </a:r>
          </a:p>
          <a:p>
            <a:pPr lvl="1"/>
            <a:r>
              <a:rPr lang="en-GB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api</a:t>
            </a:r>
            <a:r>
              <a:rPr lang="en-GB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/ web scraping via Python</a:t>
            </a:r>
          </a:p>
          <a:p>
            <a:pPr lvl="1"/>
            <a:r>
              <a:rPr lang="en-GB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Cleaning</a:t>
            </a:r>
          </a:p>
          <a:p>
            <a:pPr marL="457200" lvl="1" indent="0">
              <a:buNone/>
            </a:pPr>
            <a:r>
              <a:rPr lang="en-GB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			</a:t>
            </a:r>
            <a:r>
              <a:rPr lang="en-GB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[15%]</a:t>
            </a:r>
            <a:endParaRPr lang="en-GB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GB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NoSQL 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Systems:</a:t>
            </a:r>
          </a:p>
          <a:p>
            <a:pPr lvl="1"/>
            <a:r>
              <a:rPr lang="en-GB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More on MongoDB</a:t>
            </a:r>
          </a:p>
          <a:p>
            <a:pPr lvl="1"/>
            <a:r>
              <a:rPr lang="en-GB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Graph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Dabatases</a:t>
            </a:r>
            <a:r>
              <a:rPr lang="en-GB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(Neo4j)</a:t>
            </a:r>
            <a:endParaRPr lang="en-GB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GB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Hybrid Databases with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Postgres</a:t>
            </a:r>
            <a:endParaRPr lang="en-GB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		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35</a:t>
            </a:r>
            <a:r>
              <a:rPr lang="en-GB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%]</a:t>
            </a:r>
            <a:endParaRPr lang="it-IT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2014/2015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Oracle / MySQL</a:t>
            </a:r>
          </a:p>
          <a:p>
            <a:r>
              <a:rPr lang="en-IE" dirty="0" err="1" smtClean="0"/>
              <a:t>Postgres</a:t>
            </a:r>
            <a:endParaRPr lang="en-IE" dirty="0" smtClean="0"/>
          </a:p>
          <a:p>
            <a:r>
              <a:rPr lang="en-IE" dirty="0" smtClean="0"/>
              <a:t>MongoDB</a:t>
            </a:r>
          </a:p>
          <a:p>
            <a:r>
              <a:rPr lang="en-IE" dirty="0" smtClean="0"/>
              <a:t>Google Refine</a:t>
            </a:r>
          </a:p>
          <a:p>
            <a:r>
              <a:rPr lang="en-IE" dirty="0" smtClean="0"/>
              <a:t>Neo4j</a:t>
            </a:r>
          </a:p>
          <a:p>
            <a:r>
              <a:rPr lang="en-IE" dirty="0" smtClean="0"/>
              <a:t>Few python libraries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DB technologies in the last 10 years simply exploded in terms of number of types!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368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 begin with…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Friends of Friends list</a:t>
            </a:r>
          </a:p>
          <a:p>
            <a:r>
              <a:rPr lang="en-IE" dirty="0" smtClean="0"/>
              <a:t>How would you do it in SQL?</a:t>
            </a:r>
          </a:p>
          <a:p>
            <a:r>
              <a:rPr lang="en-IE" dirty="0" smtClean="0"/>
              <a:t>Alternatives</a:t>
            </a:r>
          </a:p>
          <a:p>
            <a:r>
              <a:rPr lang="en-IE" dirty="0" smtClean="0"/>
              <a:t>NoSQL</a:t>
            </a:r>
          </a:p>
          <a:p>
            <a:pPr lvl="1"/>
            <a:r>
              <a:rPr lang="en-IE" dirty="0" smtClean="0"/>
              <a:t>Document-based</a:t>
            </a:r>
          </a:p>
          <a:p>
            <a:pPr lvl="1"/>
            <a:r>
              <a:rPr lang="en-IE" dirty="0" smtClean="0"/>
              <a:t>Graph-based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0588537"/>
      </p:ext>
    </p:extLst>
  </p:cSld>
  <p:clrMapOvr>
    <a:masterClrMapping/>
  </p:clrMapOvr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1B16E-042D-454A-BA04-BEC5DDB2B28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38762</TotalTime>
  <Words>315</Words>
  <Application>Microsoft Office PowerPoint</Application>
  <PresentationFormat>On-screen Show (4:3)</PresentationFormat>
  <Paragraphs>99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Arial Unicode MS</vt:lpstr>
      <vt:lpstr>Verdana</vt:lpstr>
      <vt:lpstr>Wingdings</vt:lpstr>
      <vt:lpstr>NDRC Template</vt:lpstr>
      <vt:lpstr>Advanced Databases Introduction </vt:lpstr>
      <vt:lpstr>Lecturer &amp; Timetable</vt:lpstr>
      <vt:lpstr>Assessment</vt:lpstr>
      <vt:lpstr>Ice Breaker</vt:lpstr>
      <vt:lpstr>Why this is the most important course (ever).</vt:lpstr>
      <vt:lpstr>Content in a nutshell</vt:lpstr>
      <vt:lpstr>Technologies</vt:lpstr>
      <vt:lpstr>To begin with…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349</cp:revision>
  <cp:lastPrinted>1601-01-01T00:00:00Z</cp:lastPrinted>
  <dcterms:created xsi:type="dcterms:W3CDTF">2010-08-13T08:18:53Z</dcterms:created>
  <dcterms:modified xsi:type="dcterms:W3CDTF">2019-09-19T13:47:09Z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