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58" r:id="rId3"/>
    <p:sldId id="271" r:id="rId4"/>
    <p:sldId id="272" r:id="rId5"/>
    <p:sldId id="273" r:id="rId6"/>
    <p:sldId id="274" r:id="rId7"/>
    <p:sldId id="275" r:id="rId8"/>
    <p:sldId id="285" r:id="rId9"/>
    <p:sldId id="284" r:id="rId10"/>
    <p:sldId id="286" r:id="rId11"/>
    <p:sldId id="287" r:id="rId12"/>
    <p:sldId id="280" r:id="rId13"/>
    <p:sldId id="281" r:id="rId14"/>
    <p:sldId id="282" r:id="rId15"/>
    <p:sldId id="283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6A2"/>
    <a:srgbClr val="0038A8"/>
    <a:srgbClr val="669900"/>
    <a:srgbClr val="00CC66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91B9538-B645-40F7-85E3-0EC7C0749287}" type="datetimeFigureOut">
              <a:rPr lang="en-US"/>
              <a:pPr>
                <a:defRPr/>
              </a:pPr>
              <a:t>9/8/2016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91B4600-3727-4647-A7A9-DDBA6F2EB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599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5EA37C-2A18-45C0-A12F-25EBBD7FB433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GB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254B9A-D434-4EA2-A580-A6B0C8BF18A8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GB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096A0D-06C8-4B82-A8EA-EB5F09431D51}" type="slidenum">
              <a:rPr lang="en-GB"/>
              <a:pPr>
                <a:defRPr/>
              </a:pPr>
              <a:t>3</a:t>
            </a:fld>
            <a:endParaRPr lang="en-GB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F6438B-F975-481F-877D-EC1ED8462601}" type="slidenum">
              <a:rPr lang="en-GB"/>
              <a:pPr>
                <a:defRPr/>
              </a:pPr>
              <a:t>7</a:t>
            </a:fld>
            <a:endParaRPr lang="en-GB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FC5948-6DD8-422F-A3B7-BAE7CB92D1D2}" type="slidenum">
              <a:rPr lang="en-GB"/>
              <a:pPr>
                <a:defRPr/>
              </a:pPr>
              <a:t>14</a:t>
            </a:fld>
            <a:endParaRPr lang="en-GB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D7775E-A723-4756-9B01-36DB6890734F}" type="slidenum">
              <a:rPr lang="en-GB"/>
              <a:pPr>
                <a:defRPr/>
              </a:pPr>
              <a:t>15</a:t>
            </a:fld>
            <a:endParaRPr lang="en-GB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0B054A3E-DB95-446E-A4FE-67686DBD6994}" type="datetimeFigureOut">
              <a:rPr lang="en-US"/>
              <a:pPr>
                <a:defRPr/>
              </a:pPr>
              <a:t>9/8/2016</a:t>
            </a:fld>
            <a:endParaRPr lang="en-US" dirty="0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0497A33-2E91-4619-9650-A05BCEE4DC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89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96FA4-90D8-47F1-BB29-94BDD9B882C0}" type="datetimeFigureOut">
              <a:rPr lang="en-US"/>
              <a:pPr>
                <a:defRPr/>
              </a:pPr>
              <a:t>9/8/2016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4E25A-2F7F-4AEB-B1E7-F292739183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2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14BDDC-8737-4663-8D0C-10E7873F0C50}" type="datetimeFigureOut">
              <a:rPr lang="en-US"/>
              <a:pPr>
                <a:defRPr/>
              </a:pPr>
              <a:t>9/8/2016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6DC63-77B7-49FD-8ADD-A224230282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4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72DF2-EDDD-42EE-9671-82FC9DD56C89}" type="datetimeFigureOut">
              <a:rPr lang="en-US"/>
              <a:pPr>
                <a:defRPr/>
              </a:pPr>
              <a:t>9/8/2016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83D1D-FB50-4F58-B50E-7241F887C0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49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EE245CC-93CD-4059-882F-0C0685FE9DB1}" type="datetimeFigureOut">
              <a:rPr lang="en-US"/>
              <a:pPr>
                <a:defRPr/>
              </a:pPr>
              <a:t>9/8/2016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0EA6D7B-36A1-42F4-8724-B60356EEBC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16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1441CB5-BE58-445F-A653-AB6A0CA88868}" type="datetimeFigureOut">
              <a:rPr lang="en-US"/>
              <a:pPr>
                <a:defRPr/>
              </a:pPr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18E694A-D667-4724-B29C-38721FBAD1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56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9E694C5-1959-4459-B593-FB6BBF1D1521}" type="datetimeFigureOut">
              <a:rPr lang="en-US"/>
              <a:pPr>
                <a:defRPr/>
              </a:pPr>
              <a:t>9/8/2016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A3DF45F-DD8F-43FE-AB51-C0E34CD9DD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26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0643862-737F-452D-B9DC-1A4344DFF2EE}" type="datetimeFigureOut">
              <a:rPr lang="en-US"/>
              <a:pPr>
                <a:defRPr/>
              </a:pPr>
              <a:t>9/8/2016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8D5964C-96CE-4CE6-B8B6-4959B478E1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19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5DB26-FB8F-4240-9B5A-9F1E705F828D}" type="datetimeFigureOut">
              <a:rPr lang="en-US"/>
              <a:pPr>
                <a:defRPr/>
              </a:pPr>
              <a:t>9/8/2016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2724B-E0CA-44CA-8011-EEC19DECCB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01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97F1451-8020-41C3-BC5C-EB532ABD05B4}" type="datetimeFigureOut">
              <a:rPr lang="en-US"/>
              <a:pPr>
                <a:defRPr/>
              </a:pPr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398E245-F6D1-4F46-973F-E71B5C8A1E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474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F3FE9CF-CED1-45C3-914D-B3191E52B8EE}" type="datetimeFigureOut">
              <a:rPr lang="en-US"/>
              <a:pPr>
                <a:defRPr/>
              </a:pPr>
              <a:t>9/8/2016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9EF8ACB-9625-4900-AAA0-EB858F4384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75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C41A0F51-F539-4F4A-92F8-A5BCDECEE8A5}" type="datetimeFigureOut">
              <a:rPr lang="en-US"/>
              <a:pPr>
                <a:defRPr/>
              </a:pPr>
              <a:t>9/8/2016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82CCF11D-077E-4CA4-8C66-34AEC135AF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1" r:id="rId2"/>
    <p:sldLayoutId id="2147483756" r:id="rId3"/>
    <p:sldLayoutId id="2147483757" r:id="rId4"/>
    <p:sldLayoutId id="2147483758" r:id="rId5"/>
    <p:sldLayoutId id="2147483759" r:id="rId6"/>
    <p:sldLayoutId id="2147483752" r:id="rId7"/>
    <p:sldLayoutId id="2147483760" r:id="rId8"/>
    <p:sldLayoutId id="2147483761" r:id="rId9"/>
    <p:sldLayoutId id="2147483753" r:id="rId10"/>
    <p:sldLayoutId id="214748375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404813"/>
            <a:ext cx="7772400" cy="17367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E" sz="3600" dirty="0" smtClean="0"/>
              <a:t>Course -  DT228/1</a:t>
            </a:r>
            <a:br>
              <a:rPr lang="en-IE" sz="3600" dirty="0" smtClean="0"/>
            </a:br>
            <a:endParaRPr lang="en-US" sz="3600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2997200"/>
            <a:ext cx="6400800" cy="911225"/>
          </a:xfrm>
        </p:spPr>
        <p:txBody>
          <a:bodyPr/>
          <a:lstStyle/>
          <a:p>
            <a:pPr marR="0" algn="ctr" eaLnBrk="1" hangingPunct="1">
              <a:lnSpc>
                <a:spcPct val="80000"/>
              </a:lnSpc>
            </a:pPr>
            <a:r>
              <a:rPr lang="en-IE" altLang="en-US" sz="3300" smtClean="0">
                <a:solidFill>
                  <a:srgbClr val="474B78"/>
                </a:solidFill>
              </a:rPr>
              <a:t>Subject -  </a:t>
            </a:r>
            <a:r>
              <a:rPr lang="en-IE" altLang="en-US" sz="3800" smtClean="0">
                <a:solidFill>
                  <a:srgbClr val="474B78"/>
                </a:solidFill>
              </a:rPr>
              <a:t>Information Technology Fundamentals</a:t>
            </a:r>
            <a:endParaRPr lang="en-US" altLang="en-US" sz="3800" smtClean="0">
              <a:solidFill>
                <a:srgbClr val="474B78"/>
              </a:solidFill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187450" y="5013325"/>
            <a:ext cx="6985000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Tx/>
              <a:buSzTx/>
              <a:buFontTx/>
              <a:buNone/>
            </a:pPr>
            <a:endParaRPr lang="en-IE" altLang="en-US" sz="1600">
              <a:solidFill>
                <a:srgbClr val="CC0000"/>
              </a:solidFill>
            </a:endParaRPr>
          </a:p>
          <a:p>
            <a:pPr algn="ctr"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en-IE" altLang="en-US" sz="3200">
                <a:solidFill>
                  <a:srgbClr val="CC0000"/>
                </a:solidFill>
              </a:rPr>
              <a:t>MODULE (SUBJECT) OVERVIEW</a:t>
            </a:r>
            <a:endParaRPr lang="en-US" altLang="en-US" sz="3200">
              <a:solidFill>
                <a:srgbClr val="CC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E" sz="3600" dirty="0" smtClean="0"/>
              <a:t>Proposed Lecture Headings</a:t>
            </a:r>
            <a:endParaRPr lang="en-US" sz="3600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609725"/>
            <a:ext cx="7570788" cy="4556125"/>
          </a:xfrm>
        </p:spPr>
        <p:txBody>
          <a:bodyPr/>
          <a:lstStyle/>
          <a:p>
            <a:pPr>
              <a:lnSpc>
                <a:spcPct val="90000"/>
              </a:lnSpc>
              <a:buFont typeface="Wingdings 3" pitchFamily="18" charset="2"/>
              <a:buNone/>
            </a:pPr>
            <a:r>
              <a:rPr lang="en-GB" altLang="en-US" sz="2200" dirty="0" smtClean="0">
                <a:solidFill>
                  <a:srgbClr val="FF0000"/>
                </a:solidFill>
              </a:rPr>
              <a:t>Week 1:   	</a:t>
            </a:r>
            <a:r>
              <a:rPr lang="en-GB" altLang="en-US" sz="2200" dirty="0" smtClean="0"/>
              <a:t>Introduction</a:t>
            </a:r>
          </a:p>
          <a:p>
            <a:pPr>
              <a:lnSpc>
                <a:spcPct val="90000"/>
              </a:lnSpc>
              <a:buFont typeface="Wingdings 3" pitchFamily="18" charset="2"/>
              <a:buNone/>
            </a:pPr>
            <a:r>
              <a:rPr lang="en-GB" altLang="en-US" sz="2200" dirty="0" smtClean="0"/>
              <a:t>			Computers and technologies</a:t>
            </a:r>
          </a:p>
          <a:p>
            <a:pPr>
              <a:lnSpc>
                <a:spcPct val="90000"/>
              </a:lnSpc>
              <a:buFont typeface="Wingdings 3" pitchFamily="18" charset="2"/>
              <a:buNone/>
            </a:pPr>
            <a:endParaRPr lang="en-GB" altLang="en-US" sz="9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Wingdings 3" pitchFamily="18" charset="2"/>
              <a:buNone/>
            </a:pPr>
            <a:r>
              <a:rPr lang="en-GB" altLang="en-US" sz="2200" dirty="0" smtClean="0">
                <a:solidFill>
                  <a:srgbClr val="FF0000"/>
                </a:solidFill>
              </a:rPr>
              <a:t>Week 2:	</a:t>
            </a:r>
            <a:r>
              <a:rPr lang="en-GB" altLang="en-US" sz="2200" dirty="0" smtClean="0"/>
              <a:t>Information technology (IT) components</a:t>
            </a:r>
          </a:p>
          <a:p>
            <a:pPr>
              <a:lnSpc>
                <a:spcPct val="90000"/>
              </a:lnSpc>
              <a:buFont typeface="Wingdings 3" pitchFamily="18" charset="2"/>
              <a:buNone/>
            </a:pPr>
            <a:endParaRPr lang="en-GB" altLang="en-US" sz="900" dirty="0" smtClean="0"/>
          </a:p>
          <a:p>
            <a:pPr>
              <a:lnSpc>
                <a:spcPct val="90000"/>
              </a:lnSpc>
              <a:buFont typeface="Wingdings 3" pitchFamily="18" charset="2"/>
              <a:buNone/>
            </a:pPr>
            <a:r>
              <a:rPr lang="en-GB" altLang="en-US" sz="2200" dirty="0" smtClean="0">
                <a:solidFill>
                  <a:srgbClr val="FF0000"/>
                </a:solidFill>
              </a:rPr>
              <a:t>Week 3:	</a:t>
            </a:r>
            <a:r>
              <a:rPr lang="en-GB" altLang="en-US" sz="2200" dirty="0" smtClean="0"/>
              <a:t>History of information technology</a:t>
            </a:r>
            <a:endParaRPr lang="en-GB" altLang="en-US" sz="22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Wingdings 3" pitchFamily="18" charset="2"/>
              <a:buNone/>
            </a:pPr>
            <a:endParaRPr lang="en-GB" altLang="en-US" sz="9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Wingdings 3" pitchFamily="18" charset="2"/>
              <a:buNone/>
            </a:pPr>
            <a:r>
              <a:rPr lang="en-GB" altLang="en-US" sz="2200" dirty="0" smtClean="0">
                <a:solidFill>
                  <a:srgbClr val="FF0000"/>
                </a:solidFill>
              </a:rPr>
              <a:t>Week 4:	</a:t>
            </a:r>
            <a:r>
              <a:rPr lang="en-GB" altLang="en-US" sz="2200" dirty="0" smtClean="0"/>
              <a:t>Technology for problem-solving</a:t>
            </a:r>
          </a:p>
          <a:p>
            <a:pPr>
              <a:buFont typeface="Wingdings 3" pitchFamily="18" charset="2"/>
              <a:buNone/>
            </a:pPr>
            <a:endParaRPr lang="en-GB" altLang="en-US" sz="900" dirty="0" smtClean="0"/>
          </a:p>
          <a:p>
            <a:pPr>
              <a:buFont typeface="Wingdings 3" pitchFamily="18" charset="2"/>
              <a:buNone/>
            </a:pPr>
            <a:r>
              <a:rPr lang="en-GB" altLang="en-US" sz="2200" dirty="0" smtClean="0">
                <a:solidFill>
                  <a:srgbClr val="FF0000"/>
                </a:solidFill>
              </a:rPr>
              <a:t>Week 5:	</a:t>
            </a:r>
            <a:r>
              <a:rPr lang="en-GB" altLang="en-US" sz="2200" dirty="0" smtClean="0"/>
              <a:t>New systems</a:t>
            </a:r>
          </a:p>
          <a:p>
            <a:pPr>
              <a:buFont typeface="Wingdings 3" pitchFamily="18" charset="2"/>
              <a:buNone/>
            </a:pPr>
            <a:endParaRPr lang="en-GB" altLang="en-US" sz="9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GB" altLang="en-US" sz="2200" dirty="0" smtClean="0">
                <a:solidFill>
                  <a:srgbClr val="FF0000"/>
                </a:solidFill>
              </a:rPr>
              <a:t>Week 6:	</a:t>
            </a:r>
            <a:r>
              <a:rPr lang="en-GB" altLang="en-US" sz="2200" dirty="0" smtClean="0"/>
              <a:t>IT </a:t>
            </a:r>
            <a:r>
              <a:rPr lang="en-GB" altLang="en-US" sz="2200" dirty="0" smtClean="0"/>
              <a:t>security</a:t>
            </a:r>
            <a:endParaRPr lang="en-GB" altLang="en-US" sz="2200" dirty="0" smtClean="0"/>
          </a:p>
          <a:p>
            <a:pPr>
              <a:buFont typeface="Wingdings 3" pitchFamily="18" charset="2"/>
              <a:buNone/>
            </a:pPr>
            <a:endParaRPr lang="en-GB" altLang="en-US" sz="9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GB" altLang="en-US" sz="2200" dirty="0" smtClean="0">
                <a:solidFill>
                  <a:srgbClr val="FF0000"/>
                </a:solidFill>
              </a:rPr>
              <a:t>Week 7</a:t>
            </a:r>
            <a:r>
              <a:rPr lang="en-GB" altLang="en-US" sz="2200" dirty="0" smtClean="0">
                <a:solidFill>
                  <a:srgbClr val="FF0000"/>
                </a:solidFill>
              </a:rPr>
              <a:t>:	</a:t>
            </a:r>
            <a:r>
              <a:rPr lang="en-GB" altLang="en-US" sz="2200" dirty="0" smtClean="0"/>
              <a:t>User </a:t>
            </a:r>
            <a:r>
              <a:rPr lang="en-GB" altLang="en-US" sz="2200" dirty="0" err="1"/>
              <a:t>centredness</a:t>
            </a:r>
            <a:r>
              <a:rPr lang="en-GB" altLang="en-US" sz="2200" dirty="0"/>
              <a:t> </a:t>
            </a:r>
            <a:endParaRPr lang="en-GB" altLang="en-US" sz="22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E" sz="3600" dirty="0" smtClean="0"/>
              <a:t>Proposed Lecture </a:t>
            </a:r>
            <a:r>
              <a:rPr lang="en-IE" sz="3600" dirty="0"/>
              <a:t>H</a:t>
            </a:r>
            <a:r>
              <a:rPr lang="en-IE" sz="3600" dirty="0" smtClean="0"/>
              <a:t>eadings</a:t>
            </a:r>
            <a:endParaRPr lang="en-US" sz="3600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609725"/>
            <a:ext cx="7499350" cy="4627563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GB" altLang="en-US" sz="2200" dirty="0" smtClean="0">
                <a:solidFill>
                  <a:srgbClr val="FF0000"/>
                </a:solidFill>
              </a:rPr>
              <a:t>Week 8:  	</a:t>
            </a:r>
            <a:r>
              <a:rPr lang="en-GB" altLang="en-US" sz="2200" b="1" dirty="0">
                <a:solidFill>
                  <a:srgbClr val="7030A0"/>
                </a:solidFill>
              </a:rPr>
              <a:t>REVIEW </a:t>
            </a:r>
            <a:r>
              <a:rPr lang="en-GB" altLang="en-US" sz="2200" b="1" dirty="0" smtClean="0">
                <a:solidFill>
                  <a:srgbClr val="7030A0"/>
                </a:solidFill>
              </a:rPr>
              <a:t>WEEK</a:t>
            </a:r>
            <a:endParaRPr lang="en-GB" altLang="en-US" sz="2200" b="1" dirty="0" smtClean="0"/>
          </a:p>
          <a:p>
            <a:pPr>
              <a:lnSpc>
                <a:spcPct val="90000"/>
              </a:lnSpc>
              <a:buFont typeface="Wingdings 3" pitchFamily="18" charset="2"/>
              <a:buNone/>
            </a:pPr>
            <a:endParaRPr lang="en-GB" altLang="en-US" sz="900" dirty="0" smtClean="0"/>
          </a:p>
          <a:p>
            <a:pPr>
              <a:lnSpc>
                <a:spcPct val="90000"/>
              </a:lnSpc>
              <a:buFont typeface="Wingdings 3" pitchFamily="18" charset="2"/>
              <a:buNone/>
            </a:pPr>
            <a:r>
              <a:rPr lang="en-GB" altLang="en-US" sz="2200" dirty="0" smtClean="0">
                <a:solidFill>
                  <a:srgbClr val="FF0000"/>
                </a:solidFill>
              </a:rPr>
              <a:t>Week 9:	</a:t>
            </a:r>
            <a:r>
              <a:rPr lang="en-GB" altLang="en-US" sz="2200" dirty="0" smtClean="0"/>
              <a:t>IT professionals</a:t>
            </a:r>
          </a:p>
          <a:p>
            <a:pPr>
              <a:lnSpc>
                <a:spcPct val="90000"/>
              </a:lnSpc>
              <a:buFont typeface="Wingdings 3" pitchFamily="18" charset="2"/>
              <a:buNone/>
            </a:pPr>
            <a:endParaRPr lang="en-GB" altLang="en-US" sz="9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Wingdings 3" pitchFamily="18" charset="2"/>
              <a:buNone/>
            </a:pPr>
            <a:r>
              <a:rPr lang="en-GB" altLang="en-US" sz="2200" dirty="0" smtClean="0">
                <a:solidFill>
                  <a:srgbClr val="FF0000"/>
                </a:solidFill>
              </a:rPr>
              <a:t>Week 10:	</a:t>
            </a:r>
            <a:r>
              <a:rPr lang="en-GB" altLang="en-US" sz="2200" dirty="0" smtClean="0"/>
              <a:t>Managing complexity</a:t>
            </a:r>
          </a:p>
          <a:p>
            <a:pPr>
              <a:buFont typeface="Wingdings 3" pitchFamily="18" charset="2"/>
              <a:buNone/>
            </a:pPr>
            <a:endParaRPr lang="en-GB" altLang="en-US" sz="900" dirty="0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en-GB" altLang="en-US" sz="2200" dirty="0" smtClean="0">
                <a:solidFill>
                  <a:srgbClr val="FF0000"/>
                </a:solidFill>
              </a:rPr>
              <a:t>Week 11: 	</a:t>
            </a:r>
            <a:r>
              <a:rPr lang="en-GB" altLang="en-US" sz="2200" dirty="0" smtClean="0"/>
              <a:t>IT disciplines</a:t>
            </a:r>
          </a:p>
          <a:p>
            <a:pPr>
              <a:buFont typeface="Wingdings 3" pitchFamily="18" charset="2"/>
              <a:buNone/>
            </a:pPr>
            <a:endParaRPr lang="en-GB" altLang="en-US" sz="900" dirty="0" smtClean="0"/>
          </a:p>
          <a:p>
            <a:pPr>
              <a:buFont typeface="Wingdings 3" pitchFamily="18" charset="2"/>
              <a:buNone/>
            </a:pPr>
            <a:r>
              <a:rPr lang="en-GB" altLang="en-US" sz="2200" dirty="0" smtClean="0">
                <a:solidFill>
                  <a:srgbClr val="FF0000"/>
                </a:solidFill>
              </a:rPr>
              <a:t>Week 12: 	</a:t>
            </a:r>
            <a:r>
              <a:rPr lang="en-GB" altLang="en-US" sz="2200" dirty="0" smtClean="0"/>
              <a:t>IT domains</a:t>
            </a:r>
          </a:p>
          <a:p>
            <a:pPr>
              <a:buFont typeface="Wingdings 3" pitchFamily="18" charset="2"/>
              <a:buNone/>
            </a:pPr>
            <a:endParaRPr lang="en-GB" altLang="en-US" sz="900" dirty="0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en-GB" altLang="en-US" sz="2200" dirty="0" smtClean="0">
                <a:solidFill>
                  <a:srgbClr val="FF0000"/>
                </a:solidFill>
              </a:rPr>
              <a:t>Week 13:  	</a:t>
            </a:r>
            <a:r>
              <a:rPr lang="en-GB" altLang="en-US" sz="2200" dirty="0" smtClean="0"/>
              <a:t>Revision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sz="3600" dirty="0" smtClean="0"/>
              <a:t>The Main Reading List</a:t>
            </a:r>
            <a:endParaRPr lang="en-US" sz="3600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en-IE" altLang="en-US" smtClean="0"/>
              <a:t>(from the course document):</a:t>
            </a:r>
          </a:p>
          <a:p>
            <a:pPr eaLnBrk="1" hangingPunct="1">
              <a:buFont typeface="Wingdings 3" pitchFamily="18" charset="2"/>
              <a:buNone/>
            </a:pPr>
            <a:endParaRPr lang="en-IE" altLang="en-US" smtClean="0"/>
          </a:p>
          <a:p>
            <a:pPr eaLnBrk="1" hangingPunct="1">
              <a:buFont typeface="Wingdings 3" pitchFamily="18" charset="2"/>
              <a:buNone/>
            </a:pPr>
            <a:r>
              <a:rPr lang="en-GB" altLang="en-US" sz="2800" b="1" smtClean="0"/>
              <a:t>New Perspectives on Computer Concepts</a:t>
            </a:r>
            <a:r>
              <a:rPr lang="en-GB" altLang="en-US" sz="2800" smtClean="0"/>
              <a:t>, 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GB" altLang="en-US" sz="2800" smtClean="0"/>
              <a:t>Course Technologies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GB" altLang="en-US" sz="2800" smtClean="0"/>
              <a:t>June Parsons, Dan Oja, 2011, 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GB" altLang="en-US" sz="2800" smtClean="0"/>
              <a:t>ISBN 0538744839</a:t>
            </a:r>
            <a:endParaRPr lang="en-US" alt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sz="3600" dirty="0" smtClean="0"/>
              <a:t>Background Reading List</a:t>
            </a:r>
            <a:endParaRPr lang="en-US" sz="3600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en-IE" altLang="en-US" smtClean="0"/>
              <a:t>(from the course document):</a:t>
            </a:r>
          </a:p>
          <a:p>
            <a:pPr eaLnBrk="1" hangingPunct="1">
              <a:buFont typeface="Wingdings 3" pitchFamily="18" charset="2"/>
              <a:buNone/>
            </a:pPr>
            <a:endParaRPr lang="en-IE" altLang="en-US" smtClean="0"/>
          </a:p>
          <a:p>
            <a:pPr eaLnBrk="1" hangingPunct="1">
              <a:buFont typeface="Wingdings 3" pitchFamily="18" charset="2"/>
              <a:buNone/>
            </a:pPr>
            <a:r>
              <a:rPr lang="en-GB" altLang="en-US" sz="2800" b="1" smtClean="0"/>
              <a:t>Comprehensive Review of Information Technology Fundamentals</a:t>
            </a:r>
            <a:r>
              <a:rPr lang="en-GB" altLang="en-US" sz="2800" smtClean="0"/>
              <a:t>, </a:t>
            </a:r>
          </a:p>
          <a:p>
            <a:pPr lvl="1" eaLnBrk="1" hangingPunct="1">
              <a:buFontTx/>
              <a:buNone/>
            </a:pPr>
            <a:r>
              <a:rPr lang="en-GB" altLang="en-US" sz="2800" smtClean="0"/>
              <a:t>Amir Tajfar</a:t>
            </a:r>
          </a:p>
          <a:p>
            <a:pPr lvl="1" eaLnBrk="1" hangingPunct="1">
              <a:buFontTx/>
              <a:buNone/>
            </a:pPr>
            <a:r>
              <a:rPr lang="en-GB" altLang="en-US" sz="2800" smtClean="0"/>
              <a:t>2010</a:t>
            </a:r>
          </a:p>
          <a:p>
            <a:pPr lvl="1" eaLnBrk="1" hangingPunct="1">
              <a:buFontTx/>
              <a:buNone/>
            </a:pPr>
            <a:r>
              <a:rPr lang="en-GB" altLang="en-US" sz="2800" smtClean="0"/>
              <a:t>Virtualbookworm.com, Texas USA</a:t>
            </a:r>
          </a:p>
          <a:p>
            <a:pPr lvl="1" eaLnBrk="1" hangingPunct="1">
              <a:buFontTx/>
              <a:buNone/>
            </a:pPr>
            <a:r>
              <a:rPr lang="en-GB" altLang="en-US" sz="2800" smtClean="0"/>
              <a:t>ISBN 160264556 </a:t>
            </a:r>
            <a:endParaRPr lang="en-US" altLang="en-US" sz="280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572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endParaRPr lang="en-US" altLang="en-US" sz="2000" b="1" smtClean="0"/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n-US" altLang="en-US" sz="3000" smtClean="0"/>
              <a:t>A Good Book That I Have Looked At: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b="1" smtClean="0"/>
              <a:t>Fundamentals of Information Systems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IE" altLang="en-US" b="1" smtClean="0"/>
              <a:t>Eighth Edition</a:t>
            </a:r>
            <a:endParaRPr lang="en-US" altLang="en-US" b="1" smtClean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600" smtClean="0"/>
              <a:t>George Reynolds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600" smtClean="0"/>
              <a:t>Ralph Stair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mtClean="0"/>
              <a:t>	Publisher: CENGAGE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smtClean="0"/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en-IE" altLang="en-US" sz="2000" b="1" smtClean="0"/>
              <a:t>ISBN-10:</a:t>
            </a:r>
            <a:r>
              <a:rPr lang="en-IE" altLang="en-US" sz="2000" smtClean="0"/>
              <a:t> 1305082168,  </a:t>
            </a:r>
            <a:r>
              <a:rPr lang="en-IE" altLang="en-US" sz="2000" b="1" smtClean="0"/>
              <a:t>ISBN-13:</a:t>
            </a:r>
            <a:r>
              <a:rPr lang="en-IE" altLang="en-US" sz="2000" smtClean="0"/>
              <a:t> 978-1305082168</a:t>
            </a:r>
            <a:endParaRPr lang="en-US" altLang="en-US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/>
              <a:t>This is a good book that has a lot of technical detail.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/>
              <a:t>Around €120 (!!)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5729287"/>
          </a:xfrm>
        </p:spPr>
        <p:txBody>
          <a:bodyPr/>
          <a:lstStyle/>
          <a:p>
            <a:pPr eaLnBrk="1" hangingPunct="1"/>
            <a:endParaRPr lang="en-IE" altLang="en-US" smtClean="0"/>
          </a:p>
          <a:p>
            <a:pPr eaLnBrk="1" hangingPunct="1"/>
            <a:endParaRPr lang="en-IE" altLang="en-US" smtClean="0"/>
          </a:p>
          <a:p>
            <a:pPr algn="ctr" eaLnBrk="1" hangingPunct="1">
              <a:buFont typeface="Wingdings 3" pitchFamily="18" charset="2"/>
              <a:buNone/>
            </a:pPr>
            <a:endParaRPr lang="en-IE" altLang="en-US" smtClean="0"/>
          </a:p>
          <a:p>
            <a:pPr algn="ctr" eaLnBrk="1" hangingPunct="1">
              <a:buFont typeface="Wingdings 3" pitchFamily="18" charset="2"/>
              <a:buNone/>
            </a:pPr>
            <a:endParaRPr lang="en-IE" altLang="en-US" smtClean="0"/>
          </a:p>
          <a:p>
            <a:pPr algn="ctr" eaLnBrk="1" hangingPunct="1">
              <a:buFont typeface="Wingdings 3" pitchFamily="18" charset="2"/>
              <a:buNone/>
            </a:pPr>
            <a:r>
              <a:rPr lang="en-IE" altLang="en-US" sz="4000" smtClean="0"/>
              <a:t>Any questions so far?</a:t>
            </a:r>
            <a:endParaRPr lang="en-US" altLang="en-US" sz="4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E" sz="4000" dirty="0" smtClean="0"/>
              <a:t>Subject Format</a:t>
            </a:r>
            <a:endParaRPr lang="en-US" sz="4000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This subject has, </a:t>
            </a:r>
            <a:r>
              <a:rPr lang="en-US" altLang="en-US" sz="2800" dirty="0" smtClean="0">
                <a:solidFill>
                  <a:srgbClr val="0036A2"/>
                </a:solidFill>
              </a:rPr>
              <a:t>during the first semester</a:t>
            </a:r>
            <a:r>
              <a:rPr lang="en-US" altLang="en-US" sz="2800" dirty="0" smtClean="0"/>
              <a:t>, 3 lecture hours per week. Some of this time may be used for tutorial sessions.</a:t>
            </a:r>
            <a:endParaRPr lang="en-US" altLang="en-US" sz="3000" dirty="0" smtClean="0"/>
          </a:p>
          <a:p>
            <a:pPr lvl="1" eaLnBrk="1" hangingPunct="1">
              <a:lnSpc>
                <a:spcPct val="90000"/>
              </a:lnSpc>
            </a:pPr>
            <a:endParaRPr lang="en-GB" altLang="en-US" sz="2700" dirty="0" smtClean="0"/>
          </a:p>
          <a:p>
            <a:pPr lvl="1" eaLnBrk="1" hangingPunct="1">
              <a:lnSpc>
                <a:spcPct val="90000"/>
              </a:lnSpc>
            </a:pPr>
            <a:r>
              <a:rPr lang="en-GB" altLang="en-US" sz="2700" dirty="0" smtClean="0"/>
              <a:t>Timetable may change but </a:t>
            </a:r>
            <a:r>
              <a:rPr lang="en-GB" altLang="en-US" sz="2700" dirty="0" smtClean="0">
                <a:solidFill>
                  <a:srgbClr val="FF0000"/>
                </a:solidFill>
              </a:rPr>
              <a:t>lectures</a:t>
            </a:r>
            <a:r>
              <a:rPr lang="en-GB" altLang="en-US" sz="2700" dirty="0" smtClean="0"/>
              <a:t> are currently;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700" dirty="0" smtClean="0">
                <a:solidFill>
                  <a:srgbClr val="FF0000"/>
                </a:solidFill>
              </a:rPr>
              <a:t>Tuesdays, 3.00 – 4.00pm</a:t>
            </a:r>
            <a:r>
              <a:rPr lang="en-GB" altLang="en-US" sz="2700" dirty="0" smtClean="0"/>
              <a:t>, KE 1-008 and </a:t>
            </a:r>
          </a:p>
          <a:p>
            <a:pPr lvl="1" eaLnBrk="1" hangingPunct="1">
              <a:lnSpc>
                <a:spcPct val="90000"/>
              </a:lnSpc>
              <a:buFont typeface="Verdana" pitchFamily="34" charset="0"/>
              <a:buNone/>
            </a:pPr>
            <a:r>
              <a:rPr lang="en-GB" altLang="en-US" sz="2700" dirty="0" smtClean="0">
                <a:solidFill>
                  <a:srgbClr val="FF0000"/>
                </a:solidFill>
              </a:rPr>
              <a:t>	Thursdays, 11.00am – 1.00pm</a:t>
            </a:r>
            <a:r>
              <a:rPr lang="en-GB" altLang="en-US" sz="2700" dirty="0" smtClean="0"/>
              <a:t>, KE 4-008</a:t>
            </a:r>
            <a:endParaRPr lang="en-GB" altLang="en-US" sz="27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sz="4000" dirty="0" smtClean="0"/>
              <a:t>Semesters</a:t>
            </a:r>
            <a:endParaRPr lang="en-US" sz="4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altLang="en-US" dirty="0" smtClean="0"/>
              <a:t>During the year, there are two semesters of 12 weeks plus 1 Review Week. (This module – </a:t>
            </a:r>
            <a:r>
              <a:rPr lang="en-IE" altLang="en-US" dirty="0" smtClean="0">
                <a:solidFill>
                  <a:srgbClr val="FF0000"/>
                </a:solidFill>
              </a:rPr>
              <a:t>all in Semester 1</a:t>
            </a:r>
            <a:r>
              <a:rPr lang="en-IE" altLang="en-US" dirty="0" smtClean="0"/>
              <a:t>)</a:t>
            </a:r>
          </a:p>
          <a:p>
            <a:pPr eaLnBrk="1" hangingPunct="1">
              <a:buFontTx/>
              <a:buNone/>
            </a:pPr>
            <a:endParaRPr lang="en-IE" altLang="en-US" sz="1200" dirty="0" smtClean="0"/>
          </a:p>
          <a:p>
            <a:pPr eaLnBrk="1" hangingPunct="1"/>
            <a:r>
              <a:rPr lang="en-IE" altLang="en-US" sz="2400" dirty="0" smtClean="0"/>
              <a:t>Review Week (Revision Week): </a:t>
            </a:r>
            <a:r>
              <a:rPr lang="en-IE" altLang="en-US" sz="2400" b="1" dirty="0" smtClean="0">
                <a:solidFill>
                  <a:srgbClr val="0036A2"/>
                </a:solidFill>
              </a:rPr>
              <a:t>Week </a:t>
            </a:r>
            <a:r>
              <a:rPr lang="en-IE" altLang="en-US" sz="2400" b="1" dirty="0" smtClean="0">
                <a:solidFill>
                  <a:srgbClr val="0036A2"/>
                </a:solidFill>
              </a:rPr>
              <a:t>8</a:t>
            </a:r>
            <a:endParaRPr lang="en-IE" altLang="en-US" sz="2400" b="1" dirty="0" smtClean="0">
              <a:solidFill>
                <a:srgbClr val="0036A2"/>
              </a:solidFill>
            </a:endParaRPr>
          </a:p>
          <a:p>
            <a:pPr lvl="1" eaLnBrk="1" hangingPunct="1">
              <a:buFont typeface="Verdana" pitchFamily="34" charset="0"/>
              <a:buNone/>
            </a:pPr>
            <a:r>
              <a:rPr lang="en-IE" altLang="en-US" sz="2400" dirty="0" smtClean="0"/>
              <a:t>(31 October – 4 November)</a:t>
            </a:r>
            <a:endParaRPr lang="en-IE" altLang="en-US" sz="2400" dirty="0" smtClean="0"/>
          </a:p>
          <a:p>
            <a:pPr eaLnBrk="1" hangingPunct="1">
              <a:buFont typeface="Wingdings 3" pitchFamily="18" charset="2"/>
              <a:buNone/>
            </a:pPr>
            <a:endParaRPr lang="en-IE" altLang="en-US" sz="1200" dirty="0" smtClean="0"/>
          </a:p>
          <a:p>
            <a:pPr eaLnBrk="1" hangingPunct="1">
              <a:buNone/>
            </a:pPr>
            <a:r>
              <a:rPr lang="en-IE" altLang="en-US" sz="2400" dirty="0" smtClean="0"/>
              <a:t>	</a:t>
            </a:r>
            <a:r>
              <a:rPr lang="en-IE" altLang="en-US" sz="2400" dirty="0" smtClean="0"/>
              <a:t>First exam week:  12 </a:t>
            </a:r>
            <a:r>
              <a:rPr lang="en-IE" altLang="en-US" sz="2400" dirty="0" smtClean="0"/>
              <a:t>– </a:t>
            </a:r>
            <a:r>
              <a:rPr lang="en-IE" altLang="en-US" sz="2400" dirty="0" smtClean="0"/>
              <a:t>16 </a:t>
            </a:r>
            <a:r>
              <a:rPr lang="en-IE" altLang="en-US" sz="2400" dirty="0"/>
              <a:t>December </a:t>
            </a:r>
            <a:r>
              <a:rPr lang="en-IE" altLang="en-US" sz="2400" dirty="0" smtClean="0"/>
              <a:t>(Week 14)</a:t>
            </a:r>
            <a:r>
              <a:rPr lang="en-IE" altLang="en-US" sz="1200" dirty="0" smtClean="0"/>
              <a:t>	</a:t>
            </a:r>
            <a:r>
              <a:rPr lang="en-GB" altLang="en-US" sz="2400" dirty="0" smtClean="0"/>
              <a:t>End of Semester 1: </a:t>
            </a:r>
            <a:r>
              <a:rPr lang="en-GB" altLang="en-US" sz="2400" dirty="0" smtClean="0">
                <a:solidFill>
                  <a:srgbClr val="CC0000"/>
                </a:solidFill>
              </a:rPr>
              <a:t>16 </a:t>
            </a:r>
            <a:r>
              <a:rPr lang="en-GB" altLang="en-US" sz="2400" dirty="0" smtClean="0">
                <a:solidFill>
                  <a:srgbClr val="CC0000"/>
                </a:solidFill>
              </a:rPr>
              <a:t>December </a:t>
            </a:r>
            <a:r>
              <a:rPr lang="en-GB" altLang="en-US" sz="2400" dirty="0" smtClean="0">
                <a:solidFill>
                  <a:srgbClr val="CC0000"/>
                </a:solidFill>
              </a:rPr>
              <a:t>2016</a:t>
            </a:r>
            <a:endParaRPr lang="en-GB" altLang="en-US" sz="2400" dirty="0" smtClean="0">
              <a:solidFill>
                <a:srgbClr val="CC0000"/>
              </a:solidFill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en-IE" altLang="en-US" sz="2400" dirty="0" smtClean="0"/>
              <a:t>	</a:t>
            </a:r>
            <a:r>
              <a:rPr lang="en-IE" altLang="en-US" sz="2400" dirty="0" smtClean="0"/>
              <a:t>Second and third exam weeks: </a:t>
            </a:r>
            <a:endParaRPr lang="en-IE" altLang="en-US" sz="24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en-IE" altLang="en-US" sz="2400" dirty="0" smtClean="0"/>
              <a:t>		</a:t>
            </a:r>
            <a:r>
              <a:rPr lang="en-IE" altLang="en-US" sz="2400" dirty="0" smtClean="0"/>
              <a:t>2 </a:t>
            </a:r>
            <a:r>
              <a:rPr lang="en-IE" altLang="en-US" sz="2400" dirty="0" smtClean="0"/>
              <a:t>– </a:t>
            </a:r>
            <a:r>
              <a:rPr lang="en-IE" altLang="en-US" sz="2400" dirty="0" smtClean="0"/>
              <a:t>6 </a:t>
            </a:r>
            <a:r>
              <a:rPr lang="en-IE" altLang="en-US" sz="2400" dirty="0" smtClean="0"/>
              <a:t>January </a:t>
            </a:r>
            <a:r>
              <a:rPr lang="en-IE" altLang="en-US" sz="2400" dirty="0" smtClean="0"/>
              <a:t>2017 (Week 15)</a:t>
            </a:r>
            <a:endParaRPr lang="en-IE" altLang="en-US" sz="24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en-IE" altLang="en-US" sz="2400" dirty="0" smtClean="0"/>
              <a:t>		</a:t>
            </a:r>
            <a:r>
              <a:rPr lang="en-IE" altLang="en-US" sz="2400" dirty="0"/>
              <a:t>9</a:t>
            </a:r>
            <a:r>
              <a:rPr lang="en-IE" altLang="en-US" sz="2400" dirty="0" smtClean="0"/>
              <a:t> </a:t>
            </a:r>
            <a:r>
              <a:rPr lang="en-IE" altLang="en-US" sz="2400" dirty="0" smtClean="0"/>
              <a:t>– </a:t>
            </a:r>
            <a:r>
              <a:rPr lang="en-IE" altLang="en-US" sz="2400" dirty="0" smtClean="0"/>
              <a:t>13 </a:t>
            </a:r>
            <a:r>
              <a:rPr lang="en-IE" altLang="en-US" sz="2400" dirty="0" smtClean="0"/>
              <a:t>January </a:t>
            </a:r>
            <a:r>
              <a:rPr lang="en-IE" altLang="en-US" sz="2400" dirty="0" smtClean="0"/>
              <a:t>2017</a:t>
            </a:r>
            <a:endParaRPr lang="en-GB" altLang="en-US" sz="2400" dirty="0" smtClean="0">
              <a:solidFill>
                <a:srgbClr val="CC0000"/>
              </a:solidFill>
            </a:endParaRPr>
          </a:p>
          <a:p>
            <a:pPr eaLnBrk="1" hangingPunct="1"/>
            <a:endParaRPr lang="en-US" altLang="en-US" sz="2400" dirty="0" smtClean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4000" dirty="0" smtClean="0"/>
              <a:t>Module Description:</a:t>
            </a:r>
            <a:endParaRPr lang="en-US" sz="4000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en-US" altLang="en-US" sz="3200" smtClean="0"/>
              <a:t>The module provides an overview of the discipline of Information Technology (IT) and describes how it relates to other computing disciplines.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4000" dirty="0" smtClean="0"/>
              <a:t>Module Aim:</a:t>
            </a:r>
            <a:endParaRPr lang="en-US" sz="4000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lvl="1" indent="-273050" eaLnBrk="1" hangingPunct="1">
              <a:spcBef>
                <a:spcPts val="600"/>
              </a:spcBef>
              <a:buClr>
                <a:schemeClr val="tx2"/>
              </a:buClr>
              <a:buSzPct val="73000"/>
              <a:buFont typeface="Verdana" pitchFamily="34" charset="0"/>
              <a:buNone/>
            </a:pPr>
            <a:r>
              <a:rPr lang="en-US" altLang="en-US" sz="3200" smtClean="0"/>
              <a:t>The module’s aim is to help students understand the diverse contexts in which Information Technology (IT) is used and the challenges inherent in the diffusion of this type of technology.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sz="4000" dirty="0" smtClean="0"/>
              <a:t>General subject matter:</a:t>
            </a:r>
            <a:endParaRPr lang="en-US" sz="4000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sz="3200" smtClean="0"/>
              <a:t>Computers in practice.</a:t>
            </a:r>
          </a:p>
          <a:p>
            <a:pPr lvl="1" eaLnBrk="1" hangingPunct="1">
              <a:buFont typeface="Verdana" pitchFamily="34" charset="0"/>
              <a:buNone/>
            </a:pPr>
            <a:endParaRPr lang="en-US" altLang="en-US" sz="3200" smtClean="0"/>
          </a:p>
          <a:p>
            <a:pPr lvl="1" eaLnBrk="1" hangingPunct="1"/>
            <a:r>
              <a:rPr lang="en-US" altLang="en-US" sz="3200" smtClean="0"/>
              <a:t>People of Information Technology.</a:t>
            </a:r>
          </a:p>
          <a:p>
            <a:pPr lvl="1" eaLnBrk="1" hangingPunct="1">
              <a:buFont typeface="Verdana" pitchFamily="34" charset="0"/>
              <a:buNone/>
            </a:pPr>
            <a:endParaRPr lang="en-US" altLang="en-US" sz="3200" smtClean="0"/>
          </a:p>
          <a:p>
            <a:pPr lvl="1" eaLnBrk="1" hangingPunct="1"/>
            <a:r>
              <a:rPr lang="en-US" altLang="en-US" sz="3200" smtClean="0"/>
              <a:t>Systems evolution.</a:t>
            </a:r>
            <a:endParaRPr lang="en-US" alt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572928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 3" pitchFamily="18" charset="2"/>
              <a:buNone/>
              <a:defRPr/>
            </a:pPr>
            <a:r>
              <a:rPr lang="en-GB" sz="2800" b="1" dirty="0" smtClean="0"/>
              <a:t>Teaching Approach: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rgbClr val="0036A2"/>
                </a:solidFill>
              </a:rPr>
              <a:t>Lectures </a:t>
            </a:r>
            <a:r>
              <a:rPr lang="en-US" sz="2400" dirty="0" smtClean="0"/>
              <a:t>(3 x 1 hour per week) including </a:t>
            </a:r>
            <a:r>
              <a:rPr lang="en-US" sz="2400" dirty="0" smtClean="0">
                <a:solidFill>
                  <a:srgbClr val="0036A2"/>
                </a:solidFill>
              </a:rPr>
              <a:t>tutorials</a:t>
            </a:r>
            <a:r>
              <a:rPr lang="en-GB" sz="2400" dirty="0" smtClean="0">
                <a:solidFill>
                  <a:srgbClr val="0036A2"/>
                </a:solidFill>
              </a:rPr>
              <a:t> </a:t>
            </a:r>
            <a:r>
              <a:rPr lang="en-GB" sz="2400" dirty="0" smtClean="0"/>
              <a:t>(occasionally, up to 1 hour per week)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Web page backup   </a:t>
            </a:r>
            <a:r>
              <a:rPr lang="en-US" sz="2400" dirty="0" smtClean="0">
                <a:solidFill>
                  <a:srgbClr val="0070C0"/>
                </a:solidFill>
              </a:rPr>
              <a:t>http://www.comp.dit.ie/asloan/</a:t>
            </a:r>
          </a:p>
          <a:p>
            <a:pPr lvl="4" eaLnBrk="1" hangingPunct="1">
              <a:lnSpc>
                <a:spcPct val="90000"/>
              </a:lnSpc>
              <a:defRPr/>
            </a:pPr>
            <a:r>
              <a:rPr lang="en-GB" sz="2400" dirty="0" smtClean="0"/>
              <a:t>Follow the DT228-1 Information Technology Fundamentals link to ‘</a:t>
            </a:r>
            <a:r>
              <a:rPr lang="en-GB" sz="2400" dirty="0" err="1" smtClean="0"/>
              <a:t>WebCourses</a:t>
            </a:r>
            <a:r>
              <a:rPr lang="en-GB" sz="2400" dirty="0" smtClean="0"/>
              <a:t>’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hard-copy handouts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GB" sz="2400" b="1" dirty="0" smtClean="0"/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  <a:defRPr/>
            </a:pPr>
            <a:r>
              <a:rPr lang="en-GB" sz="2800" b="1" dirty="0" smtClean="0"/>
              <a:t>Assessment Methods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1 Case study assignment in Semester 1  </a:t>
            </a:r>
            <a:r>
              <a:rPr lang="en-US" sz="2800" b="1" dirty="0" smtClean="0">
                <a:solidFill>
                  <a:srgbClr val="0070C0"/>
                </a:solidFill>
              </a:rPr>
              <a:t>30%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smtClean="0"/>
              <a:t>(Lab-based quiz)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Written examination    		     	  </a:t>
            </a:r>
            <a:r>
              <a:rPr lang="en-US" sz="2800" b="1" dirty="0" smtClean="0">
                <a:solidFill>
                  <a:srgbClr val="0070C0"/>
                </a:solidFill>
              </a:rPr>
              <a:t>70%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lvl="2" eaLnBrk="1" hangingPunct="1">
              <a:lnSpc>
                <a:spcPct val="90000"/>
              </a:lnSpc>
              <a:defRPr/>
            </a:pPr>
            <a:r>
              <a:rPr lang="en-IE" sz="2400" dirty="0" smtClean="0"/>
              <a:t>Usually taken in January of next calendar year, but may be in Week 14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E" sz="3600" dirty="0"/>
              <a:t>S</a:t>
            </a:r>
            <a:r>
              <a:rPr lang="en-IE" sz="3600" dirty="0" smtClean="0"/>
              <a:t>yllabus</a:t>
            </a:r>
            <a:endParaRPr lang="en-US" sz="3600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800" smtClean="0"/>
              <a:t>User centredness and advocacy</a:t>
            </a:r>
          </a:p>
          <a:p>
            <a:pPr>
              <a:lnSpc>
                <a:spcPct val="90000"/>
              </a:lnSpc>
              <a:buFont typeface="Wingdings 3" pitchFamily="18" charset="2"/>
              <a:buNone/>
            </a:pPr>
            <a:endParaRPr lang="en-GB" altLang="en-US" sz="2800" smtClean="0"/>
          </a:p>
          <a:p>
            <a:r>
              <a:rPr lang="en-GB" altLang="en-US" sz="2800" smtClean="0"/>
              <a:t>Information assurance and security</a:t>
            </a:r>
          </a:p>
          <a:p>
            <a:endParaRPr lang="en-GB" altLang="en-US" sz="2800" smtClean="0"/>
          </a:p>
          <a:p>
            <a:r>
              <a:rPr lang="en-GB" altLang="en-US" sz="2800" smtClean="0"/>
              <a:t>IT systems model</a:t>
            </a:r>
          </a:p>
          <a:p>
            <a:endParaRPr lang="en-GB" altLang="en-US" sz="2800" smtClean="0"/>
          </a:p>
          <a:p>
            <a:r>
              <a:rPr lang="en-GB" altLang="en-US" sz="2800" smtClean="0"/>
              <a:t>Management of complexity</a:t>
            </a:r>
            <a:endParaRPr lang="en-US" altLang="en-US" sz="280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E" sz="3600" dirty="0"/>
              <a:t>S</a:t>
            </a:r>
            <a:r>
              <a:rPr lang="en-IE" sz="3600" dirty="0" smtClean="0"/>
              <a:t>yllabus</a:t>
            </a:r>
            <a:endParaRPr lang="en-US" sz="3600" dirty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800" smtClean="0"/>
              <a:t>Information and communication technologies</a:t>
            </a:r>
          </a:p>
          <a:p>
            <a:pPr>
              <a:lnSpc>
                <a:spcPct val="90000"/>
              </a:lnSpc>
              <a:buFont typeface="Wingdings 3" pitchFamily="18" charset="2"/>
              <a:buNone/>
            </a:pPr>
            <a:endParaRPr lang="en-GB" altLang="en-US" sz="2800" smtClean="0"/>
          </a:p>
          <a:p>
            <a:pPr>
              <a:lnSpc>
                <a:spcPct val="90000"/>
              </a:lnSpc>
            </a:pPr>
            <a:r>
              <a:rPr lang="en-GB" altLang="en-US" sz="2800" smtClean="0"/>
              <a:t>History of computing technology</a:t>
            </a:r>
          </a:p>
          <a:p>
            <a:pPr>
              <a:lnSpc>
                <a:spcPct val="90000"/>
              </a:lnSpc>
            </a:pPr>
            <a:endParaRPr lang="en-GB" altLang="en-US" sz="2800" smtClean="0"/>
          </a:p>
          <a:p>
            <a:pPr>
              <a:lnSpc>
                <a:spcPct val="90000"/>
              </a:lnSpc>
            </a:pPr>
            <a:r>
              <a:rPr lang="en-GB" altLang="en-US" sz="2800" smtClean="0"/>
              <a:t>Related disciplines: Engineering, Mathematics, Statistics</a:t>
            </a:r>
          </a:p>
          <a:p>
            <a:pPr>
              <a:buFont typeface="Wingdings 3" pitchFamily="18" charset="2"/>
              <a:buNone/>
            </a:pPr>
            <a:endParaRPr lang="en-GB" altLang="en-US" sz="2800" smtClean="0"/>
          </a:p>
          <a:p>
            <a:r>
              <a:rPr lang="en-US" altLang="en-US" sz="2800" smtClean="0"/>
              <a:t>Application domains: S</a:t>
            </a:r>
            <a:r>
              <a:rPr lang="en-GB" altLang="en-US" sz="2800" smtClean="0"/>
              <a:t>cience, Business, Law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529</TotalTime>
  <Words>375</Words>
  <Application>Microsoft Office PowerPoint</Application>
  <PresentationFormat>On-screen Show (4:3)</PresentationFormat>
  <Paragraphs>125</Paragraphs>
  <Slides>15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Course -  DT228/1 </vt:lpstr>
      <vt:lpstr>Subject Format</vt:lpstr>
      <vt:lpstr>Semesters</vt:lpstr>
      <vt:lpstr>Module Description:</vt:lpstr>
      <vt:lpstr>Module Aim:</vt:lpstr>
      <vt:lpstr>General subject matter:</vt:lpstr>
      <vt:lpstr>PowerPoint Presentation</vt:lpstr>
      <vt:lpstr>Syllabus</vt:lpstr>
      <vt:lpstr>Syllabus</vt:lpstr>
      <vt:lpstr>Proposed Lecture Headings</vt:lpstr>
      <vt:lpstr>Proposed Lecture Headings</vt:lpstr>
      <vt:lpstr>The Main Reading List</vt:lpstr>
      <vt:lpstr>Background Reading List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-  DT228/1</dc:title>
  <dc:creator>DIT</dc:creator>
  <cp:lastModifiedBy>Art Sloan</cp:lastModifiedBy>
  <cp:revision>26</cp:revision>
  <dcterms:created xsi:type="dcterms:W3CDTF">2011-09-20T11:22:10Z</dcterms:created>
  <dcterms:modified xsi:type="dcterms:W3CDTF">2016-09-08T16:50:40Z</dcterms:modified>
</cp:coreProperties>
</file>