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302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03" r:id="rId26"/>
    <p:sldId id="304" r:id="rId27"/>
    <p:sldId id="305" r:id="rId28"/>
    <p:sldId id="306" r:id="rId29"/>
    <p:sldId id="307" r:id="rId30"/>
    <p:sldId id="280" r:id="rId31"/>
    <p:sldId id="281" r:id="rId32"/>
    <p:sldId id="308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310" r:id="rId51"/>
    <p:sldId id="299" r:id="rId52"/>
    <p:sldId id="300" r:id="rId53"/>
    <p:sldId id="309" r:id="rId54"/>
    <p:sldId id="311" r:id="rId55"/>
    <p:sldId id="301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00CC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BEB3CD2-82CF-4280-B61E-9A9E31E8C523}" type="datetimeFigureOut">
              <a:rPr lang="en-US"/>
              <a:pPr>
                <a:defRPr/>
              </a:pPr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BA9AB1B-DE1D-4F77-B593-016E2FD4F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30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492C1D-3B43-4FD3-8E3E-7C270D840315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B6EF021-80AC-4978-BDF4-D5D47DD9C2F0}" type="datetime1">
              <a:rPr lang="en-US"/>
              <a:pPr>
                <a:defRPr/>
              </a:pPr>
              <a:t>9/20/2016</a:t>
            </a:fld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C1FF921-B1BD-4F6E-8663-7381EDB3FD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EE92B-5421-4AD9-A06A-6121A015A064}" type="datetime1">
              <a:rPr lang="en-US"/>
              <a:pPr>
                <a:defRPr/>
              </a:pPr>
              <a:t>9/20/2016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71DDA-4814-4051-AC02-A4501018A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E39F6-DB2A-41D8-8DBF-E8BEFA72C30A}" type="datetime1">
              <a:rPr lang="en-US"/>
              <a:pPr>
                <a:defRPr/>
              </a:pPr>
              <a:t>9/20/2016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49A98-DC68-4A5E-9B68-2422EC511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D9EE4-BC23-41F8-A90D-6010CA84B9C6}" type="datetime1">
              <a:rPr lang="en-US"/>
              <a:pPr>
                <a:defRPr/>
              </a:pPr>
              <a:t>9/20/2016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A0280-6DB7-40D1-A84C-7B25AE5E7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4DFA13-92DE-45C8-98FE-87054EE81159}" type="datetime1">
              <a:rPr lang="en-US"/>
              <a:pPr>
                <a:defRPr/>
              </a:pPr>
              <a:t>9/20/2016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7544B2C-7E8B-41CB-A4BC-0E136E09E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6E54905-FB48-46E3-A418-DA0F0DF4232E}" type="datetime1">
              <a:rPr lang="en-US"/>
              <a:pPr>
                <a:defRPr/>
              </a:pPr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597110D-8923-4033-A631-195C04906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E471B9F-A352-415A-A0ED-C2C826CDEF55}" type="datetime1">
              <a:rPr lang="en-US"/>
              <a:pPr>
                <a:defRPr/>
              </a:pPr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54F996-76E6-4531-8081-C6DEED26B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EC07B71-FFCE-46F9-9B47-8E5F8B170EA0}" type="datetime1">
              <a:rPr lang="en-US"/>
              <a:pPr>
                <a:defRPr/>
              </a:pPr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AFD81E5-4B71-4402-8892-7EAB6188C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FD46C-E198-480E-A9C3-2165DA266C56}" type="datetime1">
              <a:rPr lang="en-US"/>
              <a:pPr>
                <a:defRPr/>
              </a:pPr>
              <a:t>9/20/2016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B77C9-42CB-4D89-8EA5-252671BF1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F622840-3ACC-46A6-B264-347D7D891A2B}" type="datetime1">
              <a:rPr lang="en-US"/>
              <a:pPr>
                <a:defRPr/>
              </a:pPr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9701262-8BA0-4E47-88F7-643A66BC0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7645AB1-677A-416C-9DFD-2C851154440D}" type="datetime1">
              <a:rPr lang="en-US"/>
              <a:pPr>
                <a:defRPr/>
              </a:pPr>
              <a:t>9/20/2016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D42EF2-7FCF-4FA6-96BF-9481DCA20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A826B9F6-06DF-479A-A71A-1D1163EFFDAD}" type="datetime1">
              <a:rPr lang="en-US"/>
              <a:pPr>
                <a:defRPr/>
              </a:pPr>
              <a:t>9/20/2016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BD30E8DE-CACF-49E3-90F8-AB8CCBAEB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7" r:id="rId2"/>
    <p:sldLayoutId id="2147483702" r:id="rId3"/>
    <p:sldLayoutId id="2147483703" r:id="rId4"/>
    <p:sldLayoutId id="2147483704" r:id="rId5"/>
    <p:sldLayoutId id="2147483705" r:id="rId6"/>
    <p:sldLayoutId id="2147483698" r:id="rId7"/>
    <p:sldLayoutId id="2147483706" r:id="rId8"/>
    <p:sldLayoutId id="2147483707" r:id="rId9"/>
    <p:sldLayoutId id="2147483699" r:id="rId10"/>
    <p:sldLayoutId id="214748370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04813"/>
            <a:ext cx="7772400" cy="17367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sz="3600" smtClean="0"/>
              <a:t>Course -  DT228/1</a:t>
            </a:r>
            <a:endParaRPr lang="en-US" sz="36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997200"/>
            <a:ext cx="6400800" cy="911225"/>
          </a:xfrm>
        </p:spPr>
        <p:txBody>
          <a:bodyPr/>
          <a:lstStyle/>
          <a:p>
            <a:pPr marR="0" algn="ctr" eaLnBrk="1" hangingPunct="1">
              <a:lnSpc>
                <a:spcPct val="80000"/>
              </a:lnSpc>
            </a:pPr>
            <a:r>
              <a:rPr lang="en-IE" sz="3300" smtClean="0">
                <a:solidFill>
                  <a:srgbClr val="474B78"/>
                </a:solidFill>
              </a:rPr>
              <a:t>Information Technology Fundamentals</a:t>
            </a:r>
            <a:endParaRPr lang="en-US" sz="3300" smtClean="0">
              <a:solidFill>
                <a:srgbClr val="474B78"/>
              </a:solidFill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187624" y="4509120"/>
            <a:ext cx="69850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IE" sz="3200" dirty="0" smtClean="0">
                <a:solidFill>
                  <a:srgbClr val="CC0000"/>
                </a:solidFill>
                <a:latin typeface="Lucida Sans Unicode" pitchFamily="34" charset="0"/>
              </a:rPr>
              <a:t>INFORMATION TECHNOLOGY (IT) COMPONENTS</a:t>
            </a:r>
            <a:endParaRPr lang="en-US" sz="3200" dirty="0">
              <a:solidFill>
                <a:srgbClr val="CC0000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Hardware – </a:t>
            </a:r>
            <a:r>
              <a:rPr lang="en-IE" sz="2800" dirty="0" smtClean="0"/>
              <a:t>Read Only Memory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5144"/>
            <a:ext cx="7239000" cy="1730592"/>
          </a:xfrm>
        </p:spPr>
        <p:txBody>
          <a:bodyPr>
            <a:normAutofit fontScale="85000" lnSpcReduction="10000"/>
          </a:bodyPr>
          <a:lstStyle/>
          <a:p>
            <a:r>
              <a:rPr lang="en-IE" dirty="0" smtClean="0"/>
              <a:t>Read Only Memory (ROM) often appears as chips directly on the motherboard. This second example is EEPROM (Electrically Erasable and Programmable Read Only Memory) combined on an integrated circuit.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10</a:t>
            </a:fld>
            <a:endParaRPr kumimoji="0" lang="en-US"/>
          </a:p>
        </p:txBody>
      </p:sp>
      <p:pic>
        <p:nvPicPr>
          <p:cNvPr id="1026" name="Picture 2" descr="http://www.differencebetween.info/sites/default/files/images/1/eepro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72816"/>
            <a:ext cx="2000221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iga 1200 Kickstart 3.0 ROM Chips - MOS6502/Wikimedia Commons/Public Dom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75" y="1988841"/>
            <a:ext cx="3492671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Hardware – RAM and ROM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RAM (Random Access Memory) </a:t>
            </a:r>
            <a:r>
              <a:rPr lang="en-US" dirty="0" smtClean="0"/>
              <a:t>is volatile memory (</a:t>
            </a:r>
            <a:r>
              <a:rPr lang="en-US" dirty="0" err="1" smtClean="0"/>
              <a:t>i.e</a:t>
            </a:r>
            <a:r>
              <a:rPr lang="en-US" dirty="0" smtClean="0"/>
              <a:t> it loses data inside the chips when power is shut off) that holds applications instructions and data while the computer is operating.</a:t>
            </a:r>
          </a:p>
          <a:p>
            <a:endParaRPr lang="en-IE" dirty="0" smtClean="0"/>
          </a:p>
          <a:p>
            <a:pPr marL="274320" lvl="2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</a:pPr>
            <a:r>
              <a:rPr lang="en-US" sz="2600" b="1" dirty="0" smtClean="0">
                <a:solidFill>
                  <a:srgbClr val="002060"/>
                </a:solidFill>
              </a:rPr>
              <a:t>ROM (Read-Only Memory)</a:t>
            </a:r>
            <a:r>
              <a:rPr lang="en-US" sz="2600" dirty="0" smtClean="0">
                <a:solidFill>
                  <a:srgbClr val="002060"/>
                </a:solidFill>
              </a:rPr>
              <a:t> </a:t>
            </a:r>
            <a:r>
              <a:rPr lang="en-US" sz="2600" dirty="0" smtClean="0"/>
              <a:t>is non-volatile memory (it retains data (such as firmware) when power is shut off by having battery power).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5602" name="Picture 2" descr="http://1.bp.blogspot.com/-yEOZyY2BE_w/T9nk3YVgNRI/AAAAAAAAAC4/pCPm18d0YiQ/s1600/CMOS+batte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5373216"/>
            <a:ext cx="1956009" cy="1197981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11</a:t>
            </a:fld>
            <a:endParaRPr kumimoji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Hardware – RAM and ROM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ROM BIOS (Read Only memory Basic Input / Output System)</a:t>
            </a:r>
            <a:r>
              <a:rPr lang="en-US" dirty="0" smtClean="0"/>
              <a:t> is an important chip on the motherboard that holds the start-up software for the computer to operate. It also holds software instructions for communication of the input/output devices and other hardware devices important to startup procedures.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12</a:t>
            </a:fld>
            <a:endParaRPr kumimoji="0" lang="en-US"/>
          </a:p>
        </p:txBody>
      </p:sp>
      <p:pic>
        <p:nvPicPr>
          <p:cNvPr id="29698" name="Picture 2" descr="http://s.hswstatic.com/gif/bios-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4509120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Hardware – </a:t>
            </a:r>
            <a:r>
              <a:rPr lang="en-IE" sz="2800" dirty="0" smtClean="0"/>
              <a:t>Motherboard in a Tower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13</a:t>
            </a:fld>
            <a:endParaRPr kumimoji="0" lang="en-US"/>
          </a:p>
        </p:txBody>
      </p:sp>
      <p:pic>
        <p:nvPicPr>
          <p:cNvPr id="26626" name="Picture 2" descr="How To Build Your Own PC - Motherbo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340768"/>
            <a:ext cx="5904656" cy="49156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Hardware – Hard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771912"/>
          </a:xfrm>
        </p:spPr>
        <p:txBody>
          <a:bodyPr>
            <a:normAutofit/>
          </a:bodyPr>
          <a:lstStyle/>
          <a:p>
            <a:pPr marL="274320" lvl="1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</a:pPr>
            <a:r>
              <a:rPr lang="en-US" sz="2800" b="1" dirty="0" smtClean="0">
                <a:solidFill>
                  <a:srgbClr val="002060"/>
                </a:solidFill>
              </a:rPr>
              <a:t>The hard drive</a:t>
            </a:r>
            <a:r>
              <a:rPr lang="en-US" sz="2800" dirty="0" smtClean="0">
                <a:solidFill>
                  <a:schemeClr val="tx1"/>
                </a:solidFill>
              </a:rPr>
              <a:t>,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or hard disk is often </a:t>
            </a:r>
            <a:r>
              <a:rPr lang="en-IE" sz="2800" dirty="0" smtClean="0">
                <a:solidFill>
                  <a:schemeClr val="tx1"/>
                </a:solidFill>
              </a:rPr>
              <a:t>abbreviated to </a:t>
            </a:r>
            <a:r>
              <a:rPr lang="en-IE" sz="2800" b="1" dirty="0" smtClean="0">
                <a:solidFill>
                  <a:schemeClr val="tx1"/>
                </a:solidFill>
              </a:rPr>
              <a:t>HD</a:t>
            </a:r>
            <a:r>
              <a:rPr lang="en-IE" sz="2800" dirty="0" smtClean="0">
                <a:solidFill>
                  <a:schemeClr val="tx1"/>
                </a:solidFill>
              </a:rPr>
              <a:t> or </a:t>
            </a:r>
            <a:r>
              <a:rPr lang="en-IE" sz="2800" b="1" dirty="0" smtClean="0">
                <a:solidFill>
                  <a:schemeClr val="tx1"/>
                </a:solidFill>
              </a:rPr>
              <a:t>HDD</a:t>
            </a:r>
            <a:r>
              <a:rPr lang="en-IE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</a:rPr>
              <a:t>is a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common storage device for maintaining files inside the computer.</a:t>
            </a:r>
          </a:p>
          <a:p>
            <a:pPr marL="274320" lvl="1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274320" lvl="1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</a:pPr>
            <a:r>
              <a:rPr lang="en-US" sz="2800" dirty="0" smtClean="0">
                <a:solidFill>
                  <a:schemeClr val="tx1"/>
                </a:solidFill>
              </a:rPr>
              <a:t>T</a:t>
            </a:r>
            <a:r>
              <a:rPr lang="en-IE" sz="2800" dirty="0" smtClean="0">
                <a:solidFill>
                  <a:schemeClr val="tx1"/>
                </a:solidFill>
              </a:rPr>
              <a:t>he </a:t>
            </a:r>
            <a:r>
              <a:rPr lang="en-IE" sz="2800" b="1" dirty="0" smtClean="0">
                <a:solidFill>
                  <a:schemeClr val="tx1"/>
                </a:solidFill>
              </a:rPr>
              <a:t>hard drive</a:t>
            </a:r>
            <a:r>
              <a:rPr lang="en-IE" sz="2800" dirty="0" smtClean="0">
                <a:solidFill>
                  <a:schemeClr val="tx1"/>
                </a:solidFill>
              </a:rPr>
              <a:t> is the main storage media device on PCs and laptops that stores all data on the computer more permanently and in much greater volume than RAM.</a:t>
            </a:r>
            <a:endParaRPr lang="en-US" sz="2800" b="1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14</a:t>
            </a:fld>
            <a:endParaRPr kumimoji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Hardware – Hard Drive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5954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E" sz="1800" dirty="0" smtClean="0">
                <a:solidFill>
                  <a:srgbClr val="002060"/>
                </a:solidFill>
              </a:rPr>
              <a:t>PC hard disk example – complete and showing internal components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15</a:t>
            </a:fld>
            <a:endParaRPr kumimoji="0" lang="en-US"/>
          </a:p>
        </p:txBody>
      </p:sp>
      <p:pic>
        <p:nvPicPr>
          <p:cNvPr id="32770" name="Picture 2" descr="http://www.techiwarehouse.com/userfiles/hard-drive-3_5-in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20888"/>
            <a:ext cx="3024336" cy="3024336"/>
          </a:xfrm>
          <a:prstGeom prst="rect">
            <a:avLst/>
          </a:prstGeom>
          <a:noFill/>
        </p:spPr>
      </p:pic>
      <p:pic>
        <p:nvPicPr>
          <p:cNvPr id="36866" name="Picture 2" descr="http://www.computer-hardware-explained.com/images/hard-drive-label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636912"/>
            <a:ext cx="3552589" cy="25058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Hardware – Solid State Hard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5954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E" sz="1800" dirty="0" smtClean="0">
                <a:solidFill>
                  <a:srgbClr val="002060"/>
                </a:solidFill>
              </a:rPr>
              <a:t>PC solid state drive (SDD) example – complete and showing internal components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16</a:t>
            </a:fld>
            <a:endParaRPr kumimoji="0" lang="en-US"/>
          </a:p>
        </p:txBody>
      </p:sp>
      <p:pic>
        <p:nvPicPr>
          <p:cNvPr id="1026" name="Picture 2" descr="http://i.i.cbsi.com/cnwk.1d/i/tim/2013/03/01/SS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487" y="2780928"/>
            <a:ext cx="4208005" cy="280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techfresh.net/wp-content/uploads/2009/01/corsair-ss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344805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458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Hardware – Input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5234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sz="1800" dirty="0" smtClean="0">
                <a:solidFill>
                  <a:srgbClr val="002060"/>
                </a:solidFill>
              </a:rPr>
              <a:t>PC input device examples</a:t>
            </a:r>
            <a:endParaRPr lang="en-US" sz="18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17</a:t>
            </a:fld>
            <a:endParaRPr kumimoji="0" lang="en-US"/>
          </a:p>
        </p:txBody>
      </p:sp>
      <p:pic>
        <p:nvPicPr>
          <p:cNvPr id="31746" name="Picture 2" descr="http://4.bp.blogspot.com/-mz-H7zGt4Tc/ThlS3Ei7o8I/AAAAAAAAAAY/6Nj5bu7_lk4/s400/input+devi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060848"/>
            <a:ext cx="5616624" cy="43107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Hardware – Input Devices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Input hardware examples that deal with original data (directly input data):</a:t>
            </a:r>
          </a:p>
          <a:p>
            <a:pPr lvl="1"/>
            <a:r>
              <a:rPr lang="en-US" altLang="en-US" sz="2800" dirty="0" smtClean="0">
                <a:solidFill>
                  <a:schemeClr val="tx1"/>
                </a:solidFill>
              </a:rPr>
              <a:t>Keyboard</a:t>
            </a:r>
          </a:p>
          <a:p>
            <a:pPr lvl="1"/>
            <a:r>
              <a:rPr lang="en-US" altLang="en-US" sz="2800" dirty="0" smtClean="0">
                <a:solidFill>
                  <a:schemeClr val="tx1"/>
                </a:solidFill>
              </a:rPr>
              <a:t>Mouse</a:t>
            </a:r>
          </a:p>
          <a:p>
            <a:pPr lvl="1"/>
            <a:r>
              <a:rPr lang="en-US" altLang="en-US" sz="2800" dirty="0" smtClean="0">
                <a:solidFill>
                  <a:schemeClr val="tx1"/>
                </a:solidFill>
              </a:rPr>
              <a:t>Voice recognition hardware</a:t>
            </a:r>
          </a:p>
          <a:p>
            <a:pPr lvl="1"/>
            <a:r>
              <a:rPr lang="en-US" altLang="en-US" sz="2800" dirty="0" smtClean="0">
                <a:solidFill>
                  <a:schemeClr val="tx1"/>
                </a:solidFill>
              </a:rPr>
              <a:t>Scanner</a:t>
            </a:r>
          </a:p>
          <a:p>
            <a:pPr lvl="1"/>
            <a:r>
              <a:rPr lang="en-US" altLang="en-US" sz="2800" dirty="0" smtClean="0">
                <a:solidFill>
                  <a:schemeClr val="tx1"/>
                </a:solidFill>
              </a:rPr>
              <a:t>Digital camera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18</a:t>
            </a:fld>
            <a:endParaRPr kumimoji="0"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Hardware – Input Devices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purpose of input devices is to allow the user to enter data into a computer system, or to issue instructions (commands) to a computer.</a:t>
            </a:r>
          </a:p>
          <a:p>
            <a:endParaRPr lang="en-US" sz="2800" dirty="0" smtClean="0"/>
          </a:p>
          <a:p>
            <a:r>
              <a:rPr lang="en-US" sz="2800" dirty="0" smtClean="0"/>
              <a:t>The input device transforms data from the user into a form that a computer system can process by using software called device drivers.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19</a:t>
            </a:fld>
            <a:endParaRPr kumimoji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IE" sz="2800" dirty="0" smtClean="0"/>
              <a:t>Information technology (IT) is “the technology involving the development, maintenance, and use of computer systems, software, and networks for the processing and distribution of data.”</a:t>
            </a:r>
          </a:p>
          <a:p>
            <a:pPr marL="0" indent="0" algn="r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IE" sz="1600" dirty="0" smtClean="0"/>
              <a:t>www. merriam-webster.com</a:t>
            </a:r>
          </a:p>
          <a:p>
            <a:pPr marL="0" indent="0" algn="r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endParaRPr lang="en-IE" sz="16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IE" sz="2800" dirty="0" smtClean="0"/>
              <a:t>IT includes the set of tools, processes, methodologies such as programming, communications, data conversion and storage – with the hardware and software of computer systems.</a:t>
            </a:r>
          </a:p>
        </p:txBody>
      </p:sp>
      <p:sp>
        <p:nvSpPr>
          <p:cNvPr id="10243" name="Slide Number Placeholder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855C3C-6EF3-463F-95FF-1C776A006A4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dirty="0" smtClean="0"/>
              <a:t>Information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Input Device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1099504"/>
          </a:xfrm>
        </p:spPr>
        <p:txBody>
          <a:bodyPr/>
          <a:lstStyle/>
          <a:p>
            <a:r>
              <a:rPr lang="en-IE" dirty="0" smtClean="0"/>
              <a:t>The traditional input device connection has been the </a:t>
            </a:r>
            <a:r>
              <a:rPr lang="en-IE" b="1" dirty="0" smtClean="0">
                <a:solidFill>
                  <a:srgbClr val="002060"/>
                </a:solidFill>
              </a:rPr>
              <a:t>serial</a:t>
            </a:r>
            <a:r>
              <a:rPr lang="en-IE" dirty="0" smtClean="0"/>
              <a:t> connector.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20</a:t>
            </a:fld>
            <a:endParaRPr kumimoji="0" lang="en-US"/>
          </a:p>
        </p:txBody>
      </p:sp>
      <p:pic>
        <p:nvPicPr>
          <p:cNvPr id="17410" name="Picture 2" descr="http://www.helpfile.co.za/img/seria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996952"/>
            <a:ext cx="2239267" cy="2232248"/>
          </a:xfrm>
          <a:prstGeom prst="rect">
            <a:avLst/>
          </a:prstGeom>
          <a:noFill/>
        </p:spPr>
      </p:pic>
      <p:pic>
        <p:nvPicPr>
          <p:cNvPr id="17412" name="Picture 4" descr="PCI Serial Po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2924944"/>
            <a:ext cx="3857625" cy="2505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Hardware – Output 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21</a:t>
            </a:fld>
            <a:endParaRPr kumimoji="0" lang="en-US"/>
          </a:p>
        </p:txBody>
      </p:sp>
      <p:pic>
        <p:nvPicPr>
          <p:cNvPr id="13314" name="Picture 2" descr="http://4.bp.blogspot.com/-7PA7-Z3bnik/ThlSk3yQ0MI/AAAAAAAAAAU/VxkUdbj7kOs/s400/output-devi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988840"/>
            <a:ext cx="5688632" cy="4479800"/>
          </a:xfrm>
          <a:prstGeom prst="rect">
            <a:avLst/>
          </a:prstGeom>
          <a:noFill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5234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sz="1800" dirty="0" smtClean="0">
                <a:solidFill>
                  <a:srgbClr val="002060"/>
                </a:solidFill>
              </a:rPr>
              <a:t>PC output device examples</a:t>
            </a:r>
            <a:endParaRPr lang="en-US" sz="18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Hardware – Output Devices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devices convert information coming from a computer system into some form perceptible by humans. Output hardware examples include:</a:t>
            </a:r>
          </a:p>
          <a:p>
            <a:pPr marL="685800" lvl="1"/>
            <a:r>
              <a:rPr lang="en-US" sz="2600" dirty="0" smtClean="0">
                <a:solidFill>
                  <a:schemeClr val="tx1"/>
                </a:solidFill>
              </a:rPr>
              <a:t>Visual (monitor, printer)</a:t>
            </a:r>
          </a:p>
          <a:p>
            <a:pPr marL="685800" lvl="1"/>
            <a:r>
              <a:rPr lang="en-US" sz="2600" dirty="0" smtClean="0">
                <a:solidFill>
                  <a:schemeClr val="tx1"/>
                </a:solidFill>
              </a:rPr>
              <a:t>Auditory (speakers (non-speech, speech))</a:t>
            </a:r>
          </a:p>
          <a:p>
            <a:pPr marL="685800" lvl="1"/>
            <a:r>
              <a:rPr lang="en-US" sz="2600" dirty="0" smtClean="0">
                <a:solidFill>
                  <a:schemeClr val="tx1"/>
                </a:solidFill>
              </a:rPr>
              <a:t>Tactile</a:t>
            </a:r>
          </a:p>
          <a:p>
            <a:pPr marL="968375" lvl="2"/>
            <a:r>
              <a:rPr lang="en-US" sz="2600" dirty="0" smtClean="0"/>
              <a:t>Tactile output for visually-impaired and blind users (e.g. Braille)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22</a:t>
            </a:fld>
            <a:endParaRPr kumimoji="0"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6" name="Picture 4" descr="http://i01.i.aliimg.com/wsphoto/v0/351648385/PCI-to-parallel-connection-IEEE-1284-Parallel-Printer-LPT-Port-I-O-Card-EEP-10pc-l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292" y="2924944"/>
            <a:ext cx="4088971" cy="244827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Output Device 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1099504"/>
          </a:xfrm>
        </p:spPr>
        <p:txBody>
          <a:bodyPr/>
          <a:lstStyle/>
          <a:p>
            <a:r>
              <a:rPr lang="en-IE" dirty="0" smtClean="0"/>
              <a:t>The traditional output device connection has been the </a:t>
            </a:r>
            <a:r>
              <a:rPr lang="en-IE" b="1" dirty="0" smtClean="0"/>
              <a:t>parallel</a:t>
            </a:r>
            <a:r>
              <a:rPr lang="en-IE" dirty="0" smtClean="0"/>
              <a:t> connector.</a:t>
            </a:r>
            <a:endParaRPr lang="en-US" dirty="0"/>
          </a:p>
        </p:txBody>
      </p:sp>
      <p:pic>
        <p:nvPicPr>
          <p:cNvPr id="54274" name="Picture 2" descr="http://www.horrorseek.com/home/halloween/wolfstone/Controllers/cbscon_PC_ParallelPo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924944"/>
            <a:ext cx="3314700" cy="2400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USB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2971712"/>
          </a:xfrm>
        </p:spPr>
        <p:txBody>
          <a:bodyPr/>
          <a:lstStyle/>
          <a:p>
            <a:r>
              <a:rPr lang="en-IE" dirty="0" smtClean="0"/>
              <a:t>For input and output devices, since the late 1990s, USB (Universal Serial Bus) connectors have replaced serial and parallel connectors for many </a:t>
            </a:r>
            <a:r>
              <a:rPr lang="en-IE" dirty="0" smtClean="0">
                <a:solidFill>
                  <a:srgbClr val="002060"/>
                </a:solidFill>
              </a:rPr>
              <a:t>input </a:t>
            </a:r>
            <a:r>
              <a:rPr lang="en-IE" b="1" dirty="0" smtClean="0">
                <a:solidFill>
                  <a:srgbClr val="002060"/>
                </a:solidFill>
              </a:rPr>
              <a:t>and</a:t>
            </a:r>
            <a:r>
              <a:rPr lang="en-IE" dirty="0" smtClean="0">
                <a:solidFill>
                  <a:srgbClr val="002060"/>
                </a:solidFill>
              </a:rPr>
              <a:t> output</a:t>
            </a:r>
            <a:r>
              <a:rPr lang="en-IE" dirty="0" smtClean="0"/>
              <a:t> devices. </a:t>
            </a:r>
          </a:p>
          <a:p>
            <a:r>
              <a:rPr lang="en-IE" dirty="0" smtClean="0"/>
              <a:t>It is not an I/O device itself, but it hosts input and output connections to the motherboard.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5" name="TextBox 4"/>
          <p:cNvSpPr txBox="1"/>
          <p:nvPr/>
        </p:nvSpPr>
        <p:spPr>
          <a:xfrm>
            <a:off x="2771800" y="545847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USB connector and </a:t>
            </a:r>
            <a:r>
              <a:rPr lang="en-IE" b="1" dirty="0" smtClean="0"/>
              <a:t>hub</a:t>
            </a:r>
            <a:endParaRPr lang="en-IE" b="1" dirty="0"/>
          </a:p>
        </p:txBody>
      </p:sp>
      <p:pic>
        <p:nvPicPr>
          <p:cNvPr id="12290" name="Picture 2" descr="http://www.depere.k12.wi.us/hs/ttssmith/MOVIEMAKER/Download%20video%20from%20your%20camera%20to%20your%20computer_files/image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509120"/>
            <a:ext cx="2520280" cy="2168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800" b="1" dirty="0" smtClean="0"/>
              <a:t>One </a:t>
            </a:r>
            <a:r>
              <a:rPr lang="en-US" altLang="ko-KR" sz="2800" b="1" dirty="0"/>
              <a:t>interface for many devices. </a:t>
            </a:r>
            <a:br>
              <a:rPr lang="en-US" altLang="ko-KR" sz="2800" b="1" dirty="0"/>
            </a:br>
            <a:r>
              <a:rPr lang="en-US" altLang="ko-KR" sz="2800" dirty="0"/>
              <a:t>USB is </a:t>
            </a:r>
            <a:r>
              <a:rPr lang="en-US" altLang="ko-KR" sz="2800" dirty="0" smtClean="0"/>
              <a:t>usable </a:t>
            </a:r>
            <a:r>
              <a:rPr lang="en-US" altLang="ko-KR" sz="2800" dirty="0"/>
              <a:t>with many kinds of </a:t>
            </a:r>
            <a:r>
              <a:rPr lang="en-US" altLang="ko-KR" sz="2800" dirty="0" smtClean="0"/>
              <a:t>peripheral devices. </a:t>
            </a:r>
            <a:r>
              <a:rPr lang="en-US" altLang="ko-KR" sz="2800" dirty="0"/>
              <a:t>Instead of having a different connector type and supporting hardware for each peripheral, one interface serves many.</a:t>
            </a:r>
            <a:br>
              <a:rPr lang="en-US" altLang="ko-KR" sz="2800" dirty="0"/>
            </a:br>
            <a:endParaRPr lang="en-US" altLang="ko-KR" sz="2800" dirty="0"/>
          </a:p>
          <a:p>
            <a:pPr>
              <a:lnSpc>
                <a:spcPct val="80000"/>
              </a:lnSpc>
            </a:pPr>
            <a:r>
              <a:rPr lang="en-US" altLang="ko-KR" sz="2800" b="1" dirty="0"/>
              <a:t>Automatic configuration. </a:t>
            </a:r>
            <a:br>
              <a:rPr lang="en-US" altLang="ko-KR" sz="2800" b="1" dirty="0"/>
            </a:br>
            <a:r>
              <a:rPr lang="en-US" altLang="ko-KR" sz="2800" dirty="0"/>
              <a:t>When a user connects a USB peripheral to a computer, its </a:t>
            </a:r>
            <a:r>
              <a:rPr lang="en-US" altLang="ko-KR" sz="2800" dirty="0" smtClean="0"/>
              <a:t>operating system (OS) </a:t>
            </a:r>
            <a:r>
              <a:rPr lang="en-US" altLang="ko-KR" sz="2800" dirty="0"/>
              <a:t>automatically detects the peripheral and loads the appropriate software driver. </a:t>
            </a:r>
            <a:endParaRPr lang="en-US" altLang="ko-KR" sz="2800" dirty="0" smtClean="0"/>
          </a:p>
          <a:p>
            <a:pPr marL="109537" indent="0" algn="r">
              <a:lnSpc>
                <a:spcPct val="80000"/>
              </a:lnSpc>
              <a:buNone/>
            </a:pPr>
            <a:endParaRPr lang="en-US" altLang="ko-KR" sz="2800" dirty="0" smtClean="0"/>
          </a:p>
          <a:p>
            <a:pPr marL="109537" indent="0" algn="r">
              <a:lnSpc>
                <a:spcPct val="80000"/>
              </a:lnSpc>
              <a:buNone/>
            </a:pPr>
            <a:r>
              <a:rPr lang="en-US" altLang="ko-KR" sz="2800" dirty="0" smtClean="0"/>
              <a:t>…/ continued</a:t>
            </a:r>
            <a:endParaRPr lang="en-US" altLang="ko-KR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Popularity of Universal Serial Bus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32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800" b="1" dirty="0" smtClean="0"/>
              <a:t>Hot </a:t>
            </a:r>
            <a:r>
              <a:rPr lang="en-US" altLang="ko-KR" sz="2800" b="1" dirty="0"/>
              <a:t>pluggable</a:t>
            </a:r>
            <a:r>
              <a:rPr lang="en-US" altLang="ko-KR" sz="2800" dirty="0"/>
              <a:t> </a:t>
            </a:r>
            <a:br>
              <a:rPr lang="en-US" altLang="ko-KR" sz="2800" dirty="0"/>
            </a:br>
            <a:r>
              <a:rPr lang="en-US" altLang="ko-KR" sz="2800" dirty="0" smtClean="0"/>
              <a:t>You </a:t>
            </a:r>
            <a:r>
              <a:rPr lang="en-US" altLang="ko-KR" sz="2800" dirty="0"/>
              <a:t>can connect and disconnect a peripheral whenever you want, whether or not the system and peripheral are powered, without damaging the PC or peripheral. The </a:t>
            </a:r>
            <a:r>
              <a:rPr lang="en-US" altLang="ko-KR" sz="2800" dirty="0" smtClean="0"/>
              <a:t>OS </a:t>
            </a:r>
            <a:r>
              <a:rPr lang="en-US" altLang="ko-KR" sz="2800" dirty="0"/>
              <a:t>detects when a device is attached and readies it for use.</a:t>
            </a:r>
          </a:p>
          <a:p>
            <a:pPr>
              <a:lnSpc>
                <a:spcPct val="80000"/>
              </a:lnSpc>
            </a:pPr>
            <a:endParaRPr lang="en-US" altLang="ko-KR" sz="2800" dirty="0"/>
          </a:p>
          <a:p>
            <a:pPr>
              <a:lnSpc>
                <a:spcPct val="80000"/>
              </a:lnSpc>
            </a:pPr>
            <a:r>
              <a:rPr lang="en-US" altLang="ko-KR" sz="2800" b="1" dirty="0"/>
              <a:t>No power supply required</a:t>
            </a:r>
            <a:r>
              <a:rPr lang="en-US" altLang="ko-KR" sz="2800" dirty="0"/>
              <a:t> (sometimes). </a:t>
            </a:r>
            <a:br>
              <a:rPr lang="en-US" altLang="ko-KR" sz="2800" dirty="0"/>
            </a:br>
            <a:r>
              <a:rPr lang="en-US" altLang="ko-KR" sz="2800" dirty="0"/>
              <a:t>A peripheral that requires up to 500 </a:t>
            </a:r>
            <a:r>
              <a:rPr lang="en-US" altLang="ko-KR" sz="2800" dirty="0" err="1"/>
              <a:t>milliamperes</a:t>
            </a:r>
            <a:r>
              <a:rPr lang="en-US" altLang="ko-KR" sz="2800" dirty="0"/>
              <a:t> can draw all of its power from the bus instead of having its own supply</a:t>
            </a:r>
            <a:r>
              <a:rPr lang="en-US" altLang="ko-KR" sz="2800" dirty="0" smtClean="0"/>
              <a:t>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600" dirty="0" smtClean="0"/>
              <a:t>Popularity of Universal Serial Bus (2)</a:t>
            </a:r>
            <a:endParaRPr lang="en-IE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8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en-US" sz="3100" dirty="0" smtClean="0"/>
              <a:t>Three </a:t>
            </a:r>
            <a:r>
              <a:rPr lang="en-US" sz="3100" dirty="0"/>
              <a:t>generations of </a:t>
            </a:r>
            <a:r>
              <a:rPr lang="en-US" sz="3100" dirty="0" smtClean="0"/>
              <a:t>USB:</a:t>
            </a:r>
            <a:endParaRPr lang="en-US" sz="3100" dirty="0"/>
          </a:p>
          <a:p>
            <a:pPr marL="742950" lvl="1" indent="-28575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sz="2600" dirty="0"/>
              <a:t>USB 1.0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sz="2600" dirty="0"/>
              <a:t>USB 2.0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sz="2600" dirty="0"/>
              <a:t>USB 3.0 and WUSB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sz="2800" dirty="0" smtClean="0"/>
              <a:t>USB </a:t>
            </a:r>
            <a:r>
              <a:rPr lang="en-US" sz="2800" dirty="0"/>
              <a:t>1.0 specification introduced in 1994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sz="2800" dirty="0"/>
              <a:t>USB 2.0 specification </a:t>
            </a:r>
            <a:r>
              <a:rPr lang="en-US" sz="2800" dirty="0" err="1" smtClean="0"/>
              <a:t>finalised</a:t>
            </a:r>
            <a:r>
              <a:rPr lang="en-US" sz="2800" dirty="0" smtClean="0"/>
              <a:t> </a:t>
            </a:r>
            <a:r>
              <a:rPr lang="en-US" sz="2800" dirty="0"/>
              <a:t>in 2001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sz="2800" dirty="0" smtClean="0"/>
              <a:t>2.0 became </a:t>
            </a:r>
            <a:r>
              <a:rPr lang="en-US" sz="2800" dirty="0"/>
              <a:t>popular due to </a:t>
            </a:r>
            <a:r>
              <a:rPr lang="en-US" sz="2800" dirty="0" smtClean="0"/>
              <a:t>a cost/benefit </a:t>
            </a:r>
            <a:r>
              <a:rPr lang="en-US" sz="2800" dirty="0"/>
              <a:t>advantage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sz="2800" dirty="0" err="1"/>
              <a:t>Eg</a:t>
            </a:r>
            <a:r>
              <a:rPr lang="en-US" sz="2800" dirty="0"/>
              <a:t>. IEEE 1394 – high bandwidth, high cost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USB 1, 2, 3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91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lnSpc>
                <a:spcPct val="80000"/>
              </a:lnSpc>
              <a:buNone/>
            </a:pPr>
            <a:r>
              <a:rPr lang="en-US" altLang="ko-KR" sz="2400" dirty="0" smtClean="0"/>
              <a:t>The USB’s </a:t>
            </a:r>
            <a:r>
              <a:rPr lang="en-US" altLang="ko-KR" sz="2400" dirty="0"/>
              <a:t>evolution </a:t>
            </a:r>
            <a:r>
              <a:rPr lang="en-US" altLang="ko-KR" sz="2400" dirty="0" smtClean="0"/>
              <a:t>to </a:t>
            </a:r>
            <a:r>
              <a:rPr lang="en-US" altLang="ko-KR" sz="2400" dirty="0"/>
              <a:t>version </a:t>
            </a:r>
            <a:r>
              <a:rPr lang="en-US" altLang="ko-KR" sz="2400" dirty="0" smtClean="0"/>
              <a:t>2.0 meant support </a:t>
            </a:r>
            <a:r>
              <a:rPr lang="en-US" altLang="ko-KR" sz="2400" dirty="0"/>
              <a:t>for </a:t>
            </a:r>
            <a:r>
              <a:rPr lang="en-US" altLang="ko-KR" sz="2400" i="1" dirty="0"/>
              <a:t>much  </a:t>
            </a:r>
            <a:r>
              <a:rPr lang="en-US" altLang="ko-KR" sz="2400" dirty="0"/>
              <a:t>faster </a:t>
            </a:r>
            <a:r>
              <a:rPr lang="en-US" altLang="ko-KR" sz="2400" dirty="0" smtClean="0"/>
              <a:t>data transfers. A </a:t>
            </a:r>
            <a:r>
              <a:rPr lang="en-US" altLang="ko-KR" sz="2400" dirty="0"/>
              <a:t>40-times increase was </a:t>
            </a:r>
            <a:r>
              <a:rPr lang="en-US" altLang="ko-KR" sz="2400" dirty="0" smtClean="0"/>
              <a:t>now feasible</a:t>
            </a:r>
            <a:r>
              <a:rPr lang="en-US" altLang="ko-KR" sz="2400" dirty="0"/>
              <a:t>, for a bus speed of 480 Megabits per second</a:t>
            </a:r>
            <a:r>
              <a:rPr lang="en-US" altLang="ko-KR" sz="2400" dirty="0" smtClean="0"/>
              <a:t>.</a:t>
            </a:r>
            <a:endParaRPr lang="en-US" altLang="ko-KR" sz="1800" dirty="0"/>
          </a:p>
          <a:p>
            <a:pPr lvl="1">
              <a:lnSpc>
                <a:spcPct val="80000"/>
              </a:lnSpc>
            </a:pPr>
            <a:r>
              <a:rPr lang="en-US" altLang="ko-KR" sz="2200" dirty="0" smtClean="0"/>
              <a:t>USB </a:t>
            </a:r>
            <a:r>
              <a:rPr lang="en-US" altLang="ko-KR" sz="2200" dirty="0"/>
              <a:t>2.0 is backwards compatible with USB 1.1. </a:t>
            </a:r>
            <a:r>
              <a:rPr lang="en-US" altLang="ko-KR" sz="2200" dirty="0" smtClean="0"/>
              <a:t>Version </a:t>
            </a:r>
            <a:r>
              <a:rPr lang="en-US" altLang="ko-KR" sz="2200" dirty="0"/>
              <a:t>2.0 peripherals can use the same connectors and cables as 1.x peripherals. </a:t>
            </a:r>
          </a:p>
          <a:p>
            <a:pPr lvl="1">
              <a:lnSpc>
                <a:spcPct val="80000"/>
              </a:lnSpc>
            </a:pPr>
            <a:r>
              <a:rPr lang="en-US" altLang="ko-KR" sz="2200" dirty="0"/>
              <a:t>To use the new, higher speed, peripherals must connect to 2.0-compliant hosts and hubs. 2.0 hosts and hubs can also communicate with 1.x peripherals. </a:t>
            </a:r>
          </a:p>
          <a:p>
            <a:pPr lvl="1">
              <a:lnSpc>
                <a:spcPct val="80000"/>
              </a:lnSpc>
            </a:pPr>
            <a:r>
              <a:rPr lang="en-US" altLang="ko-KR" sz="2200" dirty="0"/>
              <a:t>A 2.0-compliant hub with a slower peripheral attached will translate as needed between the peripheral’s speed and high speed. </a:t>
            </a:r>
          </a:p>
          <a:p>
            <a:pPr lvl="1">
              <a:lnSpc>
                <a:spcPct val="80000"/>
              </a:lnSpc>
            </a:pPr>
            <a:r>
              <a:rPr lang="en-US" altLang="ko-KR" sz="2200" dirty="0"/>
              <a:t>This increases the hub’s complexity but makes good use of the bus time without requiring different hubs for different speeds</a:t>
            </a:r>
            <a:r>
              <a:rPr lang="en-US" altLang="ko-KR" sz="2200" dirty="0" smtClean="0"/>
              <a:t>.</a:t>
            </a:r>
            <a:endParaRPr lang="en-US" altLang="ko-KR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USB 2.0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32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2739950"/>
          </a:xfrm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dirty="0" smtClean="0"/>
              <a:t>3.0 is also </a:t>
            </a:r>
            <a:r>
              <a:rPr lang="en-US" dirty="0"/>
              <a:t>referred to as </a:t>
            </a:r>
            <a:r>
              <a:rPr lang="en-US" dirty="0" smtClean="0"/>
              <a:t>‘SuperSpeed USB’.</a:t>
            </a:r>
            <a:endParaRPr lang="en-US" dirty="0"/>
          </a:p>
          <a:p>
            <a:pPr marL="457200" indent="-457200" eaLnBrk="1" hangingPunct="1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dirty="0"/>
              <a:t>Backward compatible with USB </a:t>
            </a:r>
            <a:r>
              <a:rPr lang="en-US" dirty="0" smtClean="0"/>
              <a:t>2.0.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dirty="0" smtClean="0"/>
              <a:t>Speeds are ten times faster </a:t>
            </a:r>
            <a:r>
              <a:rPr lang="en-US" dirty="0"/>
              <a:t>than 2.0 (5 </a:t>
            </a:r>
            <a:r>
              <a:rPr lang="en-US" dirty="0" err="1"/>
              <a:t>Gbps</a:t>
            </a:r>
            <a:r>
              <a:rPr lang="en-US" dirty="0"/>
              <a:t> in </a:t>
            </a:r>
            <a:r>
              <a:rPr lang="en-US" dirty="0" smtClean="0"/>
              <a:t>a controlled </a:t>
            </a:r>
            <a:r>
              <a:rPr lang="en-US" dirty="0"/>
              <a:t>test environment</a:t>
            </a:r>
            <a:r>
              <a:rPr lang="en-US" dirty="0" smtClean="0"/>
              <a:t>).</a:t>
            </a:r>
            <a:endParaRPr lang="en-US" dirty="0"/>
          </a:p>
          <a:p>
            <a:pPr marL="742950" lvl="1" indent="-28575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dirty="0"/>
              <a:t>Transfer of 25 GB file in </a:t>
            </a:r>
            <a:r>
              <a:rPr lang="en-US" dirty="0" err="1"/>
              <a:t>approx</a:t>
            </a:r>
            <a:r>
              <a:rPr lang="en-US" dirty="0"/>
              <a:t> 70 seconds (see chart)</a:t>
            </a:r>
          </a:p>
          <a:p>
            <a:pPr marL="109537" indent="0">
              <a:buNone/>
            </a:pP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USB 3.0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253125"/>
            <a:ext cx="7488832" cy="16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590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 Parts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9416"/>
            <a:ext cx="7355160" cy="48463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000" dirty="0" smtClean="0"/>
              <a:t>Computer systems are composed of </a:t>
            </a:r>
            <a:r>
              <a:rPr lang="en-US" sz="3000" u="sng" dirty="0" smtClean="0"/>
              <a:t>hardware</a:t>
            </a:r>
            <a:r>
              <a:rPr lang="en-US" sz="3000" dirty="0" smtClean="0"/>
              <a:t>, </a:t>
            </a:r>
            <a:r>
              <a:rPr lang="en-US" sz="3000" u="sng" dirty="0" smtClean="0"/>
              <a:t>software</a:t>
            </a:r>
            <a:r>
              <a:rPr lang="en-US" sz="3000" dirty="0" smtClean="0"/>
              <a:t>, and </a:t>
            </a:r>
            <a:r>
              <a:rPr lang="en-US" sz="3000" u="sng" dirty="0" smtClean="0"/>
              <a:t>firmware</a:t>
            </a:r>
            <a:r>
              <a:rPr lang="en-US" sz="3000" dirty="0" smtClean="0"/>
              <a:t>.</a:t>
            </a:r>
          </a:p>
          <a:p>
            <a:pPr>
              <a:buNone/>
            </a:pPr>
            <a:endParaRPr lang="en-US" b="1" i="1" dirty="0" smtClean="0"/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</a:rPr>
              <a:t>Hardware</a:t>
            </a:r>
            <a:r>
              <a:rPr lang="en-US" sz="2800" dirty="0" smtClean="0"/>
              <a:t> is something you can touch and feel; the physical computer itself.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</a:rPr>
              <a:t>Software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/>
              <a:t>- there are two types: system software and applications software. Software is made up of instructions and makes the hardware work.</a:t>
            </a:r>
          </a:p>
          <a:p>
            <a:pPr>
              <a:buNone/>
            </a:pPr>
            <a:r>
              <a:rPr lang="en-IE" sz="2800" b="1" dirty="0" smtClean="0">
                <a:solidFill>
                  <a:srgbClr val="002060"/>
                </a:solidFill>
              </a:rPr>
              <a:t>Firmware</a:t>
            </a:r>
            <a:r>
              <a:rPr lang="en-IE" sz="2800" dirty="0" smtClean="0">
                <a:solidFill>
                  <a:srgbClr val="002060"/>
                </a:solidFill>
              </a:rPr>
              <a:t> </a:t>
            </a:r>
            <a:r>
              <a:rPr lang="en-IE" sz="2800" dirty="0" smtClean="0"/>
              <a:t>is a software program or set of instructions programmed on a hardware device permanently and stored on ‘Read Only Memory’.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PC I/O Connectors Roundup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30</a:t>
            </a:fld>
            <a:endParaRPr kumimoji="0" lang="en-US"/>
          </a:p>
        </p:txBody>
      </p:sp>
      <p:pic>
        <p:nvPicPr>
          <p:cNvPr id="9218" name="Picture 2" descr="http://yousaytoo-us.s3-website-us-east-1.amazonaws.com/post_images/f5/cc/ac/1283104/remote_image_132615493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700808"/>
            <a:ext cx="4954151" cy="4608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800" dirty="0" smtClean="0"/>
              <a:t>Other Internal Hardware Devices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 smtClean="0"/>
              <a:t>Other internal components of the personal computer include:</a:t>
            </a:r>
          </a:p>
          <a:p>
            <a:pPr lvl="1">
              <a:lnSpc>
                <a:spcPct val="12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Power supply </a:t>
            </a:r>
            <a:r>
              <a:rPr lang="en-US" sz="2400" dirty="0" smtClean="0">
                <a:solidFill>
                  <a:schemeClr val="tx1"/>
                </a:solidFill>
              </a:rPr>
              <a:t>- Converts AC voltage from the wall outlet to DC voltage the computer can use, supplies DC voltages for internal computer components and has a fan to keep the computer cool.</a:t>
            </a:r>
          </a:p>
          <a:p>
            <a:pPr lvl="1">
              <a:lnSpc>
                <a:spcPct val="12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DVD (Digital Versatile Disk) drive </a:t>
            </a:r>
            <a:r>
              <a:rPr lang="en-US" sz="2400" dirty="0" smtClean="0">
                <a:solidFill>
                  <a:schemeClr val="tx1"/>
                </a:solidFill>
              </a:rPr>
              <a:t>- Popular alternative to a CD drive that supports CDs as well as music and video DVDs.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31</a:t>
            </a:fld>
            <a:endParaRPr kumimoji="0"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E" sz="3600" dirty="0"/>
              <a:t>Other Internal Hardware </a:t>
            </a:r>
            <a:r>
              <a:rPr lang="en-IE" sz="3600" dirty="0" smtClean="0"/>
              <a:t>Devices (2)</a:t>
            </a:r>
            <a:endParaRPr lang="en-IE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AutoShape 2" descr="Image result for pc power suppl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6" name="AutoShape 4" descr="Image result for pc power suppl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2054" name="Picture 6" descr="https://mycoolhardware.files.wordpress.com/2014/03/w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3019425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Image result for laptop power suppl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2058" name="Picture 10" descr="http://andrepcdoctor.com/wp-content/uploads/2013/07/ac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74118"/>
            <a:ext cx="32194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69988" y="399021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PC Power Supply</a:t>
            </a:r>
            <a:endParaRPr lang="en-IE" dirty="0"/>
          </a:p>
        </p:txBody>
      </p:sp>
      <p:sp>
        <p:nvSpPr>
          <p:cNvPr id="11" name="TextBox 10"/>
          <p:cNvSpPr txBox="1"/>
          <p:nvPr/>
        </p:nvSpPr>
        <p:spPr>
          <a:xfrm>
            <a:off x="6012160" y="3931569"/>
            <a:ext cx="249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Laptop Power Supply</a:t>
            </a:r>
            <a:endParaRPr lang="en-IE" dirty="0"/>
          </a:p>
        </p:txBody>
      </p:sp>
      <p:pic>
        <p:nvPicPr>
          <p:cNvPr id="2060" name="Picture 12" descr="http://laserpointerforums.com/customavatars/avatar14785_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09120"/>
            <a:ext cx="2592288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796136" y="5949280"/>
            <a:ext cx="249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DVD Drive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63268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E" sz="2800" dirty="0" smtClean="0"/>
              <a:t>There are two main types of software for all computers – not just PCs:</a:t>
            </a:r>
          </a:p>
          <a:p>
            <a:pPr lvl="1">
              <a:lnSpc>
                <a:spcPct val="120000"/>
              </a:lnSpc>
            </a:pPr>
            <a:r>
              <a:rPr lang="en-IE" sz="2800" dirty="0" smtClean="0">
                <a:solidFill>
                  <a:schemeClr val="tx1"/>
                </a:solidFill>
              </a:rPr>
              <a:t>Systems software</a:t>
            </a:r>
          </a:p>
          <a:p>
            <a:pPr lvl="2">
              <a:lnSpc>
                <a:spcPct val="120000"/>
              </a:lnSpc>
            </a:pPr>
            <a:r>
              <a:rPr lang="en-IE" sz="2400" dirty="0" smtClean="0"/>
              <a:t>I include operating systems in systems software</a:t>
            </a:r>
          </a:p>
          <a:p>
            <a:pPr>
              <a:lnSpc>
                <a:spcPct val="120000"/>
              </a:lnSpc>
            </a:pPr>
            <a:endParaRPr lang="en-IE" dirty="0" smtClean="0"/>
          </a:p>
          <a:p>
            <a:pPr lvl="1">
              <a:lnSpc>
                <a:spcPct val="120000"/>
              </a:lnSpc>
            </a:pPr>
            <a:r>
              <a:rPr lang="en-IE" sz="2800" dirty="0" smtClean="0">
                <a:solidFill>
                  <a:schemeClr val="tx1"/>
                </a:solidFill>
              </a:rPr>
              <a:t>Applications software 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33</a:t>
            </a:fld>
            <a:endParaRPr kumimoji="0"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Systems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9416"/>
            <a:ext cx="5256584" cy="4843920"/>
          </a:xfrm>
          <a:solidFill>
            <a:schemeClr val="bg1"/>
          </a:solidFill>
        </p:spPr>
        <p:txBody>
          <a:bodyPr/>
          <a:lstStyle/>
          <a:p>
            <a:r>
              <a:rPr lang="en-US" sz="2600" b="1" dirty="0" smtClean="0">
                <a:solidFill>
                  <a:srgbClr val="002060"/>
                </a:solidFill>
              </a:rPr>
              <a:t>Systems software</a:t>
            </a:r>
            <a:r>
              <a:rPr lang="en-US" sz="2600" i="1" dirty="0" smtClean="0">
                <a:solidFill>
                  <a:srgbClr val="002060"/>
                </a:solidFill>
              </a:rPr>
              <a:t> </a:t>
            </a:r>
            <a:r>
              <a:rPr lang="en-US" sz="2600" dirty="0" smtClean="0"/>
              <a:t>coordinates the activities and functions of hardware and programs.</a:t>
            </a:r>
          </a:p>
          <a:p>
            <a:r>
              <a:rPr lang="en-IE" sz="2600" dirty="0" smtClean="0"/>
              <a:t>This software is designed to run a computer’s hardware and application programs. In the layered model of a computer system this software is the interface between the hardware and user applications.</a:t>
            </a:r>
            <a:endParaRPr lang="en-US" sz="2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34</a:t>
            </a:fld>
            <a:endParaRPr kumimoji="0"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724128" y="2852936"/>
            <a:ext cx="3168352" cy="3386832"/>
            <a:chOff x="625" y="680"/>
            <a:chExt cx="1966" cy="1952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632" y="680"/>
              <a:ext cx="1952" cy="1952"/>
            </a:xfrm>
            <a:prstGeom prst="rect">
              <a:avLst/>
            </a:prstGeom>
            <a:gradFill rotWithShape="0">
              <a:gsLst>
                <a:gs pos="0">
                  <a:srgbClr val="618FFD">
                    <a:gamma/>
                    <a:shade val="29804"/>
                    <a:invGamma/>
                  </a:srgbClr>
                </a:gs>
                <a:gs pos="50000">
                  <a:srgbClr val="618FFD"/>
                </a:gs>
                <a:gs pos="100000">
                  <a:srgbClr val="618FFD">
                    <a:gamma/>
                    <a:shade val="29804"/>
                    <a:invGamma/>
                  </a:srgb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848" y="896"/>
              <a:ext cx="1520" cy="1520"/>
            </a:xfrm>
            <a:prstGeom prst="rect">
              <a:avLst/>
            </a:prstGeom>
            <a:gradFill rotWithShape="0">
              <a:gsLst>
                <a:gs pos="0">
                  <a:srgbClr val="FC0128">
                    <a:gamma/>
                    <a:shade val="29804"/>
                    <a:invGamma/>
                  </a:srgbClr>
                </a:gs>
                <a:gs pos="50000">
                  <a:srgbClr val="FC0128"/>
                </a:gs>
                <a:gs pos="100000">
                  <a:srgbClr val="FC0128">
                    <a:gamma/>
                    <a:shade val="29804"/>
                    <a:invGamma/>
                  </a:srgb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088" y="1136"/>
              <a:ext cx="1040" cy="1040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29804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29804"/>
                    <a:invGamma/>
                  </a:srgb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141" y="1561"/>
              <a:ext cx="9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HARDWARE</a:t>
              </a: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877" y="937"/>
              <a:ext cx="1462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5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SYSTEM SOFTWARE</a:t>
              </a: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625" y="721"/>
              <a:ext cx="1966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5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APPLICATION SOFTWARE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Systems Software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As well as controlling the operations of computer hardware, systems software supports application programs’ problem-solving capabilities.</a:t>
            </a:r>
          </a:p>
          <a:p>
            <a:endParaRPr lang="en-US" sz="2800" dirty="0" smtClean="0"/>
          </a:p>
          <a:p>
            <a:r>
              <a:rPr lang="en-US" sz="2800" dirty="0" smtClean="0"/>
              <a:t>Types of systems software: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Operating systems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Utility programs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Middleware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35</a:t>
            </a:fld>
            <a:endParaRPr kumimoji="0"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643192" cy="4846320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The Operating system (OS) </a:t>
            </a:r>
            <a:r>
              <a:rPr lang="en-US" sz="2800" dirty="0" smtClean="0"/>
              <a:t>is a set of programs that controls the computer hardware and acts as an interface with application programs.</a:t>
            </a:r>
          </a:p>
          <a:p>
            <a:endParaRPr lang="en-US" sz="2800" b="1" dirty="0" smtClean="0"/>
          </a:p>
          <a:p>
            <a:r>
              <a:rPr lang="en-US" sz="2800" dirty="0" smtClean="0"/>
              <a:t>Operating system goals: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Execute user programs and make solving user problems easier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Make the computer system convenient to use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Use the computer hardware in an efficient manner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36</a:t>
            </a:fld>
            <a:endParaRPr kumimoji="0"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Operating Systems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The OS ‘Kernel</a:t>
            </a:r>
            <a:r>
              <a:rPr lang="en-US" sz="2800" dirty="0" smtClean="0">
                <a:solidFill>
                  <a:srgbClr val="002060"/>
                </a:solidFill>
              </a:rPr>
              <a:t>’ </a:t>
            </a:r>
            <a:r>
              <a:rPr lang="en-US" sz="2800" dirty="0" smtClean="0"/>
              <a:t>is an instruction management feature program that ties all components of the OS together and regulates other programs.</a:t>
            </a:r>
          </a:p>
          <a:p>
            <a:endParaRPr lang="en-IE" sz="2800" dirty="0" smtClean="0"/>
          </a:p>
          <a:p>
            <a:r>
              <a:rPr lang="en-US" sz="2800" dirty="0" smtClean="0"/>
              <a:t>The kernel is the one program running at all times on the computer. 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37</a:t>
            </a:fld>
            <a:endParaRPr kumimoji="0"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‘</a:t>
            </a:r>
            <a:r>
              <a:rPr lang="en-IE" dirty="0" err="1" smtClean="0"/>
              <a:t>Startup</a:t>
            </a:r>
            <a:r>
              <a:rPr lang="en-IE" dirty="0" smtClean="0"/>
              <a:t>’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002060"/>
                </a:solidFill>
              </a:rPr>
              <a:t>bootstrap program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/>
              <a:t>is loaded at power-up or reboot of a PC. Know as ‘booting’ or ‘</a:t>
            </a:r>
            <a:r>
              <a:rPr lang="en-US" sz="2800" dirty="0" err="1" smtClean="0"/>
              <a:t>bootup</a:t>
            </a:r>
            <a:r>
              <a:rPr lang="en-US" sz="2800" dirty="0" smtClean="0"/>
              <a:t>’.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The booting program is typically stored in ROM or EPROM, generally known as </a:t>
            </a:r>
            <a:r>
              <a:rPr lang="en-US" sz="2600" b="1" dirty="0" smtClean="0">
                <a:solidFill>
                  <a:schemeClr val="tx1"/>
                </a:solidFill>
              </a:rPr>
              <a:t>firmware.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These instructions </a:t>
            </a:r>
            <a:r>
              <a:rPr lang="en-US" sz="2600" dirty="0" err="1" smtClean="0">
                <a:solidFill>
                  <a:schemeClr val="tx1"/>
                </a:solidFill>
              </a:rPr>
              <a:t>initialise</a:t>
            </a:r>
            <a:r>
              <a:rPr lang="en-US" sz="2600" dirty="0" smtClean="0">
                <a:solidFill>
                  <a:schemeClr val="tx1"/>
                </a:solidFill>
              </a:rPr>
              <a:t> all aspects of system.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The startup sequence loads the operating system kernel and starts execution of further programs.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38</a:t>
            </a:fld>
            <a:endParaRPr kumimoji="0"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Back to the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There are various combinations of OSs, computers, and users: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Single computer with a single user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Single computer with multiple users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Multiple computers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Special-purpose computers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39</a:t>
            </a:fld>
            <a:endParaRPr kumimoji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 Parts (2)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002060"/>
                </a:solidFill>
              </a:rPr>
              <a:t>operating system</a:t>
            </a:r>
            <a:r>
              <a:rPr lang="en-US" dirty="0" smtClean="0"/>
              <a:t> is collection of system software programs that coordinates the interaction between hardware and software applications, and the interaction between a user and the computer.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Operating system examples include: DOS (Disk Operating System), Windows 7, Windows 8, </a:t>
            </a:r>
            <a:r>
              <a:rPr lang="en-US" dirty="0" smtClean="0"/>
              <a:t>Windows 10, OS </a:t>
            </a:r>
            <a:r>
              <a:rPr lang="en-US" dirty="0" smtClean="0"/>
              <a:t>X, Unix and Linux. (Ubuntu – based on Linux)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Operating Systems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 performed by the operating system: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Perform common computer hardware functions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Provide a user interface and input/output management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Provide a degree of hardware independence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Manage system memory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Manage processing tasks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Provide networking capability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Control access to system resources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Manage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40</a:t>
            </a:fld>
            <a:endParaRPr kumimoji="0"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Systems Software 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41</a:t>
            </a:fld>
            <a:endParaRPr kumimoji="0" lang="en-US"/>
          </a:p>
        </p:txBody>
      </p:sp>
      <p:pic>
        <p:nvPicPr>
          <p:cNvPr id="5" name="Picture 5" descr="Fig 4-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87624" y="3284984"/>
            <a:ext cx="6505575" cy="1900238"/>
          </a:xfrm>
          <a:noFill/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27584" y="2204864"/>
            <a:ext cx="6705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rebuchet MS" pitchFamily="34" charset="0"/>
              </a:rPr>
              <a:t>The role of Systems Software </a:t>
            </a:r>
            <a:r>
              <a:rPr lang="en-US" dirty="0" smtClean="0">
                <a:solidFill>
                  <a:srgbClr val="002060"/>
                </a:solidFill>
                <a:latin typeface="Trebuchet MS" pitchFamily="34" charset="0"/>
              </a:rPr>
              <a:t>– to interface </a:t>
            </a:r>
            <a:r>
              <a:rPr lang="en-US" dirty="0">
                <a:solidFill>
                  <a:srgbClr val="002060"/>
                </a:solidFill>
                <a:latin typeface="Trebuchet MS" pitchFamily="34" charset="0"/>
              </a:rPr>
              <a:t>between users, application software and hardware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Utility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 smtClean="0"/>
              <a:t>Another example of systems software – utility programs.</a:t>
            </a:r>
          </a:p>
          <a:p>
            <a:r>
              <a:rPr lang="en-IE" sz="2800" dirty="0" smtClean="0"/>
              <a:t>Utility programs </a:t>
            </a:r>
            <a:r>
              <a:rPr lang="en-US" sz="2800" dirty="0" smtClean="0"/>
              <a:t>help to perform maintenance, such as correcting problems with a computer system.</a:t>
            </a:r>
          </a:p>
          <a:p>
            <a:r>
              <a:rPr lang="en-US" sz="2800" dirty="0" smtClean="0"/>
              <a:t>Common types of utility programs: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Hardware utilities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Virus-detection and recovery utilities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File-compression utilities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Spam and pop-up blocker utilities</a:t>
            </a:r>
            <a:endParaRPr lang="en-IE" sz="24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42</a:t>
            </a:fld>
            <a:endParaRPr kumimoji="0"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Utility Programs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 smtClean="0"/>
              <a:t>More utilities software examples:</a:t>
            </a:r>
            <a:endParaRPr lang="en-US" sz="2800" dirty="0" smtClean="0"/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Network and Internet utilities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Server and mainframe utilities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Other general utilities might be used for:</a:t>
            </a:r>
          </a:p>
          <a:p>
            <a:pPr lvl="2"/>
            <a:r>
              <a:rPr lang="en-US" sz="2600" dirty="0" smtClean="0"/>
              <a:t>Managing and protecting corporate documents</a:t>
            </a:r>
          </a:p>
          <a:p>
            <a:pPr lvl="2"/>
            <a:r>
              <a:rPr lang="en-US" sz="2600" dirty="0" smtClean="0"/>
              <a:t>Helping people with visual disabilities use the Internet</a:t>
            </a:r>
          </a:p>
          <a:p>
            <a:pPr lvl="2"/>
            <a:r>
              <a:rPr lang="en-US" sz="2600" dirty="0" smtClean="0"/>
              <a:t>Monitoring employees</a:t>
            </a:r>
          </a:p>
          <a:p>
            <a:pPr lvl="2"/>
            <a:r>
              <a:rPr lang="en-US" sz="2600" dirty="0" smtClean="0"/>
              <a:t>Searching for files and documents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43</a:t>
            </a:fld>
            <a:endParaRPr kumimoji="0"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Middleware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/>
              <a:t>is software that allows different systems to communicate and exchange data.</a:t>
            </a:r>
          </a:p>
          <a:p>
            <a:endParaRPr lang="en-US" sz="2800" dirty="0" smtClean="0"/>
          </a:p>
          <a:p>
            <a:r>
              <a:rPr lang="en-US" sz="2800" dirty="0" smtClean="0"/>
              <a:t>Middleware can also be used as an interface between the Internet and older legacy systems.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44</a:t>
            </a:fld>
            <a:endParaRPr kumimoji="0"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Applications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primary function of application software is to allow individuals, workgroups, and the entire </a:t>
            </a:r>
            <a:r>
              <a:rPr lang="en-US" sz="2800" dirty="0" err="1" smtClean="0"/>
              <a:t>organisation</a:t>
            </a:r>
            <a:r>
              <a:rPr lang="en-US" sz="2800" dirty="0" smtClean="0"/>
              <a:t> (such as a business) the ability to solve problems and perform specific tasks.</a:t>
            </a:r>
          </a:p>
          <a:p>
            <a:endParaRPr lang="en-US" sz="2800" dirty="0" smtClean="0"/>
          </a:p>
          <a:p>
            <a:r>
              <a:rPr lang="en-US" sz="2800" dirty="0" smtClean="0"/>
              <a:t>Application programs interact with systems software; systems software then directs computer hardware to perform the necessary tasks.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45</a:t>
            </a:fld>
            <a:endParaRPr kumimoji="0"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Applications Software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‘Applications’ serve the needs of an individual user.</a:t>
            </a:r>
          </a:p>
          <a:p>
            <a:endParaRPr lang="en-US" sz="2800" dirty="0" smtClean="0"/>
          </a:p>
          <a:p>
            <a:r>
              <a:rPr lang="en-US" sz="2800" dirty="0" smtClean="0"/>
              <a:t>Applications software programs include personal productivity software, enabling users to improve their personal effectiveness.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46</a:t>
            </a:fld>
            <a:endParaRPr kumimoji="0"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Applications Software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47</a:t>
            </a:fld>
            <a:endParaRPr kumimoji="0" lang="en-US"/>
          </a:p>
        </p:txBody>
      </p:sp>
      <p:pic>
        <p:nvPicPr>
          <p:cNvPr id="5" name="Picture 12" descr="Table 4-5a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528" y="1988840"/>
            <a:ext cx="8308975" cy="3538538"/>
          </a:xfr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Applications Software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Software suite</a:t>
            </a:r>
            <a:r>
              <a:rPr lang="en-US" b="1" dirty="0" smtClean="0"/>
              <a:t>: </a:t>
            </a:r>
            <a:r>
              <a:rPr lang="en-US" dirty="0" smtClean="0"/>
              <a:t>collection of single application programs packaged in a bundle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Microsoft Office: most popular general-purpose software suite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Other general-purpose software suites: Corel’s WordPerfect Office, Lotus SmartSuite, Sun Microsystems’s </a:t>
            </a:r>
            <a:r>
              <a:rPr lang="en-US" sz="2400" dirty="0" err="1" smtClean="0">
                <a:solidFill>
                  <a:schemeClr val="tx1"/>
                </a:solidFill>
              </a:rPr>
              <a:t>StarOffice</a:t>
            </a:r>
            <a:r>
              <a:rPr lang="en-US" sz="2400" dirty="0" smtClean="0">
                <a:solidFill>
                  <a:schemeClr val="tx1"/>
                </a:solidFill>
              </a:rPr>
              <a:t> (now Oracle Open Office)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Integrated application packages</a:t>
            </a:r>
            <a:r>
              <a:rPr lang="en-US" i="1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offer a range of capabilities for less money than software suites</a:t>
            </a:r>
            <a:endParaRPr lang="en-US" i="1" dirty="0" smtClean="0"/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Example: Microsoft Works (up to 2008)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48</a:t>
            </a:fld>
            <a:endParaRPr kumimoji="0"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499176" cy="1143000"/>
          </a:xfrm>
        </p:spPr>
        <p:txBody>
          <a:bodyPr>
            <a:normAutofit/>
          </a:bodyPr>
          <a:lstStyle/>
          <a:p>
            <a:r>
              <a:rPr lang="en-IE" sz="3600" dirty="0" smtClean="0"/>
              <a:t>Windows 8 Application Examples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49</a:t>
            </a:fld>
            <a:endParaRPr kumimoji="0" lang="en-US"/>
          </a:p>
        </p:txBody>
      </p:sp>
      <p:pic>
        <p:nvPicPr>
          <p:cNvPr id="57346" name="Picture 2" descr="http://winsupersite.com/site-files/winsupersite.com/files/uploads/2013/06/all-apps-nav-catego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8096629" cy="44644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Hardware - Motherboard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514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sz="1800" dirty="0" smtClean="0">
                <a:solidFill>
                  <a:srgbClr val="002060"/>
                </a:solidFill>
              </a:rPr>
              <a:t>Personal Computer motherboard example (View from above)</a:t>
            </a:r>
            <a:endParaRPr lang="en-US" sz="1800" dirty="0">
              <a:solidFill>
                <a:srgbClr val="002060"/>
              </a:solidFill>
            </a:endParaRPr>
          </a:p>
        </p:txBody>
      </p:sp>
      <p:pic>
        <p:nvPicPr>
          <p:cNvPr id="3074" name="Picture 2" descr="http://www.nomenclaturo.com/wp-content/uploads/ATX-Motherboard-Parts-Terminolog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132856"/>
            <a:ext cx="5999989" cy="4499992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499176" cy="1143000"/>
          </a:xfrm>
        </p:spPr>
        <p:txBody>
          <a:bodyPr>
            <a:normAutofit fontScale="90000"/>
          </a:bodyPr>
          <a:lstStyle/>
          <a:p>
            <a:r>
              <a:rPr lang="en-IE" sz="3600" dirty="0" smtClean="0"/>
              <a:t>Windows </a:t>
            </a:r>
            <a:r>
              <a:rPr lang="en-IE" sz="3600" dirty="0" smtClean="0"/>
              <a:t>10 </a:t>
            </a:r>
            <a:r>
              <a:rPr lang="en-IE" sz="3600" dirty="0" smtClean="0"/>
              <a:t>Application Examples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50</a:t>
            </a:fld>
            <a:endParaRPr kumimoji="0" lang="en-US"/>
          </a:p>
        </p:txBody>
      </p:sp>
      <p:pic>
        <p:nvPicPr>
          <p:cNvPr id="1026" name="Picture 2" descr="Image result for windows 10 application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11974"/>
            <a:ext cx="6451476" cy="477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610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Applications Software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239000" cy="4846320"/>
          </a:xfrm>
        </p:spPr>
        <p:txBody>
          <a:bodyPr>
            <a:normAutofit/>
          </a:bodyPr>
          <a:lstStyle/>
          <a:p>
            <a:r>
              <a:rPr lang="en-IE" sz="2800" dirty="0" smtClean="0">
                <a:solidFill>
                  <a:schemeClr val="tx1"/>
                </a:solidFill>
              </a:rPr>
              <a:t>Applications software should be designed to be: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User-friendly</a:t>
            </a:r>
          </a:p>
          <a:p>
            <a:pPr lvl="1">
              <a:spcBef>
                <a:spcPct val="50000"/>
              </a:spcBef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Easy to manage</a:t>
            </a:r>
          </a:p>
          <a:p>
            <a:pPr lvl="1">
              <a:spcBef>
                <a:spcPct val="50000"/>
              </a:spcBef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Intuitive</a:t>
            </a:r>
          </a:p>
          <a:p>
            <a:pPr lvl="1">
              <a:spcBef>
                <a:spcPct val="50000"/>
              </a:spcBef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Minimum training and documentation needed to use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51</a:t>
            </a:fld>
            <a:endParaRPr kumimoji="0"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52</a:t>
            </a:fld>
            <a:endParaRPr kumimoji="0" 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429000" y="914400"/>
            <a:ext cx="1219200" cy="9144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1600" b="0"/>
              <a:t>Application software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72200" y="2133600"/>
            <a:ext cx="1219200" cy="9144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r>
              <a:rPr lang="en-US" sz="1600" b="0"/>
              <a:t>Off-the-shelf software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15200" y="3276600"/>
            <a:ext cx="1219200" cy="9144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r>
              <a:rPr lang="en-US" sz="1600" b="0"/>
              <a:t>Standard package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029200" y="3352800"/>
            <a:ext cx="1219200" cy="9144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r>
              <a:rPr lang="en-US" sz="1600" b="0"/>
              <a:t>Customized package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476500" y="3276600"/>
            <a:ext cx="1295400" cy="9144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r>
              <a:rPr lang="en-US" sz="1600" b="0"/>
              <a:t>Contract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447800" y="2133600"/>
            <a:ext cx="1295400" cy="9144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r>
              <a:rPr lang="en-US" sz="1600" b="0"/>
              <a:t>Proprietary software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81000" y="3276600"/>
            <a:ext cx="1295400" cy="9144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r>
              <a:rPr lang="en-US" sz="1600" b="0"/>
              <a:t>In-house developed</a:t>
            </a:r>
          </a:p>
        </p:txBody>
      </p:sp>
      <p:cxnSp>
        <p:nvCxnSpPr>
          <p:cNvPr id="10" name="AutoShape 12"/>
          <p:cNvCxnSpPr>
            <a:cxnSpLocks noChangeShapeType="1"/>
            <a:stCxn id="3" idx="1"/>
            <a:endCxn id="8" idx="0"/>
          </p:cNvCxnSpPr>
          <p:nvPr/>
        </p:nvCxnSpPr>
        <p:spPr bwMode="auto">
          <a:xfrm rot="10800000" flipV="1">
            <a:off x="2095500" y="1371600"/>
            <a:ext cx="1333500" cy="762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1" name="AutoShape 13"/>
          <p:cNvCxnSpPr>
            <a:cxnSpLocks noChangeShapeType="1"/>
            <a:stCxn id="3" idx="3"/>
            <a:endCxn id="4" idx="0"/>
          </p:cNvCxnSpPr>
          <p:nvPr/>
        </p:nvCxnSpPr>
        <p:spPr bwMode="auto">
          <a:xfrm>
            <a:off x="4648200" y="1371600"/>
            <a:ext cx="2133600" cy="762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2" name="AutoShape 14"/>
          <p:cNvCxnSpPr>
            <a:cxnSpLocks noChangeShapeType="1"/>
            <a:stCxn id="8" idx="3"/>
            <a:endCxn id="7" idx="0"/>
          </p:cNvCxnSpPr>
          <p:nvPr/>
        </p:nvCxnSpPr>
        <p:spPr bwMode="auto">
          <a:xfrm>
            <a:off x="2743200" y="2590800"/>
            <a:ext cx="381000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3" name="AutoShape 15"/>
          <p:cNvCxnSpPr>
            <a:cxnSpLocks noChangeShapeType="1"/>
            <a:stCxn id="8" idx="1"/>
            <a:endCxn id="9" idx="0"/>
          </p:cNvCxnSpPr>
          <p:nvPr/>
        </p:nvCxnSpPr>
        <p:spPr bwMode="auto">
          <a:xfrm rot="10800000" flipV="1">
            <a:off x="1028700" y="2590800"/>
            <a:ext cx="419100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4" name="AutoShape 16"/>
          <p:cNvCxnSpPr>
            <a:cxnSpLocks noChangeShapeType="1"/>
            <a:stCxn id="4" idx="1"/>
            <a:endCxn id="6" idx="0"/>
          </p:cNvCxnSpPr>
          <p:nvPr/>
        </p:nvCxnSpPr>
        <p:spPr bwMode="auto">
          <a:xfrm rot="10800000" flipV="1">
            <a:off x="5638800" y="2590800"/>
            <a:ext cx="533400" cy="762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5" name="AutoShape 17"/>
          <p:cNvCxnSpPr>
            <a:cxnSpLocks noChangeShapeType="1"/>
            <a:stCxn id="4" idx="3"/>
            <a:endCxn id="5" idx="0"/>
          </p:cNvCxnSpPr>
          <p:nvPr/>
        </p:nvCxnSpPr>
        <p:spPr bwMode="auto">
          <a:xfrm>
            <a:off x="7391400" y="2590800"/>
            <a:ext cx="533400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886200" y="4572000"/>
            <a:ext cx="1371600" cy="9144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r>
              <a:rPr lang="en-US" sz="1600" b="0"/>
              <a:t>In-house customized</a:t>
            </a: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019800" y="4572000"/>
            <a:ext cx="1371600" cy="9144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r>
              <a:rPr lang="en-US" sz="1600" b="0" dirty="0"/>
              <a:t>Contract customization</a:t>
            </a:r>
          </a:p>
        </p:txBody>
      </p:sp>
      <p:cxnSp>
        <p:nvCxnSpPr>
          <p:cNvPr id="18" name="AutoShape 22"/>
          <p:cNvCxnSpPr>
            <a:cxnSpLocks noChangeShapeType="1"/>
            <a:stCxn id="6" idx="1"/>
            <a:endCxn id="16" idx="0"/>
          </p:cNvCxnSpPr>
          <p:nvPr/>
        </p:nvCxnSpPr>
        <p:spPr bwMode="auto">
          <a:xfrm rot="10800000" flipV="1">
            <a:off x="4572000" y="3810000"/>
            <a:ext cx="457200" cy="762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9" name="AutoShape 23"/>
          <p:cNvCxnSpPr>
            <a:cxnSpLocks noChangeShapeType="1"/>
            <a:stCxn id="6" idx="3"/>
            <a:endCxn id="17" idx="0"/>
          </p:cNvCxnSpPr>
          <p:nvPr/>
        </p:nvCxnSpPr>
        <p:spPr bwMode="auto">
          <a:xfrm>
            <a:off x="6248400" y="3810000"/>
            <a:ext cx="457200" cy="762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520" y="1412776"/>
            <a:ext cx="468052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Applications Software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53</a:t>
            </a:fld>
            <a:endParaRPr kumimoji="0" lang="en-US"/>
          </a:p>
        </p:txBody>
      </p:sp>
      <p:pic>
        <p:nvPicPr>
          <p:cNvPr id="3074" name="Picture 2" descr="http://4.bp.blogspot.com/-JZdNHcPI-ng/TvJLBgUAeTI/AAAAAAAAAnE/b7jqwxgAEyE/s1600/java_code_pa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556792"/>
            <a:ext cx="4392487" cy="289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age.slidesharecdn.com/introduction-090421044444-phpapp02/95/introduction-to-python-for-bioinformatics-9-728.jpg?cb=12402910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494" y="2276872"/>
            <a:ext cx="537412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461248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Example of Java code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864403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Applications software:</a:t>
            </a:r>
          </a:p>
          <a:p>
            <a:pPr lvl="1"/>
            <a:r>
              <a:rPr lang="en-IE" sz="2700" dirty="0" smtClean="0"/>
              <a:t>Applies to ‘real-world tasks’</a:t>
            </a:r>
          </a:p>
          <a:p>
            <a:pPr lvl="1"/>
            <a:r>
              <a:rPr lang="en-IE" sz="2700" dirty="0" smtClean="0"/>
              <a:t>Solves ‘users’ problems’</a:t>
            </a:r>
          </a:p>
          <a:p>
            <a:endParaRPr lang="en-IE" dirty="0"/>
          </a:p>
          <a:p>
            <a:r>
              <a:rPr lang="en-IE" dirty="0" smtClean="0"/>
              <a:t>Operating Systems and systems software, generally – in comparison:</a:t>
            </a:r>
          </a:p>
          <a:p>
            <a:pPr lvl="1"/>
            <a:r>
              <a:rPr lang="en-IE" sz="2700" dirty="0" smtClean="0"/>
              <a:t>Controls hardware</a:t>
            </a:r>
            <a:endParaRPr lang="en-IE" sz="2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Applications Software </a:t>
            </a:r>
            <a:r>
              <a:rPr lang="en-IE" dirty="0" smtClean="0"/>
              <a:t>Summary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0280-6DB7-40D1-A84C-7B25AE5E7BDC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902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1"/>
          <p:cNvSpPr>
            <a:spLocks noGrp="1"/>
          </p:cNvSpPr>
          <p:nvPr>
            <p:ph idx="1"/>
          </p:nvPr>
        </p:nvSpPr>
        <p:spPr>
          <a:xfrm>
            <a:off x="457200" y="1609416"/>
            <a:ext cx="8003232" cy="4846320"/>
          </a:xfrm>
        </p:spPr>
        <p:txBody>
          <a:bodyPr/>
          <a:lstStyle/>
          <a:p>
            <a:pPr eaLnBrk="1" hangingPunct="1"/>
            <a:r>
              <a:rPr lang="en-US" sz="3000" dirty="0" smtClean="0"/>
              <a:t>Next week’s lecture title is:</a:t>
            </a:r>
          </a:p>
          <a:p>
            <a:pPr eaLnBrk="1" hangingPunct="1"/>
            <a:endParaRPr lang="en-US" dirty="0" smtClean="0"/>
          </a:p>
          <a:p>
            <a:pPr>
              <a:buNone/>
            </a:pPr>
            <a:r>
              <a:rPr lang="en-IE" sz="3200" dirty="0" smtClean="0"/>
              <a:t>	</a:t>
            </a:r>
            <a:r>
              <a:rPr lang="en-GB" sz="3200" dirty="0" smtClean="0"/>
              <a:t> History of </a:t>
            </a:r>
            <a:r>
              <a:rPr lang="en-IE" sz="3200" smtClean="0"/>
              <a:t>Information Technology</a:t>
            </a:r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Up Next</a:t>
            </a:r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E85034-8461-434F-A239-AD5369A9B9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Hardware - Motherboard (2)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</a:pP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b="1" dirty="0" smtClean="0">
                <a:solidFill>
                  <a:srgbClr val="002060"/>
                </a:solidFill>
              </a:rPr>
              <a:t>motherboard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is the main circuit board that contains most of the electronics and is the largest electronic circuit board in the computer. All computer components connect to, or communicate through, the motherboard.</a:t>
            </a:r>
            <a:endParaRPr lang="en-US" sz="2800" b="1" dirty="0" smtClean="0">
              <a:solidFill>
                <a:schemeClr val="tx1"/>
              </a:solidFill>
            </a:endParaRPr>
          </a:p>
          <a:p>
            <a:endParaRPr lang="en-IE" sz="2800" dirty="0" smtClean="0"/>
          </a:p>
          <a:p>
            <a:r>
              <a:rPr lang="en-IE" sz="2800" dirty="0" smtClean="0"/>
              <a:t>Central to operations is the Central Processing Unit.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Hardware – </a:t>
            </a:r>
            <a:r>
              <a:rPr lang="en-IE" sz="2800" dirty="0" smtClean="0"/>
              <a:t>Central Processing Unit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77072"/>
            <a:ext cx="7344816" cy="2378664"/>
          </a:xfrm>
        </p:spPr>
        <p:txBody>
          <a:bodyPr/>
          <a:lstStyle/>
          <a:p>
            <a:pPr>
              <a:buNone/>
            </a:pPr>
            <a:r>
              <a:rPr lang="en-IE" dirty="0" smtClean="0"/>
              <a:t>This is a PC (Personal Computer example):</a:t>
            </a:r>
          </a:p>
          <a:p>
            <a:r>
              <a:rPr lang="en-IE" dirty="0" smtClean="0"/>
              <a:t>Intel i5 CPU container, as seen from above, and a view from the underside.</a:t>
            </a:r>
          </a:p>
          <a:p>
            <a:r>
              <a:rPr lang="en-IE" dirty="0" smtClean="0"/>
              <a:t>This is plugged into the CPU socket placement of the motherboard.</a:t>
            </a:r>
            <a:endParaRPr lang="en-US" dirty="0"/>
          </a:p>
        </p:txBody>
      </p:sp>
      <p:pic>
        <p:nvPicPr>
          <p:cNvPr id="23560" name="Picture 8" descr="http://www.xbitlabs.com/images/cpu/core-i5-2500-2400-2300/cp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844824"/>
            <a:ext cx="2218503" cy="1944216"/>
          </a:xfrm>
          <a:prstGeom prst="rect">
            <a:avLst/>
          </a:prstGeom>
          <a:noFill/>
        </p:spPr>
      </p:pic>
      <p:pic>
        <p:nvPicPr>
          <p:cNvPr id="23562" name="Picture 10" descr="http://demo.idg.com.au/pcw/Corei5upsidedow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3" y="2204864"/>
            <a:ext cx="2157543" cy="1440160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Hardware -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The CPU is often referred to as the “brain” of the computer.</a:t>
            </a:r>
          </a:p>
          <a:p>
            <a:pPr lvl="1"/>
            <a:r>
              <a:rPr lang="en-US" altLang="en-US" sz="2200" dirty="0" smtClean="0">
                <a:solidFill>
                  <a:schemeClr val="tx1"/>
                </a:solidFill>
              </a:rPr>
              <a:t>It is responsible for controlling all activities of the computer system.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The three major components of the CPU are:</a:t>
            </a:r>
          </a:p>
          <a:p>
            <a:pPr lvl="2">
              <a:buFontTx/>
              <a:buNone/>
            </a:pPr>
            <a:r>
              <a:rPr lang="en-US" altLang="en-US" sz="1800" dirty="0" smtClean="0"/>
              <a:t>1. </a:t>
            </a:r>
            <a:r>
              <a:rPr lang="en-US" altLang="en-US" sz="2200" b="1" dirty="0" smtClean="0">
                <a:solidFill>
                  <a:srgbClr val="002060"/>
                </a:solidFill>
              </a:rPr>
              <a:t>Arithmetic Unit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smtClean="0"/>
              <a:t>(Computations performed)</a:t>
            </a:r>
          </a:p>
          <a:p>
            <a:pPr lvl="2">
              <a:buFontTx/>
              <a:buNone/>
            </a:pPr>
            <a:r>
              <a:rPr lang="en-US" altLang="en-US" sz="2200" dirty="0" smtClean="0"/>
              <a:t>	Accumulator (Results of computations kept here)</a:t>
            </a:r>
          </a:p>
          <a:p>
            <a:pPr lvl="2">
              <a:buFontTx/>
              <a:buNone/>
            </a:pPr>
            <a:r>
              <a:rPr lang="en-US" altLang="en-US" sz="2200" dirty="0" smtClean="0"/>
              <a:t>2. </a:t>
            </a:r>
            <a:r>
              <a:rPr lang="en-US" altLang="en-US" sz="2200" b="1" dirty="0" smtClean="0">
                <a:solidFill>
                  <a:srgbClr val="002060"/>
                </a:solidFill>
              </a:rPr>
              <a:t>Control Unit </a:t>
            </a:r>
            <a:r>
              <a:rPr lang="en-US" altLang="en-US" sz="2200" dirty="0" smtClean="0"/>
              <a:t>(Has two locations where numbers are kept)</a:t>
            </a:r>
          </a:p>
          <a:p>
            <a:pPr lvl="2">
              <a:buFontTx/>
              <a:buNone/>
            </a:pPr>
            <a:r>
              <a:rPr lang="en-US" altLang="en-US" sz="2200" dirty="0" smtClean="0"/>
              <a:t>	</a:t>
            </a:r>
            <a:r>
              <a:rPr lang="en-US" altLang="en-US" sz="2200" b="1" dirty="0" smtClean="0"/>
              <a:t>Instruction Register</a:t>
            </a:r>
            <a:r>
              <a:rPr lang="en-US" altLang="en-US" sz="2200" dirty="0" smtClean="0"/>
              <a:t> (Instruction placed here for analysis)</a:t>
            </a:r>
          </a:p>
          <a:p>
            <a:pPr lvl="2">
              <a:buFontTx/>
              <a:buNone/>
            </a:pPr>
            <a:r>
              <a:rPr lang="en-US" altLang="en-US" sz="2200" dirty="0" smtClean="0"/>
              <a:t>	</a:t>
            </a:r>
            <a:r>
              <a:rPr lang="en-US" altLang="en-US" sz="2200" b="1" dirty="0" smtClean="0"/>
              <a:t>Program Counter</a:t>
            </a:r>
            <a:r>
              <a:rPr lang="en-US" altLang="en-US" sz="2200" dirty="0" smtClean="0"/>
              <a:t> (Which instruction will be performed next?)</a:t>
            </a:r>
          </a:p>
          <a:p>
            <a:pPr lvl="2">
              <a:buFontTx/>
              <a:buNone/>
            </a:pPr>
            <a:r>
              <a:rPr lang="en-US" altLang="en-US" sz="2200" dirty="0" smtClean="0"/>
              <a:t>3. </a:t>
            </a:r>
            <a:r>
              <a:rPr lang="en-US" altLang="en-US" sz="2200" b="1" dirty="0" smtClean="0">
                <a:solidFill>
                  <a:srgbClr val="002060"/>
                </a:solidFill>
              </a:rPr>
              <a:t>Instruction Decoding Unit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smtClean="0"/>
              <a:t>(Decodes the instruction)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8</a:t>
            </a:fld>
            <a:endParaRPr kumimoji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Hardware – </a:t>
            </a:r>
            <a:r>
              <a:rPr lang="en-IE" sz="2800" dirty="0" smtClean="0"/>
              <a:t>Random Access Memory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5144"/>
            <a:ext cx="7239000" cy="1730592"/>
          </a:xfrm>
        </p:spPr>
        <p:txBody>
          <a:bodyPr>
            <a:normAutofit/>
          </a:bodyPr>
          <a:lstStyle/>
          <a:p>
            <a:r>
              <a:rPr lang="en-IE" sz="2400" dirty="0" smtClean="0"/>
              <a:t>Random Access Memory (RAM) often appears as 8 or 16 chips on a card. These have slot connectors for SIMM and DIMM (Single and Dual Inline Memory Modules).</a:t>
            </a:r>
            <a:endParaRPr lang="en-US" sz="2400" dirty="0"/>
          </a:p>
        </p:txBody>
      </p:sp>
      <p:pic>
        <p:nvPicPr>
          <p:cNvPr id="24578" name="Picture 2" descr="http://www.geekys.net/ekmps/shops/geekys/images/ddr3-2gb-pc-ram-343-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2857500" cy="2857500"/>
          </a:xfrm>
          <a:prstGeom prst="rect">
            <a:avLst/>
          </a:prstGeom>
          <a:noFill/>
        </p:spPr>
      </p:pic>
      <p:pic>
        <p:nvPicPr>
          <p:cNvPr id="24580" name="Picture 4" descr="http://www.custom-build-computers.com/image-files/fitting-system-ra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0852" y="2274174"/>
            <a:ext cx="3387452" cy="2018922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9</a:t>
            </a:fld>
            <a:endParaRPr kumimoji="0"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977</TotalTime>
  <Words>2002</Words>
  <Application>Microsoft Office PowerPoint</Application>
  <PresentationFormat>On-screen Show (4:3)</PresentationFormat>
  <Paragraphs>299</Paragraphs>
  <Slides>55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Concourse</vt:lpstr>
      <vt:lpstr>Course -  DT228/1</vt:lpstr>
      <vt:lpstr>Information Technology</vt:lpstr>
      <vt:lpstr>Computer System Parts</vt:lpstr>
      <vt:lpstr>Computer System Parts (2)</vt:lpstr>
      <vt:lpstr>Hardware - Motherboard</vt:lpstr>
      <vt:lpstr>Hardware - Motherboard (2)</vt:lpstr>
      <vt:lpstr>Hardware – Central Processing Unit</vt:lpstr>
      <vt:lpstr>Hardware - CPU</vt:lpstr>
      <vt:lpstr>Hardware – Random Access Memory</vt:lpstr>
      <vt:lpstr>Hardware – Read Only Memory</vt:lpstr>
      <vt:lpstr>Hardware – RAM and ROM</vt:lpstr>
      <vt:lpstr>Hardware – RAM and ROM (2)</vt:lpstr>
      <vt:lpstr>Hardware – Motherboard in a Tower</vt:lpstr>
      <vt:lpstr>Hardware – Hard Drive</vt:lpstr>
      <vt:lpstr>Hardware – Hard Drive (2)</vt:lpstr>
      <vt:lpstr>Hardware – Solid State Hard Drive</vt:lpstr>
      <vt:lpstr>Hardware – Input Devices</vt:lpstr>
      <vt:lpstr>Hardware – Input Devices (2)</vt:lpstr>
      <vt:lpstr>Hardware – Input Devices (3)</vt:lpstr>
      <vt:lpstr>Input Device Connection</vt:lpstr>
      <vt:lpstr>Hardware – Output Devices</vt:lpstr>
      <vt:lpstr>Hardware – Output Devices (2)</vt:lpstr>
      <vt:lpstr>Output Device Connection</vt:lpstr>
      <vt:lpstr>USB Connection</vt:lpstr>
      <vt:lpstr>Popularity of Universal Serial Bus</vt:lpstr>
      <vt:lpstr>Popularity of Universal Serial Bus (2)</vt:lpstr>
      <vt:lpstr>USB 1, 2, 3</vt:lpstr>
      <vt:lpstr>USB 2.0</vt:lpstr>
      <vt:lpstr>USB 3.0</vt:lpstr>
      <vt:lpstr>PC I/O Connectors Roundup</vt:lpstr>
      <vt:lpstr>Other Internal Hardware Devices</vt:lpstr>
      <vt:lpstr>Other Internal Hardware Devices (2)</vt:lpstr>
      <vt:lpstr>Software</vt:lpstr>
      <vt:lpstr>Systems Software</vt:lpstr>
      <vt:lpstr>Systems Software (2)</vt:lpstr>
      <vt:lpstr>Operating Systems</vt:lpstr>
      <vt:lpstr>Operating Systems (2)</vt:lpstr>
      <vt:lpstr>‘Startup’ Instructions</vt:lpstr>
      <vt:lpstr>Back to the Operating System</vt:lpstr>
      <vt:lpstr>Operating Systems (4)</vt:lpstr>
      <vt:lpstr>Systems Software Recap</vt:lpstr>
      <vt:lpstr>Utility Programs</vt:lpstr>
      <vt:lpstr>Utility Programs (2)</vt:lpstr>
      <vt:lpstr>Middleware</vt:lpstr>
      <vt:lpstr>Applications Software</vt:lpstr>
      <vt:lpstr>Applications Software (2)</vt:lpstr>
      <vt:lpstr>Applications Software (3)</vt:lpstr>
      <vt:lpstr>Applications Software (4)</vt:lpstr>
      <vt:lpstr>Windows 8 Application Examples</vt:lpstr>
      <vt:lpstr>Windows 10 Application Examples</vt:lpstr>
      <vt:lpstr>Applications Software (5)</vt:lpstr>
      <vt:lpstr>PowerPoint Presentation</vt:lpstr>
      <vt:lpstr>Applications Software Code</vt:lpstr>
      <vt:lpstr>Applications Software Summary</vt:lpstr>
      <vt:lpstr>Up Next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-  DT228/1</dc:title>
  <dc:creator>DIT</dc:creator>
  <cp:lastModifiedBy>Art Sloan</cp:lastModifiedBy>
  <cp:revision>63</cp:revision>
  <dcterms:created xsi:type="dcterms:W3CDTF">2011-09-20T11:22:10Z</dcterms:created>
  <dcterms:modified xsi:type="dcterms:W3CDTF">2016-09-20T10:36:51Z</dcterms:modified>
</cp:coreProperties>
</file>