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0"/>
  </p:notesMasterIdLst>
  <p:sldIdLst>
    <p:sldId id="257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25" r:id="rId24"/>
    <p:sldId id="326" r:id="rId25"/>
    <p:sldId id="316" r:id="rId26"/>
    <p:sldId id="319" r:id="rId27"/>
    <p:sldId id="320" r:id="rId28"/>
    <p:sldId id="321" r:id="rId29"/>
    <p:sldId id="322" r:id="rId30"/>
    <p:sldId id="323" r:id="rId31"/>
    <p:sldId id="324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BEB3CD2-82CF-4280-B61E-9A9E31E8C523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A9AB1B-DE1D-4F77-B593-016E2FD4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492C1D-3B43-4FD3-8E3E-7C270D84031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BFC55C-A0FA-4B9A-900F-35683AA41923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0AC6E3-10A4-4C3F-BDFA-A16BADF325FB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458E41-D63C-421D-AC4D-C0A7DF396CB1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C67AF8-99AB-47DE-9B0E-E457D18A40E7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75E89-3DC8-4454-A69C-18AB0202D76D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AB5895-8318-4E99-87FB-76BB14027229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D5282E-42E8-49FA-9FCF-DF5064721728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B180C0-F48A-4F3A-B004-38722317DF4D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6F8A66-629B-42F4-B122-88CB484DFBD1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16B09E-800E-4D70-B023-7AAB923DF01F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B74140-A98B-4B11-BE68-E27307469708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704045-5B83-405E-8403-30DC04435C7F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95A68C-87D2-4B84-8587-D2E3781ECB0C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50FB06-57BB-4062-847A-CDCA24AB8C08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164868-D37E-45CC-8E3C-EB5AF01852FC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E0077C-130E-4339-8877-6F1FBE455912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4852" y="8685862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92275AC-009D-4571-90A7-08C70272A72D}" type="slidenum">
              <a:rPr lang="en-US" altLang="en-US" sz="1200"/>
              <a:pPr algn="r" eaLnBrk="1" hangingPunct="1"/>
              <a:t>31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290AFC-F873-4406-8522-A0D5FB1801B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0A3DDE-81C2-4944-911C-457BE2B7553A}" type="slidenum">
              <a:rPr lang="en-GB"/>
              <a:pPr/>
              <a:t>42</a:t>
            </a:fld>
            <a:endParaRPr lang="en-GB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37E1C9-47B0-40B7-9F2F-34FFB8E6F64D}" type="slidenum">
              <a:rPr lang="en-GB"/>
              <a:pPr/>
              <a:t>46</a:t>
            </a:fld>
            <a:endParaRPr lang="en-GB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10B4AF-E34F-4F34-90A9-A7F7C2DECAF5}" type="slidenum">
              <a:rPr lang="en-GB"/>
              <a:pPr/>
              <a:t>47</a:t>
            </a:fld>
            <a:endParaRPr lang="en-GB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AEF6C9-19FC-47E2-9918-2B33370A21D9}" type="slidenum">
              <a:rPr lang="en-GB"/>
              <a:pPr/>
              <a:t>48</a:t>
            </a:fld>
            <a:endParaRPr lang="en-GB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8FFB2E-4BCC-491B-BE00-6DD1E9C005B0}" type="slidenum">
              <a:rPr lang="en-GB"/>
              <a:pPr/>
              <a:t>49</a:t>
            </a:fld>
            <a:endParaRPr lang="en-GB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8CF548-09F8-4605-B156-EF723BF202AE}" type="slidenum">
              <a:rPr lang="en-GB"/>
              <a:pPr/>
              <a:t>50</a:t>
            </a:fld>
            <a:endParaRPr lang="en-GB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87ABCA-D7DE-453C-BD64-1B9A18F9D3C6}" type="slidenum">
              <a:rPr lang="en-GB"/>
              <a:pPr/>
              <a:t>51</a:t>
            </a:fld>
            <a:endParaRPr lang="en-GB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49FE9D-CC04-4217-88DA-41980061597B}" type="slidenum">
              <a:rPr lang="en-GB"/>
              <a:pPr/>
              <a:t>52</a:t>
            </a:fld>
            <a:endParaRPr lang="en-GB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CBA55A-BADC-46D2-9038-E2A4F55D5F56}" type="slidenum">
              <a:rPr lang="en-GB"/>
              <a:pPr/>
              <a:t>53</a:t>
            </a:fld>
            <a:endParaRPr lang="en-GB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6456BA-6388-4E38-89D6-F1FC5D189902}" type="slidenum">
              <a:rPr lang="en-GB"/>
              <a:pPr/>
              <a:t>54</a:t>
            </a:fld>
            <a:endParaRPr lang="en-GB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E02402-230F-44F4-8D98-6C6A55A7B7D8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24C81-DCDE-4B0C-8C29-074D8BA83006}" type="slidenum">
              <a:rPr lang="en-GB"/>
              <a:pPr/>
              <a:t>55</a:t>
            </a:fld>
            <a:endParaRPr lang="en-GB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90DD48-4534-4AF8-A505-8903225AE1F5}" type="slidenum">
              <a:rPr lang="en-GB"/>
              <a:pPr/>
              <a:t>56</a:t>
            </a:fld>
            <a:endParaRPr lang="en-GB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C73052-B5C9-419D-87B0-D4895C57A5F0}" type="slidenum">
              <a:rPr lang="en-GB"/>
              <a:pPr/>
              <a:t>57</a:t>
            </a:fld>
            <a:endParaRPr lang="en-GB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72AFBF-2002-4F1F-8833-56E05AFF93D9}" type="slidenum">
              <a:rPr lang="en-GB"/>
              <a:pPr/>
              <a:t>58</a:t>
            </a:fld>
            <a:endParaRPr lang="en-GB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E6E7C-1E5D-4494-BF22-7F6E099058C9}" type="slidenum">
              <a:rPr lang="en-GB"/>
              <a:pPr/>
              <a:t>59</a:t>
            </a:fld>
            <a:endParaRPr lang="en-GB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E4933E-264E-494F-82CD-F7CB273646FF}" type="slidenum">
              <a:rPr lang="en-GB"/>
              <a:pPr/>
              <a:t>60</a:t>
            </a:fld>
            <a:endParaRPr lang="en-GB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1DDB14-C99D-4D5A-97E3-6979F4B6FF9E}" type="slidenum">
              <a:rPr lang="en-GB"/>
              <a:pPr/>
              <a:t>61</a:t>
            </a:fld>
            <a:endParaRPr lang="en-GB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A6DE78-A355-4F18-8E67-2BFA3D9A5D99}" type="slidenum">
              <a:rPr lang="en-GB"/>
              <a:pPr/>
              <a:t>62</a:t>
            </a:fld>
            <a:endParaRPr lang="en-GB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F8DEB7-FFB6-41A8-A084-2ED97B13F2E9}" type="slidenum">
              <a:rPr lang="en-GB"/>
              <a:pPr/>
              <a:t>64</a:t>
            </a:fld>
            <a:endParaRPr lang="en-GB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15359E-968D-4E1F-8AB6-7C242CA94B99}" type="slidenum">
              <a:rPr lang="en-GB"/>
              <a:pPr/>
              <a:t>65</a:t>
            </a:fld>
            <a:endParaRPr lang="en-GB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525B02-AEF3-43E1-870C-CD2CE33851EF}" type="slidenum">
              <a:rPr lang="en-GB"/>
              <a:pPr/>
              <a:t>66</a:t>
            </a:fld>
            <a:endParaRPr lang="en-GB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ED39D1-D2DE-42C1-9BAD-FFD70156CD81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C01BB3-2940-45F1-8A09-5CAC83104847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DC83C-8CA0-4C3F-B70F-B3EFE2FB38ED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B0F722-CD8B-476E-BC58-DD4BF4CD4942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B6EF021-80AC-4978-BDF4-D5D47DD9C2F0}" type="datetime1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1FF921-B1BD-4F6E-8663-7381EDB3F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E92B-5421-4AD9-A06A-6121A015A064}" type="datetime1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DDA-4814-4051-AC02-A4501018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E39F6-DB2A-41D8-8DBF-E8BEFA72C30A}" type="datetime1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9A98-DC68-4A5E-9B68-2422EC51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D2ED8-9BC2-4ABD-BF8D-049CE6382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DT228/1 Computer Architecture &amp; Technology</a:t>
            </a:r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9EE4-BC23-41F8-A90D-6010CA84B9C6}" type="datetime1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0280-6DB7-40D1-A84C-7B25AE5E7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4DFA13-92DE-45C8-98FE-87054EE81159}" type="datetime1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544B2C-7E8B-41CB-A4BC-0E136E09E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E54905-FB48-46E3-A418-DA0F0DF4232E}" type="datetime1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97110D-8923-4033-A631-195C04906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471B9F-A352-415A-A0ED-C2C826CDEF55}" type="datetime1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54F996-76E6-4531-8081-C6DEED26B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C07B71-FFCE-46F9-9B47-8E5F8B170EA0}" type="datetime1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FD81E5-4B71-4402-8892-7EAB6188C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D46C-E198-480E-A9C3-2165DA266C56}" type="datetime1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B77C9-42CB-4D89-8EA5-252671BF1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622840-3ACC-46A6-B264-347D7D891A2B}" type="datetime1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701262-8BA0-4E47-88F7-643A66BC0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7645AB1-677A-416C-9DFD-2C851154440D}" type="datetime1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D42EF2-7FCF-4FA6-96BF-9481DCA20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826B9F6-06DF-479A-A71A-1D1163EFFDAD}" type="datetime1">
              <a:rPr lang="en-US"/>
              <a:pPr>
                <a:defRPr/>
              </a:pPr>
              <a:t>9/28/2016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BD30E8DE-CACF-49E3-90F8-AB8CCBAEB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  <p:sldLayoutId id="214748370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imgres?imgurl=http://download.intel.com/pressroom/kits/corei7/images/Intel_Core_i7_right_side.jpg&amp;imgrefurl=http://veyooz.wordpress.com/&amp;usg=__V-ciOz198xZxM4aAI6xYSBVd0D0=&amp;h=1807&amp;w=2100&amp;sz=1694&amp;hl=en&amp;start=5&amp;zoom=1&amp;itbs=1&amp;tbnid=8Ia8-H8YLVIfNM:&amp;tbnh=129&amp;tbnw=150&amp;prev=/images?q%3Dintel%2Bi7%2Bprocessor%26hl%3Den%26gbv%3D2%26tbs%3Disch: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jpeg"/><Relationship Id="rId7" Type="http://schemas.openxmlformats.org/officeDocument/2006/relationships/hyperlink" Target="http://www.google.co.uk/imgres?imgurl=http://di1.shopping.com/images1/pi/43/d0/c8/20312190-177x150-0-0.jpg&amp;imgrefurl=http://www.dealtime.com/IBM-PC-DOS-2000-Full-Version-04L5567/info&amp;usg=__BngvDdgZD5fhK9jX0Tfx7D9g9vg=&amp;h=150&amp;w=176&amp;sz=3&amp;hl=en&amp;start=39&amp;zoom=1&amp;tbnid=vAROgARZhcVyGM:&amp;tbnh=85&amp;tbnw=100&amp;ei=vT2MTteBPaHN0QXq9oXnBQ&amp;prev=/search?q=ibm+pc-dos&amp;start=21&amp;hl=en&amp;sa=N&amp;gbv=2&amp;tbm=isch&amp;itbs=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31.jpeg"/><Relationship Id="rId4" Type="http://schemas.openxmlformats.org/officeDocument/2006/relationships/hyperlink" Target="http://www.google.co.uk/imgres?imgurl=http://www.geekosystem.com/wp-content/uploads/2011/07/ms-dos-logo1.jpg&amp;imgrefurl=http://www.geekosystem.com/dos-turns-30/&amp;usg=__RX-4zCkpmi9ahH7OvkE5Nw5DGdo=&amp;h=293&amp;w=300&amp;sz=37&amp;hl=en&amp;start=11&amp;zoom=1&amp;tbnid=qLI7enRNExH1lM:&amp;tbnh=113&amp;tbnw=116&amp;ei=1jyMTsPcAcLP0QW9pf3PBQ&amp;prev=/search?q=ms-dos+computer+operating+system&amp;hl=en&amp;gbv=2&amp;tbm=isch&amp;itbs=1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7.jpeg"/><Relationship Id="rId2" Type="http://schemas.openxmlformats.org/officeDocument/2006/relationships/hyperlink" Target="http://www.google.ie/imgres?imgurl=http://hothotbuzz.com/wp-content/gallery/intel-core-i3-processor/8f2cdba1a1-500x_p_intel_core_i5_rotate_badge.jpg&amp;imgrefurl=http://hothotbuzz.com/intel-core-i3-processor/&amp;usg=__BJ0xVbMjoScuC9IAztzGdHdwH-A=&amp;h=387&amp;w=500&amp;sz=65&amp;hl=en&amp;start=10&amp;zoom=1&amp;tbnid=mvSKswiQ1M_NGM:&amp;tbnh=101&amp;tbnw=130&amp;ei=FmSMTtr6HsTB8QPa38XRBg&amp;prev=/search?q=core+i3&amp;hl=en&amp;gbv=2&amp;tbm=isch&amp;itbs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ie/imgres?imgurl=http://www.productwiki.com/upload/images/intel_core_i7_2617m.jpg&amp;imgrefurl=http://www.productwiki.com/intel-core-i7-2617m/&amp;usg=__3jopIigVmxVvnW2Mm8tgL2sqneU=&amp;h=1377&amp;w=1600&amp;sz=303&amp;hl=en&amp;start=11&amp;zoom=1&amp;tbnid=1u7mEsPeW6upiM:&amp;tbnh=129&amp;tbnw=150&amp;ei=5mSMTpSvJIi38QPVhfTRBg&amp;prev=/search?q=core+i7&amp;hl=en&amp;sa=G&amp;gbv=2&amp;tbm=isch&amp;itbs=1" TargetMode="External"/><Relationship Id="rId5" Type="http://schemas.openxmlformats.org/officeDocument/2006/relationships/image" Target="../media/image36.jpeg"/><Relationship Id="rId4" Type="http://schemas.openxmlformats.org/officeDocument/2006/relationships/hyperlink" Target="http://www.google.ie/imgres?imgurl=http://static.techspot.com/articles-info/193/images/Image_03b.jpg&amp;imgrefurl=http://www.techspot.com/review/193-intel-core-i5-750/&amp;usg=__s_6xSKgtrkzJeZchrriToG87ao8=&amp;h=423&amp;w=500&amp;sz=44&amp;hl=en&amp;start=1&amp;zoom=1&amp;tbnid=neQC2dDUxByK9M:&amp;tbnh=110&amp;tbnw=130&amp;ei=WWSMTs-_LIu48gOcs_HRBg&amp;prev=/search?q=core+i5&amp;hl=en&amp;gbv=2&amp;tbm=isch&amp;itbs=1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3600" smtClean="0"/>
              <a:t>Course -  DT228/1</a:t>
            </a:r>
            <a:endParaRPr lang="en-US" sz="36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997200"/>
            <a:ext cx="6400800" cy="911225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en-IE" sz="3300" smtClean="0">
                <a:solidFill>
                  <a:srgbClr val="474B78"/>
                </a:solidFill>
              </a:rPr>
              <a:t>Information Technology Fundamentals</a:t>
            </a:r>
            <a:endParaRPr lang="en-US" sz="3300" smtClean="0">
              <a:solidFill>
                <a:srgbClr val="474B78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7624" y="4509120"/>
            <a:ext cx="6985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IE" sz="3200" dirty="0" smtClean="0">
                <a:solidFill>
                  <a:srgbClr val="CC0000"/>
                </a:solidFill>
                <a:latin typeface="Lucida Sans Unicode" pitchFamily="34" charset="0"/>
              </a:rPr>
              <a:t>A HISTORY OF INFORMATION TECHNOLOGY</a:t>
            </a:r>
            <a:endParaRPr lang="en-US" sz="3200" dirty="0">
              <a:solidFill>
                <a:srgbClr val="CC0000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E68D66-EE0F-4AE4-B6AA-60A1258432C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smtClean="0"/>
              <a:t>Vacuum Tubes </a:t>
            </a:r>
            <a:r>
              <a:rPr lang="en-GB" dirty="0" smtClean="0"/>
              <a:t>(4)</a:t>
            </a:r>
            <a:endParaRPr lang="en-US" dirty="0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A vacuum tube is a glass tube surrounding a vacuum (an area from which all gases have been removed).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When electrical contacts are put on the ‘in-point’ and ‘out-point’ you can get a current to flow though the vacuum inside the glass. </a:t>
            </a:r>
          </a:p>
        </p:txBody>
      </p:sp>
    </p:spTree>
    <p:extLst>
      <p:ext uri="{BB962C8B-B14F-4D97-AF65-F5344CB8AC3E}">
        <p14:creationId xmlns:p14="http://schemas.microsoft.com/office/powerpoint/2010/main" val="355716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7A34CB-B3CC-46CB-8A31-5B12651345C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First Generation (continued)</a:t>
            </a:r>
            <a:endParaRPr lang="en-US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Thomas Edison, in 1883, while experimenting with lightbulbs, saw that he could get current to jump from the hot filament to a metal plate underneath the filament.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Edison’s discovery - the "Edison effect" - was that electrical current does not need a wire to move through. It can travel right through a gas or even a vacuum.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It was many years later (during the 1930s) that the vacuum tubes (also known as valves) were used practically in computing devices. </a:t>
            </a:r>
          </a:p>
        </p:txBody>
      </p:sp>
    </p:spTree>
    <p:extLst>
      <p:ext uri="{BB962C8B-B14F-4D97-AF65-F5344CB8AC3E}">
        <p14:creationId xmlns:p14="http://schemas.microsoft.com/office/powerpoint/2010/main" val="107120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98A62-3E56-40C1-ACBE-EB3E537E166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First Generation (</a:t>
            </a:r>
            <a:r>
              <a:rPr lang="en-GB" dirty="0" err="1" smtClean="0"/>
              <a:t>cont</a:t>
            </a:r>
            <a:r>
              <a:rPr lang="en-GB" dirty="0" smtClean="0"/>
              <a:t> (2))</a:t>
            </a:r>
            <a:endParaRPr 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Main memory size was typically 2000 bytes (2 K bytes).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Speed was about 10,000 instructions per second.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Rotating magnetic drums were used for internal storage and punched cards were an external storage medium.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Jobs such as running programs or printing output had to be controlled manually. </a:t>
            </a:r>
          </a:p>
        </p:txBody>
      </p:sp>
    </p:spTree>
    <p:extLst>
      <p:ext uri="{BB962C8B-B14F-4D97-AF65-F5344CB8AC3E}">
        <p14:creationId xmlns:p14="http://schemas.microsoft.com/office/powerpoint/2010/main" val="373821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F28F3-D628-431B-8077-197EC24B89F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Second Generation</a:t>
            </a:r>
            <a:endParaRPr lang="en-US" dirty="0" smtClean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Transistors</a:t>
            </a:r>
            <a:r>
              <a:rPr lang="en-US" sz="2400" dirty="0" smtClean="0"/>
              <a:t>	</a:t>
            </a:r>
            <a:r>
              <a:rPr lang="en-US" sz="2800" dirty="0" smtClean="0"/>
              <a:t>(1957 – 1963)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These had transistors instead of vacuum tubes as the devices for storing and processing information.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Transistors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were much more stable,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more reliable than vacuum tubes,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they generated less heat,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consumed less power.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Each transistor had to be individually made and wired into a printed circuit board.</a:t>
            </a:r>
          </a:p>
        </p:txBody>
      </p:sp>
    </p:spTree>
    <p:extLst>
      <p:ext uri="{BB962C8B-B14F-4D97-AF65-F5344CB8AC3E}">
        <p14:creationId xmlns:p14="http://schemas.microsoft.com/office/powerpoint/2010/main" val="15476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833CE4-E214-4785-9AE8-FAB148362B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Second Generation (2)</a:t>
            </a:r>
            <a:endParaRPr lang="en-US" dirty="0" smtClean="0"/>
          </a:p>
        </p:txBody>
      </p:sp>
      <p:pic>
        <p:nvPicPr>
          <p:cNvPr id="46085" name="Picture 3" descr="475_point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2197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4" descr="ck7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708275"/>
            <a:ext cx="19812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1125" name="Group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3900"/>
        </p:xfrm>
        <a:graphic>
          <a:graphicData uri="http://schemas.openxmlformats.org/drawingml/2006/table">
            <a:tbl>
              <a:tblPr/>
              <a:tblGrid>
                <a:gridCol w="4249738"/>
                <a:gridCol w="3979862"/>
              </a:tblGrid>
              <a:tr h="4533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 transistor (being examined by a bloke with tweezers)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Junction transistors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543C7-E9C0-4C8D-95DD-7B938F3EB51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Transistors used in 1950s computers were a kind of semiconductor amplifier, because when a bit of electrical current came through one of the contacts (inward), another even stronger current came out of the other contact. 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Transistors could (can) either let lots of current through or let none through. </a:t>
            </a:r>
          </a:p>
        </p:txBody>
      </p:sp>
    </p:spTree>
    <p:extLst>
      <p:ext uri="{BB962C8B-B14F-4D97-AF65-F5344CB8AC3E}">
        <p14:creationId xmlns:p14="http://schemas.microsoft.com/office/powerpoint/2010/main" val="293446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FA437-23BE-475B-823C-B03BB355F9D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Second Generation (3)</a:t>
            </a:r>
            <a:endParaRPr 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Magnetic core memory was the primary storage technology of this period - small magnetic rings, about 1mm in diameter.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Each ring could be </a:t>
            </a:r>
            <a:r>
              <a:rPr lang="en-US" sz="2400" dirty="0" err="1" smtClean="0"/>
              <a:t>polarised</a:t>
            </a:r>
            <a:r>
              <a:rPr lang="en-US" sz="2400" dirty="0" smtClean="0"/>
              <a:t> in one of two directions to represent a data bit.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Wires were strung along and through these cores to both write and read data. This system had to be assembled by hand and was, therefore, very expensive. </a:t>
            </a:r>
          </a:p>
        </p:txBody>
      </p:sp>
    </p:spTree>
    <p:extLst>
      <p:ext uri="{BB962C8B-B14F-4D97-AF65-F5344CB8AC3E}">
        <p14:creationId xmlns:p14="http://schemas.microsoft.com/office/powerpoint/2010/main" val="155674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8AEF5D-F705-42DA-898C-FDC3B362922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9156" name="Picture 2" descr="042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6250"/>
            <a:ext cx="5329238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331912" y="4856163"/>
            <a:ext cx="6192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Ferrite ring core memory diagram (These rings are about ten times the actual size!) 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1331912" y="5557838"/>
            <a:ext cx="6408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Each of these rings ‘held’ magnetism polarized in one direction or the other to represent a Binary 1 or 0. </a:t>
            </a:r>
          </a:p>
        </p:txBody>
      </p:sp>
    </p:spTree>
    <p:extLst>
      <p:ext uri="{BB962C8B-B14F-4D97-AF65-F5344CB8AC3E}">
        <p14:creationId xmlns:p14="http://schemas.microsoft.com/office/powerpoint/2010/main" val="335418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745B1-8678-4BA0-AF1C-A1FC69A3A4B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50180" name="Picture 2" descr="54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6250"/>
            <a:ext cx="5903913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1692275" y="5300663"/>
            <a:ext cx="590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Ferrite ring core memory board (Circa late 1950s) </a:t>
            </a:r>
          </a:p>
        </p:txBody>
      </p:sp>
    </p:spTree>
    <p:extLst>
      <p:ext uri="{BB962C8B-B14F-4D97-AF65-F5344CB8AC3E}">
        <p14:creationId xmlns:p14="http://schemas.microsoft.com/office/powerpoint/2010/main" val="81115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94977-B9FE-498C-86F5-07B8C9F4184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51204" name="Picture 2" descr="54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6250"/>
            <a:ext cx="59055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619250" y="5300663"/>
            <a:ext cx="626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Close-up of a ferrite ring core memory board </a:t>
            </a:r>
          </a:p>
        </p:txBody>
      </p:sp>
    </p:spTree>
    <p:extLst>
      <p:ext uri="{BB962C8B-B14F-4D97-AF65-F5344CB8AC3E}">
        <p14:creationId xmlns:p14="http://schemas.microsoft.com/office/powerpoint/2010/main" val="329150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600" dirty="0" smtClean="0"/>
              <a:t>For the context of this module (Information Technology Fundamentals) I have chosen to look at developments in hardware – the ‘four generations’ of development.</a:t>
            </a:r>
          </a:p>
          <a:p>
            <a:endParaRPr lang="en-IE" sz="2600" dirty="0"/>
          </a:p>
          <a:p>
            <a:r>
              <a:rPr lang="en-IE" sz="2600" dirty="0" smtClean="0"/>
              <a:t>This includes:</a:t>
            </a:r>
          </a:p>
          <a:p>
            <a:pPr lvl="1"/>
            <a:r>
              <a:rPr lang="en-IE" sz="2400" dirty="0" smtClean="0"/>
              <a:t>Vacuum tube technology</a:t>
            </a:r>
          </a:p>
          <a:p>
            <a:pPr lvl="1"/>
            <a:r>
              <a:rPr lang="en-IE" sz="2400" dirty="0" smtClean="0"/>
              <a:t>Magnetic core technology and transistors</a:t>
            </a:r>
          </a:p>
          <a:p>
            <a:pPr lvl="1"/>
            <a:r>
              <a:rPr lang="en-IE" sz="2400" dirty="0" smtClean="0"/>
              <a:t>Integrated circuits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Sort of History?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80ED1-5EBD-4A70-90A0-D3EB1EB4392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Second Generation (4)</a:t>
            </a:r>
            <a:endParaRPr lang="en-US" dirty="0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Second generation computers had up to 32K bytes of random access memory.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Speeds of 200,000 - 300,000 instructions per second.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They were used more widely for scientific work and for business tasks such as automating payroll and billing.</a:t>
            </a:r>
          </a:p>
        </p:txBody>
      </p:sp>
    </p:spTree>
    <p:extLst>
      <p:ext uri="{BB962C8B-B14F-4D97-AF65-F5344CB8AC3E}">
        <p14:creationId xmlns:p14="http://schemas.microsoft.com/office/powerpoint/2010/main" val="122323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7B9A9-A7B8-4F09-86D7-D0044DEC735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Third Generation</a:t>
            </a:r>
            <a:endParaRPr lang="en-US" dirty="0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 smtClean="0"/>
              <a:t>Integrated Circuits</a:t>
            </a:r>
            <a:r>
              <a:rPr lang="en-GB" sz="2400" dirty="0" smtClean="0"/>
              <a:t>		</a:t>
            </a:r>
            <a:r>
              <a:rPr lang="en-GB" sz="2800" dirty="0" smtClean="0"/>
              <a:t>(1964 – 1979)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These used integrated circuits that were made by printing hundreds, later thousands of tiny transistors on small silicon chips.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These devices were called semiconductors.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Computer memories expanded to 2,097,152 bytes (2 Megabytes) of Random Access Memory (RAM). (2 x 2 to the 20th power.)  Speeds went to 5 million instructions per second (5 MIPS). </a:t>
            </a:r>
          </a:p>
        </p:txBody>
      </p:sp>
    </p:spTree>
    <p:extLst>
      <p:ext uri="{BB962C8B-B14F-4D97-AF65-F5344CB8AC3E}">
        <p14:creationId xmlns:p14="http://schemas.microsoft.com/office/powerpoint/2010/main" val="134445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03C27-6C3B-43DC-AE0D-F746DD7ABF6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Third Generation (2)</a:t>
            </a:r>
            <a:endParaRPr lang="en-US" dirty="0" smtClean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Special software - operating systems were needed. They automated the running of the programs and communications between the Central Processing Unit, printers and other output and input devices.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With 3rd Generation computers came software which could be used by people without extensive technical training, making it possible to expand computers’ role in business. </a:t>
            </a:r>
          </a:p>
        </p:txBody>
      </p:sp>
    </p:spTree>
    <p:extLst>
      <p:ext uri="{BB962C8B-B14F-4D97-AF65-F5344CB8AC3E}">
        <p14:creationId xmlns:p14="http://schemas.microsoft.com/office/powerpoint/2010/main" val="323935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41438"/>
            <a:ext cx="4824412" cy="4995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altLang="en-US" sz="2600" dirty="0" smtClean="0">
                <a:effectLst/>
              </a:rPr>
              <a:t>Around 1971</a:t>
            </a:r>
            <a:endParaRPr lang="en-US" altLang="en-US" sz="2600" dirty="0" smtClean="0">
              <a:effectLst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dirty="0" smtClean="0">
                <a:effectLst/>
              </a:rPr>
              <a:t>The 4004 had 2,250 transistors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dirty="0" smtClean="0">
                <a:effectLst/>
              </a:rPr>
              <a:t>four-bit chunks (four 1’s or 0’s)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dirty="0" smtClean="0">
                <a:effectLst/>
              </a:rPr>
              <a:t>108Khz clock speed</a:t>
            </a:r>
          </a:p>
          <a:p>
            <a:r>
              <a:rPr lang="en-US" altLang="en-US" sz="2600" dirty="0" smtClean="0">
                <a:effectLst/>
              </a:rPr>
              <a:t>Was called a “Microchip</a:t>
            </a:r>
            <a:r>
              <a:rPr lang="en-US" altLang="en-US" dirty="0" smtClean="0">
                <a:effectLst/>
              </a:rPr>
              <a:t>”</a:t>
            </a:r>
          </a:p>
        </p:txBody>
      </p:sp>
      <p:pic>
        <p:nvPicPr>
          <p:cNvPr id="56324" name="Picture 6" descr="intel4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36671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GB" dirty="0" smtClean="0"/>
              <a:t>Third Generation (3)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7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1341438"/>
            <a:ext cx="3962400" cy="5287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altLang="en-US" sz="2600" dirty="0" smtClean="0">
                <a:effectLst/>
              </a:rPr>
              <a:t>1975, MITS Altair</a:t>
            </a:r>
            <a:endParaRPr lang="en-US" altLang="en-US" sz="2600" dirty="0" smtClean="0">
              <a:effectLst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dirty="0" smtClean="0">
                <a:effectLst/>
              </a:rPr>
              <a:t>256 byte memory (not Kilobytes or Megabytes)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dirty="0" smtClean="0">
                <a:effectLst/>
              </a:rPr>
              <a:t>2 MHz Intel 8080 chips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dirty="0" smtClean="0">
                <a:effectLst/>
              </a:rPr>
              <a:t>Just a box with flashing lights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dirty="0" smtClean="0">
                <a:effectLst/>
              </a:rPr>
              <a:t>Cost : $395 kit, $495 assembled.</a:t>
            </a:r>
          </a:p>
          <a:p>
            <a:endParaRPr lang="en-US" altLang="en-US" sz="2800" dirty="0" smtClean="0">
              <a:effectLst/>
            </a:endParaRPr>
          </a:p>
        </p:txBody>
      </p:sp>
      <p:pic>
        <p:nvPicPr>
          <p:cNvPr id="57348" name="Picture 9" descr="alt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29736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4427538" y="5373688"/>
            <a:ext cx="4537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MITS – Micro Instrumentation and Telemetry Systems, Inc.</a:t>
            </a:r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GB" dirty="0" smtClean="0"/>
              <a:t>Third Generation (4)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4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0827D-7F49-4FC7-9358-864D252DF0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Fourth Generation</a:t>
            </a:r>
            <a:endParaRPr lang="en-US" dirty="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 smtClean="0"/>
              <a:t>Very Large-Scale Integrated Circuits</a:t>
            </a:r>
            <a:r>
              <a:rPr lang="en-GB" sz="2400" dirty="0" smtClean="0"/>
              <a:t>	</a:t>
            </a:r>
            <a:r>
              <a:rPr lang="en-GB" sz="2800" dirty="0" smtClean="0"/>
              <a:t>(1980 – Present)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These use very large-scale integrated circuits (VLSIC) may have typical speeds exceeding 200 MIPS.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Such Integrated Circuits (ICs) are packed with 200,000 to over 3,000,000 circuits per chip. (Example: Pentium III = @ nine million transistor-type circuits.) </a:t>
            </a:r>
          </a:p>
        </p:txBody>
      </p:sp>
    </p:spTree>
    <p:extLst>
      <p:ext uri="{BB962C8B-B14F-4D97-AF65-F5344CB8AC3E}">
        <p14:creationId xmlns:p14="http://schemas.microsoft.com/office/powerpoint/2010/main" val="305909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4A983B-6138-420F-89B6-F1749DB62B6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Fourth Generation </a:t>
            </a:r>
            <a:r>
              <a:rPr lang="en-GB" dirty="0" smtClean="0"/>
              <a:t>(2)</a:t>
            </a:r>
            <a:endParaRPr lang="en-US" dirty="0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smtClean="0"/>
              <a:t>Costs have fallen so that desktop computers are relatively inexpensive and available for use in business and everyday life.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smtClean="0"/>
              <a:t>Memory capacity has gone to around four billion bytes (4 gigabytes) in standard PC machines.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smtClean="0"/>
              <a:t>‘Intelligent’ electronic features of cars, stereos, toys, cameras and watches, for instance, are based on microprocessors. </a:t>
            </a: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293410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9F9E5-047B-4356-B022-D2F3BC446C9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9396" name="Picture 2" descr="4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6250"/>
            <a:ext cx="540067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755650" y="4581525"/>
            <a:ext cx="734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Intel 80486 microchips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755650" y="4978400"/>
            <a:ext cx="7848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/>
              <a:t>A ‘486’ (of @ 1990) had two million transistors on the circuit. The equivalent of 2,000,000 vacuum tubes. The most modern chips have, typically, seven million transistors.</a:t>
            </a:r>
          </a:p>
        </p:txBody>
      </p:sp>
    </p:spTree>
    <p:extLst>
      <p:ext uri="{BB962C8B-B14F-4D97-AF65-F5344CB8AC3E}">
        <p14:creationId xmlns:p14="http://schemas.microsoft.com/office/powerpoint/2010/main" val="86673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609600"/>
            <a:ext cx="8991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Generations of Electronic Computers</a:t>
            </a:r>
          </a:p>
        </p:txBody>
      </p:sp>
      <p:sp>
        <p:nvSpPr>
          <p:cNvPr id="60420" name="AutoShape 4"/>
          <p:cNvSpPr>
            <a:spLocks noChangeAspect="1" noChangeArrowheads="1" noTextEdit="1"/>
          </p:cNvSpPr>
          <p:nvPr/>
        </p:nvSpPr>
        <p:spPr bwMode="auto">
          <a:xfrm>
            <a:off x="506571" y="1964512"/>
            <a:ext cx="9916719" cy="454039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60421" name="Group 206"/>
          <p:cNvGrpSpPr>
            <a:grpSpLocks/>
          </p:cNvGrpSpPr>
          <p:nvPr/>
        </p:nvGrpSpPr>
        <p:grpSpPr bwMode="auto">
          <a:xfrm>
            <a:off x="582269" y="1964512"/>
            <a:ext cx="7989571" cy="3552413"/>
            <a:chOff x="437" y="1298"/>
            <a:chExt cx="5033" cy="2463"/>
          </a:xfrm>
        </p:grpSpPr>
        <p:sp>
          <p:nvSpPr>
            <p:cNvPr id="60463" name="Rectangle 6"/>
            <p:cNvSpPr>
              <a:spLocks noChangeArrowheads="1"/>
            </p:cNvSpPr>
            <p:nvPr/>
          </p:nvSpPr>
          <p:spPr bwMode="auto">
            <a:xfrm>
              <a:off x="475" y="130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64" name="Rectangle 7"/>
            <p:cNvSpPr>
              <a:spLocks noChangeArrowheads="1"/>
            </p:cNvSpPr>
            <p:nvPr/>
          </p:nvSpPr>
          <p:spPr bwMode="auto">
            <a:xfrm>
              <a:off x="1370" y="1304"/>
              <a:ext cx="3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First</a:t>
              </a:r>
              <a:endParaRPr lang="en-US" altLang="en-US"/>
            </a:p>
          </p:txBody>
        </p:sp>
        <p:sp>
          <p:nvSpPr>
            <p:cNvPr id="60465" name="Rectangle 8"/>
            <p:cNvSpPr>
              <a:spLocks noChangeArrowheads="1"/>
            </p:cNvSpPr>
            <p:nvPr/>
          </p:nvSpPr>
          <p:spPr bwMode="auto">
            <a:xfrm>
              <a:off x="1702" y="130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66" name="Rectangle 9"/>
            <p:cNvSpPr>
              <a:spLocks noChangeArrowheads="1"/>
            </p:cNvSpPr>
            <p:nvPr/>
          </p:nvSpPr>
          <p:spPr bwMode="auto">
            <a:xfrm>
              <a:off x="1370" y="1490"/>
              <a:ext cx="7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Generation</a:t>
              </a:r>
              <a:endParaRPr lang="en-US" altLang="en-US"/>
            </a:p>
          </p:txBody>
        </p:sp>
        <p:sp>
          <p:nvSpPr>
            <p:cNvPr id="60467" name="Rectangle 10"/>
            <p:cNvSpPr>
              <a:spLocks noChangeArrowheads="1"/>
            </p:cNvSpPr>
            <p:nvPr/>
          </p:nvSpPr>
          <p:spPr bwMode="auto">
            <a:xfrm>
              <a:off x="2149" y="149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68" name="Rectangle 11"/>
            <p:cNvSpPr>
              <a:spLocks noChangeArrowheads="1"/>
            </p:cNvSpPr>
            <p:nvPr/>
          </p:nvSpPr>
          <p:spPr bwMode="auto">
            <a:xfrm>
              <a:off x="2331" y="1304"/>
              <a:ext cx="5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Second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69" name="Rectangle 12"/>
            <p:cNvSpPr>
              <a:spLocks noChangeArrowheads="1"/>
            </p:cNvSpPr>
            <p:nvPr/>
          </p:nvSpPr>
          <p:spPr bwMode="auto">
            <a:xfrm>
              <a:off x="2864" y="130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70" name="Rectangle 13"/>
            <p:cNvSpPr>
              <a:spLocks noChangeArrowheads="1"/>
            </p:cNvSpPr>
            <p:nvPr/>
          </p:nvSpPr>
          <p:spPr bwMode="auto">
            <a:xfrm>
              <a:off x="2331" y="1490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Generation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0471" name="Rectangle 14"/>
            <p:cNvSpPr>
              <a:spLocks noChangeArrowheads="1"/>
            </p:cNvSpPr>
            <p:nvPr/>
          </p:nvSpPr>
          <p:spPr bwMode="auto">
            <a:xfrm>
              <a:off x="2659" y="149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72" name="Rectangle 15"/>
            <p:cNvSpPr>
              <a:spLocks noChangeArrowheads="1"/>
            </p:cNvSpPr>
            <p:nvPr/>
          </p:nvSpPr>
          <p:spPr bwMode="auto">
            <a:xfrm>
              <a:off x="3317" y="1304"/>
              <a:ext cx="3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Third</a:t>
              </a:r>
              <a:endParaRPr lang="en-US" altLang="en-US"/>
            </a:p>
          </p:txBody>
        </p:sp>
        <p:sp>
          <p:nvSpPr>
            <p:cNvPr id="60473" name="Rectangle 16"/>
            <p:cNvSpPr>
              <a:spLocks noChangeArrowheads="1"/>
            </p:cNvSpPr>
            <p:nvPr/>
          </p:nvSpPr>
          <p:spPr bwMode="auto">
            <a:xfrm>
              <a:off x="3720" y="130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74" name="Rectangle 17"/>
            <p:cNvSpPr>
              <a:spLocks noChangeArrowheads="1"/>
            </p:cNvSpPr>
            <p:nvPr/>
          </p:nvSpPr>
          <p:spPr bwMode="auto">
            <a:xfrm>
              <a:off x="3317" y="1490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Generation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0475" name="Rectangle 18"/>
            <p:cNvSpPr>
              <a:spLocks noChangeArrowheads="1"/>
            </p:cNvSpPr>
            <p:nvPr/>
          </p:nvSpPr>
          <p:spPr bwMode="auto">
            <a:xfrm>
              <a:off x="3644" y="149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76" name="Rectangle 19"/>
            <p:cNvSpPr>
              <a:spLocks noChangeArrowheads="1"/>
            </p:cNvSpPr>
            <p:nvPr/>
          </p:nvSpPr>
          <p:spPr bwMode="auto">
            <a:xfrm>
              <a:off x="4448" y="1304"/>
              <a:ext cx="8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Fourth Gen.</a:t>
              </a:r>
              <a:endParaRPr lang="en-US" altLang="en-US"/>
            </a:p>
          </p:txBody>
        </p:sp>
        <p:sp>
          <p:nvSpPr>
            <p:cNvPr id="60477" name="Rectangle 20"/>
            <p:cNvSpPr>
              <a:spLocks noChangeArrowheads="1"/>
            </p:cNvSpPr>
            <p:nvPr/>
          </p:nvSpPr>
          <p:spPr bwMode="auto">
            <a:xfrm>
              <a:off x="5299" y="130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478" name="Rectangle 21"/>
            <p:cNvSpPr>
              <a:spLocks noChangeArrowheads="1"/>
            </p:cNvSpPr>
            <p:nvPr/>
          </p:nvSpPr>
          <p:spPr bwMode="auto">
            <a:xfrm>
              <a:off x="437" y="1298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79" name="Line 22"/>
            <p:cNvSpPr>
              <a:spLocks noChangeShapeType="1"/>
            </p:cNvSpPr>
            <p:nvPr/>
          </p:nvSpPr>
          <p:spPr bwMode="auto">
            <a:xfrm>
              <a:off x="437" y="1298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80" name="Line 23"/>
            <p:cNvSpPr>
              <a:spLocks noChangeShapeType="1"/>
            </p:cNvSpPr>
            <p:nvPr/>
          </p:nvSpPr>
          <p:spPr bwMode="auto">
            <a:xfrm>
              <a:off x="437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81" name="Rectangle 24"/>
            <p:cNvSpPr>
              <a:spLocks noChangeArrowheads="1"/>
            </p:cNvSpPr>
            <p:nvPr/>
          </p:nvSpPr>
          <p:spPr bwMode="auto">
            <a:xfrm>
              <a:off x="437" y="1298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82" name="Line 25"/>
            <p:cNvSpPr>
              <a:spLocks noChangeShapeType="1"/>
            </p:cNvSpPr>
            <p:nvPr/>
          </p:nvSpPr>
          <p:spPr bwMode="auto">
            <a:xfrm>
              <a:off x="437" y="1298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83" name="Line 26"/>
            <p:cNvSpPr>
              <a:spLocks noChangeShapeType="1"/>
            </p:cNvSpPr>
            <p:nvPr/>
          </p:nvSpPr>
          <p:spPr bwMode="auto">
            <a:xfrm>
              <a:off x="437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84" name="Rectangle 27"/>
            <p:cNvSpPr>
              <a:spLocks noChangeArrowheads="1"/>
            </p:cNvSpPr>
            <p:nvPr/>
          </p:nvSpPr>
          <p:spPr bwMode="auto">
            <a:xfrm>
              <a:off x="440" y="1298"/>
              <a:ext cx="892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85" name="Line 28"/>
            <p:cNvSpPr>
              <a:spLocks noChangeShapeType="1"/>
            </p:cNvSpPr>
            <p:nvPr/>
          </p:nvSpPr>
          <p:spPr bwMode="auto">
            <a:xfrm>
              <a:off x="440" y="1298"/>
              <a:ext cx="8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86" name="Rectangle 29"/>
            <p:cNvSpPr>
              <a:spLocks noChangeArrowheads="1"/>
            </p:cNvSpPr>
            <p:nvPr/>
          </p:nvSpPr>
          <p:spPr bwMode="auto">
            <a:xfrm>
              <a:off x="1332" y="1298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87" name="Line 30"/>
            <p:cNvSpPr>
              <a:spLocks noChangeShapeType="1"/>
            </p:cNvSpPr>
            <p:nvPr/>
          </p:nvSpPr>
          <p:spPr bwMode="auto">
            <a:xfrm>
              <a:off x="1332" y="1298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88" name="Line 31"/>
            <p:cNvSpPr>
              <a:spLocks noChangeShapeType="1"/>
            </p:cNvSpPr>
            <p:nvPr/>
          </p:nvSpPr>
          <p:spPr bwMode="auto">
            <a:xfrm>
              <a:off x="1332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89" name="Rectangle 32"/>
            <p:cNvSpPr>
              <a:spLocks noChangeArrowheads="1"/>
            </p:cNvSpPr>
            <p:nvPr/>
          </p:nvSpPr>
          <p:spPr bwMode="auto">
            <a:xfrm>
              <a:off x="1335" y="1298"/>
              <a:ext cx="95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90" name="Line 33"/>
            <p:cNvSpPr>
              <a:spLocks noChangeShapeType="1"/>
            </p:cNvSpPr>
            <p:nvPr/>
          </p:nvSpPr>
          <p:spPr bwMode="auto">
            <a:xfrm>
              <a:off x="1335" y="1298"/>
              <a:ext cx="9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91" name="Rectangle 34"/>
            <p:cNvSpPr>
              <a:spLocks noChangeArrowheads="1"/>
            </p:cNvSpPr>
            <p:nvPr/>
          </p:nvSpPr>
          <p:spPr bwMode="auto">
            <a:xfrm>
              <a:off x="2294" y="1298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92" name="Line 35"/>
            <p:cNvSpPr>
              <a:spLocks noChangeShapeType="1"/>
            </p:cNvSpPr>
            <p:nvPr/>
          </p:nvSpPr>
          <p:spPr bwMode="auto">
            <a:xfrm>
              <a:off x="2294" y="1298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93" name="Line 36"/>
            <p:cNvSpPr>
              <a:spLocks noChangeShapeType="1"/>
            </p:cNvSpPr>
            <p:nvPr/>
          </p:nvSpPr>
          <p:spPr bwMode="auto">
            <a:xfrm>
              <a:off x="2294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94" name="Rectangle 37"/>
            <p:cNvSpPr>
              <a:spLocks noChangeArrowheads="1"/>
            </p:cNvSpPr>
            <p:nvPr/>
          </p:nvSpPr>
          <p:spPr bwMode="auto">
            <a:xfrm>
              <a:off x="2297" y="1298"/>
              <a:ext cx="982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95" name="Line 38"/>
            <p:cNvSpPr>
              <a:spLocks noChangeShapeType="1"/>
            </p:cNvSpPr>
            <p:nvPr/>
          </p:nvSpPr>
          <p:spPr bwMode="auto">
            <a:xfrm>
              <a:off x="2297" y="1298"/>
              <a:ext cx="9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96" name="Rectangle 39"/>
            <p:cNvSpPr>
              <a:spLocks noChangeArrowheads="1"/>
            </p:cNvSpPr>
            <p:nvPr/>
          </p:nvSpPr>
          <p:spPr bwMode="auto">
            <a:xfrm>
              <a:off x="3279" y="1298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497" name="Line 40"/>
            <p:cNvSpPr>
              <a:spLocks noChangeShapeType="1"/>
            </p:cNvSpPr>
            <p:nvPr/>
          </p:nvSpPr>
          <p:spPr bwMode="auto">
            <a:xfrm>
              <a:off x="3279" y="1298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98" name="Line 41"/>
            <p:cNvSpPr>
              <a:spLocks noChangeShapeType="1"/>
            </p:cNvSpPr>
            <p:nvPr/>
          </p:nvSpPr>
          <p:spPr bwMode="auto">
            <a:xfrm>
              <a:off x="3279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499" name="Rectangle 42"/>
            <p:cNvSpPr>
              <a:spLocks noChangeArrowheads="1"/>
            </p:cNvSpPr>
            <p:nvPr/>
          </p:nvSpPr>
          <p:spPr bwMode="auto">
            <a:xfrm>
              <a:off x="3282" y="1298"/>
              <a:ext cx="1128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00" name="Line 43"/>
            <p:cNvSpPr>
              <a:spLocks noChangeShapeType="1"/>
            </p:cNvSpPr>
            <p:nvPr/>
          </p:nvSpPr>
          <p:spPr bwMode="auto">
            <a:xfrm>
              <a:off x="3282" y="1298"/>
              <a:ext cx="11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01" name="Rectangle 44"/>
            <p:cNvSpPr>
              <a:spLocks noChangeArrowheads="1"/>
            </p:cNvSpPr>
            <p:nvPr/>
          </p:nvSpPr>
          <p:spPr bwMode="auto">
            <a:xfrm>
              <a:off x="4410" y="1298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02" name="Line 45"/>
            <p:cNvSpPr>
              <a:spLocks noChangeShapeType="1"/>
            </p:cNvSpPr>
            <p:nvPr/>
          </p:nvSpPr>
          <p:spPr bwMode="auto">
            <a:xfrm>
              <a:off x="4410" y="1298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03" name="Line 46"/>
            <p:cNvSpPr>
              <a:spLocks noChangeShapeType="1"/>
            </p:cNvSpPr>
            <p:nvPr/>
          </p:nvSpPr>
          <p:spPr bwMode="auto">
            <a:xfrm>
              <a:off x="4410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04" name="Rectangle 47"/>
            <p:cNvSpPr>
              <a:spLocks noChangeArrowheads="1"/>
            </p:cNvSpPr>
            <p:nvPr/>
          </p:nvSpPr>
          <p:spPr bwMode="auto">
            <a:xfrm>
              <a:off x="4413" y="1298"/>
              <a:ext cx="94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05" name="Line 48"/>
            <p:cNvSpPr>
              <a:spLocks noChangeShapeType="1"/>
            </p:cNvSpPr>
            <p:nvPr/>
          </p:nvSpPr>
          <p:spPr bwMode="auto">
            <a:xfrm>
              <a:off x="4413" y="1298"/>
              <a:ext cx="9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06" name="Rectangle 49"/>
            <p:cNvSpPr>
              <a:spLocks noChangeArrowheads="1"/>
            </p:cNvSpPr>
            <p:nvPr/>
          </p:nvSpPr>
          <p:spPr bwMode="auto">
            <a:xfrm>
              <a:off x="5353" y="1298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07" name="Line 50"/>
            <p:cNvSpPr>
              <a:spLocks noChangeShapeType="1"/>
            </p:cNvSpPr>
            <p:nvPr/>
          </p:nvSpPr>
          <p:spPr bwMode="auto">
            <a:xfrm>
              <a:off x="5353" y="1298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08" name="Line 51"/>
            <p:cNvSpPr>
              <a:spLocks noChangeShapeType="1"/>
            </p:cNvSpPr>
            <p:nvPr/>
          </p:nvSpPr>
          <p:spPr bwMode="auto">
            <a:xfrm>
              <a:off x="5353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09" name="Rectangle 52"/>
            <p:cNvSpPr>
              <a:spLocks noChangeArrowheads="1"/>
            </p:cNvSpPr>
            <p:nvPr/>
          </p:nvSpPr>
          <p:spPr bwMode="auto">
            <a:xfrm>
              <a:off x="5353" y="1298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10" name="Line 53"/>
            <p:cNvSpPr>
              <a:spLocks noChangeShapeType="1"/>
            </p:cNvSpPr>
            <p:nvPr/>
          </p:nvSpPr>
          <p:spPr bwMode="auto">
            <a:xfrm>
              <a:off x="5353" y="1298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11" name="Line 54"/>
            <p:cNvSpPr>
              <a:spLocks noChangeShapeType="1"/>
            </p:cNvSpPr>
            <p:nvPr/>
          </p:nvSpPr>
          <p:spPr bwMode="auto">
            <a:xfrm>
              <a:off x="5353" y="1298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12" name="Rectangle 55"/>
            <p:cNvSpPr>
              <a:spLocks noChangeArrowheads="1"/>
            </p:cNvSpPr>
            <p:nvPr/>
          </p:nvSpPr>
          <p:spPr bwMode="auto">
            <a:xfrm>
              <a:off x="437" y="1301"/>
              <a:ext cx="3" cy="3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13" name="Line 56"/>
            <p:cNvSpPr>
              <a:spLocks noChangeShapeType="1"/>
            </p:cNvSpPr>
            <p:nvPr/>
          </p:nvSpPr>
          <p:spPr bwMode="auto">
            <a:xfrm>
              <a:off x="437" y="1301"/>
              <a:ext cx="0" cy="3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14" name="Rectangle 57"/>
            <p:cNvSpPr>
              <a:spLocks noChangeArrowheads="1"/>
            </p:cNvSpPr>
            <p:nvPr/>
          </p:nvSpPr>
          <p:spPr bwMode="auto">
            <a:xfrm>
              <a:off x="1332" y="1301"/>
              <a:ext cx="3" cy="3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15" name="Line 58"/>
            <p:cNvSpPr>
              <a:spLocks noChangeShapeType="1"/>
            </p:cNvSpPr>
            <p:nvPr/>
          </p:nvSpPr>
          <p:spPr bwMode="auto">
            <a:xfrm>
              <a:off x="1332" y="1301"/>
              <a:ext cx="0" cy="3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16" name="Rectangle 59"/>
            <p:cNvSpPr>
              <a:spLocks noChangeArrowheads="1"/>
            </p:cNvSpPr>
            <p:nvPr/>
          </p:nvSpPr>
          <p:spPr bwMode="auto">
            <a:xfrm>
              <a:off x="2294" y="1301"/>
              <a:ext cx="3" cy="3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17" name="Line 60"/>
            <p:cNvSpPr>
              <a:spLocks noChangeShapeType="1"/>
            </p:cNvSpPr>
            <p:nvPr/>
          </p:nvSpPr>
          <p:spPr bwMode="auto">
            <a:xfrm>
              <a:off x="2294" y="1301"/>
              <a:ext cx="0" cy="3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18" name="Rectangle 61"/>
            <p:cNvSpPr>
              <a:spLocks noChangeArrowheads="1"/>
            </p:cNvSpPr>
            <p:nvPr/>
          </p:nvSpPr>
          <p:spPr bwMode="auto">
            <a:xfrm>
              <a:off x="3279" y="1301"/>
              <a:ext cx="3" cy="3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19" name="Line 62"/>
            <p:cNvSpPr>
              <a:spLocks noChangeShapeType="1"/>
            </p:cNvSpPr>
            <p:nvPr/>
          </p:nvSpPr>
          <p:spPr bwMode="auto">
            <a:xfrm>
              <a:off x="3279" y="1301"/>
              <a:ext cx="0" cy="3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20" name="Rectangle 63"/>
            <p:cNvSpPr>
              <a:spLocks noChangeArrowheads="1"/>
            </p:cNvSpPr>
            <p:nvPr/>
          </p:nvSpPr>
          <p:spPr bwMode="auto">
            <a:xfrm>
              <a:off x="4410" y="1301"/>
              <a:ext cx="3" cy="3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21" name="Line 64"/>
            <p:cNvSpPr>
              <a:spLocks noChangeShapeType="1"/>
            </p:cNvSpPr>
            <p:nvPr/>
          </p:nvSpPr>
          <p:spPr bwMode="auto">
            <a:xfrm>
              <a:off x="4410" y="1301"/>
              <a:ext cx="0" cy="3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22" name="Rectangle 65"/>
            <p:cNvSpPr>
              <a:spLocks noChangeArrowheads="1"/>
            </p:cNvSpPr>
            <p:nvPr/>
          </p:nvSpPr>
          <p:spPr bwMode="auto">
            <a:xfrm>
              <a:off x="5353" y="1301"/>
              <a:ext cx="4" cy="3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23" name="Line 66"/>
            <p:cNvSpPr>
              <a:spLocks noChangeShapeType="1"/>
            </p:cNvSpPr>
            <p:nvPr/>
          </p:nvSpPr>
          <p:spPr bwMode="auto">
            <a:xfrm>
              <a:off x="5353" y="1301"/>
              <a:ext cx="0" cy="3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24" name="Rectangle 67"/>
            <p:cNvSpPr>
              <a:spLocks noChangeArrowheads="1"/>
            </p:cNvSpPr>
            <p:nvPr/>
          </p:nvSpPr>
          <p:spPr bwMode="auto">
            <a:xfrm>
              <a:off x="475" y="1707"/>
              <a:ext cx="8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Technology</a:t>
              </a:r>
              <a:endParaRPr lang="en-US" altLang="en-US"/>
            </a:p>
          </p:txBody>
        </p:sp>
        <p:sp>
          <p:nvSpPr>
            <p:cNvPr id="60525" name="Rectangle 68"/>
            <p:cNvSpPr>
              <a:spLocks noChangeArrowheads="1"/>
            </p:cNvSpPr>
            <p:nvPr/>
          </p:nvSpPr>
          <p:spPr bwMode="auto">
            <a:xfrm>
              <a:off x="1272" y="1707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26" name="Rectangle 69"/>
            <p:cNvSpPr>
              <a:spLocks noChangeArrowheads="1"/>
            </p:cNvSpPr>
            <p:nvPr/>
          </p:nvSpPr>
          <p:spPr bwMode="auto">
            <a:xfrm>
              <a:off x="1370" y="1708"/>
              <a:ext cx="5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Vacuum </a:t>
              </a:r>
            </a:p>
          </p:txBody>
        </p:sp>
        <p:sp>
          <p:nvSpPr>
            <p:cNvPr id="60527" name="Rectangle 70"/>
            <p:cNvSpPr>
              <a:spLocks noChangeArrowheads="1"/>
            </p:cNvSpPr>
            <p:nvPr/>
          </p:nvSpPr>
          <p:spPr bwMode="auto">
            <a:xfrm>
              <a:off x="1370" y="1893"/>
              <a:ext cx="3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Tubes</a:t>
              </a:r>
            </a:p>
          </p:txBody>
        </p:sp>
        <p:sp>
          <p:nvSpPr>
            <p:cNvPr id="60528" name="Rectangle 71"/>
            <p:cNvSpPr>
              <a:spLocks noChangeArrowheads="1"/>
            </p:cNvSpPr>
            <p:nvPr/>
          </p:nvSpPr>
          <p:spPr bwMode="auto">
            <a:xfrm>
              <a:off x="1764" y="189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29" name="Rectangle 72"/>
            <p:cNvSpPr>
              <a:spLocks noChangeArrowheads="1"/>
            </p:cNvSpPr>
            <p:nvPr/>
          </p:nvSpPr>
          <p:spPr bwMode="auto">
            <a:xfrm>
              <a:off x="2331" y="1708"/>
              <a:ext cx="7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Transistors</a:t>
              </a:r>
            </a:p>
          </p:txBody>
        </p:sp>
        <p:sp>
          <p:nvSpPr>
            <p:cNvPr id="60530" name="Rectangle 73"/>
            <p:cNvSpPr>
              <a:spLocks noChangeArrowheads="1"/>
            </p:cNvSpPr>
            <p:nvPr/>
          </p:nvSpPr>
          <p:spPr bwMode="auto">
            <a:xfrm>
              <a:off x="3049" y="1708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31" name="Rectangle 74"/>
            <p:cNvSpPr>
              <a:spLocks noChangeArrowheads="1"/>
            </p:cNvSpPr>
            <p:nvPr/>
          </p:nvSpPr>
          <p:spPr bwMode="auto">
            <a:xfrm>
              <a:off x="3317" y="1708"/>
              <a:ext cx="6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Integrated </a:t>
              </a:r>
            </a:p>
          </p:txBody>
        </p:sp>
        <p:sp>
          <p:nvSpPr>
            <p:cNvPr id="60532" name="Rectangle 75"/>
            <p:cNvSpPr>
              <a:spLocks noChangeArrowheads="1"/>
            </p:cNvSpPr>
            <p:nvPr/>
          </p:nvSpPr>
          <p:spPr bwMode="auto">
            <a:xfrm>
              <a:off x="3317" y="1893"/>
              <a:ext cx="51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Circuits </a:t>
              </a:r>
            </a:p>
          </p:txBody>
        </p:sp>
        <p:sp>
          <p:nvSpPr>
            <p:cNvPr id="60533" name="Rectangle 76"/>
            <p:cNvSpPr>
              <a:spLocks noChangeArrowheads="1"/>
            </p:cNvSpPr>
            <p:nvPr/>
          </p:nvSpPr>
          <p:spPr bwMode="auto">
            <a:xfrm>
              <a:off x="3317" y="2079"/>
              <a:ext cx="5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(multiple </a:t>
              </a:r>
            </a:p>
          </p:txBody>
        </p:sp>
        <p:sp>
          <p:nvSpPr>
            <p:cNvPr id="60534" name="Rectangle 77"/>
            <p:cNvSpPr>
              <a:spLocks noChangeArrowheads="1"/>
            </p:cNvSpPr>
            <p:nvPr/>
          </p:nvSpPr>
          <p:spPr bwMode="auto">
            <a:xfrm>
              <a:off x="3317" y="2264"/>
              <a:ext cx="7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transistors)</a:t>
              </a:r>
            </a:p>
          </p:txBody>
        </p:sp>
        <p:sp>
          <p:nvSpPr>
            <p:cNvPr id="60535" name="Rectangle 78"/>
            <p:cNvSpPr>
              <a:spLocks noChangeArrowheads="1"/>
            </p:cNvSpPr>
            <p:nvPr/>
          </p:nvSpPr>
          <p:spPr bwMode="auto">
            <a:xfrm>
              <a:off x="4034" y="226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36" name="Rectangle 79"/>
            <p:cNvSpPr>
              <a:spLocks noChangeArrowheads="1"/>
            </p:cNvSpPr>
            <p:nvPr/>
          </p:nvSpPr>
          <p:spPr bwMode="auto">
            <a:xfrm>
              <a:off x="4448" y="1708"/>
              <a:ext cx="7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dirty="0"/>
                <a:t>Microchips </a:t>
              </a:r>
            </a:p>
          </p:txBody>
        </p:sp>
        <p:sp>
          <p:nvSpPr>
            <p:cNvPr id="60537" name="Rectangle 80"/>
            <p:cNvSpPr>
              <a:spLocks noChangeArrowheads="1"/>
            </p:cNvSpPr>
            <p:nvPr/>
          </p:nvSpPr>
          <p:spPr bwMode="auto">
            <a:xfrm>
              <a:off x="4448" y="1893"/>
              <a:ext cx="7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(millions of </a:t>
              </a:r>
            </a:p>
          </p:txBody>
        </p:sp>
        <p:sp>
          <p:nvSpPr>
            <p:cNvPr id="60538" name="Rectangle 81"/>
            <p:cNvSpPr>
              <a:spLocks noChangeArrowheads="1"/>
            </p:cNvSpPr>
            <p:nvPr/>
          </p:nvSpPr>
          <p:spPr bwMode="auto">
            <a:xfrm>
              <a:off x="4448" y="2079"/>
              <a:ext cx="7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dirty="0"/>
                <a:t>transistors)</a:t>
              </a:r>
            </a:p>
          </p:txBody>
        </p:sp>
        <p:sp>
          <p:nvSpPr>
            <p:cNvPr id="60539" name="Rectangle 82"/>
            <p:cNvSpPr>
              <a:spLocks noChangeArrowheads="1"/>
            </p:cNvSpPr>
            <p:nvPr/>
          </p:nvSpPr>
          <p:spPr bwMode="auto">
            <a:xfrm>
              <a:off x="5166" y="2079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40" name="Rectangle 83"/>
            <p:cNvSpPr>
              <a:spLocks noChangeArrowheads="1"/>
            </p:cNvSpPr>
            <p:nvPr/>
          </p:nvSpPr>
          <p:spPr bwMode="auto">
            <a:xfrm>
              <a:off x="437" y="170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41" name="Line 84"/>
            <p:cNvSpPr>
              <a:spLocks noChangeShapeType="1"/>
            </p:cNvSpPr>
            <p:nvPr/>
          </p:nvSpPr>
          <p:spPr bwMode="auto">
            <a:xfrm>
              <a:off x="437" y="170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42" name="Line 85"/>
            <p:cNvSpPr>
              <a:spLocks noChangeShapeType="1"/>
            </p:cNvSpPr>
            <p:nvPr/>
          </p:nvSpPr>
          <p:spPr bwMode="auto">
            <a:xfrm>
              <a:off x="437" y="1700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43" name="Rectangle 86"/>
            <p:cNvSpPr>
              <a:spLocks noChangeArrowheads="1"/>
            </p:cNvSpPr>
            <p:nvPr/>
          </p:nvSpPr>
          <p:spPr bwMode="auto">
            <a:xfrm>
              <a:off x="440" y="1700"/>
              <a:ext cx="89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44" name="Line 87"/>
            <p:cNvSpPr>
              <a:spLocks noChangeShapeType="1"/>
            </p:cNvSpPr>
            <p:nvPr/>
          </p:nvSpPr>
          <p:spPr bwMode="auto">
            <a:xfrm>
              <a:off x="440" y="1700"/>
              <a:ext cx="8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45" name="Rectangle 88"/>
            <p:cNvSpPr>
              <a:spLocks noChangeArrowheads="1"/>
            </p:cNvSpPr>
            <p:nvPr/>
          </p:nvSpPr>
          <p:spPr bwMode="auto">
            <a:xfrm>
              <a:off x="1332" y="170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46" name="Line 89"/>
            <p:cNvSpPr>
              <a:spLocks noChangeShapeType="1"/>
            </p:cNvSpPr>
            <p:nvPr/>
          </p:nvSpPr>
          <p:spPr bwMode="auto">
            <a:xfrm>
              <a:off x="1332" y="170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47" name="Line 90"/>
            <p:cNvSpPr>
              <a:spLocks noChangeShapeType="1"/>
            </p:cNvSpPr>
            <p:nvPr/>
          </p:nvSpPr>
          <p:spPr bwMode="auto">
            <a:xfrm>
              <a:off x="1332" y="1700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48" name="Rectangle 91"/>
            <p:cNvSpPr>
              <a:spLocks noChangeArrowheads="1"/>
            </p:cNvSpPr>
            <p:nvPr/>
          </p:nvSpPr>
          <p:spPr bwMode="auto">
            <a:xfrm>
              <a:off x="1335" y="1700"/>
              <a:ext cx="95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49" name="Line 92"/>
            <p:cNvSpPr>
              <a:spLocks noChangeShapeType="1"/>
            </p:cNvSpPr>
            <p:nvPr/>
          </p:nvSpPr>
          <p:spPr bwMode="auto">
            <a:xfrm>
              <a:off x="1335" y="1700"/>
              <a:ext cx="9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50" name="Rectangle 93"/>
            <p:cNvSpPr>
              <a:spLocks noChangeArrowheads="1"/>
            </p:cNvSpPr>
            <p:nvPr/>
          </p:nvSpPr>
          <p:spPr bwMode="auto">
            <a:xfrm>
              <a:off x="2294" y="170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51" name="Line 94"/>
            <p:cNvSpPr>
              <a:spLocks noChangeShapeType="1"/>
            </p:cNvSpPr>
            <p:nvPr/>
          </p:nvSpPr>
          <p:spPr bwMode="auto">
            <a:xfrm>
              <a:off x="2294" y="170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52" name="Line 95"/>
            <p:cNvSpPr>
              <a:spLocks noChangeShapeType="1"/>
            </p:cNvSpPr>
            <p:nvPr/>
          </p:nvSpPr>
          <p:spPr bwMode="auto">
            <a:xfrm>
              <a:off x="2294" y="1700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53" name="Rectangle 96"/>
            <p:cNvSpPr>
              <a:spLocks noChangeArrowheads="1"/>
            </p:cNvSpPr>
            <p:nvPr/>
          </p:nvSpPr>
          <p:spPr bwMode="auto">
            <a:xfrm>
              <a:off x="2297" y="1700"/>
              <a:ext cx="98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54" name="Line 97"/>
            <p:cNvSpPr>
              <a:spLocks noChangeShapeType="1"/>
            </p:cNvSpPr>
            <p:nvPr/>
          </p:nvSpPr>
          <p:spPr bwMode="auto">
            <a:xfrm>
              <a:off x="2297" y="1700"/>
              <a:ext cx="9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55" name="Rectangle 98"/>
            <p:cNvSpPr>
              <a:spLocks noChangeArrowheads="1"/>
            </p:cNvSpPr>
            <p:nvPr/>
          </p:nvSpPr>
          <p:spPr bwMode="auto">
            <a:xfrm>
              <a:off x="3279" y="170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56" name="Line 99"/>
            <p:cNvSpPr>
              <a:spLocks noChangeShapeType="1"/>
            </p:cNvSpPr>
            <p:nvPr/>
          </p:nvSpPr>
          <p:spPr bwMode="auto">
            <a:xfrm>
              <a:off x="3279" y="170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57" name="Line 100"/>
            <p:cNvSpPr>
              <a:spLocks noChangeShapeType="1"/>
            </p:cNvSpPr>
            <p:nvPr/>
          </p:nvSpPr>
          <p:spPr bwMode="auto">
            <a:xfrm>
              <a:off x="3279" y="1700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58" name="Rectangle 101"/>
            <p:cNvSpPr>
              <a:spLocks noChangeArrowheads="1"/>
            </p:cNvSpPr>
            <p:nvPr/>
          </p:nvSpPr>
          <p:spPr bwMode="auto">
            <a:xfrm>
              <a:off x="3282" y="1700"/>
              <a:ext cx="11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59" name="Line 102"/>
            <p:cNvSpPr>
              <a:spLocks noChangeShapeType="1"/>
            </p:cNvSpPr>
            <p:nvPr/>
          </p:nvSpPr>
          <p:spPr bwMode="auto">
            <a:xfrm>
              <a:off x="3282" y="1700"/>
              <a:ext cx="11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60" name="Rectangle 103"/>
            <p:cNvSpPr>
              <a:spLocks noChangeArrowheads="1"/>
            </p:cNvSpPr>
            <p:nvPr/>
          </p:nvSpPr>
          <p:spPr bwMode="auto">
            <a:xfrm>
              <a:off x="4410" y="170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61" name="Line 104"/>
            <p:cNvSpPr>
              <a:spLocks noChangeShapeType="1"/>
            </p:cNvSpPr>
            <p:nvPr/>
          </p:nvSpPr>
          <p:spPr bwMode="auto">
            <a:xfrm>
              <a:off x="4410" y="170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62" name="Line 105"/>
            <p:cNvSpPr>
              <a:spLocks noChangeShapeType="1"/>
            </p:cNvSpPr>
            <p:nvPr/>
          </p:nvSpPr>
          <p:spPr bwMode="auto">
            <a:xfrm>
              <a:off x="4410" y="1700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63" name="Rectangle 106"/>
            <p:cNvSpPr>
              <a:spLocks noChangeArrowheads="1"/>
            </p:cNvSpPr>
            <p:nvPr/>
          </p:nvSpPr>
          <p:spPr bwMode="auto">
            <a:xfrm>
              <a:off x="4413" y="1700"/>
              <a:ext cx="9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64" name="Line 107"/>
            <p:cNvSpPr>
              <a:spLocks noChangeShapeType="1"/>
            </p:cNvSpPr>
            <p:nvPr/>
          </p:nvSpPr>
          <p:spPr bwMode="auto">
            <a:xfrm>
              <a:off x="4413" y="1700"/>
              <a:ext cx="9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65" name="Rectangle 108"/>
            <p:cNvSpPr>
              <a:spLocks noChangeArrowheads="1"/>
            </p:cNvSpPr>
            <p:nvPr/>
          </p:nvSpPr>
          <p:spPr bwMode="auto">
            <a:xfrm>
              <a:off x="5353" y="170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66" name="Line 109"/>
            <p:cNvSpPr>
              <a:spLocks noChangeShapeType="1"/>
            </p:cNvSpPr>
            <p:nvPr/>
          </p:nvSpPr>
          <p:spPr bwMode="auto">
            <a:xfrm>
              <a:off x="5353" y="170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67" name="Line 110"/>
            <p:cNvSpPr>
              <a:spLocks noChangeShapeType="1"/>
            </p:cNvSpPr>
            <p:nvPr/>
          </p:nvSpPr>
          <p:spPr bwMode="auto">
            <a:xfrm>
              <a:off x="5353" y="1700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68" name="Rectangle 111"/>
            <p:cNvSpPr>
              <a:spLocks noChangeArrowheads="1"/>
            </p:cNvSpPr>
            <p:nvPr/>
          </p:nvSpPr>
          <p:spPr bwMode="auto">
            <a:xfrm>
              <a:off x="437" y="1704"/>
              <a:ext cx="3" cy="7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69" name="Line 112"/>
            <p:cNvSpPr>
              <a:spLocks noChangeShapeType="1"/>
            </p:cNvSpPr>
            <p:nvPr/>
          </p:nvSpPr>
          <p:spPr bwMode="auto">
            <a:xfrm>
              <a:off x="437" y="1704"/>
              <a:ext cx="0" cy="7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70" name="Rectangle 113"/>
            <p:cNvSpPr>
              <a:spLocks noChangeArrowheads="1"/>
            </p:cNvSpPr>
            <p:nvPr/>
          </p:nvSpPr>
          <p:spPr bwMode="auto">
            <a:xfrm>
              <a:off x="1332" y="1704"/>
              <a:ext cx="3" cy="7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71" name="Line 114"/>
            <p:cNvSpPr>
              <a:spLocks noChangeShapeType="1"/>
            </p:cNvSpPr>
            <p:nvPr/>
          </p:nvSpPr>
          <p:spPr bwMode="auto">
            <a:xfrm>
              <a:off x="1332" y="1704"/>
              <a:ext cx="0" cy="7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72" name="Rectangle 115"/>
            <p:cNvSpPr>
              <a:spLocks noChangeArrowheads="1"/>
            </p:cNvSpPr>
            <p:nvPr/>
          </p:nvSpPr>
          <p:spPr bwMode="auto">
            <a:xfrm>
              <a:off x="2294" y="1704"/>
              <a:ext cx="3" cy="7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73" name="Line 116"/>
            <p:cNvSpPr>
              <a:spLocks noChangeShapeType="1"/>
            </p:cNvSpPr>
            <p:nvPr/>
          </p:nvSpPr>
          <p:spPr bwMode="auto">
            <a:xfrm>
              <a:off x="2294" y="1704"/>
              <a:ext cx="0" cy="7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74" name="Rectangle 117"/>
            <p:cNvSpPr>
              <a:spLocks noChangeArrowheads="1"/>
            </p:cNvSpPr>
            <p:nvPr/>
          </p:nvSpPr>
          <p:spPr bwMode="auto">
            <a:xfrm>
              <a:off x="3279" y="1704"/>
              <a:ext cx="3" cy="7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75" name="Line 118"/>
            <p:cNvSpPr>
              <a:spLocks noChangeShapeType="1"/>
            </p:cNvSpPr>
            <p:nvPr/>
          </p:nvSpPr>
          <p:spPr bwMode="auto">
            <a:xfrm>
              <a:off x="3279" y="1704"/>
              <a:ext cx="0" cy="7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76" name="Rectangle 119"/>
            <p:cNvSpPr>
              <a:spLocks noChangeArrowheads="1"/>
            </p:cNvSpPr>
            <p:nvPr/>
          </p:nvSpPr>
          <p:spPr bwMode="auto">
            <a:xfrm>
              <a:off x="4410" y="1704"/>
              <a:ext cx="3" cy="7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77" name="Line 120"/>
            <p:cNvSpPr>
              <a:spLocks noChangeShapeType="1"/>
            </p:cNvSpPr>
            <p:nvPr/>
          </p:nvSpPr>
          <p:spPr bwMode="auto">
            <a:xfrm>
              <a:off x="4410" y="1704"/>
              <a:ext cx="0" cy="7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78" name="Rectangle 121"/>
            <p:cNvSpPr>
              <a:spLocks noChangeArrowheads="1"/>
            </p:cNvSpPr>
            <p:nvPr/>
          </p:nvSpPr>
          <p:spPr bwMode="auto">
            <a:xfrm>
              <a:off x="5353" y="1704"/>
              <a:ext cx="4" cy="7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579" name="Line 122"/>
            <p:cNvSpPr>
              <a:spLocks noChangeShapeType="1"/>
            </p:cNvSpPr>
            <p:nvPr/>
          </p:nvSpPr>
          <p:spPr bwMode="auto">
            <a:xfrm>
              <a:off x="5353" y="1704"/>
              <a:ext cx="0" cy="7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580" name="Rectangle 123"/>
            <p:cNvSpPr>
              <a:spLocks noChangeArrowheads="1"/>
            </p:cNvSpPr>
            <p:nvPr/>
          </p:nvSpPr>
          <p:spPr bwMode="auto">
            <a:xfrm>
              <a:off x="475" y="2451"/>
              <a:ext cx="2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Size</a:t>
              </a:r>
              <a:endParaRPr lang="en-US" altLang="en-US"/>
            </a:p>
          </p:txBody>
        </p:sp>
        <p:sp>
          <p:nvSpPr>
            <p:cNvPr id="60581" name="Rectangle 124"/>
            <p:cNvSpPr>
              <a:spLocks noChangeArrowheads="1"/>
            </p:cNvSpPr>
            <p:nvPr/>
          </p:nvSpPr>
          <p:spPr bwMode="auto">
            <a:xfrm>
              <a:off x="752" y="2451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82" name="Rectangle 125"/>
            <p:cNvSpPr>
              <a:spLocks noChangeArrowheads="1"/>
            </p:cNvSpPr>
            <p:nvPr/>
          </p:nvSpPr>
          <p:spPr bwMode="auto">
            <a:xfrm>
              <a:off x="1370" y="2453"/>
              <a:ext cx="8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Filled Whole </a:t>
              </a:r>
            </a:p>
          </p:txBody>
        </p:sp>
        <p:sp>
          <p:nvSpPr>
            <p:cNvPr id="60583" name="Rectangle 126"/>
            <p:cNvSpPr>
              <a:spLocks noChangeArrowheads="1"/>
            </p:cNvSpPr>
            <p:nvPr/>
          </p:nvSpPr>
          <p:spPr bwMode="auto">
            <a:xfrm>
              <a:off x="1370" y="2638"/>
              <a:ext cx="5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Buildings</a:t>
              </a:r>
            </a:p>
          </p:txBody>
        </p:sp>
        <p:sp>
          <p:nvSpPr>
            <p:cNvPr id="60584" name="Rectangle 127"/>
            <p:cNvSpPr>
              <a:spLocks noChangeArrowheads="1"/>
            </p:cNvSpPr>
            <p:nvPr/>
          </p:nvSpPr>
          <p:spPr bwMode="auto">
            <a:xfrm>
              <a:off x="1998" y="2638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85" name="Rectangle 128"/>
            <p:cNvSpPr>
              <a:spLocks noChangeArrowheads="1"/>
            </p:cNvSpPr>
            <p:nvPr/>
          </p:nvSpPr>
          <p:spPr bwMode="auto">
            <a:xfrm>
              <a:off x="2331" y="2453"/>
              <a:ext cx="7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Filled half a </a:t>
              </a:r>
            </a:p>
          </p:txBody>
        </p:sp>
        <p:sp>
          <p:nvSpPr>
            <p:cNvPr id="60586" name="Rectangle 129"/>
            <p:cNvSpPr>
              <a:spLocks noChangeArrowheads="1"/>
            </p:cNvSpPr>
            <p:nvPr/>
          </p:nvSpPr>
          <p:spPr bwMode="auto">
            <a:xfrm>
              <a:off x="2331" y="2638"/>
              <a:ext cx="3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room</a:t>
              </a:r>
            </a:p>
          </p:txBody>
        </p:sp>
        <p:sp>
          <p:nvSpPr>
            <p:cNvPr id="60587" name="Rectangle 130"/>
            <p:cNvSpPr>
              <a:spLocks noChangeArrowheads="1"/>
            </p:cNvSpPr>
            <p:nvPr/>
          </p:nvSpPr>
          <p:spPr bwMode="auto">
            <a:xfrm>
              <a:off x="2671" y="2638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88" name="Rectangle 131"/>
            <p:cNvSpPr>
              <a:spLocks noChangeArrowheads="1"/>
            </p:cNvSpPr>
            <p:nvPr/>
          </p:nvSpPr>
          <p:spPr bwMode="auto">
            <a:xfrm>
              <a:off x="3317" y="2453"/>
              <a:ext cx="4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Smaller</a:t>
              </a:r>
            </a:p>
          </p:txBody>
        </p:sp>
        <p:sp>
          <p:nvSpPr>
            <p:cNvPr id="60589" name="Rectangle 132"/>
            <p:cNvSpPr>
              <a:spLocks noChangeArrowheads="1"/>
            </p:cNvSpPr>
            <p:nvPr/>
          </p:nvSpPr>
          <p:spPr bwMode="auto">
            <a:xfrm>
              <a:off x="3819" y="245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590" name="Rectangle 133"/>
            <p:cNvSpPr>
              <a:spLocks noChangeArrowheads="1"/>
            </p:cNvSpPr>
            <p:nvPr/>
          </p:nvSpPr>
          <p:spPr bwMode="auto">
            <a:xfrm>
              <a:off x="4448" y="2453"/>
              <a:ext cx="10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/>
                <a:t>G4 smart phone</a:t>
              </a:r>
              <a:endParaRPr lang="en-US" altLang="en-US"/>
            </a:p>
          </p:txBody>
        </p:sp>
        <p:sp>
          <p:nvSpPr>
            <p:cNvPr id="60591" name="Rectangle 134"/>
            <p:cNvSpPr>
              <a:spLocks noChangeArrowheads="1"/>
            </p:cNvSpPr>
            <p:nvPr/>
          </p:nvSpPr>
          <p:spPr bwMode="auto">
            <a:xfrm>
              <a:off x="4793" y="245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en-US"/>
            </a:p>
          </p:txBody>
        </p:sp>
        <p:sp>
          <p:nvSpPr>
            <p:cNvPr id="60592" name="Rectangle 135"/>
            <p:cNvSpPr>
              <a:spLocks noChangeArrowheads="1"/>
            </p:cNvSpPr>
            <p:nvPr/>
          </p:nvSpPr>
          <p:spPr bwMode="auto">
            <a:xfrm>
              <a:off x="4847" y="2453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 </a:t>
              </a:r>
            </a:p>
          </p:txBody>
        </p:sp>
        <p:sp>
          <p:nvSpPr>
            <p:cNvPr id="60593" name="Rectangle 136"/>
            <p:cNvSpPr>
              <a:spLocks noChangeArrowheads="1"/>
            </p:cNvSpPr>
            <p:nvPr/>
          </p:nvSpPr>
          <p:spPr bwMode="auto">
            <a:xfrm>
              <a:off x="4448" y="2638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 is as </a:t>
              </a:r>
            </a:p>
          </p:txBody>
        </p:sp>
        <p:sp>
          <p:nvSpPr>
            <p:cNvPr id="60594" name="Rectangle 137"/>
            <p:cNvSpPr>
              <a:spLocks noChangeArrowheads="1"/>
            </p:cNvSpPr>
            <p:nvPr/>
          </p:nvSpPr>
          <p:spPr bwMode="auto">
            <a:xfrm>
              <a:off x="4448" y="2824"/>
              <a:ext cx="3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power</a:t>
              </a:r>
            </a:p>
          </p:txBody>
        </p:sp>
        <p:sp>
          <p:nvSpPr>
            <p:cNvPr id="60595" name="Rectangle 138"/>
            <p:cNvSpPr>
              <a:spLocks noChangeArrowheads="1"/>
            </p:cNvSpPr>
            <p:nvPr/>
          </p:nvSpPr>
          <p:spPr bwMode="auto">
            <a:xfrm>
              <a:off x="4851" y="2824"/>
              <a:ext cx="3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ful as </a:t>
              </a:r>
            </a:p>
          </p:txBody>
        </p:sp>
        <p:sp>
          <p:nvSpPr>
            <p:cNvPr id="60596" name="Rectangle 139"/>
            <p:cNvSpPr>
              <a:spLocks noChangeArrowheads="1"/>
            </p:cNvSpPr>
            <p:nvPr/>
          </p:nvSpPr>
          <p:spPr bwMode="auto">
            <a:xfrm>
              <a:off x="4448" y="3009"/>
              <a:ext cx="76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old building </a:t>
              </a:r>
            </a:p>
          </p:txBody>
        </p:sp>
        <p:sp>
          <p:nvSpPr>
            <p:cNvPr id="60597" name="Rectangle 140"/>
            <p:cNvSpPr>
              <a:spLocks noChangeArrowheads="1"/>
            </p:cNvSpPr>
            <p:nvPr/>
          </p:nvSpPr>
          <p:spPr bwMode="auto">
            <a:xfrm>
              <a:off x="4448" y="3195"/>
              <a:ext cx="10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sized computer </a:t>
              </a:r>
            </a:p>
          </p:txBody>
        </p:sp>
        <p:sp>
          <p:nvSpPr>
            <p:cNvPr id="60598" name="Rectangle 141"/>
            <p:cNvSpPr>
              <a:spLocks noChangeArrowheads="1"/>
            </p:cNvSpPr>
            <p:nvPr/>
          </p:nvSpPr>
          <p:spPr bwMode="auto">
            <a:xfrm>
              <a:off x="4448" y="3380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9" name="Rectangle 142"/>
            <p:cNvSpPr>
              <a:spLocks noChangeArrowheads="1"/>
            </p:cNvSpPr>
            <p:nvPr/>
          </p:nvSpPr>
          <p:spPr bwMode="auto">
            <a:xfrm>
              <a:off x="5057" y="338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600" name="Rectangle 143"/>
            <p:cNvSpPr>
              <a:spLocks noChangeArrowheads="1"/>
            </p:cNvSpPr>
            <p:nvPr/>
          </p:nvSpPr>
          <p:spPr bwMode="auto">
            <a:xfrm>
              <a:off x="437" y="2445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01" name="Line 144"/>
            <p:cNvSpPr>
              <a:spLocks noChangeShapeType="1"/>
            </p:cNvSpPr>
            <p:nvPr/>
          </p:nvSpPr>
          <p:spPr bwMode="auto">
            <a:xfrm>
              <a:off x="437" y="2445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02" name="Line 145"/>
            <p:cNvSpPr>
              <a:spLocks noChangeShapeType="1"/>
            </p:cNvSpPr>
            <p:nvPr/>
          </p:nvSpPr>
          <p:spPr bwMode="auto">
            <a:xfrm>
              <a:off x="437" y="24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03" name="Rectangle 146"/>
            <p:cNvSpPr>
              <a:spLocks noChangeArrowheads="1"/>
            </p:cNvSpPr>
            <p:nvPr/>
          </p:nvSpPr>
          <p:spPr bwMode="auto">
            <a:xfrm>
              <a:off x="440" y="2445"/>
              <a:ext cx="89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04" name="Line 147"/>
            <p:cNvSpPr>
              <a:spLocks noChangeShapeType="1"/>
            </p:cNvSpPr>
            <p:nvPr/>
          </p:nvSpPr>
          <p:spPr bwMode="auto">
            <a:xfrm>
              <a:off x="440" y="2445"/>
              <a:ext cx="8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05" name="Rectangle 148"/>
            <p:cNvSpPr>
              <a:spLocks noChangeArrowheads="1"/>
            </p:cNvSpPr>
            <p:nvPr/>
          </p:nvSpPr>
          <p:spPr bwMode="auto">
            <a:xfrm>
              <a:off x="1332" y="2445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06" name="Line 149"/>
            <p:cNvSpPr>
              <a:spLocks noChangeShapeType="1"/>
            </p:cNvSpPr>
            <p:nvPr/>
          </p:nvSpPr>
          <p:spPr bwMode="auto">
            <a:xfrm>
              <a:off x="1332" y="2445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07" name="Line 150"/>
            <p:cNvSpPr>
              <a:spLocks noChangeShapeType="1"/>
            </p:cNvSpPr>
            <p:nvPr/>
          </p:nvSpPr>
          <p:spPr bwMode="auto">
            <a:xfrm>
              <a:off x="1332" y="24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08" name="Rectangle 151"/>
            <p:cNvSpPr>
              <a:spLocks noChangeArrowheads="1"/>
            </p:cNvSpPr>
            <p:nvPr/>
          </p:nvSpPr>
          <p:spPr bwMode="auto">
            <a:xfrm>
              <a:off x="1335" y="2445"/>
              <a:ext cx="95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09" name="Line 152"/>
            <p:cNvSpPr>
              <a:spLocks noChangeShapeType="1"/>
            </p:cNvSpPr>
            <p:nvPr/>
          </p:nvSpPr>
          <p:spPr bwMode="auto">
            <a:xfrm>
              <a:off x="1335" y="2445"/>
              <a:ext cx="9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10" name="Rectangle 153"/>
            <p:cNvSpPr>
              <a:spLocks noChangeArrowheads="1"/>
            </p:cNvSpPr>
            <p:nvPr/>
          </p:nvSpPr>
          <p:spPr bwMode="auto">
            <a:xfrm>
              <a:off x="2294" y="2445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11" name="Line 154"/>
            <p:cNvSpPr>
              <a:spLocks noChangeShapeType="1"/>
            </p:cNvSpPr>
            <p:nvPr/>
          </p:nvSpPr>
          <p:spPr bwMode="auto">
            <a:xfrm>
              <a:off x="2294" y="2445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12" name="Line 155"/>
            <p:cNvSpPr>
              <a:spLocks noChangeShapeType="1"/>
            </p:cNvSpPr>
            <p:nvPr/>
          </p:nvSpPr>
          <p:spPr bwMode="auto">
            <a:xfrm>
              <a:off x="2294" y="24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13" name="Rectangle 156"/>
            <p:cNvSpPr>
              <a:spLocks noChangeArrowheads="1"/>
            </p:cNvSpPr>
            <p:nvPr/>
          </p:nvSpPr>
          <p:spPr bwMode="auto">
            <a:xfrm>
              <a:off x="2297" y="2445"/>
              <a:ext cx="98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14" name="Line 157"/>
            <p:cNvSpPr>
              <a:spLocks noChangeShapeType="1"/>
            </p:cNvSpPr>
            <p:nvPr/>
          </p:nvSpPr>
          <p:spPr bwMode="auto">
            <a:xfrm>
              <a:off x="2297" y="2445"/>
              <a:ext cx="9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15" name="Rectangle 158"/>
            <p:cNvSpPr>
              <a:spLocks noChangeArrowheads="1"/>
            </p:cNvSpPr>
            <p:nvPr/>
          </p:nvSpPr>
          <p:spPr bwMode="auto">
            <a:xfrm>
              <a:off x="3279" y="2445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16" name="Line 159"/>
            <p:cNvSpPr>
              <a:spLocks noChangeShapeType="1"/>
            </p:cNvSpPr>
            <p:nvPr/>
          </p:nvSpPr>
          <p:spPr bwMode="auto">
            <a:xfrm>
              <a:off x="3279" y="2445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17" name="Line 160"/>
            <p:cNvSpPr>
              <a:spLocks noChangeShapeType="1"/>
            </p:cNvSpPr>
            <p:nvPr/>
          </p:nvSpPr>
          <p:spPr bwMode="auto">
            <a:xfrm>
              <a:off x="3279" y="24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18" name="Rectangle 161"/>
            <p:cNvSpPr>
              <a:spLocks noChangeArrowheads="1"/>
            </p:cNvSpPr>
            <p:nvPr/>
          </p:nvSpPr>
          <p:spPr bwMode="auto">
            <a:xfrm>
              <a:off x="3282" y="2445"/>
              <a:ext cx="11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19" name="Line 162"/>
            <p:cNvSpPr>
              <a:spLocks noChangeShapeType="1"/>
            </p:cNvSpPr>
            <p:nvPr/>
          </p:nvSpPr>
          <p:spPr bwMode="auto">
            <a:xfrm>
              <a:off x="3282" y="2445"/>
              <a:ext cx="11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20" name="Rectangle 163"/>
            <p:cNvSpPr>
              <a:spLocks noChangeArrowheads="1"/>
            </p:cNvSpPr>
            <p:nvPr/>
          </p:nvSpPr>
          <p:spPr bwMode="auto">
            <a:xfrm>
              <a:off x="4410" y="2445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21" name="Line 164"/>
            <p:cNvSpPr>
              <a:spLocks noChangeShapeType="1"/>
            </p:cNvSpPr>
            <p:nvPr/>
          </p:nvSpPr>
          <p:spPr bwMode="auto">
            <a:xfrm>
              <a:off x="4410" y="2445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22" name="Line 165"/>
            <p:cNvSpPr>
              <a:spLocks noChangeShapeType="1"/>
            </p:cNvSpPr>
            <p:nvPr/>
          </p:nvSpPr>
          <p:spPr bwMode="auto">
            <a:xfrm>
              <a:off x="4410" y="24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23" name="Rectangle 166"/>
            <p:cNvSpPr>
              <a:spLocks noChangeArrowheads="1"/>
            </p:cNvSpPr>
            <p:nvPr/>
          </p:nvSpPr>
          <p:spPr bwMode="auto">
            <a:xfrm>
              <a:off x="4413" y="2445"/>
              <a:ext cx="9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24" name="Line 167"/>
            <p:cNvSpPr>
              <a:spLocks noChangeShapeType="1"/>
            </p:cNvSpPr>
            <p:nvPr/>
          </p:nvSpPr>
          <p:spPr bwMode="auto">
            <a:xfrm>
              <a:off x="4413" y="2445"/>
              <a:ext cx="9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25" name="Rectangle 168"/>
            <p:cNvSpPr>
              <a:spLocks noChangeArrowheads="1"/>
            </p:cNvSpPr>
            <p:nvPr/>
          </p:nvSpPr>
          <p:spPr bwMode="auto">
            <a:xfrm>
              <a:off x="5353" y="2445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26" name="Line 169"/>
            <p:cNvSpPr>
              <a:spLocks noChangeShapeType="1"/>
            </p:cNvSpPr>
            <p:nvPr/>
          </p:nvSpPr>
          <p:spPr bwMode="auto">
            <a:xfrm>
              <a:off x="5353" y="2445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27" name="Line 170"/>
            <p:cNvSpPr>
              <a:spLocks noChangeShapeType="1"/>
            </p:cNvSpPr>
            <p:nvPr/>
          </p:nvSpPr>
          <p:spPr bwMode="auto">
            <a:xfrm>
              <a:off x="5353" y="24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28" name="Rectangle 171"/>
            <p:cNvSpPr>
              <a:spLocks noChangeArrowheads="1"/>
            </p:cNvSpPr>
            <p:nvPr/>
          </p:nvSpPr>
          <p:spPr bwMode="auto">
            <a:xfrm>
              <a:off x="437" y="2449"/>
              <a:ext cx="3" cy="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29" name="Line 172"/>
            <p:cNvSpPr>
              <a:spLocks noChangeShapeType="1"/>
            </p:cNvSpPr>
            <p:nvPr/>
          </p:nvSpPr>
          <p:spPr bwMode="auto">
            <a:xfrm>
              <a:off x="437" y="2449"/>
              <a:ext cx="0" cy="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30" name="Rectangle 173"/>
            <p:cNvSpPr>
              <a:spLocks noChangeArrowheads="1"/>
            </p:cNvSpPr>
            <p:nvPr/>
          </p:nvSpPr>
          <p:spPr bwMode="auto">
            <a:xfrm>
              <a:off x="1332" y="2449"/>
              <a:ext cx="3" cy="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31" name="Line 174"/>
            <p:cNvSpPr>
              <a:spLocks noChangeShapeType="1"/>
            </p:cNvSpPr>
            <p:nvPr/>
          </p:nvSpPr>
          <p:spPr bwMode="auto">
            <a:xfrm>
              <a:off x="1332" y="2449"/>
              <a:ext cx="0" cy="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32" name="Rectangle 175"/>
            <p:cNvSpPr>
              <a:spLocks noChangeArrowheads="1"/>
            </p:cNvSpPr>
            <p:nvPr/>
          </p:nvSpPr>
          <p:spPr bwMode="auto">
            <a:xfrm>
              <a:off x="2294" y="2449"/>
              <a:ext cx="3" cy="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33" name="Line 176"/>
            <p:cNvSpPr>
              <a:spLocks noChangeShapeType="1"/>
            </p:cNvSpPr>
            <p:nvPr/>
          </p:nvSpPr>
          <p:spPr bwMode="auto">
            <a:xfrm>
              <a:off x="2294" y="2449"/>
              <a:ext cx="0" cy="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34" name="Rectangle 177"/>
            <p:cNvSpPr>
              <a:spLocks noChangeArrowheads="1"/>
            </p:cNvSpPr>
            <p:nvPr/>
          </p:nvSpPr>
          <p:spPr bwMode="auto">
            <a:xfrm>
              <a:off x="3279" y="2449"/>
              <a:ext cx="3" cy="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35" name="Line 178"/>
            <p:cNvSpPr>
              <a:spLocks noChangeShapeType="1"/>
            </p:cNvSpPr>
            <p:nvPr/>
          </p:nvSpPr>
          <p:spPr bwMode="auto">
            <a:xfrm>
              <a:off x="3279" y="2449"/>
              <a:ext cx="0" cy="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36" name="Rectangle 179"/>
            <p:cNvSpPr>
              <a:spLocks noChangeArrowheads="1"/>
            </p:cNvSpPr>
            <p:nvPr/>
          </p:nvSpPr>
          <p:spPr bwMode="auto">
            <a:xfrm>
              <a:off x="4410" y="2449"/>
              <a:ext cx="3" cy="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37" name="Line 180"/>
            <p:cNvSpPr>
              <a:spLocks noChangeShapeType="1"/>
            </p:cNvSpPr>
            <p:nvPr/>
          </p:nvSpPr>
          <p:spPr bwMode="auto">
            <a:xfrm>
              <a:off x="4410" y="2449"/>
              <a:ext cx="0" cy="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38" name="Rectangle 181"/>
            <p:cNvSpPr>
              <a:spLocks noChangeArrowheads="1"/>
            </p:cNvSpPr>
            <p:nvPr/>
          </p:nvSpPr>
          <p:spPr bwMode="auto">
            <a:xfrm>
              <a:off x="5353" y="2449"/>
              <a:ext cx="4" cy="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39" name="Line 182"/>
            <p:cNvSpPr>
              <a:spLocks noChangeShapeType="1"/>
            </p:cNvSpPr>
            <p:nvPr/>
          </p:nvSpPr>
          <p:spPr bwMode="auto">
            <a:xfrm>
              <a:off x="5353" y="2449"/>
              <a:ext cx="0" cy="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40" name="Rectangle 183"/>
            <p:cNvSpPr>
              <a:spLocks noChangeArrowheads="1"/>
            </p:cNvSpPr>
            <p:nvPr/>
          </p:nvSpPr>
          <p:spPr bwMode="auto">
            <a:xfrm>
              <a:off x="475" y="3569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641" name="Rectangle 184"/>
            <p:cNvSpPr>
              <a:spLocks noChangeArrowheads="1"/>
            </p:cNvSpPr>
            <p:nvPr/>
          </p:nvSpPr>
          <p:spPr bwMode="auto">
            <a:xfrm>
              <a:off x="1370" y="3569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642" name="Rectangle 185"/>
            <p:cNvSpPr>
              <a:spLocks noChangeArrowheads="1"/>
            </p:cNvSpPr>
            <p:nvPr/>
          </p:nvSpPr>
          <p:spPr bwMode="auto">
            <a:xfrm>
              <a:off x="2331" y="3569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643" name="Rectangle 186"/>
            <p:cNvSpPr>
              <a:spLocks noChangeArrowheads="1"/>
            </p:cNvSpPr>
            <p:nvPr/>
          </p:nvSpPr>
          <p:spPr bwMode="auto">
            <a:xfrm>
              <a:off x="3317" y="3569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644" name="Rectangle 187"/>
            <p:cNvSpPr>
              <a:spLocks noChangeArrowheads="1"/>
            </p:cNvSpPr>
            <p:nvPr/>
          </p:nvSpPr>
          <p:spPr bwMode="auto">
            <a:xfrm>
              <a:off x="4448" y="3569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60645" name="Rectangle 188"/>
            <p:cNvSpPr>
              <a:spLocks noChangeArrowheads="1"/>
            </p:cNvSpPr>
            <p:nvPr/>
          </p:nvSpPr>
          <p:spPr bwMode="auto">
            <a:xfrm>
              <a:off x="437" y="3561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46" name="Line 189"/>
            <p:cNvSpPr>
              <a:spLocks noChangeShapeType="1"/>
            </p:cNvSpPr>
            <p:nvPr/>
          </p:nvSpPr>
          <p:spPr bwMode="auto">
            <a:xfrm>
              <a:off x="437" y="3561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47" name="Line 190"/>
            <p:cNvSpPr>
              <a:spLocks noChangeShapeType="1"/>
            </p:cNvSpPr>
            <p:nvPr/>
          </p:nvSpPr>
          <p:spPr bwMode="auto">
            <a:xfrm>
              <a:off x="437" y="3561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48" name="Rectangle 191"/>
            <p:cNvSpPr>
              <a:spLocks noChangeArrowheads="1"/>
            </p:cNvSpPr>
            <p:nvPr/>
          </p:nvSpPr>
          <p:spPr bwMode="auto">
            <a:xfrm>
              <a:off x="437" y="3561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49" name="Line 192"/>
            <p:cNvSpPr>
              <a:spLocks noChangeShapeType="1"/>
            </p:cNvSpPr>
            <p:nvPr/>
          </p:nvSpPr>
          <p:spPr bwMode="auto">
            <a:xfrm>
              <a:off x="437" y="3561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50" name="Line 193"/>
            <p:cNvSpPr>
              <a:spLocks noChangeShapeType="1"/>
            </p:cNvSpPr>
            <p:nvPr/>
          </p:nvSpPr>
          <p:spPr bwMode="auto">
            <a:xfrm>
              <a:off x="437" y="3561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51" name="Rectangle 194"/>
            <p:cNvSpPr>
              <a:spLocks noChangeArrowheads="1"/>
            </p:cNvSpPr>
            <p:nvPr/>
          </p:nvSpPr>
          <p:spPr bwMode="auto">
            <a:xfrm>
              <a:off x="440" y="3561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52" name="Line 195"/>
            <p:cNvSpPr>
              <a:spLocks noChangeShapeType="1"/>
            </p:cNvSpPr>
            <p:nvPr/>
          </p:nvSpPr>
          <p:spPr bwMode="auto">
            <a:xfrm>
              <a:off x="440" y="3561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53" name="Line 196"/>
            <p:cNvSpPr>
              <a:spLocks noChangeShapeType="1"/>
            </p:cNvSpPr>
            <p:nvPr/>
          </p:nvSpPr>
          <p:spPr bwMode="auto">
            <a:xfrm>
              <a:off x="440" y="3561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54" name="Rectangle 197"/>
            <p:cNvSpPr>
              <a:spLocks noChangeArrowheads="1"/>
            </p:cNvSpPr>
            <p:nvPr/>
          </p:nvSpPr>
          <p:spPr bwMode="auto">
            <a:xfrm>
              <a:off x="443" y="3561"/>
              <a:ext cx="888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55" name="Line 198"/>
            <p:cNvSpPr>
              <a:spLocks noChangeShapeType="1"/>
            </p:cNvSpPr>
            <p:nvPr/>
          </p:nvSpPr>
          <p:spPr bwMode="auto">
            <a:xfrm>
              <a:off x="443" y="3561"/>
              <a:ext cx="8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56" name="Rectangle 199"/>
            <p:cNvSpPr>
              <a:spLocks noChangeArrowheads="1"/>
            </p:cNvSpPr>
            <p:nvPr/>
          </p:nvSpPr>
          <p:spPr bwMode="auto">
            <a:xfrm>
              <a:off x="1331" y="3561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57" name="Line 200"/>
            <p:cNvSpPr>
              <a:spLocks noChangeShapeType="1"/>
            </p:cNvSpPr>
            <p:nvPr/>
          </p:nvSpPr>
          <p:spPr bwMode="auto">
            <a:xfrm>
              <a:off x="1331" y="3561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58" name="Line 201"/>
            <p:cNvSpPr>
              <a:spLocks noChangeShapeType="1"/>
            </p:cNvSpPr>
            <p:nvPr/>
          </p:nvSpPr>
          <p:spPr bwMode="auto">
            <a:xfrm>
              <a:off x="1331" y="3561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59" name="Rectangle 202"/>
            <p:cNvSpPr>
              <a:spLocks noChangeArrowheads="1"/>
            </p:cNvSpPr>
            <p:nvPr/>
          </p:nvSpPr>
          <p:spPr bwMode="auto">
            <a:xfrm>
              <a:off x="1332" y="3561"/>
              <a:ext cx="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0660" name="Line 203"/>
            <p:cNvSpPr>
              <a:spLocks noChangeShapeType="1"/>
            </p:cNvSpPr>
            <p:nvPr/>
          </p:nvSpPr>
          <p:spPr bwMode="auto">
            <a:xfrm>
              <a:off x="1332" y="3561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61" name="Line 204"/>
            <p:cNvSpPr>
              <a:spLocks noChangeShapeType="1"/>
            </p:cNvSpPr>
            <p:nvPr/>
          </p:nvSpPr>
          <p:spPr bwMode="auto">
            <a:xfrm>
              <a:off x="1332" y="3561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662" name="Rectangle 205"/>
            <p:cNvSpPr>
              <a:spLocks noChangeArrowheads="1"/>
            </p:cNvSpPr>
            <p:nvPr/>
          </p:nvSpPr>
          <p:spPr bwMode="auto">
            <a:xfrm>
              <a:off x="1335" y="3561"/>
              <a:ext cx="958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</p:grpSp>
      <p:sp>
        <p:nvSpPr>
          <p:cNvPr id="60422" name="Line 207"/>
          <p:cNvSpPr>
            <a:spLocks noChangeShapeType="1"/>
          </p:cNvSpPr>
          <p:nvPr/>
        </p:nvSpPr>
        <p:spPr bwMode="auto">
          <a:xfrm>
            <a:off x="1889488" y="5228462"/>
            <a:ext cx="152076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23" name="Rectangle 208"/>
          <p:cNvSpPr>
            <a:spLocks noChangeArrowheads="1"/>
          </p:cNvSpPr>
          <p:nvPr/>
        </p:nvSpPr>
        <p:spPr bwMode="auto">
          <a:xfrm>
            <a:off x="3284052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24" name="Line 209"/>
          <p:cNvSpPr>
            <a:spLocks noChangeShapeType="1"/>
          </p:cNvSpPr>
          <p:nvPr/>
        </p:nvSpPr>
        <p:spPr bwMode="auto">
          <a:xfrm>
            <a:off x="3284052" y="5228462"/>
            <a:ext cx="47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25" name="Line 210"/>
          <p:cNvSpPr>
            <a:spLocks noChangeShapeType="1"/>
          </p:cNvSpPr>
          <p:nvPr/>
        </p:nvSpPr>
        <p:spPr bwMode="auto">
          <a:xfrm>
            <a:off x="3284052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26" name="Rectangle 211"/>
          <p:cNvSpPr>
            <a:spLocks noChangeArrowheads="1"/>
          </p:cNvSpPr>
          <p:nvPr/>
        </p:nvSpPr>
        <p:spPr bwMode="auto">
          <a:xfrm>
            <a:off x="3285507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27" name="Line 212"/>
          <p:cNvSpPr>
            <a:spLocks noChangeShapeType="1"/>
          </p:cNvSpPr>
          <p:nvPr/>
        </p:nvSpPr>
        <p:spPr bwMode="auto">
          <a:xfrm>
            <a:off x="3285507" y="5228462"/>
            <a:ext cx="47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28" name="Line 213"/>
          <p:cNvSpPr>
            <a:spLocks noChangeShapeType="1"/>
          </p:cNvSpPr>
          <p:nvPr/>
        </p:nvSpPr>
        <p:spPr bwMode="auto">
          <a:xfrm>
            <a:off x="3285507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29" name="Rectangle 214"/>
          <p:cNvSpPr>
            <a:spLocks noChangeArrowheads="1"/>
          </p:cNvSpPr>
          <p:nvPr/>
        </p:nvSpPr>
        <p:spPr bwMode="auto">
          <a:xfrm>
            <a:off x="3289874" y="5228462"/>
            <a:ext cx="1557276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30" name="Line 215"/>
          <p:cNvSpPr>
            <a:spLocks noChangeShapeType="1"/>
          </p:cNvSpPr>
          <p:nvPr/>
        </p:nvSpPr>
        <p:spPr bwMode="auto">
          <a:xfrm>
            <a:off x="3289874" y="5228462"/>
            <a:ext cx="1557276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31" name="Rectangle 216"/>
          <p:cNvSpPr>
            <a:spLocks noChangeArrowheads="1"/>
          </p:cNvSpPr>
          <p:nvPr/>
        </p:nvSpPr>
        <p:spPr bwMode="auto">
          <a:xfrm>
            <a:off x="4717918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32" name="Line 217"/>
          <p:cNvSpPr>
            <a:spLocks noChangeShapeType="1"/>
          </p:cNvSpPr>
          <p:nvPr/>
        </p:nvSpPr>
        <p:spPr bwMode="auto">
          <a:xfrm>
            <a:off x="4717918" y="5228462"/>
            <a:ext cx="47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33" name="Line 218"/>
          <p:cNvSpPr>
            <a:spLocks noChangeShapeType="1"/>
          </p:cNvSpPr>
          <p:nvPr/>
        </p:nvSpPr>
        <p:spPr bwMode="auto">
          <a:xfrm>
            <a:off x="4717918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34" name="Rectangle 219"/>
          <p:cNvSpPr>
            <a:spLocks noChangeArrowheads="1"/>
          </p:cNvSpPr>
          <p:nvPr/>
        </p:nvSpPr>
        <p:spPr bwMode="auto">
          <a:xfrm>
            <a:off x="4719374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35" name="Line 220"/>
          <p:cNvSpPr>
            <a:spLocks noChangeShapeType="1"/>
          </p:cNvSpPr>
          <p:nvPr/>
        </p:nvSpPr>
        <p:spPr bwMode="auto">
          <a:xfrm>
            <a:off x="4719374" y="5228462"/>
            <a:ext cx="47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36" name="Line 221"/>
          <p:cNvSpPr>
            <a:spLocks noChangeShapeType="1"/>
          </p:cNvSpPr>
          <p:nvPr/>
        </p:nvSpPr>
        <p:spPr bwMode="auto">
          <a:xfrm>
            <a:off x="4719374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37" name="Rectangle 222"/>
          <p:cNvSpPr>
            <a:spLocks noChangeArrowheads="1"/>
          </p:cNvSpPr>
          <p:nvPr/>
        </p:nvSpPr>
        <p:spPr bwMode="auto">
          <a:xfrm>
            <a:off x="4723740" y="5228462"/>
            <a:ext cx="1789042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38" name="Line 223"/>
          <p:cNvSpPr>
            <a:spLocks noChangeShapeType="1"/>
          </p:cNvSpPr>
          <p:nvPr/>
        </p:nvSpPr>
        <p:spPr bwMode="auto">
          <a:xfrm>
            <a:off x="4723740" y="5228462"/>
            <a:ext cx="178904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39" name="Rectangle 224"/>
          <p:cNvSpPr>
            <a:spLocks noChangeArrowheads="1"/>
          </p:cNvSpPr>
          <p:nvPr/>
        </p:nvSpPr>
        <p:spPr bwMode="auto">
          <a:xfrm>
            <a:off x="6364317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40" name="Line 225"/>
          <p:cNvSpPr>
            <a:spLocks noChangeShapeType="1"/>
          </p:cNvSpPr>
          <p:nvPr/>
        </p:nvSpPr>
        <p:spPr bwMode="auto">
          <a:xfrm>
            <a:off x="6364317" y="5228462"/>
            <a:ext cx="63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41" name="Line 226"/>
          <p:cNvSpPr>
            <a:spLocks noChangeShapeType="1"/>
          </p:cNvSpPr>
          <p:nvPr/>
        </p:nvSpPr>
        <p:spPr bwMode="auto">
          <a:xfrm>
            <a:off x="6364317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42" name="Rectangle 227"/>
          <p:cNvSpPr>
            <a:spLocks noChangeArrowheads="1"/>
          </p:cNvSpPr>
          <p:nvPr/>
        </p:nvSpPr>
        <p:spPr bwMode="auto">
          <a:xfrm>
            <a:off x="6365773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43" name="Line 228"/>
          <p:cNvSpPr>
            <a:spLocks noChangeShapeType="1"/>
          </p:cNvSpPr>
          <p:nvPr/>
        </p:nvSpPr>
        <p:spPr bwMode="auto">
          <a:xfrm>
            <a:off x="6365773" y="5228462"/>
            <a:ext cx="47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44" name="Line 229"/>
          <p:cNvSpPr>
            <a:spLocks noChangeShapeType="1"/>
          </p:cNvSpPr>
          <p:nvPr/>
        </p:nvSpPr>
        <p:spPr bwMode="auto">
          <a:xfrm>
            <a:off x="6365773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45" name="Rectangle 230"/>
          <p:cNvSpPr>
            <a:spLocks noChangeArrowheads="1"/>
          </p:cNvSpPr>
          <p:nvPr/>
        </p:nvSpPr>
        <p:spPr bwMode="auto">
          <a:xfrm>
            <a:off x="6370139" y="5228462"/>
            <a:ext cx="1492191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46" name="Line 231"/>
          <p:cNvSpPr>
            <a:spLocks noChangeShapeType="1"/>
          </p:cNvSpPr>
          <p:nvPr/>
        </p:nvSpPr>
        <p:spPr bwMode="auto">
          <a:xfrm>
            <a:off x="6370139" y="5228462"/>
            <a:ext cx="1492191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47" name="Rectangle 232"/>
          <p:cNvSpPr>
            <a:spLocks noChangeArrowheads="1"/>
          </p:cNvSpPr>
          <p:nvPr/>
        </p:nvSpPr>
        <p:spPr bwMode="auto">
          <a:xfrm>
            <a:off x="7738500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48" name="Line 233"/>
          <p:cNvSpPr>
            <a:spLocks noChangeShapeType="1"/>
          </p:cNvSpPr>
          <p:nvPr/>
        </p:nvSpPr>
        <p:spPr bwMode="auto">
          <a:xfrm>
            <a:off x="7738500" y="5228462"/>
            <a:ext cx="47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49" name="Line 234"/>
          <p:cNvSpPr>
            <a:spLocks noChangeShapeType="1"/>
          </p:cNvSpPr>
          <p:nvPr/>
        </p:nvSpPr>
        <p:spPr bwMode="auto">
          <a:xfrm>
            <a:off x="7738500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50" name="Rectangle 235"/>
          <p:cNvSpPr>
            <a:spLocks noChangeArrowheads="1"/>
          </p:cNvSpPr>
          <p:nvPr/>
        </p:nvSpPr>
        <p:spPr bwMode="auto">
          <a:xfrm>
            <a:off x="7738500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51" name="Line 236"/>
          <p:cNvSpPr>
            <a:spLocks noChangeShapeType="1"/>
          </p:cNvSpPr>
          <p:nvPr/>
        </p:nvSpPr>
        <p:spPr bwMode="auto">
          <a:xfrm>
            <a:off x="7738500" y="5228462"/>
            <a:ext cx="63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52" name="Line 237"/>
          <p:cNvSpPr>
            <a:spLocks noChangeShapeType="1"/>
          </p:cNvSpPr>
          <p:nvPr/>
        </p:nvSpPr>
        <p:spPr bwMode="auto">
          <a:xfrm>
            <a:off x="7738500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53" name="Rectangle 238"/>
          <p:cNvSpPr>
            <a:spLocks noChangeArrowheads="1"/>
          </p:cNvSpPr>
          <p:nvPr/>
        </p:nvSpPr>
        <p:spPr bwMode="auto">
          <a:xfrm>
            <a:off x="7738500" y="5228462"/>
            <a:ext cx="46990" cy="432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0454" name="Line 239"/>
          <p:cNvSpPr>
            <a:spLocks noChangeShapeType="1"/>
          </p:cNvSpPr>
          <p:nvPr/>
        </p:nvSpPr>
        <p:spPr bwMode="auto">
          <a:xfrm>
            <a:off x="7738500" y="5228462"/>
            <a:ext cx="63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55" name="Line 240"/>
          <p:cNvSpPr>
            <a:spLocks noChangeShapeType="1"/>
          </p:cNvSpPr>
          <p:nvPr/>
        </p:nvSpPr>
        <p:spPr bwMode="auto">
          <a:xfrm>
            <a:off x="7738500" y="5228462"/>
            <a:ext cx="0" cy="43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0456" name="Rectangle 241"/>
          <p:cNvSpPr>
            <a:spLocks noChangeArrowheads="1"/>
          </p:cNvSpPr>
          <p:nvPr/>
        </p:nvSpPr>
        <p:spPr bwMode="auto">
          <a:xfrm>
            <a:off x="637584" y="5815483"/>
            <a:ext cx="63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0457" name="Rectangle 242"/>
          <p:cNvSpPr>
            <a:spLocks noChangeArrowheads="1"/>
          </p:cNvSpPr>
          <p:nvPr/>
        </p:nvSpPr>
        <p:spPr bwMode="auto">
          <a:xfrm>
            <a:off x="1940439" y="5815483"/>
            <a:ext cx="6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0458" name="Rectangle 243"/>
          <p:cNvSpPr>
            <a:spLocks noChangeArrowheads="1"/>
          </p:cNvSpPr>
          <p:nvPr/>
        </p:nvSpPr>
        <p:spPr bwMode="auto">
          <a:xfrm>
            <a:off x="3339367" y="5815483"/>
            <a:ext cx="63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0459" name="Rectangle 244"/>
          <p:cNvSpPr>
            <a:spLocks noChangeArrowheads="1"/>
          </p:cNvSpPr>
          <p:nvPr/>
        </p:nvSpPr>
        <p:spPr bwMode="auto">
          <a:xfrm>
            <a:off x="4774691" y="5815483"/>
            <a:ext cx="6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0460" name="Rectangle 245"/>
          <p:cNvSpPr>
            <a:spLocks noChangeArrowheads="1"/>
          </p:cNvSpPr>
          <p:nvPr/>
        </p:nvSpPr>
        <p:spPr bwMode="auto">
          <a:xfrm>
            <a:off x="6421089" y="5815483"/>
            <a:ext cx="63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0461" name="Rectangle 246"/>
          <p:cNvSpPr>
            <a:spLocks noChangeArrowheads="1"/>
          </p:cNvSpPr>
          <p:nvPr/>
        </p:nvSpPr>
        <p:spPr bwMode="auto">
          <a:xfrm>
            <a:off x="566256" y="6382311"/>
            <a:ext cx="46990" cy="1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0462" name="Rectangle 247"/>
          <p:cNvSpPr>
            <a:spLocks noChangeArrowheads="1"/>
          </p:cNvSpPr>
          <p:nvPr/>
        </p:nvSpPr>
        <p:spPr bwMode="auto">
          <a:xfrm>
            <a:off x="566255" y="6395292"/>
            <a:ext cx="469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2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Evolution of Electronics</a:t>
            </a:r>
          </a:p>
        </p:txBody>
      </p:sp>
      <p:sp>
        <p:nvSpPr>
          <p:cNvPr id="61443" name="Line 4"/>
          <p:cNvSpPr>
            <a:spLocks noChangeShapeType="1"/>
          </p:cNvSpPr>
          <p:nvPr/>
        </p:nvSpPr>
        <p:spPr bwMode="auto">
          <a:xfrm flipH="1" flipV="1">
            <a:off x="2339975" y="52784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1403350" y="4581525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Vacuum Tube</a:t>
            </a:r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auto">
          <a:xfrm flipV="1">
            <a:off x="2508250" y="2686050"/>
            <a:ext cx="4465638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 flipH="1" flipV="1">
            <a:off x="3589338" y="4127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447" name="Line 8"/>
          <p:cNvSpPr>
            <a:spLocks noChangeShapeType="1"/>
          </p:cNvSpPr>
          <p:nvPr/>
        </p:nvSpPr>
        <p:spPr bwMode="auto">
          <a:xfrm flipH="1" flipV="1">
            <a:off x="5062538" y="3114675"/>
            <a:ext cx="46990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3013075" y="36957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Transistor</a:t>
            </a:r>
          </a:p>
        </p:txBody>
      </p:sp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3995738" y="2276475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Integrated Circuit</a:t>
            </a:r>
          </a:p>
        </p:txBody>
      </p:sp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6181725" y="1751013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Microchip (VLSIC)</a:t>
            </a:r>
          </a:p>
        </p:txBody>
      </p:sp>
      <p:sp>
        <p:nvSpPr>
          <p:cNvPr id="61451" name="Line 4"/>
          <p:cNvSpPr>
            <a:spLocks noChangeShapeType="1"/>
          </p:cNvSpPr>
          <p:nvPr/>
        </p:nvSpPr>
        <p:spPr bwMode="auto">
          <a:xfrm flipV="1">
            <a:off x="2895600" y="6257925"/>
            <a:ext cx="455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452" name="Text Box 9"/>
          <p:cNvSpPr txBox="1">
            <a:spLocks noChangeArrowheads="1"/>
          </p:cNvSpPr>
          <p:nvPr/>
        </p:nvSpPr>
        <p:spPr bwMode="auto">
          <a:xfrm>
            <a:off x="4356100" y="5684838"/>
            <a:ext cx="345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Capacity (and efficiency)</a:t>
            </a:r>
          </a:p>
        </p:txBody>
      </p:sp>
    </p:spTree>
    <p:extLst>
      <p:ext uri="{BB962C8B-B14F-4D97-AF65-F5344CB8AC3E}">
        <p14:creationId xmlns:p14="http://schemas.microsoft.com/office/powerpoint/2010/main" val="307754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600" dirty="0" smtClean="0"/>
              <a:t>There is also a look at developments in IBM, Microsoft and Intel, comparing their fortunes since their early days.</a:t>
            </a:r>
          </a:p>
          <a:p>
            <a:endParaRPr lang="en-IE" sz="2600" dirty="0" smtClean="0"/>
          </a:p>
          <a:p>
            <a:r>
              <a:rPr lang="en-IE" sz="2600" dirty="0" smtClean="0"/>
              <a:t>This ought to give some insight into why PCs (as this part of the course module is Personal Computer-focused) became so ubiquitous.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Sort of History?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0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235D0-DBBE-4A33-8A84-CDE37F8F7BA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PC Chips</a:t>
            </a:r>
            <a:endParaRPr lang="en-US" dirty="0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 series of personal computer ‘chips’ were: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8086	(‘The 86’)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80286 	(‘The 286’)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80386	(‘The 386’)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80486	(‘The 486’)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Pentium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Pentium II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Pentium III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Pentium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After that there were various others  - Celeron, Celeron D, Pentium M, Dual Core and Quad Core…</a:t>
            </a:r>
          </a:p>
        </p:txBody>
      </p:sp>
    </p:spTree>
    <p:extLst>
      <p:ext uri="{BB962C8B-B14F-4D97-AF65-F5344CB8AC3E}">
        <p14:creationId xmlns:p14="http://schemas.microsoft.com/office/powerpoint/2010/main" val="239369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fld id="{AFA7263A-87A6-45D6-9CF6-33DBC75CA7C0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31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PC Chips (2)</a:t>
            </a:r>
            <a:endParaRPr lang="en-US" dirty="0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The new and super Intel i7 processor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smtClean="0"/>
          </a:p>
        </p:txBody>
      </p:sp>
      <p:pic>
        <p:nvPicPr>
          <p:cNvPr id="63494" name="Picture 7" descr="Intel_Core_i7_right_sid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92375"/>
            <a:ext cx="2514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3" descr="x58-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4824413" cy="424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14"/>
          <p:cNvSpPr txBox="1">
            <a:spLocks noChangeArrowheads="1"/>
          </p:cNvSpPr>
          <p:nvPr/>
        </p:nvSpPr>
        <p:spPr bwMode="auto">
          <a:xfrm>
            <a:off x="1403350" y="5300663"/>
            <a:ext cx="2159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/>
              <a:t>A ‘simple’ diagram of the 2-core version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380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91592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IE" sz="2600" dirty="0" smtClean="0"/>
              <a:t>Herman Hollerith set up a company called the ‘Tabulating Machine Company’ for his census-tabulating work for the US Census Office (around 1896).</a:t>
            </a:r>
          </a:p>
          <a:p>
            <a:r>
              <a:rPr lang="en-IE" sz="2600" dirty="0" smtClean="0"/>
              <a:t>Businessman Charles Flint brought together four administrative services companies including:</a:t>
            </a:r>
          </a:p>
          <a:p>
            <a:pPr lvl="1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Computing Scale Company</a:t>
            </a:r>
          </a:p>
          <a:p>
            <a:pPr lvl="1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Tabulating Machine Company (Hollerith’s company)</a:t>
            </a:r>
          </a:p>
          <a:p>
            <a:pPr lvl="1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International Time Recording Company</a:t>
            </a:r>
          </a:p>
          <a:p>
            <a:pPr lvl="1">
              <a:defRPr/>
            </a:pPr>
            <a:r>
              <a:rPr lang="en-IE" sz="2200" dirty="0" smtClean="0">
                <a:solidFill>
                  <a:schemeClr val="tx1"/>
                </a:solidFill>
              </a:rPr>
              <a:t>Bundy Manufacturing Company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IE" dirty="0" smtClean="0"/>
              <a:t>	</a:t>
            </a:r>
            <a:r>
              <a:rPr lang="en-IE" sz="2600" dirty="0" smtClean="0"/>
              <a:t>to make up the Computing-Tabulating-Recording Company (C-T-R) (around 1911).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International Business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9394" name="Picture 2" descr="Charles Ranlett Fl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5240" y="3501008"/>
            <a:ext cx="1285698" cy="18291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80312" y="5373216"/>
            <a:ext cx="1763688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200" dirty="0" smtClean="0">
                <a:solidFill>
                  <a:schemeClr val="bg1"/>
                </a:solidFill>
              </a:rPr>
              <a:t>Charles </a:t>
            </a:r>
            <a:r>
              <a:rPr lang="en-IE" sz="1200" dirty="0" err="1" smtClean="0">
                <a:solidFill>
                  <a:schemeClr val="bg1"/>
                </a:solidFill>
              </a:rPr>
              <a:t>Ranlett</a:t>
            </a:r>
            <a:r>
              <a:rPr lang="en-IE" sz="1200" dirty="0" smtClean="0">
                <a:solidFill>
                  <a:schemeClr val="bg1"/>
                </a:solidFill>
              </a:rPr>
              <a:t> Flint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9396" name="Picture 4" descr="http://www.mfriends.org/w/wp-content/uploads/2014/08/support_endow_herman2m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124744"/>
            <a:ext cx="1263287" cy="17267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524328" y="2924944"/>
            <a:ext cx="1440160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200" dirty="0" smtClean="0">
                <a:solidFill>
                  <a:schemeClr val="bg1"/>
                </a:solidFill>
              </a:rPr>
              <a:t>Herman Hollerith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7139136" cy="4525962"/>
          </a:xfrm>
        </p:spPr>
        <p:txBody>
          <a:bodyPr/>
          <a:lstStyle/>
          <a:p>
            <a:pPr>
              <a:buNone/>
              <a:defRPr/>
            </a:pPr>
            <a:r>
              <a:rPr lang="en-US" sz="2600" dirty="0" smtClean="0"/>
              <a:t>Thomas J. Watson was president of </a:t>
            </a:r>
          </a:p>
          <a:p>
            <a:pPr>
              <a:buNone/>
              <a:defRPr/>
            </a:pPr>
            <a:r>
              <a:rPr lang="en-US" sz="2600" dirty="0" smtClean="0"/>
              <a:t>C-T-R.</a:t>
            </a:r>
          </a:p>
          <a:p>
            <a:pPr>
              <a:buNone/>
              <a:defRPr/>
            </a:pPr>
            <a:endParaRPr lang="en-US" sz="2600" dirty="0" smtClean="0"/>
          </a:p>
          <a:p>
            <a:pPr>
              <a:buNone/>
              <a:defRPr/>
            </a:pPr>
            <a:r>
              <a:rPr lang="en-US" sz="2600" dirty="0" smtClean="0"/>
              <a:t>Watson renamed C-T-R as ‘International Business Machines’ (around 1924).</a:t>
            </a:r>
            <a:endParaRPr lang="en-IE" sz="2600" dirty="0" smtClean="0"/>
          </a:p>
          <a:p>
            <a:pPr>
              <a:buNone/>
              <a:defRPr/>
            </a:pPr>
            <a:endParaRPr lang="en-IE" sz="2600" dirty="0" smtClean="0"/>
          </a:p>
          <a:p>
            <a:pPr>
              <a:buNone/>
              <a:defRPr/>
            </a:pPr>
            <a:r>
              <a:rPr lang="en-IE" sz="2600" dirty="0" smtClean="0"/>
              <a:t>The ‘IBM’ name had been used by the C-T-R business since 1917 in Canada.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International Business Machines (2)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1028" descr="C:\temp\IBM PCAM\CTR logo  i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556792"/>
            <a:ext cx="13221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temp\IBM PCAM\color IBM logo early   ib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077072"/>
            <a:ext cx="15354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600" dirty="0" smtClean="0"/>
              <a:t>In 1924 IBM was based in New York state but had three European operations.</a:t>
            </a:r>
          </a:p>
          <a:p>
            <a:endParaRPr lang="en-IE" sz="2600" dirty="0" smtClean="0"/>
          </a:p>
          <a:p>
            <a:r>
              <a:rPr lang="en-IE" sz="2600" dirty="0" smtClean="0"/>
              <a:t>IBM was involved in providing machines for business such as the ‘Type 285 Numeric Printing Tabulator.’</a:t>
            </a:r>
          </a:p>
          <a:p>
            <a:pPr>
              <a:buNone/>
            </a:pPr>
            <a:r>
              <a:rPr lang="en-IE" sz="2600" dirty="0" smtClean="0"/>
              <a:t>	(1927 -1933 (either, depending </a:t>
            </a:r>
          </a:p>
          <a:p>
            <a:pPr>
              <a:buNone/>
            </a:pPr>
            <a:r>
              <a:rPr lang="en-IE" sz="2600" dirty="0" smtClean="0"/>
              <a:t>	on your source)).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IBM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098" name="Picture 2" descr="http://www.columbia.edu/cu/computinghistory/2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717032"/>
            <a:ext cx="2160240" cy="2744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4042792" cy="4525962"/>
          </a:xfrm>
        </p:spPr>
        <p:txBody>
          <a:bodyPr/>
          <a:lstStyle/>
          <a:p>
            <a:r>
              <a:rPr lang="en-IE" sz="2600" dirty="0" smtClean="0"/>
              <a:t>The IBM Automatic Sequence Controlled Calculator.</a:t>
            </a:r>
          </a:p>
          <a:p>
            <a:endParaRPr lang="en-IE" sz="2600" dirty="0" smtClean="0"/>
          </a:p>
          <a:p>
            <a:r>
              <a:rPr lang="en-IE" sz="2600" dirty="0" smtClean="0"/>
              <a:t>This machine was placed in Harvard University in 1944 and could add, subtract, multiply and divide decimal numbers (up to 23 places in length).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IBM Development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3554" name="Picture 2" descr="http://www.cogs.susx.ac.uk/users/christ/crs/sai/IBM-ASCC-the-harvard-mark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844824"/>
            <a:ext cx="4219575" cy="3352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6264696" cy="1296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2600" dirty="0" smtClean="0"/>
              <a:t>The IBM Automatic Sequence Controlled Calculator.</a:t>
            </a:r>
          </a:p>
          <a:p>
            <a:pPr>
              <a:buNone/>
            </a:pPr>
            <a:r>
              <a:rPr lang="en-IE" sz="2600" dirty="0" smtClean="0"/>
              <a:t>A closer look at its components: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IBM Development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6802" name="Picture 2" descr="http://www-03.ibm.com/ibm/history/ibm100/images/icp/D914488C22916M21/us__en_us__ibm100__603calc__open_front_603__620x3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068960"/>
            <a:ext cx="5256584" cy="2967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600" dirty="0" smtClean="0"/>
              <a:t>There were constant developments in IBM, in terms of machinery improvements, from 1924 onwards, but there were a few IBM ‘landmark’ computers.</a:t>
            </a:r>
          </a:p>
          <a:p>
            <a:endParaRPr lang="en-IE" sz="2600" dirty="0" smtClean="0"/>
          </a:p>
          <a:p>
            <a:r>
              <a:rPr lang="en-IE" sz="2600" dirty="0" smtClean="0"/>
              <a:t>Examples are: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IBM 701 (Defense Calculator)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System /360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AS 400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IBM PC (Personal Computer)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IBM Development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600" dirty="0" smtClean="0"/>
              <a:t>The first of IBM’s mass-produced large-scale electronic computer (19 made) and the company’s first commercially available scientific computer.</a:t>
            </a:r>
          </a:p>
          <a:p>
            <a:r>
              <a:rPr lang="en-IE" sz="2600" dirty="0" smtClean="0"/>
              <a:t>The first IBM machine in which programs were stored in an internal, addressable, electronic memory.</a:t>
            </a:r>
          </a:p>
          <a:p>
            <a:r>
              <a:rPr lang="en-IE" sz="2600" dirty="0" smtClean="0"/>
              <a:t>This machine was IBM's move from punched-card machines to electronic computers.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IBM 701 </a:t>
            </a:r>
            <a:r>
              <a:rPr lang="en-IE" dirty="0" err="1" smtClean="0"/>
              <a:t>Defense</a:t>
            </a:r>
            <a:r>
              <a:rPr lang="en-IE" dirty="0" smtClean="0"/>
              <a:t>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IE" sz="2400" dirty="0" smtClean="0"/>
              <a:t>First installed in 1952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Addition time: </a:t>
            </a:r>
          </a:p>
          <a:p>
            <a:pPr>
              <a:buNone/>
              <a:defRPr/>
            </a:pPr>
            <a:r>
              <a:rPr lang="en-US" sz="2400" dirty="0" smtClean="0"/>
              <a:t>		</a:t>
            </a:r>
            <a:r>
              <a:rPr lang="en-US" sz="2200" dirty="0" smtClean="0"/>
              <a:t>60 microseconds</a:t>
            </a:r>
          </a:p>
          <a:p>
            <a:pPr>
              <a:defRPr/>
            </a:pPr>
            <a:r>
              <a:rPr lang="en-US" sz="2400" dirty="0" smtClean="0"/>
              <a:t>Multiplication: </a:t>
            </a:r>
          </a:p>
          <a:p>
            <a:pPr>
              <a:buNone/>
              <a:defRPr/>
            </a:pPr>
            <a:r>
              <a:rPr lang="en-US" sz="2200" dirty="0" smtClean="0"/>
              <a:t>		456 microseconds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Memory: </a:t>
            </a:r>
          </a:p>
          <a:p>
            <a:pPr>
              <a:buNone/>
              <a:defRPr/>
            </a:pPr>
            <a:r>
              <a:rPr lang="en-US" sz="2200" dirty="0" smtClean="0"/>
              <a:t>		2048 (36 bit) words using Williams tubes </a:t>
            </a:r>
          </a:p>
          <a:p>
            <a:pPr>
              <a:buNone/>
              <a:defRPr/>
            </a:pPr>
            <a:r>
              <a:rPr lang="en-US" sz="1300" dirty="0" smtClean="0"/>
              <a:t>		</a:t>
            </a:r>
            <a:r>
              <a:rPr lang="en-US" sz="1200" dirty="0" smtClean="0"/>
              <a:t>(See tutorial)</a:t>
            </a:r>
          </a:p>
          <a:p>
            <a:pPr>
              <a:defRPr/>
            </a:pPr>
            <a:r>
              <a:rPr lang="en-US" sz="2400" dirty="0" smtClean="0"/>
              <a:t>Secondary memory: </a:t>
            </a:r>
          </a:p>
          <a:p>
            <a:pPr lvl="1">
              <a:buNone/>
              <a:defRPr/>
            </a:pPr>
            <a:r>
              <a:rPr lang="en-US" sz="2400" dirty="0" smtClean="0"/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Magnetic drum: 8192 words </a:t>
            </a:r>
            <a:r>
              <a:rPr lang="en-US" sz="1200" dirty="0" smtClean="0">
                <a:solidFill>
                  <a:schemeClr val="tx1"/>
                </a:solidFill>
              </a:rPr>
              <a:t>(See tutorial)</a:t>
            </a:r>
          </a:p>
          <a:p>
            <a:pPr lvl="1"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		Magnetic tape: magnetic reels of plastic tape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IBM 701 </a:t>
            </a:r>
            <a:r>
              <a:rPr lang="en-IE" dirty="0" err="1" smtClean="0"/>
              <a:t>Defense</a:t>
            </a:r>
            <a:r>
              <a:rPr lang="en-IE" dirty="0" smtClean="0"/>
              <a:t> Calculator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6626" name="Picture 2" descr="http://goldenink.com/images/ibm7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484784"/>
            <a:ext cx="2943225" cy="2286000"/>
          </a:xfrm>
          <a:prstGeom prst="rect">
            <a:avLst/>
          </a:prstGeom>
          <a:noFill/>
        </p:spPr>
      </p:pic>
      <p:pic>
        <p:nvPicPr>
          <p:cNvPr id="54274" name="Picture 2" descr="Pho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581128"/>
            <a:ext cx="1216999" cy="17281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482465-C2C1-46A2-B4CE-0DE0C0363F1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Electrical Computers</a:t>
            </a:r>
            <a:endParaRPr lang="en-US" dirty="0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600" dirty="0" smtClean="0"/>
              <a:t>Modern computers use electricity.</a:t>
            </a:r>
          </a:p>
          <a:p>
            <a:pPr eaLnBrk="1" hangingPunct="1">
              <a:defRPr/>
            </a:pPr>
            <a:endParaRPr lang="en-GB" sz="2600" dirty="0" smtClean="0"/>
          </a:p>
          <a:p>
            <a:pPr eaLnBrk="1" hangingPunct="1">
              <a:defRPr/>
            </a:pPr>
            <a:r>
              <a:rPr lang="en-GB" sz="2600" dirty="0" smtClean="0"/>
              <a:t>Electrical computing really began in the last year or two of the 1930s as experimental ‘adding machines’.</a:t>
            </a:r>
          </a:p>
          <a:p>
            <a:pPr eaLnBrk="1" hangingPunct="1">
              <a:defRPr/>
            </a:pPr>
            <a:endParaRPr lang="en-GB" sz="2600" dirty="0" smtClean="0"/>
          </a:p>
          <a:p>
            <a:pPr eaLnBrk="1" hangingPunct="1">
              <a:defRPr/>
            </a:pPr>
            <a:r>
              <a:rPr lang="en-GB" sz="2600" dirty="0" smtClean="0"/>
              <a:t>There began a history of computing that is usually viewed in stages.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54856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 smtClean="0"/>
              <a:t>April 1964 IBM announces the System/360</a:t>
            </a:r>
          </a:p>
          <a:p>
            <a:pPr lvl="1"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Using ‘Solid Logic Technology’ (integrated circuits)</a:t>
            </a:r>
          </a:p>
          <a:p>
            <a:pPr lvl="1"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There were 5 types – a family of ‘compatible’ computers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600" dirty="0" smtClean="0"/>
              <a:t>Instructions were performed in nanoseconds.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/360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3250" name="Picture 2" descr="http://s7.computerhistory.org/is/image/CHM/x1059.91ap-03-03?$re-story-hero$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068960"/>
            <a:ext cx="1901011" cy="17509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618856" cy="4525962"/>
          </a:xfrm>
        </p:spPr>
        <p:txBody>
          <a:bodyPr/>
          <a:lstStyle/>
          <a:p>
            <a:r>
              <a:rPr lang="en-IE" sz="2600" dirty="0" smtClean="0"/>
              <a:t>This was a Third Generation machine and a mainframe.</a:t>
            </a:r>
          </a:p>
          <a:p>
            <a:endParaRPr lang="en-IE" sz="2600" dirty="0" smtClean="0"/>
          </a:p>
          <a:p>
            <a:r>
              <a:rPr lang="en-IE" sz="2600" dirty="0" smtClean="0"/>
              <a:t>It had two options for operating system –</a:t>
            </a:r>
          </a:p>
          <a:p>
            <a:pPr>
              <a:buNone/>
            </a:pPr>
            <a:r>
              <a:rPr lang="en-IE" sz="2600" dirty="0" smtClean="0"/>
              <a:t>	Basic Operating System 360 (BOS/360) and </a:t>
            </a:r>
          </a:p>
          <a:p>
            <a:pPr>
              <a:buNone/>
            </a:pPr>
            <a:r>
              <a:rPr lang="en-IE" sz="2600" dirty="0" smtClean="0"/>
              <a:t>	Operating System 360 (OS/360).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/360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28674" name="Picture 2" descr="A System/360 instal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628800"/>
            <a:ext cx="3643511" cy="2952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E" dirty="0" smtClean="0"/>
              <a:t>System /360 (3)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931943" cy="4526396"/>
          </a:xfrm>
          <a:ln/>
        </p:spPr>
        <p:txBody>
          <a:bodyPr/>
          <a:lstStyle/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The </a:t>
            </a:r>
            <a:r>
              <a:rPr lang="en-GB" sz="2600" dirty="0"/>
              <a:t>360 was innovative in that it was </a:t>
            </a:r>
            <a:r>
              <a:rPr lang="en-GB" sz="2600" dirty="0" smtClean="0"/>
              <a:t>modular.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Unlike </a:t>
            </a:r>
            <a:r>
              <a:rPr lang="en-GB" sz="2600" dirty="0"/>
              <a:t>earlier </a:t>
            </a:r>
            <a:r>
              <a:rPr lang="en-GB" sz="2600" dirty="0" smtClean="0"/>
              <a:t>computers </a:t>
            </a:r>
            <a:r>
              <a:rPr lang="en-GB" sz="2600" dirty="0"/>
              <a:t>it was not </a:t>
            </a:r>
            <a:r>
              <a:rPr lang="en-GB" sz="2600" dirty="0" smtClean="0"/>
              <a:t>a monolithic </a:t>
            </a:r>
            <a:r>
              <a:rPr lang="en-GB" sz="2600" dirty="0"/>
              <a:t>design, but consisted of modules that could be fitted together to construct a family of computers that would meet the needs of companies and organisations of any size</a:t>
            </a:r>
            <a:r>
              <a:rPr lang="en-GB" sz="2600" dirty="0" smtClean="0"/>
              <a:t>.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So </a:t>
            </a:r>
            <a:r>
              <a:rPr lang="en-GB" sz="2600" dirty="0"/>
              <a:t>IBM was </a:t>
            </a:r>
            <a:r>
              <a:rPr lang="en-GB" sz="2600" dirty="0" smtClean="0"/>
              <a:t>presenting itself as being responsive </a:t>
            </a:r>
            <a:r>
              <a:rPr lang="en-GB" sz="2600" dirty="0"/>
              <a:t>to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600" dirty="0" smtClean="0"/>
              <a:t>In 1988 IBM launched the </a:t>
            </a:r>
            <a:r>
              <a:rPr lang="en-US" sz="2600" dirty="0" smtClean="0"/>
              <a:t>Application System/400.</a:t>
            </a:r>
          </a:p>
          <a:p>
            <a:r>
              <a:rPr lang="en-IE" sz="2600" dirty="0" smtClean="0"/>
              <a:t>A mid-range business computer – or a family of midrange business computers. The B-Series had 6 types (see next slide).</a:t>
            </a:r>
          </a:p>
          <a:p>
            <a:r>
              <a:rPr lang="en-IE" sz="2600" dirty="0" smtClean="0"/>
              <a:t>The selling point for this machine was that it could run ‘hundreds’ of applications.</a:t>
            </a:r>
          </a:p>
          <a:p>
            <a:r>
              <a:rPr lang="en-IE" sz="2600" dirty="0" smtClean="0"/>
              <a:t>It has often been recommended as a network server – a single computer managing numerous users on a network. </a:t>
            </a:r>
          </a:p>
          <a:p>
            <a:endParaRPr lang="en-IE" dirty="0" smtClean="0"/>
          </a:p>
          <a:p>
            <a:endParaRPr lang="en-US" dirty="0" smtClean="0"/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AS/400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68142"/>
          </a:xfrm>
        </p:spPr>
        <p:txBody>
          <a:bodyPr/>
          <a:lstStyle/>
          <a:p>
            <a:r>
              <a:rPr lang="en-IE" sz="2600" dirty="0" smtClean="0"/>
              <a:t>From around 1988</a:t>
            </a:r>
          </a:p>
          <a:p>
            <a:r>
              <a:rPr lang="en-IE" sz="2600" dirty="0" smtClean="0"/>
              <a:t>Operating System: 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OS/400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/>
            <a:endParaRPr lang="en-IE" sz="2600" dirty="0" smtClean="0"/>
          </a:p>
          <a:p>
            <a:pPr lvl="1">
              <a:buNone/>
            </a:pPr>
            <a:endParaRPr lang="en-IE" sz="2600" dirty="0" smtClean="0"/>
          </a:p>
          <a:p>
            <a:r>
              <a:rPr lang="en-IE" sz="2600" dirty="0" smtClean="0"/>
              <a:t>Used for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Data warehousing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Java application development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Web and e-commerce serving</a:t>
            </a:r>
          </a:p>
          <a:p>
            <a:pPr lvl="1"/>
            <a:r>
              <a:rPr lang="en-IE" sz="2600" dirty="0" smtClean="0">
                <a:solidFill>
                  <a:schemeClr val="tx1"/>
                </a:solidFill>
              </a:rPr>
              <a:t>Corporate groupware </a:t>
            </a:r>
          </a:p>
          <a:p>
            <a:endParaRPr lang="en-IE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AS/400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0722" name="Picture 2" descr="http://www-03.ibm.com/ibm/history/exhibits/rochester/images/4506VV4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764704"/>
            <a:ext cx="4219575" cy="3362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600" dirty="0" smtClean="0"/>
              <a:t>To go BACK a few years:</a:t>
            </a:r>
          </a:p>
          <a:p>
            <a:endParaRPr lang="en-IE" sz="2600" dirty="0" smtClean="0"/>
          </a:p>
          <a:p>
            <a:pPr>
              <a:buNone/>
            </a:pPr>
            <a:r>
              <a:rPr lang="en-IE" sz="2600" dirty="0" smtClean="0"/>
              <a:t>During 1979 some computer companies were developing computers that could be used in the office of businesses – not just large corporations, but small single-office set-ups – and maybe even the home.</a:t>
            </a:r>
          </a:p>
          <a:p>
            <a:pPr>
              <a:buNone/>
            </a:pPr>
            <a:endParaRPr lang="en-IE" sz="2600" dirty="0" smtClean="0"/>
          </a:p>
          <a:p>
            <a:pPr>
              <a:buNone/>
            </a:pPr>
            <a:r>
              <a:rPr lang="en-IE" sz="2600" dirty="0" smtClean="0"/>
              <a:t>The computer company Apple were on this as a new product, for example.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IBM PCs (Personal Computers)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IBM PCs (2)</a:t>
            </a:r>
            <a:endParaRPr lang="en-GB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By </a:t>
            </a:r>
            <a:r>
              <a:rPr lang="en-GB" sz="2600" dirty="0"/>
              <a:t>the early 1980s it was easy to build and design desktop machines since the microprocessor had become available, and many manufacturers were already shipping personal computers, such as: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Commodore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Atari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Apple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Tandy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4818" name="Picture 2" descr="http://senze.com/images/ibmp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8450" y="3645024"/>
            <a:ext cx="2765107" cy="230425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IBM PCs (3)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787927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IBM wished to enter the personal computer market, and to do so, in 1981 they repeated some of the innovations of the 360 when they introduced the </a:t>
            </a:r>
            <a:r>
              <a:rPr lang="en-GB" sz="2600" dirty="0" smtClean="0"/>
              <a:t>PC.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The PC was, as much as possible, designed and manufactured using open standards, and using off-the-shelf components.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This meant that the machine was designed quickly. From beginning to end of the design took just one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IBM PCs (4)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859935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The open design of the PC ensured that manufacturers could produce components for the PC, thus making it more versatile.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It </a:t>
            </a:r>
            <a:r>
              <a:rPr lang="en-GB" sz="2600" dirty="0"/>
              <a:t>also meant that other manufacturers could build their own competing computers. 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These </a:t>
            </a:r>
            <a:r>
              <a:rPr lang="en-GB" sz="2600" dirty="0"/>
              <a:t>competitors included Amstrad, Compaq, and Dell.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0964" name="Picture 4" descr="http://www.mrmartinweb.com/images/computer/dell386s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725144"/>
            <a:ext cx="1224136" cy="14893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68144" y="55892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Dell around 1985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IBM Today</a:t>
            </a:r>
            <a:r>
              <a:rPr lang="en-GB" dirty="0"/>
              <a:t>	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Today IBM manufactures and sells a vast range of products and services, including hardware: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chemeClr val="tx1"/>
                </a:solidFill>
              </a:rPr>
              <a:t>storage products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chemeClr val="tx1"/>
                </a:solidFill>
              </a:rPr>
              <a:t>point-of-sale equipment 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servers </a:t>
            </a:r>
            <a:endParaRPr lang="en-GB" sz="2400" dirty="0">
              <a:solidFill>
                <a:schemeClr val="tx1"/>
              </a:solidFill>
            </a:endParaRP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and software: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chemeClr val="tx1"/>
                </a:solidFill>
              </a:rPr>
              <a:t>databases 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chemeClr val="tx1"/>
                </a:solidFill>
              </a:rPr>
              <a:t>office productivity </a:t>
            </a:r>
            <a:r>
              <a:rPr lang="en-GB" sz="2400" dirty="0" smtClean="0">
                <a:solidFill>
                  <a:schemeClr val="tx1"/>
                </a:solidFill>
              </a:rPr>
              <a:t>suites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chemeClr val="tx1"/>
                </a:solidFill>
              </a:rPr>
              <a:t>cloud </a:t>
            </a:r>
            <a:r>
              <a:rPr lang="en-GB" sz="2400" dirty="0" smtClean="0">
                <a:solidFill>
                  <a:schemeClr val="tx1"/>
                </a:solidFill>
              </a:rPr>
              <a:t>software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4B704-FFF0-4156-A1C4-27E78251BEA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Generations of Hardware</a:t>
            </a:r>
            <a:endParaRPr lang="en-US" dirty="0" smtClean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There are four generations of computer hardware - and some say we are in the midst of the fifth generation of hardware development.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600" dirty="0" smtClean="0"/>
              <a:t>World War 2 was a time of heavy investment in technology – speeding up development of computing machines.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97570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Microsoft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787927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During its entire foray into the computing field IBM was always a corporate entity, and one would think that only another corporate entity could compete successfully with it.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Microsoft can tell the </a:t>
            </a:r>
            <a:r>
              <a:rPr lang="en-GB" sz="2600" dirty="0"/>
              <a:t>tale of </a:t>
            </a:r>
            <a:r>
              <a:rPr lang="en-GB" sz="2600" dirty="0" smtClean="0"/>
              <a:t>how </a:t>
            </a:r>
            <a:r>
              <a:rPr lang="en-GB" sz="2600" dirty="0"/>
              <a:t>individuals could challenge the might of IBM.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(2)</a:t>
            </a:r>
            <a:endParaRPr lang="en-GB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859935" cy="4526396"/>
          </a:xfrm>
          <a:ln/>
        </p:spPr>
        <p:txBody>
          <a:bodyPr>
            <a:normAutofit fontScale="925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In 1975 Micro Instrumentation and Telemetry </a:t>
            </a:r>
            <a:r>
              <a:rPr lang="en-GB" dirty="0" smtClean="0"/>
              <a:t>Systems </a:t>
            </a:r>
            <a:r>
              <a:rPr lang="en-GB" dirty="0"/>
              <a:t>(MITS) released the Altair 8800 microcomputer.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Paul Allen and Bill Gates developed a BASIC interpreter for the machine which they sold to Altair.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Interestingly, while they were developing the interpreter they did not have the appropriate hardware, so while Gates wrote the interpreter Allen was busy writing a simulator on which the interpreter could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(3)</a:t>
            </a:r>
            <a:endParaRPr lang="en-GB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787927" cy="4526396"/>
          </a:xfrm>
          <a:ln/>
        </p:spPr>
        <p:txBody>
          <a:bodyPr>
            <a:normAutofit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Altair </a:t>
            </a:r>
            <a:r>
              <a:rPr lang="en-GB" sz="2600" dirty="0"/>
              <a:t>purchased Gates and Allen's interpreter and sold it as Altair BASIC.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In </a:t>
            </a:r>
            <a:r>
              <a:rPr lang="en-GB" sz="2600" dirty="0"/>
              <a:t>1975 Microsoft was </a:t>
            </a:r>
            <a:r>
              <a:rPr lang="en-GB" sz="2600" dirty="0" smtClean="0"/>
              <a:t>founded.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In </a:t>
            </a:r>
            <a:r>
              <a:rPr lang="en-GB" sz="2600" dirty="0"/>
              <a:t>1980 Microsoft released its own version of Unix - </a:t>
            </a:r>
            <a:r>
              <a:rPr lang="en-GB" sz="2600" dirty="0" err="1"/>
              <a:t>Xenix</a:t>
            </a:r>
            <a:r>
              <a:rPr lang="en-GB" sz="2600" dirty="0"/>
              <a:t>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32770" name="Picture 2" descr="http://upload.wikimedia.org/wikipedia/commons/0/01/Altair_8800_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908720"/>
            <a:ext cx="2088232" cy="18842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5856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Mid-70’s Altair 8800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(4)</a:t>
            </a:r>
            <a:endParaRPr lang="en-GB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787927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When the IBM PC was being developed in 1981 IBM needed an operating system </a:t>
            </a:r>
            <a:r>
              <a:rPr lang="en-GB" sz="2600" dirty="0" smtClean="0"/>
              <a:t>(OS) for </a:t>
            </a:r>
            <a:r>
              <a:rPr lang="en-GB" sz="2600" dirty="0"/>
              <a:t>it and </a:t>
            </a:r>
            <a:r>
              <a:rPr lang="en-GB" sz="2600" dirty="0" smtClean="0"/>
              <a:t>wanted </a:t>
            </a:r>
            <a:r>
              <a:rPr lang="en-GB" sz="2600" dirty="0"/>
              <a:t>to use a version of the then dominant operating </a:t>
            </a:r>
            <a:r>
              <a:rPr lang="en-GB" sz="2600" dirty="0" smtClean="0"/>
              <a:t>system - </a:t>
            </a:r>
            <a:r>
              <a:rPr lang="en-GB" sz="2600" dirty="0"/>
              <a:t>CP/M </a:t>
            </a:r>
            <a:r>
              <a:rPr lang="en-GB" sz="2600" dirty="0" smtClean="0"/>
              <a:t>- which </a:t>
            </a:r>
            <a:r>
              <a:rPr lang="en-GB" sz="2600" dirty="0"/>
              <a:t>was owned by Digital Research</a:t>
            </a:r>
            <a:r>
              <a:rPr lang="en-GB" sz="2600" dirty="0" smtClean="0"/>
              <a:t>. (CP/M = Control Program for Microcomputers)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Digital </a:t>
            </a:r>
            <a:r>
              <a:rPr lang="en-GB" sz="2600" dirty="0"/>
              <a:t>Research decided against entering into an agreement with IBM and the contract for developing an OS was awarded to </a:t>
            </a:r>
            <a:r>
              <a:rPr lang="en-GB" sz="2600" dirty="0" smtClean="0"/>
              <a:t>Microsoft.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and DOS</a:t>
            </a:r>
            <a:endParaRPr lang="en-GB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787927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Unfortunately Microsoft didn't have a suitable OS, so they bought a CP/M clone called 86-DOS from Seattle Computer Products and renamed it MS-DOS</a:t>
            </a:r>
            <a:r>
              <a:rPr lang="en-GB" sz="2600" dirty="0" smtClean="0"/>
              <a:t>. (DOS = Disk Operating System)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IBM </a:t>
            </a:r>
            <a:r>
              <a:rPr lang="en-GB" sz="2600" dirty="0"/>
              <a:t>rebranded MS-DOS as PC-DOS on their PCs but allowed Microsoft to retain the </a:t>
            </a:r>
            <a:r>
              <a:rPr lang="en-GB" sz="2600" dirty="0" smtClean="0"/>
              <a:t>copyright (thinking it would not last as a valuable OS).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MS-DOS </a:t>
            </a:r>
            <a:r>
              <a:rPr lang="en-GB" sz="2600" dirty="0"/>
              <a:t>was the OS used on IBM PC </a:t>
            </a:r>
            <a:r>
              <a:rPr lang="en-GB" sz="2600" dirty="0" smtClean="0"/>
              <a:t>clones.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and DOS (2)</a:t>
            </a:r>
            <a:endParaRPr lang="en-GB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So </a:t>
            </a:r>
            <a:r>
              <a:rPr lang="en-GB" sz="2600" dirty="0"/>
              <a:t>Microsoft earned money both from IBM, for PC-DOS, and more money from IBM competitors for MS-DOS.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Now that’s proper marketing!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9458" name="Picture 2" descr="MS-DOS Screensh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2644899" cy="2644899"/>
          </a:xfrm>
          <a:prstGeom prst="rect">
            <a:avLst/>
          </a:prstGeom>
          <a:noFill/>
        </p:spPr>
      </p:pic>
      <p:pic>
        <p:nvPicPr>
          <p:cNvPr id="19460" name="Picture 4" descr="http://t3.gstatic.com/images?q=tbn:ANd9GcRBWSA-2GnEVu7aOoiRGhIJupRB-d-wwqN9n7EtMswA8bXClGqsDqGS-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6093296"/>
            <a:ext cx="513543" cy="500262"/>
          </a:xfrm>
          <a:prstGeom prst="rect">
            <a:avLst/>
          </a:prstGeom>
          <a:noFill/>
        </p:spPr>
      </p:pic>
      <p:pic>
        <p:nvPicPr>
          <p:cNvPr id="19462" name="Picture 6" descr="http://olexandrisayev.com/files/media/2011/07/IBM-PC-DOS-v1.00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3828044"/>
            <a:ext cx="3600400" cy="2625292"/>
          </a:xfrm>
          <a:prstGeom prst="rect">
            <a:avLst/>
          </a:prstGeom>
          <a:noFill/>
        </p:spPr>
      </p:pic>
      <p:pic>
        <p:nvPicPr>
          <p:cNvPr id="19464" name="Picture 8" descr="http://t3.gstatic.com/images?q=tbn:ANd9GcSz6nfse2s6eqXonCQGeeTPsL2t-Xe4xb1EYPi59tbnruoGrE6riPtoWQ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5877272"/>
            <a:ext cx="867785" cy="73761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IBM and Microsoft</a:t>
            </a:r>
            <a:endParaRPr lang="en-GB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787927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DOS had a problem in that it was purely a text based OS, whereas </a:t>
            </a:r>
            <a:r>
              <a:rPr lang="en-GB" sz="2600" dirty="0" smtClean="0"/>
              <a:t>Steve Jobs’ company, Apple </a:t>
            </a:r>
            <a:r>
              <a:rPr lang="en-GB" sz="2600" dirty="0"/>
              <a:t>had released a computer with a graphical </a:t>
            </a:r>
            <a:r>
              <a:rPr lang="en-GB" sz="2600" dirty="0" smtClean="0"/>
              <a:t>user interface (GUI).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IBM and Microsoft agreed to cooperate to produce their own GUI. This was to be known as </a:t>
            </a:r>
            <a:r>
              <a:rPr lang="en-GB" sz="2600" dirty="0" smtClean="0"/>
              <a:t>OS/2. OS/2 </a:t>
            </a:r>
            <a:r>
              <a:rPr lang="en-GB" sz="2600" dirty="0"/>
              <a:t>developed very slowly - particularly Microsoft's part of the work...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... and while all this was going on Microsoft released Windows</a:t>
            </a:r>
            <a:r>
              <a:rPr lang="en-GB" sz="2600" dirty="0" smtClean="0"/>
              <a:t>. (@ end of 1986, early 1987)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IBM and Microsoft (2)</a:t>
            </a:r>
            <a:endParaRPr lang="en-GB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075959" cy="4526396"/>
          </a:xfrm>
          <a:ln/>
        </p:spPr>
        <p:txBody>
          <a:bodyPr>
            <a:noAutofit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OS/2 and the early versions of Windows were actually quite similar in many respects, and in </a:t>
            </a:r>
            <a:r>
              <a:rPr lang="en-GB" sz="2600" dirty="0" smtClean="0"/>
              <a:t>fact, </a:t>
            </a:r>
            <a:r>
              <a:rPr lang="en-GB" sz="2600" dirty="0"/>
              <a:t>shared much of the same </a:t>
            </a:r>
            <a:r>
              <a:rPr lang="en-GB" sz="2600" dirty="0" smtClean="0"/>
              <a:t>code.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However, </a:t>
            </a:r>
            <a:r>
              <a:rPr lang="en-GB" sz="2600" dirty="0"/>
              <a:t>IBM wanted to continue support for the </a:t>
            </a:r>
            <a:r>
              <a:rPr lang="en-GB" sz="2600" dirty="0" smtClean="0"/>
              <a:t>80286 processor, </a:t>
            </a:r>
            <a:r>
              <a:rPr lang="en-GB" sz="2600" dirty="0"/>
              <a:t>whereas Microsoft wanted to develop for the 80386. 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IBM </a:t>
            </a:r>
            <a:r>
              <a:rPr lang="en-GB" sz="2600" dirty="0"/>
              <a:t>continued support and development of OS/2 </a:t>
            </a:r>
            <a:r>
              <a:rPr lang="en-GB" sz="2600" dirty="0" smtClean="0"/>
              <a:t>Versions </a:t>
            </a:r>
            <a:r>
              <a:rPr lang="en-GB" sz="2600" dirty="0"/>
              <a:t>1 and 2, while Microsoft took control of OS/2 </a:t>
            </a:r>
            <a:r>
              <a:rPr lang="en-GB" sz="2600" dirty="0" smtClean="0"/>
              <a:t>Version </a:t>
            </a:r>
            <a:r>
              <a:rPr lang="en-GB" sz="2600" dirty="0"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2530" name="AutoShape 2" descr="data:image/jpeg;base64,/9j/4AAQSkZJRgABAQAAAQABAAD/2wCEAAkGBxASEg8UEBAQDw8UEBUQDxAPFRAPDxAPFRUWFhQVFRQYHCggGBolHRQXITEhJSkrLi4uFx8zODMsNyguLisBCgoKDAwOFA8PFCwZFBksNywsLCw3LCssKywsLCwrLCwrKywrLCs3KysrLCsrKysrKysrKysrKysrKysrKysrK//AABEIALgBEQMBIgACEQEDEQH/xAAcAAACAgMBAQAAAAAAAAAAAAAAAQIDBAYHBQj/xAA8EAACAgIBAgUCBAQEBQMFAAABAgADBBESBSEGEzFBUSJhFDJxgQcjQpFSobHBM2JyktEVgvAkNENTY//EABYBAQEBAAAAAAAAAAAAAAAAAAABAv/EABYRAQEBAAAAAAAAAAAAAAAAAAARAf/aAAwDAQACEQMRAD8A7DuG5HcNzCp7huQ3HuFS3GDIQgT5RgyG4QJ7huQjgT3FuRhuBLccjuG4EtxbkYQJbhuR3CBPcW5GG4EtxbihAluLcUIATAGRhLiJbi3FCA9w3ImG4IluKEIQ9xgyGpIQLeX6Qle44FUUcUNHuLcUcB7huKOQOG4otwJbhuR3FAnuPchDcCcJDcNwJ7huQ3AmBMGG5COBLcNyMIEtwkYQJbi3MTqWatSEllRireWW0AXCkgd/eXPcAyL68if20paBdEZWloJYD1VuLfY8Q3+jCTBlQ9xQiJgOEQjBgPcNxQgPcYkZJYRPUI4QKtRakooaRIjhCQEIbhAIjHCBGEcIChCEAhuKEBwihuA49xQgSBhuRgTAcpy8kVo7t+VVLH03ofH3kmaaL1rqSZN3Gx7cfFpf/jIj21Wvv6dkDiB2Ugn3gU29VFzPlG3GdQAKsLJ2zqpPYqB/U2wf2I/Spr3xEse5MrFvsZ2x1o8o4q7IAAUk60GG+29a1LQbMn+fctOXiVBlr7riuQG/OUHff5SFP31KKc9KRdazWYtoDjDrvqvyF4BiQqO3YhuwI9gBqUe3hdftQ18Wx897W5MuK3G0cUVfQnXbQ3sj37fGZT1+lBTTY7Y1ymsOt4Fe1ADN9XprWvf+oTU7vMSv8Tl4y5F+Uf8A6d8S012I7VjiAiDfoo7jZ2JZRkmnSU5XPLyHPm0ZdJU1lkPE83HYA6HuCIHQ6skM2lKsnDlyU7BPIrrY/wCkyaZClS29KCwJbtrixUn9O051dQ2MKaUotpv/AJfn34tllw8oA7LVIPfWtEfpPSxuqXWOcfHtpzU8vnY1iti2bdmLdz2J99cR+Y/EDeNwmtY/iip33YttC1mxXYqbKSQQv/EQFfUN/l8z2sLNWwWMrK6B9IUIIK8FPr87JgZkYlNWQCqMfp5hdA/LDepZuBKSWRklhNWQhqEIrkZKImGihCEgIQhAICLcAYDihuVZWVXUjPa6V1j1ewhFH7mBZCaD1r+KGPWwXGqbJAP1WMTUmvfhsbJ+5AH6zbeg9bozKxZQ2x/Wh7WVt8Mvt+vofaB6MDAxQCEIxAUcDCApFjGTPA8T9YNSqlJVsp2HlVE922dbP23AwvFHU3sP4fGrORyH880kF6l9tewJOvUzwEtV2XExsuyiocfNqziiKXBJ8tdd9/SNjfzK82oY44vVkUdQsbn59VjMnFt7fhX3/p1x16jcyalt4LjYd1GcWCWMTWK7FXeyS7E7J4j7j+0oV1SWnk2Iq4lSMLsjpyrxY12b5bP5lHANr1HIzDxq7OpXlTde/T6W3WbuHMAgDiSB3Y9+52Qsx+o/XamFhVZOLZtq8tWuaypta2SAdFR379t7A1N66ZgV49SVVjsvqfdmP5mP3MDyb/CGOCr4zWYtqnkjITYAf0Y/7zCtwc2q2266jH6qzoE3bxVkVd6CoRoDudges20mIwOcYnUExKGFT5eL1F30ysqrjgcvcMD9IX9wRPQyayvk49dWH1G+z+c2VjnzMhFVwWZvudnR37ka+dxyaEsUrYiWKfVXAYf2M8G7wjQGD4724do9HoZhrfr2J9PsCIHmm6sE4ePlXYiBSMivO8tEV+SEIG9dsOQOjo7EyQPMf6MdRVQ1iXZPSj9VhCoQQdjY/Nsd/Q/Pej/0nqWPXkpScfKS7k1llo/n7ZeLEFjreh7kzA6ZlY/l010pl4jcjTnOHteplFRDkoh77LD2GvaBsvS+su7uKsulqayDUmbxrucLWCePHXYEkehPp+/rdP8AEPIC27HtpSxagr9rKvq5EHkO4H1a2R7fcb8G1XyXWnHTHysSs02qaR5T+UVsXy/MJO9fT9Q0dGQptpLrq67Bx08qxVyS99YuU2qw9Sq/0+h0Tr5gbx0vqFVy7rtS07JPEgsFJ2u19R2I9ZnrOX9C6pbldTob+WVp8xBZSnlB6tN3YEk6OwdE+4nUFhNWahHuKEVyJkzImGihuIxSB7huLcxeoZ9NCF7rEqQf1OQoJ+B8n7CEZUozMyqlC9zpUg9WsIUfp39/tOedf/igo2uFXy//ALXDQ/Va/U/+7X6Tn3U+qX5D88i17X9ix7L9lX0UfpEWOi+IP4oIu1wq+Z9POtBCfqqep/fX6TnPVur5GS/PIte1vYMdKv8A0qOy/sJldP8ADeTdU1wVK8cBj51zrVUxXsVVj6tvt+xnjASqe5ndH6vfi2C2hyjjsfdXX3Vl9xMCAgd28I+L6c5dDVWQBuyknuQPVkP9S/5j3mx7nzXRc9bK9bMjqdq6khlI9CDOs+CfHa5PGnKK15Poj9lrv/T2V/t6H2+JEb2DHICPcBwMjuQtsABJIAA2SewAHruBh9a6rVj1l7W4L3C+pJfRIA+51NDd7WU5ebj4+ajgpjotpDjQOgtYB3vj3HqCf7XZed+OuexcjEbDq+sY+W3HzdMQW4juQeHYn05ekw/JrayzLy8bJwaU2aHwwqISP6iT35HiCDoA6gGHkDFU2DIyMfOs0Bj31/yynqNtYD9OgDy37a+ZV1wtjVivIxqbs/I+qrKouY2q+wN8Qo0dt21oHf6zNwsrnWcu9sXPsFhrSu9wbVr39KV1hfpfY5e+wZ5eJUcW5r8rGbEaxQuLpQEqtbe+K70FGtdzsAjsdyja/CnQRi1kv9WRZ3ub1178AffXufc/tPcmDjdUpu8n8PYlws36Eo4UBu/BgCe66/WZPmDk69+S65A7GtjYgT3ASIIPpAQJQEUwOudUGPS9muThSa0Hq7AbP7Adz9hA8jxl1V1AopFhtsDbaoEspVeSoOx2xPHYHsfvMTCv/Coooybqsy1q1ejJqCVa4EByzr2ULX2YE+mj9sXpeKqu+TmJnUhrOaZFXEgM6qO5A2NkEAgaHbfqJndKyGsUZV1uJncvIrNNxDZCBmULoKNK22LemjswJWYDUrTUcVHyQ2OxysV3ts8rmxZioUEE8CPghh8anleI+s+XWuJiZFttRUpfXdStb1kEaXZUN87HyPvMnIylwaC7Ll4WdYjCkVqgxuQdm4aOwFXzCOJ9iNe0P4edDfJubLyduA5Kl/Wy7eyT9h/rr4gbd4E8PfhaQXGr7Byffqi+y/7n7/pNrWVpJpCLYQhArMiY5g9U6pRjJ5mRalSegLHux+FA7sfsIGUZidS6lTjoXvtSlPlzrZ+FHqT9hOceIf4osdphV8R6efcAW/VK/Qf+7f6TnmdnW3OXute2w/1OSx18D4H2HaFjo3iD+KXquDX9vPuH+aV/7t/ac96j1K69+d9r2v8A4rDvQ+APRR9hMTcyemZz0WpbUVFiHallVxv0/KwI94VLBw7bnCU1Pc5G+Nal2186Ht95t/iLwJ5GO2RTbZYERGtodB59bMNsXCn6QB39/wBfebL0TrvTXxbyrrgmwE5YRvLyq7GPeypx9Vik9+I9Pj2mr5nj/IC8K3D3VsUrz9cbbaN9lsqYEHf33/fuQ2/wj4e/BVgZGQXpyK1NtDKrYrtZ+VFBPJ7Nf4R/tObeMsCrHzL6qBYtakaWzjyQkBuIIJ2NEa33+e89/E6n1ULzyuoWYVVh2vnAPkWE/wD6KNcwPjXFfvPfxPDSpZwqsenNb6jk5FJzcksRtiGLBavf6gpG+wcmQaR0vwjdYOeQ9eDRx5G3JPFuHpyWv8xGyBs6B+Z53Xui3YjhbR9LDlTau/LurP8AUh/cbB7iddp6My4lf0Xtb5jPlI7byrrWOldr1VmHFT/QCRyADDTGWt0HHuoCClxQ7HzKLTt0fvu+u3ueffuxLA+nYblqOGbiEzvEOBXj32VVX15Na/lsrIPz9La7chrvokf6DzQ0K6V4K/iCV405zEp2FeSe5X4FvyP+b29/mdPVwdEHYI2CO4I9iDPmnc23wZ43swytVvK3E3rjvb0/dPkf8v8AbXvEdqM0b+K+c1eHxUsostWt+J0Wr4sSN/HYTccHNruRbKnWythtXXuD/wCD9pX1LApyEKXVpbWfVXGxv2P2P3gcWbxVVkfg68qiqvHpbbfhFFVzrxK9mJ0PnQ1ubDgZtWTfatWd+Gwa1V6qOot5qO52WIUtrgCPy73pjrU9Hq/8LMV9nHssx2/wn+dX/YkMP7zTeqfw/wCo0bKIMhB/VQeTa+6HR/tuUbR+J/EJ+MzsJhiJsLZg8alIB8sOQXDsu+Q321sSeBlK7+ec6l1XgKcPOLZFxRlGgCW/OeZ+oA9x395zk9Rya1NNjXKgbkaXLqgYHezU3be/kTYT4zXJuxnzqlaqkNpMYeSxZtfVvffuAdbAgbDl41fl3ZHUsK+p7FJqahkqp2WBUcQ2w31K223vR9wQbaMnIrqNlGdVlW2u6riFQ78+3EbJ2CuwNfSPqHf5wOjZ+PZbkWrm/g6a9fhMbLL5QVRpjxUtrRK64juAe3oDMtstnqXO6lgtbURpGx3WhVDcVT6OQJB4+pOx2/YMvI63di1rXk4zY1jkmtkYPsHbs3HuAd7Gt7np0eIcexkCWKFZOZNm6iu9FBpvn6v7TxOmZorYX/jUN58tVw8hHutKaQaDsdnsN8x7737zHzsMJVdb1HCb8TcOddq2KKufJF2UQ9uJfl6HY2IG5fiV+sjuE1vXfZIBGteu9iaPYt3UMgn8LddVU71mut1rYVkLr8xGmP1d/wBPSWU4O6zXTmC85RsrsxVras1sxVy7DY01ZcduwI1L+r41WHxrSrIoyXdl/ErY7BqijBrPJQnYJ0OB+AR3EBU3VXXLRj5T4tCNUy1ZzG1XyCrEgITofnH070Sh1MuxzcTk5GKbcSqoHzsHjUGNdjs1gDMGK/lbjvts+veQqW3y0xMW6rPQrTbtK1pdaxYSRzP5geH/AFDvNY8UZqclxcajIxHQmvKq85rUsbtxXiGIbXsT3OwNfAFNVvU8wIll7Y6sfKGQ5tajH2N9yT37D59hs63Oz9Ow0prSuscURQqj7ff7zwfA/h0YlA5D+dZprT8fCA/A/wBdzZlgTEmkrEsWBdFFHAqaaB/F7BstxKnrVmFNxezj34VlGBYj4B1N/aeX1dnCkr6e/wCkI+clff6wnq+JunqllroFWs2fQo7aBA3oew5cu08it/Y+v+sKlGDAiEDaPB/gy/P26vXVQrcXdiGffroVjv6fOhOi4vgiiqtlw3arMVtHJvrV7mUa5+SH0F9QA6j195yjw712/CtFtDa9rEO/LsT/AAsP9D7TsOJk43Va0vxrDj5tPdXGjbQ3urj/APJU3x6H7GBhY+ad31ZFXlVntXWg55aNsbsN+vqYD1K8yCdlvjY0pPlItd2QgZQ1ZYrY9ahQODEklt9zskn10fTXieIfGWFjAcymVmBQGGOF48x/ic7CgHehskbnNvEXjTLyuSs/kUn1qqJUMP8Anf1f9+32kHQeteMsPDUVi2zLuUnSVtyKtrWnt2dD7bZu85t4j8Z5mZtXfyqT28inaqw/5z6v+519pDB8LXuA1vHFrPHi2RuvmCpfSdtb4qT9RUd12RubemL07pumZibhcpSw8LchO22CgD6dAEd1A5OVOxppRoT9CyVpa9qXSlSqlnDL3blrQI9Bx7/Gx8zz0E3ujqWZkV7xycLHALW5Nlltt3leYhY163YakPsOQUM4LamD1XwnXUvI5IqOwTbkb8m5HBYNU1ank4HcqvIaYfVvYBWpsJEmSb1Ou/f1+ZCB7fhfxNfg2brPOpj/ADaWP0P9x/hb7/33O0dB65Rl1Cyhtj0dDoWVt8MP9/Qz57nt+D7rq8vFNTMnO5KmI9HRmHJSPQjRiDve5KQBkhIjG6h0yi9eN9Ndq/FihtfofUTTerfwuw7Nmh7MZvYb82v/ALW7/wCc30QgcR6p/DrqNGzUFyFHvSdP/wBjd/7bmvtnZNJVLPNQ1uLFrs5KFcHYYI3b1+0+jCJiZ/Tqb1K3VV2r8WKG1+m5SuOr4zGRk0259YuStGRK6tU8SdHl29T29D27zP6L1HH55d65Ywyv/wBpjWBsnVYGwq8uxBOwVGte02Hq/wDDHDs2aGsxm+AfMr3/ANLdx+xmm9V/hzn07NQXJQe9R4v/ANjf7EwPesyX/DrndSwlylt/4TJYtRU2KAgCL/SQq9/zArLum9RFVhtXMb8RYwH4S2osWqAA/M4/KFQEMD6gznLZOTQ6BxZW9bh60sDKUdSDyCt29R8T38Xxl5mTXfn1DKFdZrStAtQTffkABo+40fmB7PXbGxaB+Mw95t6HyspLeLLYPVuKa1ouSOPYhtdu8yP4YeHSzfirgSAT5PLuWs93O/XXt99ma30Lpv8A6jmP5aGnHDcuGy4op32UE+/sB9/tO3YeMtaKiAKiqFUD2AHaBlAyW5ASQgTBk1MrEmkC6EI4FZlFybEuMgwhlzzxn4X5AvWoOvqK/f5E5T1DFKFixA+vQGta3v8A8T6Rtr3uaJ4v8KB+T1DTepHs33hXIqrPY/3l0n1DCZS3ZiS3ce49dzGrs12b+/x9jCsgSddjLvRI2OJ0SNqfUH7faViOBMNNy8MZvT6KqrmDnL29FtOhd5m/qR1UkFN6VdjY9QR3mkz0vDvUvw2RXdx58eQ122AyleS7BHIb2N/EDcb83Muu4LRb0+qxFL3iq2vKt8itiAujrmQpAX11sbI7TC6h0Oug25KC23yTzZ8013U5bbUMAygHZDgq4J2QfQiS6340peg1Y9LITWUBKioVFmDsycXY9mHJR2Ck7HpNOzOo32gC2660A7Asd7AD6bAY+sDYeveNGs4DHqWkKwsWwqi3JdobdGrACkjase4Yey71NTZye57n/Tvvt+5MCZEtAe4frLKqGI3o8d63rf8AlNk6N4fYvU6gWIyg9/XTJ31216n0geR0zpb2EE/y69/U5BOh/wBPqZ1PwX0bFrSp1rD3FFbzX05BKgnh7L8du/3i6H4Z4K29qpbfHZPtrtv0m04tCoNAQLxJiIRyB7huR1CAyYo9RagKQIkjDUDFzMKq1eNtaWJ/hdQ4/sZreR/Dvprty8l0+UrsdUP7e37am3cYagYHR+jY+KpXHqWpSdtrZZiPQsx7mekBEBJQHJCRjEomJbWJUstrgWwjhApiMkYoZVsJj3VbmUZFhA0Pxb4VFoL1jVnx7Gcp6j01kYjiQ3L6gT6f3n0XbWDNR8UeGVuBZABZ8/MK4tW5HY+np+kyDM3qnSWrPHgFIY79R2/3E8tG19x/pCr5GHKA/wDmoC3E8sFLEb0QoOiddv8Az7T2+k9AZnqZQttbKGO/ba99D0OiTA8NaHZdhTxBAJA33O/jv7Ge10fw+7tWwAeths72Dogg6Gvmbz0LwaEBJ2AxBIJ3ojfoPb1M23E6alf5R9tnuYK1HoXhAIDvY2QdE71rfp8es23D6elYGgP195mqkmEkogEkgsmBHqAgIASeoagR1DUlqECOotSeoagVkRcZZqLUCIENRwAlwAgI9QAgEYiktQJCWJICTSEX7hI7jgqsxGMiBEIhERJw1AqYSp65k6iKwrV/EHhxLxsAB/Yzm3V/DLhtNtdb9F2P8p3ApMXK6eln5h+8DgC+Fr+IcFAvL+rmp127616T3em+FGLIQFtrYd2J0BtfUDvvuZ1ZOgqCTzYg+x0R/pM+jBRB2A+PQQrS+j+DVTl+YBtbBJIGt60Pb1m0YfS66wNKO32npcI+MlFISHCXahxgV6gBLAIagR1DjJgRkQK+MNSzUUohqPUlDUgjqBElDUYIakdSwiR1AjqGo9RRgWo9QhKACMRiOEMCTQSIk1gWwjihENQ1HCAtQ1HDUio6hJahqBHUNSeoahUNRcZZqGoFeowJLUNQIkRak9Q4wIahqS1HxgQ1HqS4w1AhqGpPUWoENRyWoagR1FLNRagV8YiJaRFqBURFqWkSOoRDUNSWo9SlRjEeoagAEmoi1JKIRZqEeoQIRgQhANR6hCAahCEB6hqEJAahqKEB8YahCUHGLUIQFqGoQjVwajAihIp6i4whDI1DjCEA1AiEIChqEIESsXGOEYFxi1CEoNRhYQgPUkojhAs1CEI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data:image/jpeg;base64,/9j/4AAQSkZJRgABAQAAAQABAAD/2wCEAAkGBxASEg8UEBAQDw8UEBUQDxAPFRAPDxAPFRUWFhQVFRQYHCggGBolHRQXITEhJSkrLi4uFx8zODMsNyguLisBCgoKDAwOFA8PFCwZFBksNywsLCw3LCssKywsLCwrLCwrKywrLCs3KysrLCsrKysrKysrKysrKysrKysrKysrK//AABEIALgBEQMBIgACEQEDEQH/xAAcAAACAgMBAQAAAAAAAAAAAAAAAQIDBAYHBQj/xAA8EAACAgIBAgUCBAQEBQMFAAABAgADBBESBSEGEzFBUSJhFDJxgQcjQpFSobHBM2JyktEVgvAkNENTY//EABYBAQEBAAAAAAAAAAAAAAAAAAABAv/EABYRAQEBAAAAAAAAAAAAAAAAAAARAf/aAAwDAQACEQMRAD8A7DuG5HcNzCp7huQ3HuFS3GDIQgT5RgyG4QJ7huQjgT3FuRhuBLccjuG4EtxbkYQJbhuR3CBPcW5GG4EtxbihAluLcUIATAGRhLiJbi3FCA9w3ImG4IluKEIQ9xgyGpIQLeX6Qle44FUUcUNHuLcUcB7huKOQOG4otwJbhuR3FAnuPchDcCcJDcNwJ7huQ3AmBMGG5COBLcNyMIEtwkYQJbi3MTqWatSEllRireWW0AXCkgd/eXPcAyL68if20paBdEZWloJYD1VuLfY8Q3+jCTBlQ9xQiJgOEQjBgPcNxQgPcYkZJYRPUI4QKtRakooaRIjhCQEIbhAIjHCBGEcIChCEAhuKEBwihuA49xQgSBhuRgTAcpy8kVo7t+VVLH03ofH3kmaaL1rqSZN3Gx7cfFpf/jIj21Wvv6dkDiB2Ugn3gU29VFzPlG3GdQAKsLJ2zqpPYqB/U2wf2I/Spr3xEse5MrFvsZ2x1o8o4q7IAAUk60GG+29a1LQbMn+fctOXiVBlr7riuQG/OUHff5SFP31KKc9KRdazWYtoDjDrvqvyF4BiQqO3YhuwI9gBqUe3hdftQ18Wx897W5MuK3G0cUVfQnXbQ3sj37fGZT1+lBTTY7Y1ymsOt4Fe1ADN9XprWvf+oTU7vMSv8Tl4y5F+Uf8A6d8S012I7VjiAiDfoo7jZ2JZRkmnSU5XPLyHPm0ZdJU1lkPE83HYA6HuCIHQ6skM2lKsnDlyU7BPIrrY/wCkyaZClS29KCwJbtrixUn9O051dQ2MKaUotpv/AJfn34tllw8oA7LVIPfWtEfpPSxuqXWOcfHtpzU8vnY1iti2bdmLdz2J99cR+Y/EDeNwmtY/iip33YttC1mxXYqbKSQQv/EQFfUN/l8z2sLNWwWMrK6B9IUIIK8FPr87JgZkYlNWQCqMfp5hdA/LDepZuBKSWRklhNWQhqEIrkZKImGihCEgIQhAICLcAYDihuVZWVXUjPa6V1j1ewhFH7mBZCaD1r+KGPWwXGqbJAP1WMTUmvfhsbJ+5AH6zbeg9bozKxZQ2x/Wh7WVt8Mvt+vofaB6MDAxQCEIxAUcDCApFjGTPA8T9YNSqlJVsp2HlVE922dbP23AwvFHU3sP4fGrORyH880kF6l9tewJOvUzwEtV2XExsuyiocfNqziiKXBJ8tdd9/SNjfzK82oY44vVkUdQsbn59VjMnFt7fhX3/p1x16jcyalt4LjYd1GcWCWMTWK7FXeyS7E7J4j7j+0oV1SWnk2Iq4lSMLsjpyrxY12b5bP5lHANr1HIzDxq7OpXlTde/T6W3WbuHMAgDiSB3Y9+52Qsx+o/XamFhVZOLZtq8tWuaypta2SAdFR379t7A1N66ZgV49SVVjsvqfdmP5mP3MDyb/CGOCr4zWYtqnkjITYAf0Y/7zCtwc2q2266jH6qzoE3bxVkVd6CoRoDudges20mIwOcYnUExKGFT5eL1F30ysqrjgcvcMD9IX9wRPQyayvk49dWH1G+z+c2VjnzMhFVwWZvudnR37ka+dxyaEsUrYiWKfVXAYf2M8G7wjQGD4724do9HoZhrfr2J9PsCIHmm6sE4ePlXYiBSMivO8tEV+SEIG9dsOQOjo7EyQPMf6MdRVQ1iXZPSj9VhCoQQdjY/Nsd/Q/Pej/0nqWPXkpScfKS7k1llo/n7ZeLEFjreh7kzA6ZlY/l010pl4jcjTnOHteplFRDkoh77LD2GvaBsvS+su7uKsulqayDUmbxrucLWCePHXYEkehPp+/rdP8AEPIC27HtpSxagr9rKvq5EHkO4H1a2R7fcb8G1XyXWnHTHysSs02qaR5T+UVsXy/MJO9fT9Q0dGQptpLrq67Bx08qxVyS99YuU2qw9Sq/0+h0Tr5gbx0vqFVy7rtS07JPEgsFJ2u19R2I9ZnrOX9C6pbldTob+WVp8xBZSnlB6tN3YEk6OwdE+4nUFhNWahHuKEVyJkzImGihuIxSB7huLcxeoZ9NCF7rEqQf1OQoJ+B8n7CEZUozMyqlC9zpUg9WsIUfp39/tOedf/igo2uFXy//ALXDQ/Va/U/+7X6Tn3U+qX5D88i17X9ix7L9lX0UfpEWOi+IP4oIu1wq+Z9POtBCfqqep/fX6TnPVur5GS/PIte1vYMdKv8A0qOy/sJldP8ADeTdU1wVK8cBj51zrVUxXsVVj6tvt+xnjASqe5ndH6vfi2C2hyjjsfdXX3Vl9xMCAgd28I+L6c5dDVWQBuyknuQPVkP9S/5j3mx7nzXRc9bK9bMjqdq6khlI9CDOs+CfHa5PGnKK15Poj9lrv/T2V/t6H2+JEb2DHICPcBwMjuQtsABJIAA2SewAHruBh9a6rVj1l7W4L3C+pJfRIA+51NDd7WU5ebj4+ajgpjotpDjQOgtYB3vj3HqCf7XZed+OuexcjEbDq+sY+W3HzdMQW4juQeHYn05ekw/JrayzLy8bJwaU2aHwwqISP6iT35HiCDoA6gGHkDFU2DIyMfOs0Bj31/yynqNtYD9OgDy37a+ZV1wtjVivIxqbs/I+qrKouY2q+wN8Qo0dt21oHf6zNwsrnWcu9sXPsFhrSu9wbVr39KV1hfpfY5e+wZ5eJUcW5r8rGbEaxQuLpQEqtbe+K70FGtdzsAjsdyja/CnQRi1kv9WRZ3ub1178AffXufc/tPcmDjdUpu8n8PYlws36Eo4UBu/BgCe66/WZPmDk69+S65A7GtjYgT3ASIIPpAQJQEUwOudUGPS9muThSa0Hq7AbP7Adz9hA8jxl1V1AopFhtsDbaoEspVeSoOx2xPHYHsfvMTCv/Coooybqsy1q1ejJqCVa4EByzr2ULX2YE+mj9sXpeKqu+TmJnUhrOaZFXEgM6qO5A2NkEAgaHbfqJndKyGsUZV1uJncvIrNNxDZCBmULoKNK22LemjswJWYDUrTUcVHyQ2OxysV3ts8rmxZioUEE8CPghh8anleI+s+XWuJiZFttRUpfXdStb1kEaXZUN87HyPvMnIylwaC7Ll4WdYjCkVqgxuQdm4aOwFXzCOJ9iNe0P4edDfJubLyduA5Kl/Wy7eyT9h/rr4gbd4E8PfhaQXGr7Byffqi+y/7n7/pNrWVpJpCLYQhArMiY5g9U6pRjJ5mRalSegLHux+FA7sfsIGUZidS6lTjoXvtSlPlzrZ+FHqT9hOceIf4osdphV8R6efcAW/VK/Qf+7f6TnmdnW3OXute2w/1OSx18D4H2HaFjo3iD+KXquDX9vPuH+aV/7t/ac96j1K69+d9r2v8A4rDvQ+APRR9hMTcyemZz0WpbUVFiHallVxv0/KwI94VLBw7bnCU1Pc5G+Nal2186Ht95t/iLwJ5GO2RTbZYERGtodB59bMNsXCn6QB39/wBfebL0TrvTXxbyrrgmwE5YRvLyq7GPeypx9Vik9+I9Pj2mr5nj/IC8K3D3VsUrz9cbbaN9lsqYEHf33/fuQ2/wj4e/BVgZGQXpyK1NtDKrYrtZ+VFBPJ7Nf4R/tObeMsCrHzL6qBYtakaWzjyQkBuIIJ2NEa33+e89/E6n1ULzyuoWYVVh2vnAPkWE/wD6KNcwPjXFfvPfxPDSpZwqsenNb6jk5FJzcksRtiGLBavf6gpG+wcmQaR0vwjdYOeQ9eDRx5G3JPFuHpyWv8xGyBs6B+Z53Xui3YjhbR9LDlTau/LurP8AUh/cbB7iddp6My4lf0Xtb5jPlI7byrrWOldr1VmHFT/QCRyADDTGWt0HHuoCClxQ7HzKLTt0fvu+u3ueffuxLA+nYblqOGbiEzvEOBXj32VVX15Na/lsrIPz9La7chrvokf6DzQ0K6V4K/iCV405zEp2FeSe5X4FvyP+b29/mdPVwdEHYI2CO4I9iDPmnc23wZ43swytVvK3E3rjvb0/dPkf8v8AbXvEdqM0b+K+c1eHxUsostWt+J0Wr4sSN/HYTccHNruRbKnWythtXXuD/wCD9pX1LApyEKXVpbWfVXGxv2P2P3gcWbxVVkfg68qiqvHpbbfhFFVzrxK9mJ0PnQ1ubDgZtWTfatWd+Gwa1V6qOot5qO52WIUtrgCPy73pjrU9Hq/8LMV9nHssx2/wn+dX/YkMP7zTeqfw/wCo0bKIMhB/VQeTa+6HR/tuUbR+J/EJ+MzsJhiJsLZg8alIB8sOQXDsu+Q321sSeBlK7+ec6l1XgKcPOLZFxRlGgCW/OeZ+oA9x395zk9Rya1NNjXKgbkaXLqgYHezU3be/kTYT4zXJuxnzqlaqkNpMYeSxZtfVvffuAdbAgbDl41fl3ZHUsK+p7FJqahkqp2WBUcQ2w31K223vR9wQbaMnIrqNlGdVlW2u6riFQ78+3EbJ2CuwNfSPqHf5wOjZ+PZbkWrm/g6a9fhMbLL5QVRpjxUtrRK64juAe3oDMtstnqXO6lgtbURpGx3WhVDcVT6OQJB4+pOx2/YMvI63di1rXk4zY1jkmtkYPsHbs3HuAd7Gt7np0eIcexkCWKFZOZNm6iu9FBpvn6v7TxOmZorYX/jUN58tVw8hHutKaQaDsdnsN8x7737zHzsMJVdb1HCb8TcOddq2KKufJF2UQ9uJfl6HY2IG5fiV+sjuE1vXfZIBGteu9iaPYt3UMgn8LddVU71mut1rYVkLr8xGmP1d/wBPSWU4O6zXTmC85RsrsxVras1sxVy7DY01ZcduwI1L+r41WHxrSrIoyXdl/ErY7BqijBrPJQnYJ0OB+AR3EBU3VXXLRj5T4tCNUy1ZzG1XyCrEgITofnH070Sh1MuxzcTk5GKbcSqoHzsHjUGNdjs1gDMGK/lbjvts+veQqW3y0xMW6rPQrTbtK1pdaxYSRzP5geH/AFDvNY8UZqclxcajIxHQmvKq85rUsbtxXiGIbXsT3OwNfAFNVvU8wIll7Y6sfKGQ5tajH2N9yT37D59hs63Oz9Ow0prSuscURQqj7ff7zwfA/h0YlA5D+dZprT8fCA/A/wBdzZlgTEmkrEsWBdFFHAqaaB/F7BstxKnrVmFNxezj34VlGBYj4B1N/aeX1dnCkr6e/wCkI+clff6wnq+JunqllroFWs2fQo7aBA3oew5cu08it/Y+v+sKlGDAiEDaPB/gy/P26vXVQrcXdiGffroVjv6fOhOi4vgiiqtlw3arMVtHJvrV7mUa5+SH0F9QA6j195yjw712/CtFtDa9rEO/LsT/AAsP9D7TsOJk43Va0vxrDj5tPdXGjbQ3urj/APJU3x6H7GBhY+ad31ZFXlVntXWg55aNsbsN+vqYD1K8yCdlvjY0pPlItd2QgZQ1ZYrY9ahQODEklt9zskn10fTXieIfGWFjAcymVmBQGGOF48x/ic7CgHehskbnNvEXjTLyuSs/kUn1qqJUMP8Anf1f9+32kHQeteMsPDUVi2zLuUnSVtyKtrWnt2dD7bZu85t4j8Z5mZtXfyqT28inaqw/5z6v+519pDB8LXuA1vHFrPHi2RuvmCpfSdtb4qT9RUd12RubemL07pumZibhcpSw8LchO22CgD6dAEd1A5OVOxppRoT9CyVpa9qXSlSqlnDL3blrQI9Bx7/Gx8zz0E3ujqWZkV7xycLHALW5Nlltt3leYhY163YakPsOQUM4LamD1XwnXUvI5IqOwTbkb8m5HBYNU1ank4HcqvIaYfVvYBWpsJEmSb1Ou/f1+ZCB7fhfxNfg2brPOpj/ADaWP0P9x/hb7/33O0dB65Rl1Cyhtj0dDoWVt8MP9/Qz57nt+D7rq8vFNTMnO5KmI9HRmHJSPQjRiDve5KQBkhIjG6h0yi9eN9Ndq/FihtfofUTTerfwuw7Nmh7MZvYb82v/ALW7/wCc30QgcR6p/DrqNGzUFyFHvSdP/wBjd/7bmvtnZNJVLPNQ1uLFrs5KFcHYYI3b1+0+jCJiZ/Tqb1K3VV2r8WKG1+m5SuOr4zGRk0259YuStGRK6tU8SdHl29T29D27zP6L1HH55d65Ywyv/wBpjWBsnVYGwq8uxBOwVGte02Hq/wDDHDs2aGsxm+AfMr3/ANLdx+xmm9V/hzn07NQXJQe9R4v/ANjf7EwPesyX/DrndSwlylt/4TJYtRU2KAgCL/SQq9/zArLum9RFVhtXMb8RYwH4S2osWqAA/M4/KFQEMD6gznLZOTQ6BxZW9bh60sDKUdSDyCt29R8T38Xxl5mTXfn1DKFdZrStAtQTffkABo+40fmB7PXbGxaB+Mw95t6HyspLeLLYPVuKa1ouSOPYhtdu8yP4YeHSzfirgSAT5PLuWs93O/XXt99ma30Lpv8A6jmP5aGnHDcuGy4op32UE+/sB9/tO3YeMtaKiAKiqFUD2AHaBlAyW5ASQgTBk1MrEmkC6EI4FZlFybEuMgwhlzzxn4X5AvWoOvqK/f5E5T1DFKFixA+vQGta3v8A8T6Rtr3uaJ4v8KB+T1DTepHs33hXIqrPY/3l0n1DCZS3ZiS3ce49dzGrs12b+/x9jCsgSddjLvRI2OJ0SNqfUH7faViOBMNNy8MZvT6KqrmDnL29FtOhd5m/qR1UkFN6VdjY9QR3mkz0vDvUvw2RXdx58eQ122AyleS7BHIb2N/EDcb83Muu4LRb0+qxFL3iq2vKt8itiAujrmQpAX11sbI7TC6h0Oug25KC23yTzZ8013U5bbUMAygHZDgq4J2QfQiS6340peg1Y9LITWUBKioVFmDsycXY9mHJR2Ck7HpNOzOo32gC2660A7Asd7AD6bAY+sDYeveNGs4DHqWkKwsWwqi3JdobdGrACkjase4Yey71NTZye57n/Tvvt+5MCZEtAe4frLKqGI3o8d63rf8AlNk6N4fYvU6gWIyg9/XTJ31216n0geR0zpb2EE/y69/U5BOh/wBPqZ1PwX0bFrSp1rD3FFbzX05BKgnh7L8du/3i6H4Z4K29qpbfHZPtrtv0m04tCoNAQLxJiIRyB7huR1CAyYo9RagKQIkjDUDFzMKq1eNtaWJ/hdQ4/sZreR/Dvprty8l0+UrsdUP7e37am3cYagYHR+jY+KpXHqWpSdtrZZiPQsx7mekBEBJQHJCRjEomJbWJUstrgWwjhApiMkYoZVsJj3VbmUZFhA0Pxb4VFoL1jVnx7Gcp6j01kYjiQ3L6gT6f3n0XbWDNR8UeGVuBZABZ8/MK4tW5HY+np+kyDM3qnSWrPHgFIY79R2/3E8tG19x/pCr5GHKA/wDmoC3E8sFLEb0QoOiddv8Az7T2+k9AZnqZQttbKGO/ba99D0OiTA8NaHZdhTxBAJA33O/jv7Ge10fw+7tWwAeths72Dogg6Gvmbz0LwaEBJ2AxBIJ3ojfoPb1M23E6alf5R9tnuYK1HoXhAIDvY2QdE71rfp8es23D6elYGgP195mqkmEkogEkgsmBHqAgIASeoagR1DUlqECOotSeoagVkRcZZqLUCIENRwAlwAgI9QAgEYiktQJCWJICTSEX7hI7jgqsxGMiBEIhERJw1AqYSp65k6iKwrV/EHhxLxsAB/Yzm3V/DLhtNtdb9F2P8p3ApMXK6eln5h+8DgC+Fr+IcFAvL+rmp127616T3em+FGLIQFtrYd2J0BtfUDvvuZ1ZOgqCTzYg+x0R/pM+jBRB2A+PQQrS+j+DVTl+YBtbBJIGt60Pb1m0YfS66wNKO32npcI+MlFISHCXahxgV6gBLAIagR1DjJgRkQK+MNSzUUohqPUlDUgjqBElDUYIakdSwiR1AjqGo9RRgWo9QhKACMRiOEMCTQSIk1gWwjihENQ1HCAtQ1HDUio6hJahqBHUNSeoahUNRcZZqGoFeowJLUNQIkRak9Q4wIahqS1HxgQ1HqS4w1AhqGpPUWoENRyWoagR1FLNRagV8YiJaRFqBURFqWkSOoRDUNSWo9SlRjEeoagAEmoi1JKIRZqEeoQIRgQhANR6hCAahCEB6hqEJAahqKEB8YahCUHGLUIQFqGoQjVwajAihIp6i4whDI1DjCEA1AiEIChqEIESsXGOEYFxi1CEoNRhYQgPUkojhAs1CEI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4" name="Picture 6" descr="http://pipux.net/img/content/technology/hardware/cpu02intel803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717032"/>
            <a:ext cx="1813535" cy="122413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– Windows NT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931943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Microsoft hired Dave Cutler </a:t>
            </a:r>
            <a:r>
              <a:rPr lang="en-GB" sz="2600" dirty="0" smtClean="0"/>
              <a:t>in 1988 to </a:t>
            </a:r>
            <a:r>
              <a:rPr lang="en-GB" sz="2600" dirty="0"/>
              <a:t>continue to develop OS/2, but he redesigned it completely. The resultant operating system became Windows </a:t>
            </a:r>
            <a:r>
              <a:rPr lang="en-GB" sz="2600" dirty="0" smtClean="0"/>
              <a:t>NT.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Windows NT competed against IBM's OS/2 but since it was designed for better hardware its performance was far superior. 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Windows, from ‘little’ Microsoft, quickly </a:t>
            </a:r>
            <a:r>
              <a:rPr lang="en-GB" sz="2600" dirty="0"/>
              <a:t>became the dominant operating system for PCs.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Windows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859935" cy="4526396"/>
          </a:xfrm>
          <a:ln/>
        </p:spPr>
        <p:txBody>
          <a:bodyPr>
            <a:normAutofit fontScale="925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Developing an operating system gives one a competitive advantage when producing other software.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When writing software one needs APIs </a:t>
            </a:r>
            <a:r>
              <a:rPr lang="en-GB" dirty="0" smtClean="0"/>
              <a:t>(Application Programming Interface) - </a:t>
            </a:r>
            <a:r>
              <a:rPr lang="en-GB" dirty="0"/>
              <a:t>hooks to the operating system - but some of these only Microsoft knew about. 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So Microsoft’s own applications </a:t>
            </a:r>
            <a:r>
              <a:rPr lang="en-GB" dirty="0"/>
              <a:t>could run faster and using less resources than </a:t>
            </a:r>
            <a:r>
              <a:rPr lang="en-GB" dirty="0" smtClean="0"/>
              <a:t>applications from other software developer companies that were designed </a:t>
            </a:r>
            <a:r>
              <a:rPr lang="en-GB" dirty="0"/>
              <a:t>to run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2A0DFE-94C0-4CCA-8E7E-EB42C3B7D90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GB" dirty="0" smtClean="0"/>
              <a:t>First Generation</a:t>
            </a:r>
            <a:endParaRPr lang="en-US" dirty="0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 smtClean="0"/>
              <a:t>Vacuum Tube Technology	</a:t>
            </a:r>
            <a:r>
              <a:rPr lang="en-GB" sz="2800" dirty="0" smtClean="0"/>
              <a:t>(1946 – </a:t>
            </a:r>
            <a:r>
              <a:rPr lang="en-GB" sz="2400" dirty="0" smtClean="0"/>
              <a:t>1956)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 first generation of computers relied on vacuum tubes to store and process information.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These tubes consumed a great deal of power, were short-lived and generated a great deal of heat.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They were huge machines - but had limited memory and processing capability and were used for very limited scientific and engineering work. </a:t>
            </a:r>
          </a:p>
        </p:txBody>
      </p:sp>
    </p:spTree>
    <p:extLst>
      <p:ext uri="{BB962C8B-B14F-4D97-AF65-F5344CB8AC3E}">
        <p14:creationId xmlns:p14="http://schemas.microsoft.com/office/powerpoint/2010/main" val="1002731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Microsoft (Allegations Against)</a:t>
            </a:r>
            <a:endParaRPr lang="en-GB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931943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/>
              <a:t>Over the years Microsoft has been involved in several anti-trust </a:t>
            </a:r>
            <a:r>
              <a:rPr lang="en-GB" sz="2500" dirty="0" smtClean="0"/>
              <a:t>cases (law suits) with application software providers.</a:t>
            </a:r>
            <a:endParaRPr lang="en-GB" sz="25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/>
              <a:t>It was alleged that the distribution of various applications such as Internet Explorer with Windows was unfair competition to competitors such as Opera and Mozilla.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/>
              <a:t>It was alleged that they formed restrictive licensing agreements with original equipment </a:t>
            </a:r>
            <a:r>
              <a:rPr lang="en-GB" sz="2500" dirty="0" smtClean="0"/>
              <a:t>manufacturers </a:t>
            </a:r>
            <a:r>
              <a:rPr lang="en-GB" sz="2500" dirty="0"/>
              <a:t>(OEMs).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Intel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859935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A software company can be started in a bedroom or a garage with very little </a:t>
            </a:r>
            <a:r>
              <a:rPr lang="en-GB" sz="2600" dirty="0" smtClean="0"/>
              <a:t>capital.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Hardware companies require a lot more </a:t>
            </a:r>
            <a:r>
              <a:rPr lang="en-GB" sz="2600" dirty="0" smtClean="0"/>
              <a:t>capital.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Intel </a:t>
            </a:r>
            <a:r>
              <a:rPr lang="en-GB" sz="2600" dirty="0"/>
              <a:t>was founded </a:t>
            </a:r>
            <a:r>
              <a:rPr lang="en-GB" sz="2600" dirty="0" smtClean="0"/>
              <a:t>in 1968 </a:t>
            </a:r>
            <a:r>
              <a:rPr lang="en-GB" sz="2600" dirty="0"/>
              <a:t>by Gordon E. Moore and Robert </a:t>
            </a:r>
            <a:r>
              <a:rPr lang="en-GB" sz="2600" dirty="0" err="1"/>
              <a:t>Noyce</a:t>
            </a:r>
            <a:r>
              <a:rPr lang="en-GB" sz="2600" dirty="0"/>
              <a:t> with Arthur Rock as an investor</a:t>
            </a:r>
            <a:r>
              <a:rPr lang="en-GB" sz="2600" dirty="0" smtClean="0"/>
              <a:t>. (Arthur Rock was a backer for many tech companies – including Apple.)</a:t>
            </a:r>
            <a:r>
              <a:rPr lang="en-GB" sz="2600" dirty="0"/>
              <a:t> </a:t>
            </a:r>
            <a:r>
              <a:rPr lang="en-GB" sz="2600" dirty="0" smtClean="0"/>
              <a:t>The </a:t>
            </a:r>
            <a:r>
              <a:rPr lang="en-GB" sz="2600" dirty="0"/>
              <a:t>original investment was $2.5 million.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Intel (2)</a:t>
            </a:r>
            <a:endParaRPr lang="en-GB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Intel's main attribute was innovation.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Both </a:t>
            </a:r>
            <a:r>
              <a:rPr lang="en-GB" sz="2600" dirty="0"/>
              <a:t>of the employees were physicists, and </a:t>
            </a:r>
            <a:r>
              <a:rPr lang="en-GB" sz="2600" dirty="0" err="1"/>
              <a:t>Noyce</a:t>
            </a:r>
            <a:r>
              <a:rPr lang="en-GB" sz="2600" dirty="0"/>
              <a:t> was the co-inventor of the integrated circuit.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Both were former employees of Fairchild </a:t>
            </a:r>
            <a:r>
              <a:rPr lang="en-GB" sz="2600" dirty="0" smtClean="0"/>
              <a:t>Semiconductors.</a:t>
            </a:r>
            <a:endParaRPr lang="en-GB" sz="2600" dirty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Initially Intel concentrated on the manufacture of memory chips.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Intel were asked by </a:t>
            </a:r>
            <a:r>
              <a:rPr lang="en-GB" sz="2600" dirty="0" err="1" smtClean="0"/>
              <a:t>Busicom</a:t>
            </a:r>
            <a:r>
              <a:rPr lang="en-GB" sz="2600" dirty="0" smtClean="0"/>
              <a:t> to produce a set of 12 specialised chips for a calculator it had designed.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Instead Intel designed a single-chip general purpose device which later became  the 4004, the world's first commercially available microprocessor.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When Japanese manufacturers began manufacturing memory chips Intel began concentrating on microprocessors.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Intel Microprocessors</a:t>
            </a:r>
            <a:endParaRPr lang="en-GB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931943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Intel developed its microprocessor </a:t>
            </a:r>
            <a:r>
              <a:rPr lang="en-GB" sz="2600" dirty="0" smtClean="0"/>
              <a:t>manufacture and produced </a:t>
            </a:r>
            <a:r>
              <a:rPr lang="en-GB" sz="2600" dirty="0"/>
              <a:t>the 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4004	(1971)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8008	(1972)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8080	(1974)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8086	(1978)</a:t>
            </a:r>
            <a:endParaRPr lang="en-GB" sz="2400" dirty="0">
              <a:solidFill>
                <a:schemeClr val="tx1"/>
              </a:solidFill>
            </a:endParaRP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And </a:t>
            </a:r>
            <a:r>
              <a:rPr lang="en-GB" sz="2600" dirty="0"/>
              <a:t>here they had some luck. The 8086's little brother, the 8088 was chosen by IBM for its </a:t>
            </a:r>
            <a:r>
              <a:rPr lang="en-GB" sz="2600" dirty="0" smtClean="0"/>
              <a:t>PC. (1979 or 1980)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Intel Microprocessors (2)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859935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Intel has continued to innovate. Following the 8086 were the </a:t>
            </a: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80186	(1982)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80286	(1982)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80386	(1985)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80486	(1989)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Pentium	(1993)</a:t>
            </a:r>
            <a:endParaRPr lang="en-GB" sz="2400" dirty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64727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and </a:t>
            </a:r>
            <a:r>
              <a:rPr lang="en-GB" sz="2400" dirty="0">
                <a:solidFill>
                  <a:schemeClr val="tx1"/>
                </a:solidFill>
              </a:rPr>
              <a:t>later multi core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Intel Today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7931943" cy="4526396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/>
              <a:t>Intel is successful mainly because of its innovation.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6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600" dirty="0" smtClean="0"/>
              <a:t>It </a:t>
            </a:r>
            <a:r>
              <a:rPr lang="en-GB" sz="2600" dirty="0"/>
              <a:t>also has the advantage that because of its large size it is very hard to compete with. It takes a team of several thousand people to design and produce a modern microprocessor, so any start-up companies immediately have a very stiff challenge.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600" dirty="0" smtClean="0"/>
              <a:t>The current mainstay of Intel microchips are Core i3, i5 and i7 (</a:t>
            </a:r>
            <a:r>
              <a:rPr lang="en-IE" sz="2600" dirty="0" err="1" smtClean="0"/>
              <a:t>multicore</a:t>
            </a:r>
            <a:r>
              <a:rPr lang="en-IE" sz="2600" dirty="0" smtClean="0"/>
              <a:t> processors).</a:t>
            </a:r>
          </a:p>
          <a:p>
            <a:pPr lvl="1"/>
            <a:r>
              <a:rPr lang="en-IE" dirty="0" smtClean="0">
                <a:solidFill>
                  <a:schemeClr val="tx1"/>
                </a:solidFill>
              </a:rPr>
              <a:t>i3 – 2 cores</a:t>
            </a:r>
          </a:p>
          <a:p>
            <a:pPr lvl="1"/>
            <a:r>
              <a:rPr lang="en-IE" dirty="0" smtClean="0">
                <a:solidFill>
                  <a:schemeClr val="tx1"/>
                </a:solidFill>
              </a:rPr>
              <a:t>i5 – 4 cores</a:t>
            </a:r>
          </a:p>
          <a:p>
            <a:pPr lvl="1"/>
            <a:r>
              <a:rPr lang="en-IE" dirty="0" smtClean="0">
                <a:solidFill>
                  <a:schemeClr val="tx1"/>
                </a:solidFill>
              </a:rPr>
              <a:t>i7 – 4 cores</a:t>
            </a:r>
          </a:p>
          <a:p>
            <a:pPr>
              <a:buNone/>
            </a:pPr>
            <a:endParaRPr lang="en-IE" dirty="0" smtClean="0"/>
          </a:p>
          <a:p>
            <a:r>
              <a:rPr lang="en-IE" sz="2600" dirty="0" smtClean="0"/>
              <a:t>Their first chip, around 1971 had 2,300 transistors on it.</a:t>
            </a:r>
          </a:p>
          <a:p>
            <a:r>
              <a:rPr lang="en-IE" sz="2600" dirty="0" smtClean="0"/>
              <a:t>The new Core i7 has, typically, more than 731 million transistors on it (or attached to it).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 Today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70660" name="Picture 4" descr="http://t2.gstatic.com/images?q=tbn:ANd9GcT_UdV4aUzQnH97AEaTOvn32nEK8Kt-onK6MZCx50p70YPgZvpMQ4VJjOZ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564904"/>
            <a:ext cx="1760988" cy="1368152"/>
          </a:xfrm>
          <a:prstGeom prst="rect">
            <a:avLst/>
          </a:prstGeom>
          <a:noFill/>
        </p:spPr>
      </p:pic>
      <p:pic>
        <p:nvPicPr>
          <p:cNvPr id="70664" name="Picture 8" descr="http://t1.gstatic.com/images?q=tbn:ANd9GcQBvIkoypWZjd7lp3fQ1Jd_trsAGqV9uFp9QOlZFaW4b6LVHkDUEiHEGemP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708920"/>
            <a:ext cx="1080120" cy="913949"/>
          </a:xfrm>
          <a:prstGeom prst="rect">
            <a:avLst/>
          </a:prstGeom>
          <a:noFill/>
        </p:spPr>
      </p:pic>
      <p:pic>
        <p:nvPicPr>
          <p:cNvPr id="70666" name="Picture 10" descr="http://t3.gstatic.com/images?q=tbn:ANd9GcQ1C-WuE2EuodGs0_QXJ6WFTjCVPOfcF3GqNVvoW9sDxlIRvqmHS872XbM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2708920"/>
            <a:ext cx="1152128" cy="990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week’s lecture title is: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IE" sz="3000" dirty="0" smtClean="0"/>
              <a:t>	Technology </a:t>
            </a:r>
            <a:r>
              <a:rPr lang="en-IE" sz="3000" smtClean="0"/>
              <a:t>for Problem-Solving</a:t>
            </a: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85034-8461-434F-A239-AD5369A9B9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Vacuum Tubes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58896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600" dirty="0" smtClean="0">
                <a:effectLst/>
              </a:rPr>
              <a:t>First Generation electronic computers used vacuum tubes.</a:t>
            </a:r>
          </a:p>
          <a:p>
            <a:endParaRPr lang="en-US" altLang="en-US" sz="2600" dirty="0" smtClean="0">
              <a:effectLst/>
            </a:endParaRPr>
          </a:p>
          <a:p>
            <a:r>
              <a:rPr lang="en-US" altLang="en-US" sz="2600" dirty="0" smtClean="0">
                <a:effectLst/>
              </a:rPr>
              <a:t>Vacuum tubes are glass tubes with circuits inside.  </a:t>
            </a:r>
          </a:p>
          <a:p>
            <a:endParaRPr lang="en-US" altLang="en-US" sz="2600" dirty="0" smtClean="0">
              <a:effectLst/>
            </a:endParaRPr>
          </a:p>
          <a:p>
            <a:r>
              <a:rPr lang="en-US" altLang="en-US" sz="2600" dirty="0" smtClean="0">
                <a:effectLst/>
              </a:rPr>
              <a:t>Vacuum tubes have no air inside of them, which protects the circuitry.</a:t>
            </a:r>
          </a:p>
        </p:txBody>
      </p:sp>
      <p:pic>
        <p:nvPicPr>
          <p:cNvPr id="38916" name="Picture 5" descr="tubefl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0"/>
            <a:ext cx="1774825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7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977DF-57AB-48B6-A8E9-33C9F356B85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smtClean="0"/>
              <a:t>Vacuum Tubes </a:t>
            </a:r>
            <a:r>
              <a:rPr lang="en-GB" dirty="0" smtClean="0"/>
              <a:t>(2)</a:t>
            </a:r>
            <a:endParaRPr lang="en-US" dirty="0" smtClean="0"/>
          </a:p>
        </p:txBody>
      </p:sp>
      <p:pic>
        <p:nvPicPr>
          <p:cNvPr id="39941" name="Picture 3" descr="Click on picture to return to tex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2060575"/>
            <a:ext cx="4392613" cy="3689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1692275" y="5734050"/>
            <a:ext cx="273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800"/>
              <a:t>Vacuum Tubes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2149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0074B-4A04-4D15-B671-7AAEDF2E4CCF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40964" name="Picture 2" descr="4591cb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56165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smtClean="0"/>
              <a:t>Vacuum Tubes </a:t>
            </a:r>
            <a:r>
              <a:rPr lang="en-GB" dirty="0" smtClean="0"/>
              <a:t>(3)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85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892</TotalTime>
  <Words>3033</Words>
  <Application>Microsoft Office PowerPoint</Application>
  <PresentationFormat>On-screen Show (4:3)</PresentationFormat>
  <Paragraphs>530</Paragraphs>
  <Slides>68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Concourse</vt:lpstr>
      <vt:lpstr>Course -  DT228/1</vt:lpstr>
      <vt:lpstr>What Sort of History?</vt:lpstr>
      <vt:lpstr>What Sort of History? (2)</vt:lpstr>
      <vt:lpstr>Electrical Computers</vt:lpstr>
      <vt:lpstr>Generations of Hardware</vt:lpstr>
      <vt:lpstr>First Generation</vt:lpstr>
      <vt:lpstr>Vacuum Tubes</vt:lpstr>
      <vt:lpstr>Vacuum Tubes (2)</vt:lpstr>
      <vt:lpstr>Vacuum Tubes (3)</vt:lpstr>
      <vt:lpstr>Vacuum Tubes (4)</vt:lpstr>
      <vt:lpstr>First Generation (continued)</vt:lpstr>
      <vt:lpstr>First Generation (cont (2))</vt:lpstr>
      <vt:lpstr>Second Generation</vt:lpstr>
      <vt:lpstr>Second Generation (2)</vt:lpstr>
      <vt:lpstr>PowerPoint Presentation</vt:lpstr>
      <vt:lpstr>Second Generation (3)</vt:lpstr>
      <vt:lpstr>PowerPoint Presentation</vt:lpstr>
      <vt:lpstr>PowerPoint Presentation</vt:lpstr>
      <vt:lpstr>PowerPoint Presentation</vt:lpstr>
      <vt:lpstr>Second Generation (4)</vt:lpstr>
      <vt:lpstr>Third Generation</vt:lpstr>
      <vt:lpstr>Third Generation (2)</vt:lpstr>
      <vt:lpstr>PowerPoint Presentation</vt:lpstr>
      <vt:lpstr>PowerPoint Presentation</vt:lpstr>
      <vt:lpstr>Fourth Generation</vt:lpstr>
      <vt:lpstr>Fourth Generation (2)</vt:lpstr>
      <vt:lpstr>PowerPoint Presentation</vt:lpstr>
      <vt:lpstr>Generations of Electronic Computers</vt:lpstr>
      <vt:lpstr>Evolution of Electronics</vt:lpstr>
      <vt:lpstr>PC Chips</vt:lpstr>
      <vt:lpstr>PC Chips (2)</vt:lpstr>
      <vt:lpstr>International Business Machines</vt:lpstr>
      <vt:lpstr>International Business Machines (2)</vt:lpstr>
      <vt:lpstr>IBM Development</vt:lpstr>
      <vt:lpstr>IBM Development (2)</vt:lpstr>
      <vt:lpstr>IBM Development (3)</vt:lpstr>
      <vt:lpstr>IBM Development (4)</vt:lpstr>
      <vt:lpstr>IBM 701 Defense Calculator</vt:lpstr>
      <vt:lpstr>IBM 701 Defense Calculator (2)</vt:lpstr>
      <vt:lpstr>System /360</vt:lpstr>
      <vt:lpstr>System /360 (2)</vt:lpstr>
      <vt:lpstr>System /360 (3)</vt:lpstr>
      <vt:lpstr>AS/400</vt:lpstr>
      <vt:lpstr>AS/400 (2)</vt:lpstr>
      <vt:lpstr>IBM PCs (Personal Computers)</vt:lpstr>
      <vt:lpstr>IBM PCs (2)</vt:lpstr>
      <vt:lpstr>IBM PCs (3)</vt:lpstr>
      <vt:lpstr>IBM PCs (4)</vt:lpstr>
      <vt:lpstr>IBM Today </vt:lpstr>
      <vt:lpstr>Microsoft</vt:lpstr>
      <vt:lpstr>Microsoft (2)</vt:lpstr>
      <vt:lpstr>Microsoft (3)</vt:lpstr>
      <vt:lpstr>Microsoft (4)</vt:lpstr>
      <vt:lpstr>Microsoft and DOS</vt:lpstr>
      <vt:lpstr>Microsoft and DOS (2)</vt:lpstr>
      <vt:lpstr>IBM and Microsoft</vt:lpstr>
      <vt:lpstr>IBM and Microsoft (2)</vt:lpstr>
      <vt:lpstr>Microsoft – Windows NT</vt:lpstr>
      <vt:lpstr>Microsoft Windows</vt:lpstr>
      <vt:lpstr>Microsoft (Allegations Against)</vt:lpstr>
      <vt:lpstr>Intel</vt:lpstr>
      <vt:lpstr>Intel (2)</vt:lpstr>
      <vt:lpstr>Intel (3)</vt:lpstr>
      <vt:lpstr>Intel Microprocessors</vt:lpstr>
      <vt:lpstr>Intel Microprocessors (2)</vt:lpstr>
      <vt:lpstr>Intel Today</vt:lpstr>
      <vt:lpstr>Intel Today (2)</vt:lpstr>
      <vt:lpstr>Up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-  DT228/1</dc:title>
  <dc:creator>DIT</dc:creator>
  <cp:lastModifiedBy>Art Sloan</cp:lastModifiedBy>
  <cp:revision>59</cp:revision>
  <dcterms:created xsi:type="dcterms:W3CDTF">2011-09-20T11:22:10Z</dcterms:created>
  <dcterms:modified xsi:type="dcterms:W3CDTF">2016-09-28T14:25:17Z</dcterms:modified>
</cp:coreProperties>
</file>