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sldIdLst>
    <p:sldId id="257" r:id="rId2"/>
    <p:sldId id="30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4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03"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00CC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BEB3CD2-82CF-4280-B61E-9A9E31E8C523}" type="datetimeFigureOut">
              <a:rPr lang="en-US"/>
              <a:pPr>
                <a:defRPr/>
              </a:pPr>
              <a:t>10/3/2016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BA9AB1B-DE1D-4F77-B593-016E2FD4FADC}" type="slidenum">
              <a:rPr lang="en-US"/>
              <a:pPr>
                <a:defRPr/>
              </a:pPr>
              <a:t>‹#›</a:t>
            </a:fld>
            <a:endParaRPr lang="en-US"/>
          </a:p>
        </p:txBody>
      </p:sp>
    </p:spTree>
    <p:extLst>
      <p:ext uri="{BB962C8B-B14F-4D97-AF65-F5344CB8AC3E}">
        <p14:creationId xmlns:p14="http://schemas.microsoft.com/office/powerpoint/2010/main" val="1654430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492C1D-3B43-4FD3-8E3E-7C270D840315}" type="slidenum">
              <a:rPr lang="en-GB" smtClean="0"/>
              <a:pPr fontAlgn="base">
                <a:spcBef>
                  <a:spcPct val="0"/>
                </a:spcBef>
                <a:spcAft>
                  <a:spcPct val="0"/>
                </a:spcAft>
                <a:defRPr/>
              </a:pPr>
              <a:t>1</a:t>
            </a:fld>
            <a:endParaRPr lang="en-GB" smtClean="0"/>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1FF3B99C-723F-41F2-8811-9BAD59D8E6A1}" type="datetime1">
              <a:rPr lang="en-US" smtClean="0"/>
              <a:t>10/3/2016</a:t>
            </a:fld>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9C1FF921-B1BD-4F6E-8663-7381EDB3FDF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A6B02AD-F85B-4CDF-A117-07D39B55AB91}" type="datetime1">
              <a:rPr lang="en-US" smtClean="0"/>
              <a:t>10/3/2016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8D71DDA-4814-4051-AC02-A4501018AB1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2CFFA69-0F97-4C2C-A39B-8CEAFD0E5E15}" type="datetime1">
              <a:rPr lang="en-US" smtClean="0"/>
              <a:t>10/3/2016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5549A98-DC68-4A5E-9B68-2422EC511F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2A980618-010E-40CC-8B96-B057EDCE76BF}" type="datetime1">
              <a:rPr lang="en-US" smtClean="0"/>
              <a:t>10/3/2016</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46A0280-6DB7-40D1-A84C-7B25AE5E7BD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3B5C31E0-EDA8-4F69-8767-E1D6DE1684BB}" type="datetime1">
              <a:rPr lang="en-US" smtClean="0"/>
              <a:t>10/3/2016</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57544B2C-7E8B-41CB-A4BC-0E136E09E2C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D1AF2C0C-E7FF-4ACF-9A40-387808A85AC9}" type="datetime1">
              <a:rPr lang="en-US" smtClean="0"/>
              <a:t>10/3/2016</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0597110D-8923-4033-A631-195C04906A4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2E87ED3E-FD7E-4987-95B3-983E9D9C31B8}" type="datetime1">
              <a:rPr lang="en-US" smtClean="0"/>
              <a:t>10/3/2016</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2154F996-76E6-4531-8081-C6DEED26B36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5A31E4FF-F797-429E-98A2-C2E60DF7D329}" type="datetime1">
              <a:rPr lang="en-US" smtClean="0"/>
              <a:t>10/3/2016</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2AFD81E5-4B71-4402-8892-7EAB6188C1A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F95AA932-5C4F-46DA-BEEA-C62A0288AF6C}" type="datetime1">
              <a:rPr lang="en-US" smtClean="0"/>
              <a:t>10/3/2016</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622B77C9-42CB-4D89-8EA5-252671BF13C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B1B0209A-9D7F-4C21-9DDA-3DD8ECF4A2E0}" type="datetime1">
              <a:rPr lang="en-US" smtClean="0"/>
              <a:t>10/3/2016</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E9701262-8BA0-4E47-88F7-643A66BC008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A02DF983-2B88-45F1-A9DD-0742CD2886CA}" type="datetime1">
              <a:rPr lang="en-US" smtClean="0"/>
              <a:t>10/3/2016</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53D42EF2-7FCF-4FA6-96BF-9481DCA208C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defRPr>
            </a:lvl1pPr>
            <a:extLst/>
          </a:lstStyle>
          <a:p>
            <a:pPr>
              <a:defRPr/>
            </a:pPr>
            <a:fld id="{056FD1C3-FD7B-452B-A72B-312D4046314B}" type="datetime1">
              <a:rPr lang="en-US" smtClean="0"/>
              <a:t>10/3/2016</a:t>
            </a:fld>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defRPr>
            </a:lvl1pPr>
            <a:extLst/>
          </a:lstStyle>
          <a:p>
            <a:pPr>
              <a:defRPr/>
            </a:pPr>
            <a:fld id="{BD30E8DE-CACF-49E3-90F8-AB8CCBAEB4B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703" r:id="rId4"/>
    <p:sldLayoutId id="2147483704" r:id="rId5"/>
    <p:sldLayoutId id="2147483705" r:id="rId6"/>
    <p:sldLayoutId id="2147483698" r:id="rId7"/>
    <p:sldLayoutId id="2147483706" r:id="rId8"/>
    <p:sldLayoutId id="2147483707" r:id="rId9"/>
    <p:sldLayoutId id="2147483699" r:id="rId10"/>
    <p:sldLayoutId id="2147483700"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404813"/>
            <a:ext cx="7772400" cy="1736725"/>
          </a:xfrm>
        </p:spPr>
        <p:txBody>
          <a:bodyPr/>
          <a:lstStyle/>
          <a:p>
            <a:pPr eaLnBrk="1" fontAlgn="auto" hangingPunct="1">
              <a:spcAft>
                <a:spcPts val="0"/>
              </a:spcAft>
              <a:defRPr/>
            </a:pPr>
            <a:r>
              <a:rPr lang="en-IE" sz="3600" smtClean="0"/>
              <a:t>Course -  DT228/1</a:t>
            </a:r>
            <a:endParaRPr lang="en-US" sz="3600" smtClean="0"/>
          </a:p>
        </p:txBody>
      </p:sp>
      <p:sp>
        <p:nvSpPr>
          <p:cNvPr id="9219" name="Rectangle 3"/>
          <p:cNvSpPr>
            <a:spLocks noGrp="1" noChangeArrowheads="1"/>
          </p:cNvSpPr>
          <p:nvPr>
            <p:ph type="subTitle" idx="1"/>
          </p:nvPr>
        </p:nvSpPr>
        <p:spPr>
          <a:xfrm>
            <a:off x="1331913" y="2997200"/>
            <a:ext cx="6400800" cy="911225"/>
          </a:xfrm>
        </p:spPr>
        <p:txBody>
          <a:bodyPr/>
          <a:lstStyle/>
          <a:p>
            <a:pPr marR="0" algn="ctr" eaLnBrk="1" hangingPunct="1">
              <a:lnSpc>
                <a:spcPct val="80000"/>
              </a:lnSpc>
            </a:pPr>
            <a:r>
              <a:rPr lang="en-IE" sz="3300" smtClean="0">
                <a:solidFill>
                  <a:srgbClr val="474B78"/>
                </a:solidFill>
              </a:rPr>
              <a:t>Information Technology Fundamentals</a:t>
            </a:r>
            <a:endParaRPr lang="en-US" sz="3300" smtClean="0">
              <a:solidFill>
                <a:srgbClr val="474B78"/>
              </a:solidFill>
            </a:endParaRPr>
          </a:p>
        </p:txBody>
      </p:sp>
      <p:sp>
        <p:nvSpPr>
          <p:cNvPr id="9220" name="Rectangle 4"/>
          <p:cNvSpPr>
            <a:spLocks noChangeArrowheads="1"/>
          </p:cNvSpPr>
          <p:nvPr/>
        </p:nvSpPr>
        <p:spPr bwMode="auto">
          <a:xfrm>
            <a:off x="1187624" y="4365104"/>
            <a:ext cx="6985000" cy="911225"/>
          </a:xfrm>
          <a:prstGeom prst="rect">
            <a:avLst/>
          </a:prstGeom>
          <a:noFill/>
          <a:ln w="9525">
            <a:noFill/>
            <a:miter lim="800000"/>
            <a:headEnd/>
            <a:tailEnd/>
          </a:ln>
        </p:spPr>
        <p:txBody>
          <a:bodyPr/>
          <a:lstStyle/>
          <a:p>
            <a:pPr algn="ctr">
              <a:spcBef>
                <a:spcPct val="20000"/>
              </a:spcBef>
            </a:pPr>
            <a:r>
              <a:rPr lang="en-IE" sz="3200" dirty="0" smtClean="0">
                <a:solidFill>
                  <a:srgbClr val="CC0000"/>
                </a:solidFill>
                <a:latin typeface="Lucida Sans Unicode" pitchFamily="34" charset="0"/>
              </a:rPr>
              <a:t>TECHNOLOGY FOR PROBLEM-SOLVING</a:t>
            </a:r>
            <a:endParaRPr lang="en-US" sz="3200" dirty="0">
              <a:solidFill>
                <a:srgbClr val="CC0000"/>
              </a:solidFill>
              <a:latin typeface="Lucida Sans Unicode"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Types of Software</a:t>
            </a:r>
            <a:endParaRPr lang="en-US" dirty="0"/>
          </a:p>
        </p:txBody>
      </p:sp>
      <p:sp>
        <p:nvSpPr>
          <p:cNvPr id="3" name="Content Placeholder 2"/>
          <p:cNvSpPr>
            <a:spLocks noGrp="1"/>
          </p:cNvSpPr>
          <p:nvPr>
            <p:ph idx="1"/>
          </p:nvPr>
        </p:nvSpPr>
        <p:spPr/>
        <p:txBody>
          <a:bodyPr/>
          <a:lstStyle/>
          <a:p>
            <a:pPr>
              <a:lnSpc>
                <a:spcPct val="90000"/>
              </a:lnSpc>
            </a:pPr>
            <a:r>
              <a:rPr lang="en-GB" sz="2800" dirty="0" smtClean="0"/>
              <a:t>Generic (Off-The-Shelf) applications</a:t>
            </a:r>
          </a:p>
          <a:p>
            <a:pPr lvl="1">
              <a:lnSpc>
                <a:spcPct val="90000"/>
              </a:lnSpc>
            </a:pPr>
            <a:r>
              <a:rPr lang="en-GB" sz="2400" dirty="0" smtClean="0"/>
              <a:t>Well known packages such as word processors, accounting, image editing … to name but a few.</a:t>
            </a:r>
          </a:p>
          <a:p>
            <a:pPr lvl="1">
              <a:lnSpc>
                <a:spcPct val="90000"/>
              </a:lnSpc>
            </a:pPr>
            <a:r>
              <a:rPr lang="en-GB" sz="2400" dirty="0" smtClean="0"/>
              <a:t>Anyone is able to buy them.</a:t>
            </a:r>
          </a:p>
          <a:p>
            <a:pPr>
              <a:lnSpc>
                <a:spcPct val="90000"/>
              </a:lnSpc>
            </a:pPr>
            <a:r>
              <a:rPr lang="en-GB" sz="2800" dirty="0" smtClean="0"/>
              <a:t>Bespoke (customised) software products</a:t>
            </a:r>
          </a:p>
          <a:p>
            <a:pPr lvl="1">
              <a:lnSpc>
                <a:spcPct val="90000"/>
              </a:lnSpc>
            </a:pPr>
            <a:r>
              <a:rPr lang="en-GB" sz="2400" dirty="0" smtClean="0"/>
              <a:t>Systems that are built specifically for individual </a:t>
            </a:r>
            <a:r>
              <a:rPr lang="en-GB" sz="2400" dirty="0" smtClean="0">
                <a:solidFill>
                  <a:schemeClr val="tx1"/>
                </a:solidFill>
              </a:rPr>
              <a:t>people/organisations.</a:t>
            </a:r>
          </a:p>
          <a:p>
            <a:pPr lvl="2">
              <a:lnSpc>
                <a:spcPct val="90000"/>
              </a:lnSpc>
            </a:pPr>
            <a:r>
              <a:rPr lang="en-GB" sz="2200" dirty="0" smtClean="0"/>
              <a:t>They can also be generic software packages that are customised.</a:t>
            </a:r>
          </a:p>
          <a:p>
            <a:pPr lvl="1">
              <a:lnSpc>
                <a:spcPct val="90000"/>
              </a:lnSpc>
            </a:pPr>
            <a:r>
              <a:rPr lang="en-GB" sz="2400" dirty="0" smtClean="0">
                <a:solidFill>
                  <a:schemeClr val="tx1"/>
                </a:solidFill>
              </a:rPr>
              <a:t>The high-cost nature of this type of software means it is not economically available to all.</a:t>
            </a:r>
          </a:p>
          <a:p>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Types of Software (2)</a:t>
            </a:r>
            <a:endParaRPr lang="en-US" dirty="0"/>
          </a:p>
        </p:txBody>
      </p:sp>
      <p:sp>
        <p:nvSpPr>
          <p:cNvPr id="3" name="Content Placeholder 2"/>
          <p:cNvSpPr>
            <a:spLocks noGrp="1"/>
          </p:cNvSpPr>
          <p:nvPr>
            <p:ph idx="1"/>
          </p:nvPr>
        </p:nvSpPr>
        <p:spPr/>
        <p:txBody>
          <a:bodyPr/>
          <a:lstStyle/>
          <a:p>
            <a:pPr>
              <a:lnSpc>
                <a:spcPct val="90000"/>
              </a:lnSpc>
            </a:pPr>
            <a:r>
              <a:rPr lang="en-GB" sz="2800" dirty="0" smtClean="0"/>
              <a:t>Systems software</a:t>
            </a:r>
          </a:p>
          <a:p>
            <a:pPr lvl="1">
              <a:lnSpc>
                <a:spcPct val="90000"/>
              </a:lnSpc>
            </a:pPr>
            <a:r>
              <a:rPr lang="en-GB" sz="2400" dirty="0" smtClean="0"/>
              <a:t>This type of software exists at the operating </a:t>
            </a:r>
            <a:r>
              <a:rPr lang="en-GB" sz="2400" dirty="0"/>
              <a:t>s</a:t>
            </a:r>
            <a:r>
              <a:rPr lang="en-GB" sz="2400" dirty="0" smtClean="0"/>
              <a:t>ystem layer.  It actually includes the operating system itself, compilers, editors… any kind of software that supports the execution and/or development of applications.</a:t>
            </a:r>
          </a:p>
          <a:p>
            <a:pPr>
              <a:lnSpc>
                <a:spcPct val="90000"/>
              </a:lnSpc>
            </a:pPr>
            <a:r>
              <a:rPr lang="en-GB" sz="2800" dirty="0" smtClean="0"/>
              <a:t>Application software</a:t>
            </a:r>
          </a:p>
          <a:p>
            <a:pPr lvl="1">
              <a:lnSpc>
                <a:spcPct val="90000"/>
              </a:lnSpc>
            </a:pPr>
            <a:r>
              <a:rPr lang="en-GB" sz="2400" dirty="0" smtClean="0"/>
              <a:t>Real-time software</a:t>
            </a:r>
          </a:p>
          <a:p>
            <a:pPr lvl="2">
              <a:lnSpc>
                <a:spcPct val="90000"/>
              </a:lnSpc>
            </a:pPr>
            <a:r>
              <a:rPr lang="en-GB" sz="2200" dirty="0" smtClean="0"/>
              <a:t>Programs that monitor/analyse/control real world events.  A nuclear power plant cooling system is a good example.</a:t>
            </a:r>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Types of Software (3)</a:t>
            </a:r>
            <a:endParaRPr lang="en-US" dirty="0"/>
          </a:p>
        </p:txBody>
      </p:sp>
      <p:sp>
        <p:nvSpPr>
          <p:cNvPr id="3" name="Content Placeholder 2"/>
          <p:cNvSpPr>
            <a:spLocks noGrp="1"/>
          </p:cNvSpPr>
          <p:nvPr>
            <p:ph idx="1"/>
          </p:nvPr>
        </p:nvSpPr>
        <p:spPr/>
        <p:txBody>
          <a:bodyPr/>
          <a:lstStyle/>
          <a:p>
            <a:pPr>
              <a:lnSpc>
                <a:spcPct val="90000"/>
              </a:lnSpc>
            </a:pPr>
            <a:r>
              <a:rPr lang="en-GB" sz="2800" dirty="0" smtClean="0"/>
              <a:t>More application software</a:t>
            </a:r>
          </a:p>
          <a:p>
            <a:pPr lvl="1">
              <a:lnSpc>
                <a:spcPct val="90000"/>
              </a:lnSpc>
            </a:pPr>
            <a:r>
              <a:rPr lang="en-GB" sz="2400" dirty="0" smtClean="0">
                <a:solidFill>
                  <a:schemeClr val="tx1"/>
                </a:solidFill>
              </a:rPr>
              <a:t>Business Software</a:t>
            </a:r>
          </a:p>
          <a:p>
            <a:pPr lvl="2">
              <a:lnSpc>
                <a:spcPct val="90000"/>
              </a:lnSpc>
            </a:pPr>
            <a:r>
              <a:rPr lang="en-GB" sz="2200" dirty="0" smtClean="0"/>
              <a:t>Business Information Systems such as payroll, accounts and order management/tracking. There are off-the-shelf packages available for small businesses, however large businesses usually develop their own software.</a:t>
            </a:r>
          </a:p>
          <a:p>
            <a:pPr lvl="1">
              <a:lnSpc>
                <a:spcPct val="90000"/>
              </a:lnSpc>
            </a:pPr>
            <a:r>
              <a:rPr lang="en-GB" sz="2400" dirty="0" smtClean="0">
                <a:solidFill>
                  <a:schemeClr val="tx1"/>
                </a:solidFill>
              </a:rPr>
              <a:t>Engineering and Scientific Software</a:t>
            </a:r>
          </a:p>
          <a:p>
            <a:pPr lvl="2">
              <a:lnSpc>
                <a:spcPct val="90000"/>
              </a:lnSpc>
            </a:pPr>
            <a:r>
              <a:rPr lang="en-GB" sz="2200" dirty="0" smtClean="0"/>
              <a:t>Typically ‘number crunching’ programs for areas such as astronomy, molecular biology, weather forecasting and Computer Aided Design (CAD) for engineers.  Generic programs do exist for some of these areas, however research usually requires new software to be developed.</a:t>
            </a:r>
          </a:p>
          <a:p>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Types of Software (4)</a:t>
            </a:r>
            <a:endParaRPr lang="en-US" dirty="0"/>
          </a:p>
        </p:txBody>
      </p:sp>
      <p:sp>
        <p:nvSpPr>
          <p:cNvPr id="3" name="Content Placeholder 2"/>
          <p:cNvSpPr>
            <a:spLocks noGrp="1"/>
          </p:cNvSpPr>
          <p:nvPr>
            <p:ph idx="1"/>
          </p:nvPr>
        </p:nvSpPr>
        <p:spPr/>
        <p:txBody>
          <a:bodyPr>
            <a:normAutofit/>
          </a:bodyPr>
          <a:lstStyle/>
          <a:p>
            <a:pPr>
              <a:lnSpc>
                <a:spcPct val="90000"/>
              </a:lnSpc>
            </a:pPr>
            <a:r>
              <a:rPr lang="en-GB" sz="2800" dirty="0" smtClean="0"/>
              <a:t>Even more application software</a:t>
            </a:r>
          </a:p>
          <a:p>
            <a:pPr lvl="1">
              <a:lnSpc>
                <a:spcPct val="90000"/>
              </a:lnSpc>
            </a:pPr>
            <a:r>
              <a:rPr lang="en-GB" sz="2400" dirty="0" smtClean="0"/>
              <a:t>Embedded Software</a:t>
            </a:r>
          </a:p>
          <a:p>
            <a:pPr lvl="2">
              <a:lnSpc>
                <a:spcPct val="90000"/>
              </a:lnSpc>
            </a:pPr>
            <a:r>
              <a:rPr lang="en-GB" sz="2200" dirty="0" smtClean="0"/>
              <a:t>Intelligent products such as cookers, washing machines and microwaves use embedded software that typically resides in a Read Only Memory (ROM).  Due to the individual nature of such products this software is usually developed/tailored for each.</a:t>
            </a:r>
          </a:p>
          <a:p>
            <a:pPr lvl="1">
              <a:lnSpc>
                <a:spcPct val="90000"/>
              </a:lnSpc>
            </a:pPr>
            <a:r>
              <a:rPr lang="en-GB" sz="2400" dirty="0" smtClean="0"/>
              <a:t>Personal Computer Software</a:t>
            </a:r>
          </a:p>
          <a:p>
            <a:pPr lvl="2">
              <a:lnSpc>
                <a:spcPct val="90000"/>
              </a:lnSpc>
            </a:pPr>
            <a:r>
              <a:rPr lang="en-GB" sz="2200" dirty="0" smtClean="0"/>
              <a:t>Spreadsheets, word processors, computer graphics, multimedia and database applications are typical. This type of software is predominantly off-the-shelf but it goes through many versions to remove bugs and increase functionality.</a:t>
            </a:r>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Types of Software (5)</a:t>
            </a:r>
            <a:endParaRPr lang="en-US" dirty="0"/>
          </a:p>
        </p:txBody>
      </p:sp>
      <p:sp>
        <p:nvSpPr>
          <p:cNvPr id="3" name="Content Placeholder 2"/>
          <p:cNvSpPr>
            <a:spLocks noGrp="1"/>
          </p:cNvSpPr>
          <p:nvPr>
            <p:ph idx="1"/>
          </p:nvPr>
        </p:nvSpPr>
        <p:spPr/>
        <p:txBody>
          <a:bodyPr/>
          <a:lstStyle/>
          <a:p>
            <a:pPr>
              <a:lnSpc>
                <a:spcPct val="90000"/>
              </a:lnSpc>
            </a:pPr>
            <a:r>
              <a:rPr lang="en-GB" sz="2800" dirty="0" smtClean="0"/>
              <a:t>Last example - application software</a:t>
            </a:r>
          </a:p>
          <a:p>
            <a:pPr lvl="1">
              <a:lnSpc>
                <a:spcPct val="90000"/>
              </a:lnSpc>
            </a:pPr>
            <a:r>
              <a:rPr lang="en-GB" sz="2400" dirty="0" smtClean="0"/>
              <a:t>Artificial Intelligence (AI) software</a:t>
            </a:r>
          </a:p>
          <a:p>
            <a:pPr lvl="2">
              <a:lnSpc>
                <a:spcPct val="90000"/>
              </a:lnSpc>
            </a:pPr>
            <a:r>
              <a:rPr lang="en-GB" sz="2200" dirty="0" smtClean="0"/>
              <a:t>AI is used to solve complex problems such as scheduling the maintenance of manufacturing equipment to minimise their shutdown. Other uses include pattern recognition (speech/visual).  Typically this software is developed for each application specifically.</a:t>
            </a:r>
          </a:p>
          <a:p>
            <a:pPr lvl="2">
              <a:lnSpc>
                <a:spcPct val="90000"/>
              </a:lnSpc>
            </a:pPr>
            <a:endParaRPr lang="en-GB" dirty="0" smtClean="0"/>
          </a:p>
          <a:p>
            <a:pPr>
              <a:lnSpc>
                <a:spcPct val="90000"/>
              </a:lnSpc>
            </a:pPr>
            <a:r>
              <a:rPr lang="en-GB" dirty="0" smtClean="0"/>
              <a:t>The application of computers, through software development, is only limited by our imaginations...(and its cost).</a:t>
            </a:r>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91686" indent="-293764" eaLnBrk="1">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Programming is the art of giving instructions to computers.</a:t>
            </a:r>
          </a:p>
          <a:p>
            <a:pPr marL="391686" indent="-293764" eaLnBrk="1">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Producing a working program requires several stages:</a:t>
            </a:r>
          </a:p>
          <a:p>
            <a:pPr marL="647274" lvl="1" indent="-293764" eaLnBrk="1">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600" dirty="0" smtClean="0">
                <a:solidFill>
                  <a:schemeClr val="tx1"/>
                </a:solidFill>
              </a:rPr>
              <a:t>Analysis</a:t>
            </a:r>
          </a:p>
          <a:p>
            <a:pPr marL="647274" lvl="1" indent="-293764" eaLnBrk="1">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600" dirty="0" smtClean="0">
                <a:solidFill>
                  <a:schemeClr val="tx1"/>
                </a:solidFill>
              </a:rPr>
              <a:t>Design</a:t>
            </a:r>
          </a:p>
          <a:p>
            <a:pPr marL="647274" lvl="1" indent="-293764" eaLnBrk="1">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200" dirty="0" smtClean="0">
                <a:solidFill>
                  <a:schemeClr val="tx1"/>
                </a:solidFill>
              </a:rPr>
              <a:t>Coding (Programming)</a:t>
            </a:r>
          </a:p>
          <a:p>
            <a:pPr marL="647274" lvl="1" indent="-293764" eaLnBrk="1">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600" dirty="0" smtClean="0">
                <a:solidFill>
                  <a:schemeClr val="tx1"/>
                </a:solidFill>
              </a:rPr>
              <a:t>Verification and Testing</a:t>
            </a:r>
          </a:p>
          <a:p>
            <a:pPr marL="647274" lvl="1" indent="-293764" eaLnBrk="1">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600" dirty="0" smtClean="0">
                <a:solidFill>
                  <a:schemeClr val="tx1"/>
                </a:solidFill>
              </a:rPr>
              <a:t>Maintenance</a:t>
            </a:r>
          </a:p>
          <a:p>
            <a:endParaRPr lang="en-US" dirty="0"/>
          </a:p>
        </p:txBody>
      </p:sp>
      <p:sp>
        <p:nvSpPr>
          <p:cNvPr id="3" name="Title 2"/>
          <p:cNvSpPr>
            <a:spLocks noGrp="1"/>
          </p:cNvSpPr>
          <p:nvPr>
            <p:ph type="title"/>
          </p:nvPr>
        </p:nvSpPr>
        <p:spPr/>
        <p:txBody>
          <a:bodyPr/>
          <a:lstStyle/>
          <a:p>
            <a:r>
              <a:rPr lang="en-GB" dirty="0" smtClean="0"/>
              <a:t>Programming</a:t>
            </a:r>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Coding</a:t>
            </a:r>
            <a:endParaRPr lang="en-US" dirty="0"/>
          </a:p>
        </p:txBody>
      </p:sp>
      <p:sp>
        <p:nvSpPr>
          <p:cNvPr id="3" name="Content Placeholder 2"/>
          <p:cNvSpPr>
            <a:spLocks noGrp="1"/>
          </p:cNvSpPr>
          <p:nvPr>
            <p:ph idx="1"/>
          </p:nvPr>
        </p:nvSpPr>
        <p:spPr/>
        <p:txBody>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Coding is the actual writing of the code and consists of repeatedly:</a:t>
            </a:r>
          </a:p>
          <a:p>
            <a:pPr marL="885399" lvl="2" indent="-293764">
              <a:buFont typeface="StarSymbol" charset="0"/>
              <a:buAutoNum type="arabi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600" dirty="0" smtClean="0"/>
              <a:t>  Writing code</a:t>
            </a:r>
          </a:p>
          <a:p>
            <a:pPr marL="885399" lvl="2" indent="-293764">
              <a:buFont typeface="StarSymbol" charset="0"/>
              <a:buAutoNum type="arabi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600" dirty="0" smtClean="0"/>
              <a:t>  Compiling the code</a:t>
            </a:r>
          </a:p>
          <a:p>
            <a:pPr marL="885399" lvl="2" indent="-293764">
              <a:buFont typeface="StarSymbol" charset="0"/>
              <a:buAutoNum type="arabicParen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600" dirty="0" smtClean="0"/>
              <a:t>  Testing the code </a:t>
            </a:r>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	</a:t>
            </a:r>
            <a:r>
              <a:rPr lang="en-GB" sz="2800" dirty="0" smtClean="0"/>
              <a:t>until finally the programmer is satisfied that the code has been successfully implemented.</a:t>
            </a:r>
            <a:endParaRPr lang="en-US" sz="2800" dirty="0" smtClean="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Coding (2)</a:t>
            </a:r>
            <a:endParaRPr lang="en-US" dirty="0"/>
          </a:p>
        </p:txBody>
      </p:sp>
      <p:sp>
        <p:nvSpPr>
          <p:cNvPr id="3" name="Content Placeholder 2"/>
          <p:cNvSpPr>
            <a:spLocks noGrp="1"/>
          </p:cNvSpPr>
          <p:nvPr>
            <p:ph idx="1"/>
          </p:nvPr>
        </p:nvSpPr>
        <p:spPr/>
        <p:txBody>
          <a:bodyPr/>
          <a:lstStyle/>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The most important tools of a programmer are:</a:t>
            </a:r>
          </a:p>
          <a:p>
            <a:pPr marL="647274"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600" dirty="0" smtClean="0"/>
              <a:t>a</a:t>
            </a:r>
            <a:r>
              <a:rPr lang="en-GB" sz="2600" dirty="0" smtClean="0">
                <a:solidFill>
                  <a:schemeClr val="tx1"/>
                </a:solidFill>
              </a:rPr>
              <a:t> good editor</a:t>
            </a:r>
          </a:p>
          <a:p>
            <a:pPr marL="647274"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600" dirty="0" smtClean="0"/>
              <a:t>a</a:t>
            </a:r>
            <a:r>
              <a:rPr lang="en-GB" sz="2600" dirty="0" smtClean="0">
                <a:solidFill>
                  <a:schemeClr val="tx1"/>
                </a:solidFill>
              </a:rPr>
              <a:t> good compiler</a:t>
            </a:r>
          </a:p>
          <a:p>
            <a:pPr marL="647274" lvl="1"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600" dirty="0" smtClean="0"/>
              <a:t>a</a:t>
            </a:r>
            <a:r>
              <a:rPr lang="en-GB" sz="2600" dirty="0" smtClean="0">
                <a:solidFill>
                  <a:schemeClr val="tx1"/>
                </a:solidFill>
              </a:rPr>
              <a:t> good debugger</a:t>
            </a:r>
          </a:p>
          <a:p>
            <a:pPr marL="391686" indent="-293764">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391686" indent="-293764">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	</a:t>
            </a:r>
            <a:r>
              <a:rPr lang="en-GB" sz="2800" dirty="0" smtClean="0"/>
              <a:t>Often the three of these are combined as one tool known as an IDE - an Integrated Development Environment, such as </a:t>
            </a:r>
            <a:r>
              <a:rPr lang="en-GB" sz="2800" dirty="0" smtClean="0"/>
              <a:t>Code::blocks </a:t>
            </a:r>
            <a:r>
              <a:rPr lang="en-GB" sz="2800" dirty="0" smtClean="0"/>
              <a:t>or Eclipse.</a:t>
            </a:r>
          </a:p>
          <a:p>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Coding (3)</a:t>
            </a:r>
            <a:endParaRPr lang="en-US" dirty="0"/>
          </a:p>
        </p:txBody>
      </p:sp>
      <p:sp>
        <p:nvSpPr>
          <p:cNvPr id="3" name="Content Placeholder 2"/>
          <p:cNvSpPr>
            <a:spLocks noGrp="1"/>
          </p:cNvSpPr>
          <p:nvPr>
            <p:ph idx="1"/>
          </p:nvPr>
        </p:nvSpPr>
        <p:spPr/>
        <p:txBody>
          <a:bodyPr>
            <a:normAutofit fontScale="92500" lnSpcReduction="20000"/>
          </a:bodyPr>
          <a:lstStyle/>
          <a:p>
            <a:r>
              <a:rPr lang="en-GB" sz="2800" dirty="0" smtClean="0"/>
              <a:t>Coding can be seen as simply interpreting the design documents into machine executable instructions.</a:t>
            </a:r>
          </a:p>
          <a:p>
            <a:pPr lvl="1"/>
            <a:r>
              <a:rPr lang="en-GB" sz="2400" dirty="0" smtClean="0"/>
              <a:t>There are many different programming languages</a:t>
            </a:r>
          </a:p>
          <a:p>
            <a:endParaRPr lang="en-GB" sz="2800" dirty="0" smtClean="0"/>
          </a:p>
          <a:p>
            <a:r>
              <a:rPr lang="en-GB" sz="2800" dirty="0" smtClean="0"/>
              <a:t>Factors including the application’s domain will help in making a choice of which programming language to use:</a:t>
            </a:r>
          </a:p>
          <a:p>
            <a:pPr lvl="1"/>
            <a:r>
              <a:rPr lang="en-GB" sz="2400" dirty="0" smtClean="0"/>
              <a:t>Platform (Hardware, Operating System, Network),</a:t>
            </a:r>
          </a:p>
          <a:p>
            <a:pPr lvl="1"/>
            <a:r>
              <a:rPr lang="en-GB" sz="2400" dirty="0" smtClean="0"/>
              <a:t>Programming Paradigm (Object-Oriented/function-based/event-based)</a:t>
            </a:r>
          </a:p>
          <a:p>
            <a:pPr lvl="1"/>
            <a:r>
              <a:rPr lang="en-GB" sz="2400" dirty="0" smtClean="0"/>
              <a:t>The experience of the ‘programmers’ that are available to do the coding.</a:t>
            </a:r>
          </a:p>
          <a:p>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Coding (4)</a:t>
            </a:r>
            <a:endParaRPr lang="en-US" dirty="0"/>
          </a:p>
        </p:txBody>
      </p:sp>
      <p:sp>
        <p:nvSpPr>
          <p:cNvPr id="3" name="Content Placeholder 2"/>
          <p:cNvSpPr>
            <a:spLocks noGrp="1"/>
          </p:cNvSpPr>
          <p:nvPr>
            <p:ph idx="1"/>
          </p:nvPr>
        </p:nvSpPr>
        <p:spPr/>
        <p:txBody>
          <a:bodyPr/>
          <a:lstStyle/>
          <a:p>
            <a:r>
              <a:rPr lang="en-GB" sz="2800" dirty="0" smtClean="0"/>
              <a:t>As mentioned previously, coding is interpreting a design into a set of instructions for the computer to execute.</a:t>
            </a:r>
          </a:p>
          <a:p>
            <a:r>
              <a:rPr lang="en-GB" sz="2800" dirty="0" smtClean="0"/>
              <a:t>There are many languages that can be used to code a program:</a:t>
            </a:r>
          </a:p>
          <a:p>
            <a:pPr lvl="1"/>
            <a:r>
              <a:rPr lang="en-GB" sz="2400" dirty="0" smtClean="0">
                <a:solidFill>
                  <a:schemeClr val="tx1"/>
                </a:solidFill>
              </a:rPr>
              <a:t>(Abstractly) High-Level Languages</a:t>
            </a:r>
          </a:p>
          <a:p>
            <a:pPr lvl="2"/>
            <a:r>
              <a:rPr lang="en-GB" sz="2400" dirty="0" smtClean="0"/>
              <a:t>Java, C, C++, Pascal</a:t>
            </a:r>
          </a:p>
          <a:p>
            <a:pPr lvl="1"/>
            <a:endParaRPr lang="en-GB" dirty="0" smtClean="0">
              <a:solidFill>
                <a:schemeClr val="tx1"/>
              </a:solidFill>
            </a:endParaRPr>
          </a:p>
          <a:p>
            <a:pPr lvl="1"/>
            <a:r>
              <a:rPr lang="en-GB" sz="2400" dirty="0" smtClean="0">
                <a:solidFill>
                  <a:schemeClr val="tx1"/>
                </a:solidFill>
              </a:rPr>
              <a:t>Low –Level Languages</a:t>
            </a:r>
          </a:p>
          <a:p>
            <a:pPr lvl="2"/>
            <a:r>
              <a:rPr lang="en-GB" sz="2400" dirty="0" err="1" smtClean="0"/>
              <a:t>Assember</a:t>
            </a:r>
            <a:r>
              <a:rPr lang="en-GB" sz="2400" dirty="0" smtClean="0"/>
              <a:t>, Machine Code</a:t>
            </a:r>
          </a:p>
          <a:p>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sz="2800" dirty="0" smtClean="0"/>
              <a:t>Information-oriented problems where information technology (including information systems) provide the solution.</a:t>
            </a:r>
          </a:p>
          <a:p>
            <a:endParaRPr lang="en-IE" sz="2800" dirty="0" smtClean="0"/>
          </a:p>
          <a:p>
            <a:r>
              <a:rPr lang="en-IE" sz="2800" dirty="0" smtClean="0"/>
              <a:t>In government, business and education. Examples:</a:t>
            </a:r>
          </a:p>
          <a:p>
            <a:pPr lvl="1"/>
            <a:r>
              <a:rPr lang="en-IE" sz="2600" dirty="0" smtClean="0">
                <a:solidFill>
                  <a:schemeClr val="tx1"/>
                </a:solidFill>
              </a:rPr>
              <a:t>Government department databases</a:t>
            </a:r>
          </a:p>
          <a:p>
            <a:pPr lvl="1"/>
            <a:r>
              <a:rPr lang="en-IE" sz="2600" dirty="0" smtClean="0">
                <a:solidFill>
                  <a:schemeClr val="tx1"/>
                </a:solidFill>
              </a:rPr>
              <a:t>Manufacturing technology and computer systems for retail</a:t>
            </a:r>
          </a:p>
          <a:p>
            <a:pPr lvl="1"/>
            <a:r>
              <a:rPr lang="en-IE" sz="2600" dirty="0" smtClean="0">
                <a:solidFill>
                  <a:schemeClr val="tx1"/>
                </a:solidFill>
              </a:rPr>
              <a:t>Student databases, e-Learning systems (such as </a:t>
            </a:r>
            <a:r>
              <a:rPr lang="en-IE" sz="2600" dirty="0" err="1" smtClean="0">
                <a:solidFill>
                  <a:schemeClr val="tx1"/>
                </a:solidFill>
              </a:rPr>
              <a:t>Webcourses</a:t>
            </a:r>
            <a:r>
              <a:rPr lang="en-IE" sz="2600" dirty="0" smtClean="0">
                <a:solidFill>
                  <a:schemeClr val="tx1"/>
                </a:solidFill>
              </a:rPr>
              <a:t>)</a:t>
            </a:r>
          </a:p>
        </p:txBody>
      </p:sp>
      <p:sp>
        <p:nvSpPr>
          <p:cNvPr id="3" name="Title 2"/>
          <p:cNvSpPr>
            <a:spLocks noGrp="1"/>
          </p:cNvSpPr>
          <p:nvPr>
            <p:ph type="title"/>
          </p:nvPr>
        </p:nvSpPr>
        <p:spPr/>
        <p:txBody>
          <a:bodyPr/>
          <a:lstStyle/>
          <a:p>
            <a:r>
              <a:rPr lang="en-IE" dirty="0" smtClean="0"/>
              <a:t>What Sort of Problems?</a:t>
            </a:r>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Procedural Language</a:t>
            </a:r>
            <a:endParaRPr lang="en-US" dirty="0"/>
          </a:p>
        </p:txBody>
      </p:sp>
      <p:sp>
        <p:nvSpPr>
          <p:cNvPr id="3" name="Content Placeholder 2"/>
          <p:cNvSpPr>
            <a:spLocks noGrp="1"/>
          </p:cNvSpPr>
          <p:nvPr>
            <p:ph idx="1"/>
          </p:nvPr>
        </p:nvSpPr>
        <p:spPr/>
        <p:txBody>
          <a:bodyPr/>
          <a:lstStyle/>
          <a:p>
            <a:r>
              <a:rPr lang="en-IE" sz="2800" dirty="0" smtClean="0"/>
              <a:t>Procedural language is a type of computer programming language that specifies a series of well-structured steps and procedures within its programming context to compose a program. It contains a systematic order of statements, functions and commands to complete a computational task or program.</a:t>
            </a:r>
          </a:p>
          <a:p>
            <a:r>
              <a:rPr lang="en-IE" sz="2800" dirty="0" smtClean="0"/>
              <a:t>Procedural language is also known as imperative language.</a:t>
            </a:r>
            <a:endParaRPr lang="en-US" sz="2800"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is a Procedural Language</a:t>
            </a:r>
            <a:endParaRPr lang="en-US" dirty="0"/>
          </a:p>
        </p:txBody>
      </p:sp>
      <p:sp>
        <p:nvSpPr>
          <p:cNvPr id="3" name="Content Placeholder 2"/>
          <p:cNvSpPr>
            <a:spLocks noGrp="1"/>
          </p:cNvSpPr>
          <p:nvPr>
            <p:ph idx="1"/>
          </p:nvPr>
        </p:nvSpPr>
        <p:spPr/>
        <p:txBody>
          <a:bodyPr/>
          <a:lstStyle/>
          <a:p>
            <a:pPr marL="391686" indent="-293764" fontAlgn="auto">
              <a:spcAft>
                <a:spcPts val="0"/>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800" dirty="0" smtClean="0"/>
              <a:t>C was designed for efficiency, so that the compiler could produce the most efficient code, and the programmer the could spend the least time typing.</a:t>
            </a:r>
          </a:p>
          <a:p>
            <a:pPr marL="391686" indent="-293764" fontAlgn="auto">
              <a:spcAft>
                <a:spcPts val="0"/>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800" dirty="0" smtClean="0"/>
              <a:t>Developed from 1969 at the Bell Telephone Laboratory by Dennis Richie.</a:t>
            </a:r>
          </a:p>
          <a:p>
            <a:pPr marL="391686" indent="-293764" fontAlgn="auto">
              <a:spcAft>
                <a:spcPts val="0"/>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800" dirty="0" smtClean="0"/>
              <a:t>Initially, C was designed for the compilation of operating systems.</a:t>
            </a:r>
          </a:p>
          <a:p>
            <a:pPr marL="391686" indent="-293764" fontAlgn="auto">
              <a:spcAft>
                <a:spcPts val="0"/>
              </a:spcAft>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800" dirty="0" smtClean="0"/>
              <a:t>It is a fairly simple language to learn, compared to others.</a:t>
            </a:r>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Example </a:t>
            </a:r>
            <a:endParaRPr lang="en-US" dirty="0"/>
          </a:p>
        </p:txBody>
      </p:sp>
      <p:sp>
        <p:nvSpPr>
          <p:cNvPr id="3" name="Content Placeholder 2"/>
          <p:cNvSpPr>
            <a:spLocks noGrp="1"/>
          </p:cNvSpPr>
          <p:nvPr>
            <p:ph idx="1"/>
          </p:nvPr>
        </p:nvSpPr>
        <p:spPr/>
        <p:txBody>
          <a:bodyPr/>
          <a:lstStyle/>
          <a:p>
            <a:pPr marL="97922" indent="0" fontAlgn="auto">
              <a:spcAft>
                <a:spcPts val="0"/>
              </a:spcAft>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IE" sz="2800" i="1" dirty="0" smtClean="0"/>
              <a:t>//C </a:t>
            </a:r>
            <a:r>
              <a:rPr lang="en-IE" sz="2800" i="1" dirty="0"/>
              <a:t>H</a:t>
            </a:r>
            <a:r>
              <a:rPr lang="en-IE" sz="2800" i="1" dirty="0" smtClean="0"/>
              <a:t>ello </a:t>
            </a:r>
            <a:r>
              <a:rPr lang="en-IE" sz="2800" i="1" dirty="0"/>
              <a:t>W</a:t>
            </a:r>
            <a:r>
              <a:rPr lang="en-IE" sz="2800" i="1" dirty="0" smtClean="0"/>
              <a:t>orld </a:t>
            </a:r>
            <a:r>
              <a:rPr lang="en-IE" sz="2800" i="1" dirty="0"/>
              <a:t>example</a:t>
            </a:r>
            <a:r>
              <a:rPr lang="en-IE" sz="2800" dirty="0"/>
              <a:t> </a:t>
            </a:r>
            <a:endParaRPr lang="en-IE" sz="2800" dirty="0" smtClean="0"/>
          </a:p>
          <a:p>
            <a:pPr marL="97922" indent="0" fontAlgn="auto">
              <a:spcAft>
                <a:spcPts val="0"/>
              </a:spcAft>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endParaRPr lang="en-IE" sz="2800" dirty="0"/>
          </a:p>
          <a:p>
            <a:pPr marL="97922" indent="0" fontAlgn="auto">
              <a:spcAft>
                <a:spcPts val="0"/>
              </a:spcAft>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IE" sz="2800" dirty="0" smtClean="0"/>
              <a:t>#</a:t>
            </a:r>
            <a:r>
              <a:rPr lang="en-IE" sz="2800" dirty="0"/>
              <a:t>include &lt;</a:t>
            </a:r>
            <a:r>
              <a:rPr lang="en-IE" sz="2800" dirty="0" err="1"/>
              <a:t>stdio.h</a:t>
            </a:r>
            <a:r>
              <a:rPr lang="en-IE" sz="2800" dirty="0"/>
              <a:t>&gt;   </a:t>
            </a:r>
            <a:endParaRPr lang="en-IE" sz="2800" dirty="0" smtClean="0"/>
          </a:p>
          <a:p>
            <a:pPr marL="97922" indent="0" fontAlgn="auto">
              <a:spcAft>
                <a:spcPts val="0"/>
              </a:spcAft>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IE" sz="2800" dirty="0" err="1" smtClean="0"/>
              <a:t>int</a:t>
            </a:r>
            <a:r>
              <a:rPr lang="en-IE" sz="2800" dirty="0" smtClean="0"/>
              <a:t> </a:t>
            </a:r>
            <a:r>
              <a:rPr lang="en-IE" sz="2800" dirty="0"/>
              <a:t>main() </a:t>
            </a:r>
            <a:endParaRPr lang="en-IE" sz="2800" dirty="0" smtClean="0"/>
          </a:p>
          <a:p>
            <a:pPr marL="97922" indent="0" fontAlgn="auto">
              <a:spcAft>
                <a:spcPts val="0"/>
              </a:spcAft>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IE" sz="2800" dirty="0" smtClean="0"/>
              <a:t>{ 	</a:t>
            </a:r>
            <a:r>
              <a:rPr lang="en-IE" sz="2800" dirty="0" err="1" smtClean="0"/>
              <a:t>printf</a:t>
            </a:r>
            <a:r>
              <a:rPr lang="en-IE" sz="2800" dirty="0"/>
              <a:t>("Hello world\n"); </a:t>
            </a:r>
            <a:endParaRPr lang="en-IE" sz="2800" dirty="0" smtClean="0"/>
          </a:p>
          <a:p>
            <a:pPr marL="97922" indent="0" fontAlgn="auto">
              <a:spcAft>
                <a:spcPts val="0"/>
              </a:spcAft>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IE" sz="2800" dirty="0"/>
              <a:t>	</a:t>
            </a:r>
            <a:r>
              <a:rPr lang="en-IE" sz="2800" dirty="0" smtClean="0"/>
              <a:t>return </a:t>
            </a:r>
            <a:r>
              <a:rPr lang="en-IE" sz="2800" dirty="0"/>
              <a:t>0; </a:t>
            </a:r>
            <a:endParaRPr lang="en-IE" sz="2800" dirty="0" smtClean="0"/>
          </a:p>
          <a:p>
            <a:pPr marL="97922" indent="0" fontAlgn="auto">
              <a:spcAft>
                <a:spcPts val="0"/>
              </a:spcAft>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IE" sz="2800" dirty="0" smtClean="0"/>
              <a:t>}</a:t>
            </a:r>
            <a:endParaRPr lang="en-GB" sz="2800" dirty="0" smtClean="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22</a:t>
            </a:fld>
            <a:endParaRPr lang="en-US"/>
          </a:p>
        </p:txBody>
      </p:sp>
    </p:spTree>
    <p:extLst>
      <p:ext uri="{BB962C8B-B14F-4D97-AF65-F5344CB8AC3E}">
        <p14:creationId xmlns:p14="http://schemas.microsoft.com/office/powerpoint/2010/main" val="2636129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91686" indent="-293764" eaLnBrk="1">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In a procedural language a number is just a number. </a:t>
            </a:r>
          </a:p>
          <a:p>
            <a:pPr marL="391686" indent="-293764" eaLnBrk="1">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600" dirty="0" smtClean="0"/>
              <a:t>In real life it may make sense to multiply two numbers - 6 metres long by 3 metres will give us an area of 18 square metres.</a:t>
            </a:r>
          </a:p>
          <a:p>
            <a:pPr marL="391686" indent="-293764" eaLnBrk="1">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600" dirty="0" smtClean="0"/>
              <a:t>In other cases it may not - 6 metres long by 3 ‘something </a:t>
            </a:r>
            <a:r>
              <a:rPr lang="en-GB" sz="2600" dirty="0" err="1" smtClean="0"/>
              <a:t>elses</a:t>
            </a:r>
            <a:r>
              <a:rPr lang="en-GB" sz="2600" dirty="0" smtClean="0"/>
              <a:t>’ ?</a:t>
            </a:r>
          </a:p>
          <a:p>
            <a:pPr marL="391686" indent="-293764" eaLnBrk="1">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391686" indent="-293764" eaLnBrk="1">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In OOPS we can impose rules on what can be done to particular variables.</a:t>
            </a:r>
          </a:p>
          <a:p>
            <a:endParaRPr lang="en-US" dirty="0"/>
          </a:p>
        </p:txBody>
      </p:sp>
      <p:sp>
        <p:nvSpPr>
          <p:cNvPr id="3" name="Title 2"/>
          <p:cNvSpPr>
            <a:spLocks noGrp="1"/>
          </p:cNvSpPr>
          <p:nvPr>
            <p:ph type="title"/>
          </p:nvPr>
        </p:nvSpPr>
        <p:spPr/>
        <p:txBody>
          <a:bodyPr>
            <a:normAutofit fontScale="90000"/>
          </a:bodyPr>
          <a:lstStyle/>
          <a:p>
            <a:r>
              <a:rPr lang="en-GB" sz="4600" dirty="0" smtClean="0"/>
              <a:t>OOPS</a:t>
            </a:r>
            <a:r>
              <a:rPr lang="en-GB" dirty="0" smtClean="0"/>
              <a:t> </a:t>
            </a:r>
            <a:r>
              <a:rPr lang="en-GB" sz="2900" dirty="0" smtClean="0"/>
              <a:t>(Object Oriented Programming System)</a:t>
            </a:r>
            <a:endParaRPr lang="en-US" sz="2900"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91686" indent="-293764" eaLnBrk="1">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With OOPS we model real-world things as objects. For instance, we may describe a car as an object.</a:t>
            </a:r>
          </a:p>
          <a:p>
            <a:pPr marL="647274" lvl="1" indent="-293764" eaLnBrk="1">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600" dirty="0" smtClean="0">
                <a:solidFill>
                  <a:schemeClr val="tx1"/>
                </a:solidFill>
              </a:rPr>
              <a:t>The car ‘object’ has ‘attributes’ such as make, model, year of manufacture, etcetera,</a:t>
            </a:r>
          </a:p>
          <a:p>
            <a:pPr marL="647274" lvl="1" indent="-293764" eaLnBrk="1">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600" dirty="0" smtClean="0">
                <a:solidFill>
                  <a:schemeClr val="tx1"/>
                </a:solidFill>
              </a:rPr>
              <a:t>and it has methods. We may drive the car, we may fill it with petrol, we can record how far it has travelled.</a:t>
            </a:r>
          </a:p>
        </p:txBody>
      </p:sp>
      <p:sp>
        <p:nvSpPr>
          <p:cNvPr id="3" name="Title 2"/>
          <p:cNvSpPr>
            <a:spLocks noGrp="1"/>
          </p:cNvSpPr>
          <p:nvPr>
            <p:ph type="title"/>
          </p:nvPr>
        </p:nvSpPr>
        <p:spPr/>
        <p:txBody>
          <a:bodyPr/>
          <a:lstStyle/>
          <a:p>
            <a:r>
              <a:rPr lang="en-GB" dirty="0" smtClean="0"/>
              <a:t>OOPS (2)</a:t>
            </a:r>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91686" indent="-293764" eaLnBrk="1">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Object orientation makes it easier to reuse code. The code written to describe a car is independent of the rest of the program, and so it can easily be extracted from the program and reused in another program.</a:t>
            </a:r>
          </a:p>
          <a:p>
            <a:pPr marL="391686" indent="-293764" eaLnBrk="1">
              <a:buSzPct val="4500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2800" dirty="0" smtClean="0"/>
          </a:p>
          <a:p>
            <a:pPr marL="391686" indent="-293764" eaLnBrk="1">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800" dirty="0" smtClean="0"/>
              <a:t>The code used to describe a general car is known as a </a:t>
            </a:r>
            <a:r>
              <a:rPr lang="en-GB" sz="2800" u="sng" dirty="0" smtClean="0"/>
              <a:t>class</a:t>
            </a:r>
            <a:r>
              <a:rPr lang="en-GB" sz="2800" dirty="0" smtClean="0"/>
              <a:t>. A particular car is an </a:t>
            </a:r>
            <a:r>
              <a:rPr lang="en-GB" sz="2800" u="sng" dirty="0" smtClean="0"/>
              <a:t>instance</a:t>
            </a:r>
            <a:r>
              <a:rPr lang="en-GB" sz="2800" dirty="0" smtClean="0"/>
              <a:t> of that class.</a:t>
            </a:r>
          </a:p>
          <a:p>
            <a:endParaRPr lang="en-US" dirty="0"/>
          </a:p>
        </p:txBody>
      </p:sp>
      <p:sp>
        <p:nvSpPr>
          <p:cNvPr id="3" name="Title 2"/>
          <p:cNvSpPr>
            <a:spLocks noGrp="1"/>
          </p:cNvSpPr>
          <p:nvPr>
            <p:ph type="title"/>
          </p:nvPr>
        </p:nvSpPr>
        <p:spPr/>
        <p:txBody>
          <a:bodyPr/>
          <a:lstStyle/>
          <a:p>
            <a:r>
              <a:rPr lang="en-GB" dirty="0" smtClean="0"/>
              <a:t>OOPS (3)</a:t>
            </a:r>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91686" indent="-293764" fontAlgn="auto">
              <a:spcAft>
                <a:spcPts val="0"/>
              </a:spcAft>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800" dirty="0" smtClean="0"/>
              <a:t>C had its features extended to include Object Orientated capabilities to become C++.</a:t>
            </a:r>
          </a:p>
          <a:p>
            <a:pPr marL="391686" indent="-293764" fontAlgn="auto">
              <a:spcAft>
                <a:spcPts val="0"/>
              </a:spcAft>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800" dirty="0" smtClean="0"/>
              <a:t>It was developed by </a:t>
            </a:r>
            <a:r>
              <a:rPr lang="en-GB" sz="2800" dirty="0" err="1" smtClean="0"/>
              <a:t>Bjarne</a:t>
            </a:r>
            <a:r>
              <a:rPr lang="en-GB" sz="2800" dirty="0" smtClean="0"/>
              <a:t> </a:t>
            </a:r>
            <a:r>
              <a:rPr lang="en-GB" sz="2800" dirty="0" err="1" smtClean="0"/>
              <a:t>Stroustrup</a:t>
            </a:r>
            <a:r>
              <a:rPr lang="en-GB" sz="2800" dirty="0" smtClean="0"/>
              <a:t>.</a:t>
            </a:r>
          </a:p>
          <a:p>
            <a:pPr marL="391686" indent="-293764" fontAlgn="auto">
              <a:spcAft>
                <a:spcPts val="0"/>
              </a:spcAft>
              <a:buSzPct val="45000"/>
              <a:buFont typeface="Wingdings"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endParaRPr lang="en-GB" sz="2800" dirty="0" smtClean="0"/>
          </a:p>
          <a:p>
            <a:pPr marL="391686" indent="-293764" fontAlgn="auto">
              <a:spcAft>
                <a:spcPts val="0"/>
              </a:spcAft>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800" dirty="0" smtClean="0"/>
              <a:t>C ++ has heavily influenced the design of some newer languages such as C# and Java.</a:t>
            </a:r>
          </a:p>
          <a:p>
            <a:pPr marL="391686" indent="-293764" fontAlgn="auto">
              <a:spcAft>
                <a:spcPts val="0"/>
              </a:spcAft>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lang="en-GB" sz="2800" dirty="0" smtClean="0"/>
              <a:t>C++ is a complex language.</a:t>
            </a:r>
            <a:endParaRPr lang="en-US" sz="2800" dirty="0"/>
          </a:p>
        </p:txBody>
      </p:sp>
      <p:sp>
        <p:nvSpPr>
          <p:cNvPr id="3" name="Title 2"/>
          <p:cNvSpPr>
            <a:spLocks noGrp="1"/>
          </p:cNvSpPr>
          <p:nvPr>
            <p:ph type="title"/>
          </p:nvPr>
        </p:nvSpPr>
        <p:spPr/>
        <p:txBody>
          <a:bodyPr/>
          <a:lstStyle/>
          <a:p>
            <a:r>
              <a:rPr lang="en-GB" dirty="0" smtClean="0"/>
              <a:t>C++</a:t>
            </a:r>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E" dirty="0" smtClean="0"/>
              <a:t>	</a:t>
            </a:r>
          </a:p>
          <a:p>
            <a:pPr>
              <a:buNone/>
            </a:pPr>
            <a:r>
              <a:rPr lang="en-IE" dirty="0" smtClean="0"/>
              <a:t>	#include &lt;</a:t>
            </a:r>
            <a:r>
              <a:rPr lang="en-IE" dirty="0" err="1" smtClean="0"/>
              <a:t>iostream</a:t>
            </a:r>
            <a:r>
              <a:rPr lang="en-IE" dirty="0" smtClean="0"/>
              <a:t>&gt;</a:t>
            </a:r>
            <a:br>
              <a:rPr lang="en-IE" dirty="0" smtClean="0"/>
            </a:br>
            <a:r>
              <a:rPr lang="en-IE" dirty="0" smtClean="0"/>
              <a:t>using namespace std;</a:t>
            </a:r>
            <a:br>
              <a:rPr lang="en-IE" dirty="0" smtClean="0"/>
            </a:br>
            <a:r>
              <a:rPr lang="en-IE" dirty="0" smtClean="0"/>
              <a:t>void main()</a:t>
            </a:r>
            <a:br>
              <a:rPr lang="en-IE" dirty="0" smtClean="0"/>
            </a:br>
            <a:r>
              <a:rPr lang="en-IE" dirty="0" smtClean="0"/>
              <a:t>{</a:t>
            </a:r>
            <a:br>
              <a:rPr lang="en-IE" dirty="0" smtClean="0"/>
            </a:br>
            <a:r>
              <a:rPr lang="en-IE" dirty="0" smtClean="0"/>
              <a:t>  	</a:t>
            </a:r>
            <a:r>
              <a:rPr lang="en-IE" dirty="0" err="1" smtClean="0"/>
              <a:t>cout</a:t>
            </a:r>
            <a:r>
              <a:rPr lang="en-IE" dirty="0" smtClean="0"/>
              <a:t> &lt;&lt; "Hello World!" &lt;&lt; </a:t>
            </a:r>
            <a:r>
              <a:rPr lang="en-IE" dirty="0" err="1" smtClean="0"/>
              <a:t>endl</a:t>
            </a:r>
            <a:r>
              <a:rPr lang="en-IE" dirty="0" smtClean="0"/>
              <a:t>;   </a:t>
            </a:r>
          </a:p>
          <a:p>
            <a:pPr>
              <a:buNone/>
            </a:pPr>
            <a:r>
              <a:rPr lang="en-IE" dirty="0" smtClean="0"/>
              <a:t>		</a:t>
            </a:r>
            <a:r>
              <a:rPr lang="en-IE" dirty="0" err="1" smtClean="0"/>
              <a:t>cout</a:t>
            </a:r>
            <a:r>
              <a:rPr lang="en-IE" dirty="0" smtClean="0"/>
              <a:t> &lt;&lt; "Welcome to C++ Programming" 		&lt;&lt; </a:t>
            </a:r>
            <a:r>
              <a:rPr lang="en-IE" dirty="0" err="1" smtClean="0"/>
              <a:t>endl</a:t>
            </a:r>
            <a:r>
              <a:rPr lang="en-IE" dirty="0" smtClean="0"/>
              <a:t>; }</a:t>
            </a:r>
            <a:br>
              <a:rPr lang="en-IE" dirty="0" smtClean="0"/>
            </a:br>
            <a:endParaRPr lang="en-US" dirty="0"/>
          </a:p>
        </p:txBody>
      </p:sp>
      <p:sp>
        <p:nvSpPr>
          <p:cNvPr id="3" name="Title 2"/>
          <p:cNvSpPr>
            <a:spLocks noGrp="1"/>
          </p:cNvSpPr>
          <p:nvPr>
            <p:ph type="title"/>
          </p:nvPr>
        </p:nvSpPr>
        <p:spPr/>
        <p:txBody>
          <a:bodyPr/>
          <a:lstStyle/>
          <a:p>
            <a:r>
              <a:rPr lang="en-US" dirty="0" smtClean="0"/>
              <a:t>C++ Example</a:t>
            </a:r>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Database Programming</a:t>
            </a:r>
            <a:endParaRPr lang="en-US" dirty="0"/>
          </a:p>
        </p:txBody>
      </p:sp>
      <p:sp>
        <p:nvSpPr>
          <p:cNvPr id="3" name="Content Placeholder 2"/>
          <p:cNvSpPr>
            <a:spLocks noGrp="1"/>
          </p:cNvSpPr>
          <p:nvPr>
            <p:ph idx="1"/>
          </p:nvPr>
        </p:nvSpPr>
        <p:spPr/>
        <p:txBody>
          <a:bodyPr/>
          <a:lstStyle/>
          <a:p>
            <a:r>
              <a:rPr lang="en-IE" sz="2600" dirty="0" smtClean="0"/>
              <a:t>A very common implementation of a database is a Relational Database Management System (RDBMS). To users, the information in a database can be accessed by using Structured Query Language (SQL) a database language common to most databases. However, SQL only provides commands to access and manipulate the data in the database.</a:t>
            </a:r>
            <a:endParaRPr lang="en-US" sz="2600"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Database Programming (2)</a:t>
            </a:r>
            <a:endParaRPr lang="en-US" dirty="0"/>
          </a:p>
        </p:txBody>
      </p:sp>
      <p:sp>
        <p:nvSpPr>
          <p:cNvPr id="3" name="Content Placeholder 2"/>
          <p:cNvSpPr>
            <a:spLocks noGrp="1"/>
          </p:cNvSpPr>
          <p:nvPr>
            <p:ph idx="1"/>
          </p:nvPr>
        </p:nvSpPr>
        <p:spPr/>
        <p:txBody>
          <a:bodyPr/>
          <a:lstStyle/>
          <a:p>
            <a:r>
              <a:rPr lang="en-IE" sz="2600" dirty="0" smtClean="0"/>
              <a:t>Programming often needs to use coded conditions, branching and loops. </a:t>
            </a:r>
          </a:p>
          <a:p>
            <a:endParaRPr lang="en-IE" sz="2600" dirty="0" smtClean="0"/>
          </a:p>
          <a:p>
            <a:r>
              <a:rPr lang="en-IE" sz="2600" dirty="0" smtClean="0"/>
              <a:t>None of these are a part of the SQL language, so many common programming languages allow integration with SQL through a common library such as Open Data Base Connectivity (ODBC), Object Linking and Embedding (OLE) and sometimes with application programming interfaces or libraries supplied with the database.</a:t>
            </a:r>
            <a:endParaRPr lang="en-US" sz="2600"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Solving Problems</a:t>
            </a:r>
            <a:endParaRPr lang="en-US" dirty="0"/>
          </a:p>
        </p:txBody>
      </p:sp>
      <p:sp>
        <p:nvSpPr>
          <p:cNvPr id="3" name="Content Placeholder 2"/>
          <p:cNvSpPr>
            <a:spLocks noGrp="1"/>
          </p:cNvSpPr>
          <p:nvPr>
            <p:ph idx="1"/>
          </p:nvPr>
        </p:nvSpPr>
        <p:spPr/>
        <p:txBody>
          <a:bodyPr/>
          <a:lstStyle/>
          <a:p>
            <a:r>
              <a:rPr lang="en-IE" sz="2800" dirty="0" smtClean="0"/>
              <a:t>Developing and installing information systems solves many of the systemic information ‘problems’ in society. </a:t>
            </a:r>
          </a:p>
          <a:p>
            <a:endParaRPr lang="en-IE" sz="2800" dirty="0" smtClean="0"/>
          </a:p>
          <a:p>
            <a:r>
              <a:rPr lang="en-IE" sz="2800" dirty="0" smtClean="0"/>
              <a:t>Why?</a:t>
            </a:r>
          </a:p>
          <a:p>
            <a:endParaRPr lang="en-IE" sz="2800" dirty="0" smtClean="0"/>
          </a:p>
          <a:p>
            <a:r>
              <a:rPr lang="en-IE" sz="2800" dirty="0" smtClean="0"/>
              <a:t>Information technology and systems support the main functions of organisations.</a:t>
            </a:r>
            <a:endParaRPr lang="en-US" sz="2800"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SQL Example</a:t>
            </a:r>
            <a:endParaRPr lang="en-US" dirty="0"/>
          </a:p>
        </p:txBody>
      </p:sp>
      <p:sp>
        <p:nvSpPr>
          <p:cNvPr id="3" name="Content Placeholder 2"/>
          <p:cNvSpPr>
            <a:spLocks noGrp="1"/>
          </p:cNvSpPr>
          <p:nvPr>
            <p:ph idx="1"/>
          </p:nvPr>
        </p:nvSpPr>
        <p:spPr/>
        <p:txBody>
          <a:bodyPr/>
          <a:lstStyle/>
          <a:p>
            <a:pPr>
              <a:buNone/>
            </a:pPr>
            <a:r>
              <a:rPr lang="en-IE" dirty="0" smtClean="0"/>
              <a:t>A simple SELECT statement looks something like this;</a:t>
            </a:r>
            <a:endParaRPr lang="en-US" dirty="0" smtClean="0"/>
          </a:p>
          <a:p>
            <a:endParaRPr lang="en-US" dirty="0" smtClean="0"/>
          </a:p>
          <a:p>
            <a:pPr>
              <a:buNone/>
            </a:pPr>
            <a:r>
              <a:rPr lang="en-US" dirty="0" smtClean="0"/>
              <a:t>	SELECT </a:t>
            </a:r>
            <a:r>
              <a:rPr lang="en-US" i="1" dirty="0" err="1" smtClean="0"/>
              <a:t>column_name</a:t>
            </a:r>
            <a:r>
              <a:rPr lang="en-US" dirty="0" err="1" smtClean="0"/>
              <a:t>,</a:t>
            </a:r>
            <a:r>
              <a:rPr lang="en-US" i="1" dirty="0" err="1" smtClean="0"/>
              <a:t>column_name</a:t>
            </a:r>
            <a:r>
              <a:rPr lang="en-US" dirty="0" smtClean="0"/>
              <a:t/>
            </a:r>
            <a:br>
              <a:rPr lang="en-US" dirty="0" smtClean="0"/>
            </a:br>
            <a:r>
              <a:rPr lang="en-US" dirty="0" smtClean="0"/>
              <a:t>FROM </a:t>
            </a:r>
            <a:r>
              <a:rPr lang="en-US" i="1" dirty="0" err="1" smtClean="0"/>
              <a:t>table_name</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t>Embeddded</a:t>
            </a:r>
            <a:r>
              <a:rPr lang="en-IE" dirty="0" smtClean="0"/>
              <a:t> (in C) SQL Example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1800" dirty="0" smtClean="0"/>
              <a:t>/* Begin program */ </a:t>
            </a:r>
          </a:p>
          <a:p>
            <a:pPr>
              <a:buNone/>
            </a:pPr>
            <a:r>
              <a:rPr lang="en-US" sz="1800" dirty="0" smtClean="0"/>
              <a:t>EXEC SQL INCLUDE SQLCA; </a:t>
            </a:r>
          </a:p>
          <a:p>
            <a:pPr>
              <a:buNone/>
            </a:pPr>
            <a:r>
              <a:rPr lang="en-US" sz="1800" dirty="0" smtClean="0"/>
              <a:t>EXEC SQL BEGIN DECLARE SECTION </a:t>
            </a:r>
          </a:p>
          <a:p>
            <a:pPr>
              <a:buNone/>
            </a:pPr>
            <a:r>
              <a:rPr lang="en-US" sz="1800" dirty="0" smtClean="0"/>
              <a:t>		</a:t>
            </a:r>
            <a:r>
              <a:rPr lang="en-US" sz="1800" dirty="0" err="1" smtClean="0"/>
              <a:t>host_name</a:t>
            </a:r>
            <a:r>
              <a:rPr lang="en-US" sz="1800" dirty="0" smtClean="0"/>
              <a:t> </a:t>
            </a:r>
            <a:r>
              <a:rPr lang="en-US" sz="1800" dirty="0" err="1" smtClean="0"/>
              <a:t>character_string</a:t>
            </a:r>
            <a:r>
              <a:rPr lang="en-US" sz="1800" dirty="0" smtClean="0"/>
              <a:t>(20) </a:t>
            </a:r>
          </a:p>
          <a:p>
            <a:pPr>
              <a:buNone/>
            </a:pPr>
            <a:r>
              <a:rPr lang="en-US" sz="1800" dirty="0" smtClean="0"/>
              <a:t>		</a:t>
            </a:r>
            <a:r>
              <a:rPr lang="en-US" sz="1800" dirty="0" err="1" smtClean="0"/>
              <a:t>host_emp_number</a:t>
            </a:r>
            <a:r>
              <a:rPr lang="en-US" sz="1800" dirty="0" smtClean="0"/>
              <a:t> integer </a:t>
            </a:r>
          </a:p>
          <a:p>
            <a:pPr>
              <a:buNone/>
            </a:pPr>
            <a:r>
              <a:rPr lang="en-US" sz="1800" dirty="0" smtClean="0"/>
              <a:t>EXEC SQL END DECLARE SECTION </a:t>
            </a:r>
          </a:p>
          <a:p>
            <a:pPr>
              <a:buNone/>
            </a:pPr>
            <a:r>
              <a:rPr lang="en-US" sz="1800" dirty="0" smtClean="0"/>
              <a:t>EXEC SQL WHENEVER SQLERROR STOP </a:t>
            </a:r>
          </a:p>
          <a:p>
            <a:pPr>
              <a:buNone/>
            </a:pPr>
            <a:r>
              <a:rPr lang="en-US" sz="1800" dirty="0" smtClean="0"/>
              <a:t>EXEC SQL CONNECT </a:t>
            </a:r>
            <a:r>
              <a:rPr lang="en-US" sz="1800" dirty="0" err="1" smtClean="0"/>
              <a:t>frans</a:t>
            </a:r>
            <a:r>
              <a:rPr lang="en-US" sz="1800" dirty="0" smtClean="0"/>
              <a:t> </a:t>
            </a:r>
          </a:p>
          <a:p>
            <a:pPr>
              <a:buNone/>
            </a:pPr>
            <a:r>
              <a:rPr lang="en-US" sz="1800" dirty="0" smtClean="0"/>
              <a:t>/* Formulate query, something like: */ </a:t>
            </a:r>
          </a:p>
          <a:p>
            <a:pPr>
              <a:buNone/>
            </a:pPr>
            <a:r>
              <a:rPr lang="en-US" sz="1800" dirty="0" smtClean="0"/>
              <a:t>EXEC SQL SELECT name </a:t>
            </a:r>
            <a:r>
              <a:rPr lang="en-US" sz="1800" dirty="0" err="1" smtClean="0"/>
              <a:t>emp_number</a:t>
            </a:r>
            <a:r>
              <a:rPr lang="en-US" sz="1800" dirty="0" smtClean="0"/>
              <a:t> </a:t>
            </a:r>
          </a:p>
          <a:p>
            <a:pPr>
              <a:buNone/>
            </a:pPr>
            <a:r>
              <a:rPr lang="en-US" sz="1800" dirty="0" smtClean="0"/>
              <a:t>	INTO </a:t>
            </a:r>
            <a:r>
              <a:rPr lang="en-US" sz="1800" dirty="0" err="1" smtClean="0"/>
              <a:t>host_name</a:t>
            </a:r>
            <a:r>
              <a:rPr lang="en-US" sz="1800" dirty="0" smtClean="0"/>
              <a:t> </a:t>
            </a:r>
            <a:r>
              <a:rPr lang="en-US" sz="1800" dirty="0" err="1" smtClean="0"/>
              <a:t>host_emp_number</a:t>
            </a:r>
            <a:r>
              <a:rPr lang="en-US" sz="1800" dirty="0" smtClean="0"/>
              <a:t> </a:t>
            </a:r>
          </a:p>
          <a:p>
            <a:pPr>
              <a:buNone/>
            </a:pPr>
            <a:r>
              <a:rPr lang="en-US" sz="1800" dirty="0" smtClean="0"/>
              <a:t>	FROM employees </a:t>
            </a:r>
          </a:p>
          <a:p>
            <a:pPr>
              <a:buNone/>
            </a:pPr>
            <a:r>
              <a:rPr lang="en-US" sz="1800" dirty="0" smtClean="0"/>
              <a:t>	WHERE </a:t>
            </a:r>
            <a:r>
              <a:rPr lang="en-US" sz="1800" dirty="0" err="1" smtClean="0"/>
              <a:t>emp_number</a:t>
            </a:r>
            <a:r>
              <a:rPr lang="en-US" sz="1800" dirty="0" smtClean="0"/>
              <a:t> = 10001 </a:t>
            </a:r>
          </a:p>
          <a:p>
            <a:pPr>
              <a:buNone/>
            </a:pPr>
            <a:r>
              <a:rPr lang="en-US" sz="1800" dirty="0" smtClean="0"/>
              <a:t>/* Print </a:t>
            </a:r>
            <a:r>
              <a:rPr lang="en-US" sz="1800" dirty="0" err="1" smtClean="0"/>
              <a:t>host_name</a:t>
            </a:r>
            <a:r>
              <a:rPr lang="en-US" sz="1800" dirty="0" smtClean="0"/>
              <a:t> and </a:t>
            </a:r>
            <a:r>
              <a:rPr lang="en-US" sz="1800" dirty="0" err="1" smtClean="0"/>
              <a:t>host_emp_number</a:t>
            </a:r>
            <a:r>
              <a:rPr lang="en-US" sz="1800" dirty="0" smtClean="0"/>
              <a:t> */ </a:t>
            </a:r>
          </a:p>
          <a:p>
            <a:pPr>
              <a:buNone/>
            </a:pPr>
            <a:r>
              <a:rPr lang="en-US" sz="1800" dirty="0" smtClean="0"/>
              <a:t>EXEC SQL DISCONNECT </a:t>
            </a:r>
          </a:p>
          <a:p>
            <a:pPr>
              <a:buNone/>
            </a:pPr>
            <a:r>
              <a:rPr lang="en-US" sz="1800" dirty="0" smtClean="0"/>
              <a:t>/* End program */</a:t>
            </a:r>
            <a:endParaRPr lang="en-US" sz="1800"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Problem – Game Graphics</a:t>
            </a:r>
            <a:endParaRPr lang="en-US" dirty="0"/>
          </a:p>
        </p:txBody>
      </p:sp>
      <p:sp>
        <p:nvSpPr>
          <p:cNvPr id="3" name="Content Placeholder 2"/>
          <p:cNvSpPr>
            <a:spLocks noGrp="1"/>
          </p:cNvSpPr>
          <p:nvPr>
            <p:ph idx="1"/>
          </p:nvPr>
        </p:nvSpPr>
        <p:spPr/>
        <p:txBody>
          <a:bodyPr>
            <a:normAutofit/>
          </a:bodyPr>
          <a:lstStyle/>
          <a:p>
            <a:pPr>
              <a:buNone/>
            </a:pPr>
            <a:r>
              <a:rPr lang="en-IE" sz="2800" dirty="0" smtClean="0"/>
              <a:t>The problem is that you need game environment and graphics for a game like </a:t>
            </a:r>
            <a:r>
              <a:rPr lang="en-IE" sz="2800" dirty="0" err="1" smtClean="0"/>
              <a:t>Minecraft</a:t>
            </a:r>
            <a:r>
              <a:rPr lang="en-IE" sz="2800" dirty="0" smtClean="0"/>
              <a:t>.</a:t>
            </a:r>
            <a:endParaRPr lang="en-US" sz="2800" dirty="0"/>
          </a:p>
        </p:txBody>
      </p:sp>
      <p:pic>
        <p:nvPicPr>
          <p:cNvPr id="33794" name="Picture 2" descr="http://www.cinemablend.com/images/gallery/s63951/Minecraft_Xbox_360_Edition_13996016748143.jpg"/>
          <p:cNvPicPr>
            <a:picLocks noChangeAspect="1" noChangeArrowheads="1"/>
          </p:cNvPicPr>
          <p:nvPr/>
        </p:nvPicPr>
        <p:blipFill>
          <a:blip r:embed="rId2" cstate="print"/>
          <a:srcRect/>
          <a:stretch>
            <a:fillRect/>
          </a:stretch>
        </p:blipFill>
        <p:spPr bwMode="auto">
          <a:xfrm>
            <a:off x="4283968" y="2636912"/>
            <a:ext cx="3888431" cy="3888432"/>
          </a:xfrm>
          <a:prstGeom prst="rect">
            <a:avLst/>
          </a:prstGeom>
          <a:noFill/>
        </p:spPr>
      </p:pic>
      <p:pic>
        <p:nvPicPr>
          <p:cNvPr id="33796" name="Picture 4" descr="http://techgeekgamers.com/wp-content/uploads/2014/09/cinema_4d____minecraft_wallpaper_ii_by_smokeyoriginalhd-d4p2i07.jpg"/>
          <p:cNvPicPr>
            <a:picLocks noChangeAspect="1" noChangeArrowheads="1"/>
          </p:cNvPicPr>
          <p:nvPr/>
        </p:nvPicPr>
        <p:blipFill>
          <a:blip r:embed="rId3" cstate="print"/>
          <a:srcRect/>
          <a:stretch>
            <a:fillRect/>
          </a:stretch>
        </p:blipFill>
        <p:spPr bwMode="auto">
          <a:xfrm>
            <a:off x="539552" y="3789040"/>
            <a:ext cx="3576398" cy="2011724"/>
          </a:xfrm>
          <a:prstGeom prst="rect">
            <a:avLst/>
          </a:prstGeom>
          <a:noFill/>
        </p:spPr>
      </p:pic>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Solution – Game Graphics</a:t>
            </a:r>
            <a:endParaRPr lang="en-US" dirty="0"/>
          </a:p>
        </p:txBody>
      </p:sp>
      <p:sp>
        <p:nvSpPr>
          <p:cNvPr id="3" name="Content Placeholder 2"/>
          <p:cNvSpPr>
            <a:spLocks noGrp="1"/>
          </p:cNvSpPr>
          <p:nvPr>
            <p:ph idx="1"/>
          </p:nvPr>
        </p:nvSpPr>
        <p:spPr/>
        <p:txBody>
          <a:bodyPr/>
          <a:lstStyle/>
          <a:p>
            <a:pPr>
              <a:buNone/>
            </a:pPr>
            <a:r>
              <a:rPr lang="en-IE" dirty="0" smtClean="0"/>
              <a:t>Buy the </a:t>
            </a:r>
            <a:r>
              <a:rPr lang="en-IE" dirty="0" err="1" smtClean="0"/>
              <a:t>Minecraft</a:t>
            </a:r>
            <a:r>
              <a:rPr lang="en-IE" dirty="0" smtClean="0"/>
              <a:t> game as a software application or develop it as a programmer.</a:t>
            </a:r>
          </a:p>
          <a:p>
            <a:pPr>
              <a:buNone/>
            </a:pPr>
            <a:endParaRPr lang="en-IE" dirty="0" smtClean="0"/>
          </a:p>
          <a:p>
            <a:pPr>
              <a:buNone/>
            </a:pPr>
            <a:r>
              <a:rPr lang="en-IE" dirty="0" smtClean="0"/>
              <a:t>Use Java programming techniques with an API (Application Programming Interface).</a:t>
            </a:r>
          </a:p>
          <a:p>
            <a:pPr>
              <a:buNone/>
            </a:pPr>
            <a:endParaRPr lang="en-IE" dirty="0" smtClean="0"/>
          </a:p>
          <a:p>
            <a:pPr>
              <a:buNone/>
            </a:pPr>
            <a:r>
              <a:rPr lang="en-IE" dirty="0" smtClean="0"/>
              <a:t>Eclipse platform?</a:t>
            </a:r>
          </a:p>
          <a:p>
            <a:pPr>
              <a:buNone/>
            </a:pPr>
            <a:r>
              <a:rPr lang="en-IE" dirty="0" smtClean="0"/>
              <a:t>(Eclipse is an integrated development environment (IDE) that will allow you to use ‘plug-in’ code modules for graphics features.)</a:t>
            </a:r>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Problem – Business Information System</a:t>
            </a:r>
            <a:endParaRPr lang="en-US" dirty="0"/>
          </a:p>
        </p:txBody>
      </p:sp>
      <p:sp>
        <p:nvSpPr>
          <p:cNvPr id="3" name="Content Placeholder 2"/>
          <p:cNvSpPr>
            <a:spLocks noGrp="1"/>
          </p:cNvSpPr>
          <p:nvPr>
            <p:ph idx="1"/>
          </p:nvPr>
        </p:nvSpPr>
        <p:spPr/>
        <p:txBody>
          <a:bodyPr/>
          <a:lstStyle/>
          <a:p>
            <a:pPr>
              <a:buNone/>
            </a:pPr>
            <a:r>
              <a:rPr lang="en-IE" sz="2800" dirty="0" smtClean="0"/>
              <a:t>The problem is that you need a complex information system for an international business.</a:t>
            </a:r>
          </a:p>
          <a:p>
            <a:pPr>
              <a:buNone/>
            </a:pPr>
            <a:endParaRPr lang="en-IE" sz="2800" dirty="0" smtClean="0"/>
          </a:p>
          <a:p>
            <a:pPr>
              <a:buNone/>
            </a:pPr>
            <a:r>
              <a:rPr lang="en-IE" sz="2800" dirty="0" smtClean="0"/>
              <a:t>You need separate systems for:</a:t>
            </a:r>
          </a:p>
          <a:p>
            <a:pPr lvl="2">
              <a:buNone/>
            </a:pPr>
            <a:r>
              <a:rPr lang="en-IE" sz="2600" dirty="0" smtClean="0"/>
              <a:t>Management</a:t>
            </a:r>
          </a:p>
          <a:p>
            <a:pPr lvl="2">
              <a:buNone/>
            </a:pPr>
            <a:r>
              <a:rPr lang="en-IE" sz="2600" dirty="0" smtClean="0"/>
              <a:t>Administration</a:t>
            </a:r>
          </a:p>
          <a:p>
            <a:pPr lvl="2">
              <a:buNone/>
            </a:pPr>
            <a:r>
              <a:rPr lang="en-IE" sz="2600" dirty="0" smtClean="0"/>
              <a:t>Manufacturing</a:t>
            </a:r>
          </a:p>
          <a:p>
            <a:pPr lvl="2">
              <a:buNone/>
            </a:pPr>
            <a:r>
              <a:rPr lang="en-IE" sz="2600" dirty="0" smtClean="0"/>
              <a:t>Logistics</a:t>
            </a:r>
          </a:p>
          <a:p>
            <a:pPr>
              <a:buNone/>
            </a:pPr>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Solution – Business Information System</a:t>
            </a:r>
            <a:endParaRPr lang="en-US" dirty="0"/>
          </a:p>
        </p:txBody>
      </p:sp>
      <p:sp>
        <p:nvSpPr>
          <p:cNvPr id="3" name="Content Placeholder 2"/>
          <p:cNvSpPr>
            <a:spLocks noGrp="1"/>
          </p:cNvSpPr>
          <p:nvPr>
            <p:ph idx="1"/>
          </p:nvPr>
        </p:nvSpPr>
        <p:spPr/>
        <p:txBody>
          <a:bodyPr/>
          <a:lstStyle/>
          <a:p>
            <a:pPr>
              <a:buNone/>
            </a:pPr>
            <a:r>
              <a:rPr lang="en-IE" dirty="0" smtClean="0"/>
              <a:t>Management and Administration – buy or develop an Executive Information System (EIS), a Decision Support System (DSS) and a database with admin front end.</a:t>
            </a:r>
          </a:p>
          <a:p>
            <a:pPr>
              <a:buNone/>
            </a:pPr>
            <a:endParaRPr lang="en-IE" dirty="0" smtClean="0"/>
          </a:p>
          <a:p>
            <a:pPr>
              <a:buNone/>
            </a:pPr>
            <a:r>
              <a:rPr lang="en-IE" dirty="0" smtClean="0"/>
              <a:t>Example – place a graphics-oriented EIS ‘on top of’ a Local Area Network to gather all the business’ important data.</a:t>
            </a:r>
          </a:p>
          <a:p>
            <a:pPr>
              <a:buNone/>
            </a:pPr>
            <a:endParaRPr lang="en-IE" dirty="0" smtClean="0"/>
          </a:p>
          <a:p>
            <a:pPr>
              <a:buNone/>
            </a:pPr>
            <a:r>
              <a:rPr lang="en-IE" dirty="0" smtClean="0"/>
              <a:t>Develop a DSS for forecasting management decisions. (I would use C++ or Java.)</a:t>
            </a:r>
          </a:p>
          <a:p>
            <a:pPr>
              <a:buNone/>
            </a:pPr>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Executive Information System</a:t>
            </a:r>
            <a:endParaRPr lang="en-US" dirty="0"/>
          </a:p>
        </p:txBody>
      </p:sp>
      <p:pic>
        <p:nvPicPr>
          <p:cNvPr id="4" name="Picture 10" descr="ExecutiveInformation01"/>
          <p:cNvPicPr>
            <a:picLocks noChangeAspect="1" noChangeArrowheads="1"/>
          </p:cNvPicPr>
          <p:nvPr/>
        </p:nvPicPr>
        <p:blipFill>
          <a:blip r:embed="rId2" cstate="print"/>
          <a:srcRect/>
          <a:stretch>
            <a:fillRect/>
          </a:stretch>
        </p:blipFill>
        <p:spPr bwMode="auto">
          <a:xfrm>
            <a:off x="1115616" y="1700808"/>
            <a:ext cx="6337300" cy="45974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846A0280-6DB7-40D1-A84C-7B25AE5E7BDC}"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Decision Support System</a:t>
            </a:r>
            <a:endParaRPr lang="en-US" dirty="0"/>
          </a:p>
        </p:txBody>
      </p:sp>
      <p:pic>
        <p:nvPicPr>
          <p:cNvPr id="4" name="Picture 5" descr="tsmanager"/>
          <p:cNvPicPr>
            <a:picLocks noChangeAspect="1" noChangeArrowheads="1"/>
          </p:cNvPicPr>
          <p:nvPr/>
        </p:nvPicPr>
        <p:blipFill>
          <a:blip r:embed="rId2" cstate="print"/>
          <a:srcRect/>
          <a:stretch>
            <a:fillRect/>
          </a:stretch>
        </p:blipFill>
        <p:spPr bwMode="auto">
          <a:xfrm>
            <a:off x="683568" y="1700808"/>
            <a:ext cx="7999412" cy="4452937"/>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846A0280-6DB7-40D1-A84C-7B25AE5E7BDC}"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Solution – Business Information System (2)</a:t>
            </a:r>
            <a:endParaRPr lang="en-US" dirty="0"/>
          </a:p>
        </p:txBody>
      </p:sp>
      <p:sp>
        <p:nvSpPr>
          <p:cNvPr id="3" name="Content Placeholder 2"/>
          <p:cNvSpPr>
            <a:spLocks noGrp="1"/>
          </p:cNvSpPr>
          <p:nvPr>
            <p:ph idx="1"/>
          </p:nvPr>
        </p:nvSpPr>
        <p:spPr>
          <a:xfrm>
            <a:off x="457200" y="1609416"/>
            <a:ext cx="4690864" cy="4846320"/>
          </a:xfrm>
        </p:spPr>
        <p:txBody>
          <a:bodyPr>
            <a:normAutofit fontScale="92500" lnSpcReduction="20000"/>
          </a:bodyPr>
          <a:lstStyle/>
          <a:p>
            <a:pPr>
              <a:buNone/>
            </a:pPr>
            <a:r>
              <a:rPr lang="en-IE" dirty="0" smtClean="0"/>
              <a:t>CAD CAM for manufacturing.</a:t>
            </a:r>
          </a:p>
          <a:p>
            <a:pPr>
              <a:buNone/>
            </a:pPr>
            <a:r>
              <a:rPr lang="en-IE" dirty="0" smtClean="0"/>
              <a:t>(CAD – Computer Aided Design, CAM – Computer Aided Manufacturing).</a:t>
            </a:r>
          </a:p>
          <a:p>
            <a:pPr>
              <a:buNone/>
            </a:pPr>
            <a:endParaRPr lang="en-IE" dirty="0" smtClean="0"/>
          </a:p>
          <a:p>
            <a:pPr>
              <a:buNone/>
            </a:pPr>
            <a:r>
              <a:rPr lang="en-IE" dirty="0" smtClean="0"/>
              <a:t>CAD – Graphics applications for design</a:t>
            </a:r>
          </a:p>
          <a:p>
            <a:pPr>
              <a:buNone/>
            </a:pPr>
            <a:endParaRPr lang="en-IE" dirty="0" smtClean="0"/>
          </a:p>
          <a:p>
            <a:pPr>
              <a:buNone/>
            </a:pPr>
            <a:r>
              <a:rPr lang="en-IE" dirty="0" smtClean="0"/>
              <a:t>CAM – Machine operating software for CNC machining (</a:t>
            </a:r>
            <a:r>
              <a:rPr lang="en-US" dirty="0" smtClean="0"/>
              <a:t>Computer Numerical Control for controlling machine tools.</a:t>
            </a:r>
            <a:r>
              <a:rPr lang="en-IE" dirty="0" smtClean="0"/>
              <a:t>)</a:t>
            </a:r>
            <a:endParaRPr lang="en-US" dirty="0"/>
          </a:p>
        </p:txBody>
      </p:sp>
      <p:pic>
        <p:nvPicPr>
          <p:cNvPr id="8196" name="Picture 4" descr="http://bobcad.com/wp-content/uploads/2013/03/CAD-CAM-Software-Lathe-Simulation.jpg"/>
          <p:cNvPicPr>
            <a:picLocks noChangeAspect="1" noChangeArrowheads="1"/>
          </p:cNvPicPr>
          <p:nvPr/>
        </p:nvPicPr>
        <p:blipFill>
          <a:blip r:embed="rId2" cstate="print"/>
          <a:srcRect/>
          <a:stretch>
            <a:fillRect/>
          </a:stretch>
        </p:blipFill>
        <p:spPr bwMode="auto">
          <a:xfrm>
            <a:off x="5076056" y="1628800"/>
            <a:ext cx="3763455" cy="2808312"/>
          </a:xfrm>
          <a:prstGeom prst="rect">
            <a:avLst/>
          </a:prstGeom>
          <a:noFill/>
        </p:spPr>
      </p:pic>
      <p:pic>
        <p:nvPicPr>
          <p:cNvPr id="8198" name="Picture 6" descr="http://images.wisegeek.com/robots-working-on-a-automobile-assembly-line.jpg"/>
          <p:cNvPicPr>
            <a:picLocks noChangeAspect="1" noChangeArrowheads="1"/>
          </p:cNvPicPr>
          <p:nvPr/>
        </p:nvPicPr>
        <p:blipFill>
          <a:blip r:embed="rId3" cstate="print"/>
          <a:srcRect/>
          <a:stretch>
            <a:fillRect/>
          </a:stretch>
        </p:blipFill>
        <p:spPr bwMode="auto">
          <a:xfrm>
            <a:off x="5580112" y="4293096"/>
            <a:ext cx="2863038" cy="2304256"/>
          </a:xfrm>
          <a:prstGeom prst="rect">
            <a:avLst/>
          </a:prstGeom>
          <a:noFill/>
        </p:spPr>
      </p:pic>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Problem – Scientific System </a:t>
            </a:r>
            <a:endParaRPr lang="en-US" dirty="0"/>
          </a:p>
        </p:txBody>
      </p:sp>
      <p:sp>
        <p:nvSpPr>
          <p:cNvPr id="3" name="Content Placeholder 2"/>
          <p:cNvSpPr>
            <a:spLocks noGrp="1"/>
          </p:cNvSpPr>
          <p:nvPr>
            <p:ph idx="1"/>
          </p:nvPr>
        </p:nvSpPr>
        <p:spPr/>
        <p:txBody>
          <a:bodyPr/>
          <a:lstStyle/>
          <a:p>
            <a:pPr>
              <a:buNone/>
            </a:pPr>
            <a:r>
              <a:rPr lang="en-IE" dirty="0" smtClean="0"/>
              <a:t>The problem is that you need a complex scientific information system.</a:t>
            </a:r>
          </a:p>
          <a:p>
            <a:pPr>
              <a:buNone/>
            </a:pPr>
            <a:endParaRPr lang="en-IE" dirty="0" smtClean="0"/>
          </a:p>
          <a:p>
            <a:pPr>
              <a:buNone/>
            </a:pPr>
            <a:r>
              <a:rPr lang="en-IE" dirty="0" smtClean="0"/>
              <a:t>Example: Pharmacology – the study of drugs and concerned with the sciences of chemistry, biology (and physics in some instances – and botany).</a:t>
            </a:r>
          </a:p>
          <a:p>
            <a:pPr>
              <a:buNone/>
            </a:pPr>
            <a:endParaRPr lang="en-IE" dirty="0" smtClean="0"/>
          </a:p>
          <a:p>
            <a:pPr>
              <a:buNone/>
            </a:pPr>
            <a:r>
              <a:rPr lang="en-IE" dirty="0" smtClean="0"/>
              <a:t>The information system might record and compare experimental data. Consider a collection of databases...</a:t>
            </a:r>
          </a:p>
          <a:p>
            <a:pPr>
              <a:buNone/>
            </a:pPr>
            <a:endParaRPr lang="en-IE"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Systems as Solutions: How?</a:t>
            </a:r>
            <a:endParaRPr lang="en-US" dirty="0"/>
          </a:p>
        </p:txBody>
      </p:sp>
      <p:sp>
        <p:nvSpPr>
          <p:cNvPr id="3" name="Content Placeholder 2"/>
          <p:cNvSpPr>
            <a:spLocks noGrp="1"/>
          </p:cNvSpPr>
          <p:nvPr>
            <p:ph idx="1"/>
          </p:nvPr>
        </p:nvSpPr>
        <p:spPr/>
        <p:txBody>
          <a:bodyPr/>
          <a:lstStyle/>
          <a:p>
            <a:r>
              <a:rPr lang="en-IE" sz="2800" dirty="0" smtClean="0"/>
              <a:t>Systems analysis, systems design, project management, implementation…</a:t>
            </a:r>
          </a:p>
          <a:p>
            <a:pPr>
              <a:buNone/>
            </a:pPr>
            <a:endParaRPr lang="en-IE" sz="2800" dirty="0" smtClean="0"/>
          </a:p>
          <a:p>
            <a:r>
              <a:rPr lang="en-IE" sz="2800" dirty="0" smtClean="0"/>
              <a:t>Having the RIGHT:</a:t>
            </a:r>
          </a:p>
          <a:p>
            <a:pPr lvl="2">
              <a:buNone/>
            </a:pPr>
            <a:r>
              <a:rPr lang="en-IE" sz="2600" dirty="0" smtClean="0">
                <a:solidFill>
                  <a:schemeClr val="tx1"/>
                </a:solidFill>
              </a:rPr>
              <a:t>hardware systems,</a:t>
            </a:r>
          </a:p>
          <a:p>
            <a:pPr lvl="2">
              <a:buNone/>
            </a:pPr>
            <a:r>
              <a:rPr lang="en-IE" sz="2600" dirty="0"/>
              <a:t>n</a:t>
            </a:r>
            <a:r>
              <a:rPr lang="en-IE" sz="2600" dirty="0" smtClean="0">
                <a:solidFill>
                  <a:schemeClr val="tx1"/>
                </a:solidFill>
              </a:rPr>
              <a:t>etworks,</a:t>
            </a:r>
          </a:p>
          <a:p>
            <a:pPr lvl="2">
              <a:buNone/>
            </a:pPr>
            <a:r>
              <a:rPr lang="en-IE" sz="2600" dirty="0" smtClean="0">
                <a:solidFill>
                  <a:schemeClr val="tx1"/>
                </a:solidFill>
              </a:rPr>
              <a:t>software systems,</a:t>
            </a:r>
          </a:p>
          <a:p>
            <a:pPr lvl="2">
              <a:buNone/>
            </a:pPr>
            <a:r>
              <a:rPr lang="en-IE" sz="2600" dirty="0" smtClean="0">
                <a:solidFill>
                  <a:schemeClr val="tx1"/>
                </a:solidFill>
              </a:rPr>
              <a:t>databases,</a:t>
            </a:r>
          </a:p>
          <a:p>
            <a:pPr lvl="2">
              <a:buNone/>
            </a:pPr>
            <a:r>
              <a:rPr lang="en-IE" sz="2600" dirty="0" smtClean="0">
                <a:solidFill>
                  <a:schemeClr val="tx1"/>
                </a:solidFill>
              </a:rPr>
              <a:t>supports and facilities.</a:t>
            </a:r>
          </a:p>
          <a:p>
            <a:pPr>
              <a:buNone/>
            </a:pPr>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Solution – Scientific System </a:t>
            </a:r>
            <a:endParaRPr lang="en-US" dirty="0"/>
          </a:p>
        </p:txBody>
      </p:sp>
      <p:sp>
        <p:nvSpPr>
          <p:cNvPr id="3" name="Content Placeholder 2"/>
          <p:cNvSpPr>
            <a:spLocks noGrp="1"/>
          </p:cNvSpPr>
          <p:nvPr>
            <p:ph idx="1"/>
          </p:nvPr>
        </p:nvSpPr>
        <p:spPr/>
        <p:txBody>
          <a:bodyPr/>
          <a:lstStyle/>
          <a:p>
            <a:pPr>
              <a:buNone/>
            </a:pPr>
            <a:r>
              <a:rPr lang="en-IE" dirty="0" smtClean="0"/>
              <a:t>Information technology and information systems for pharmacology.</a:t>
            </a:r>
          </a:p>
          <a:p>
            <a:pPr>
              <a:buNone/>
            </a:pPr>
            <a:endParaRPr lang="en-IE" dirty="0" smtClean="0"/>
          </a:p>
          <a:p>
            <a:pPr>
              <a:buNone/>
            </a:pPr>
            <a:r>
              <a:rPr lang="en-IE" dirty="0" smtClean="0"/>
              <a:t>A collection of databases with ‘interactivity applications’ – the ability to cross-reference disparate data and to simulate physical experiments.</a:t>
            </a:r>
          </a:p>
          <a:p>
            <a:pPr>
              <a:buNone/>
            </a:pPr>
            <a:endParaRPr lang="en-IE" dirty="0" smtClean="0"/>
          </a:p>
          <a:p>
            <a:pPr>
              <a:buNone/>
            </a:pPr>
            <a:r>
              <a:rPr lang="en-IE" dirty="0" smtClean="0"/>
              <a:t>EG chemical compound molecular structures in combination with biological cells as a graphic simulation.</a:t>
            </a:r>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Pharmacology Systems</a:t>
            </a:r>
            <a:endParaRPr lang="en-US" dirty="0"/>
          </a:p>
        </p:txBody>
      </p:sp>
      <p:pic>
        <p:nvPicPr>
          <p:cNvPr id="4" name="Picture 3" descr="Iontophoresis"/>
          <p:cNvPicPr/>
          <p:nvPr/>
        </p:nvPicPr>
        <p:blipFill>
          <a:blip r:embed="rId2" cstate="print"/>
          <a:srcRect/>
          <a:stretch>
            <a:fillRect/>
          </a:stretch>
        </p:blipFill>
        <p:spPr bwMode="auto">
          <a:xfrm>
            <a:off x="179512" y="1844824"/>
            <a:ext cx="4504266" cy="2533650"/>
          </a:xfrm>
          <a:prstGeom prst="rect">
            <a:avLst/>
          </a:prstGeom>
          <a:noFill/>
          <a:ln w="9525">
            <a:noFill/>
            <a:miter lim="800000"/>
            <a:headEnd/>
            <a:tailEnd/>
          </a:ln>
        </p:spPr>
      </p:pic>
      <p:sp>
        <p:nvSpPr>
          <p:cNvPr id="5" name="TextBox 4"/>
          <p:cNvSpPr txBox="1"/>
          <p:nvPr/>
        </p:nvSpPr>
        <p:spPr>
          <a:xfrm>
            <a:off x="611560" y="4509120"/>
            <a:ext cx="3744416" cy="646331"/>
          </a:xfrm>
          <a:prstGeom prst="rect">
            <a:avLst/>
          </a:prstGeom>
          <a:noFill/>
        </p:spPr>
        <p:txBody>
          <a:bodyPr wrap="square" rtlCol="0">
            <a:spAutoFit/>
          </a:bodyPr>
          <a:lstStyle/>
          <a:p>
            <a:r>
              <a:rPr lang="en-IE" dirty="0" err="1" smtClean="0"/>
              <a:t>Iontophoresis</a:t>
            </a:r>
            <a:r>
              <a:rPr lang="en-IE" dirty="0" smtClean="0"/>
              <a:t> using </a:t>
            </a:r>
            <a:r>
              <a:rPr lang="en-IE" dirty="0" err="1" smtClean="0"/>
              <a:t>Perilont</a:t>
            </a:r>
            <a:r>
              <a:rPr lang="en-IE" dirty="0" smtClean="0"/>
              <a:t> Micro Pharmacology system </a:t>
            </a:r>
            <a:endParaRPr lang="en-US" dirty="0"/>
          </a:p>
        </p:txBody>
      </p:sp>
      <p:pic>
        <p:nvPicPr>
          <p:cNvPr id="5122" name="Picture 2" descr="screenshot: virtual rat"/>
          <p:cNvPicPr>
            <a:picLocks noChangeAspect="1" noChangeArrowheads="1"/>
          </p:cNvPicPr>
          <p:nvPr/>
        </p:nvPicPr>
        <p:blipFill>
          <a:blip r:embed="rId3" cstate="print"/>
          <a:srcRect/>
          <a:stretch>
            <a:fillRect/>
          </a:stretch>
        </p:blipFill>
        <p:spPr bwMode="auto">
          <a:xfrm>
            <a:off x="5076056" y="1916832"/>
            <a:ext cx="3590925" cy="2609851"/>
          </a:xfrm>
          <a:prstGeom prst="rect">
            <a:avLst/>
          </a:prstGeom>
          <a:noFill/>
        </p:spPr>
      </p:pic>
      <p:sp>
        <p:nvSpPr>
          <p:cNvPr id="8" name="TextBox 7"/>
          <p:cNvSpPr txBox="1"/>
          <p:nvPr/>
        </p:nvSpPr>
        <p:spPr>
          <a:xfrm>
            <a:off x="5076056" y="4725144"/>
            <a:ext cx="3600400" cy="1754326"/>
          </a:xfrm>
          <a:prstGeom prst="rect">
            <a:avLst/>
          </a:prstGeom>
          <a:solidFill>
            <a:schemeClr val="bg1"/>
          </a:solidFill>
        </p:spPr>
        <p:txBody>
          <a:bodyPr wrap="square" rtlCol="0">
            <a:spAutoFit/>
          </a:bodyPr>
          <a:lstStyle/>
          <a:p>
            <a:r>
              <a:rPr lang="en-IE" sz="1200" b="1" dirty="0" smtClean="0">
                <a:solidFill>
                  <a:srgbClr val="002060"/>
                </a:solidFill>
              </a:rPr>
              <a:t>The Virtual Rat </a:t>
            </a:r>
            <a:r>
              <a:rPr lang="en-IE" sz="1200" dirty="0" smtClean="0"/>
              <a:t>is a simulation of the </a:t>
            </a:r>
            <a:r>
              <a:rPr lang="en-IE" sz="1200" dirty="0" err="1" smtClean="0"/>
              <a:t>pithed</a:t>
            </a:r>
            <a:r>
              <a:rPr lang="en-IE" sz="1200" dirty="0" smtClean="0"/>
              <a:t> rat experimental preparation for investigating the actions of drugs on the heart and cardiovascular system. "</a:t>
            </a:r>
            <a:r>
              <a:rPr lang="en-IE" sz="1200" dirty="0" err="1" smtClean="0"/>
              <a:t>Pithing</a:t>
            </a:r>
            <a:r>
              <a:rPr lang="en-IE" sz="1200" dirty="0" smtClean="0"/>
              <a:t>" refers to the destruction of spinal cord pathways, severing all the nerve connections between the brain and the cardiovascular system, simplify the interpretation of experimental results by removing the central </a:t>
            </a:r>
            <a:r>
              <a:rPr lang="en-IE" sz="1200" dirty="0" err="1" smtClean="0"/>
              <a:t>baroreceptor</a:t>
            </a:r>
            <a:r>
              <a:rPr lang="en-IE" sz="1200" dirty="0" smtClean="0"/>
              <a:t> reflexes.</a:t>
            </a:r>
            <a:endParaRPr lang="en-US" sz="1200" dirty="0"/>
          </a:p>
        </p:txBody>
      </p:sp>
      <p:sp>
        <p:nvSpPr>
          <p:cNvPr id="3" name="Slide Number Placeholder 2"/>
          <p:cNvSpPr>
            <a:spLocks noGrp="1"/>
          </p:cNvSpPr>
          <p:nvPr>
            <p:ph type="sldNum" sz="quarter" idx="12"/>
          </p:nvPr>
        </p:nvSpPr>
        <p:spPr/>
        <p:txBody>
          <a:bodyPr/>
          <a:lstStyle/>
          <a:p>
            <a:pPr>
              <a:defRPr/>
            </a:pPr>
            <a:fld id="{846A0280-6DB7-40D1-A84C-7B25AE5E7BDC}"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p:cNvSpPr>
            <a:spLocks noGrp="1"/>
          </p:cNvSpPr>
          <p:nvPr>
            <p:ph idx="1"/>
          </p:nvPr>
        </p:nvSpPr>
        <p:spPr/>
        <p:txBody>
          <a:bodyPr/>
          <a:lstStyle/>
          <a:p>
            <a:pPr eaLnBrk="1" hangingPunct="1"/>
            <a:r>
              <a:rPr lang="en-US" dirty="0"/>
              <a:t>Next week’s lecture title is:</a:t>
            </a:r>
          </a:p>
          <a:p>
            <a:pPr eaLnBrk="1" hangingPunct="1"/>
            <a:endParaRPr lang="en-US" dirty="0"/>
          </a:p>
          <a:p>
            <a:pPr eaLnBrk="1" hangingPunct="1">
              <a:buNone/>
            </a:pPr>
            <a:r>
              <a:rPr lang="en-IE" sz="3000" dirty="0"/>
              <a:t>	</a:t>
            </a:r>
            <a:r>
              <a:rPr lang="en-IE" sz="3000" dirty="0" smtClean="0"/>
              <a:t>New Systems</a:t>
            </a:r>
            <a:endParaRPr lang="en-US" sz="3000" dirty="0" smtClean="0"/>
          </a:p>
        </p:txBody>
      </p:sp>
      <p:sp>
        <p:nvSpPr>
          <p:cNvPr id="3" name="Title 2"/>
          <p:cNvSpPr>
            <a:spLocks noGrp="1"/>
          </p:cNvSpPr>
          <p:nvPr>
            <p:ph type="title"/>
          </p:nvPr>
        </p:nvSpPr>
        <p:spPr/>
        <p:txBody>
          <a:bodyPr/>
          <a:lstStyle/>
          <a:p>
            <a:pPr eaLnBrk="1" fontAlgn="auto" hangingPunct="1">
              <a:spcAft>
                <a:spcPts val="0"/>
              </a:spcAft>
              <a:defRPr/>
            </a:pPr>
            <a:r>
              <a:rPr lang="en-US" dirty="0" smtClean="0"/>
              <a:t>Up Next</a:t>
            </a:r>
            <a:endParaRPr lang="en-US" dirty="0"/>
          </a:p>
        </p:txBody>
      </p:sp>
      <p:sp>
        <p:nvSpPr>
          <p:cNvPr id="4301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DE85034-8461-434F-A239-AD5369A9B9C4}" type="slidenum">
              <a:rPr lang="en-US" smtClean="0"/>
              <a:pPr fontAlgn="base">
                <a:spcBef>
                  <a:spcPct val="0"/>
                </a:spcBef>
                <a:spcAft>
                  <a:spcPct val="0"/>
                </a:spcAft>
                <a:defRPr/>
              </a:pPr>
              <a:t>42</a:t>
            </a:fld>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Hardware for Systems</a:t>
            </a:r>
            <a:endParaRPr lang="en-US" dirty="0"/>
          </a:p>
        </p:txBody>
      </p:sp>
      <p:sp>
        <p:nvSpPr>
          <p:cNvPr id="3" name="Content Placeholder 2"/>
          <p:cNvSpPr>
            <a:spLocks noGrp="1"/>
          </p:cNvSpPr>
          <p:nvPr>
            <p:ph idx="1"/>
          </p:nvPr>
        </p:nvSpPr>
        <p:spPr/>
        <p:txBody>
          <a:bodyPr/>
          <a:lstStyle/>
          <a:p>
            <a:r>
              <a:rPr lang="en-IE" sz="2800" dirty="0" smtClean="0"/>
              <a:t>Hardware acquisition </a:t>
            </a:r>
            <a:r>
              <a:rPr lang="en-US" altLang="en-US" sz="2800" dirty="0" smtClean="0"/>
              <a:t>– when hardware is evaluated against the following factors:</a:t>
            </a:r>
          </a:p>
          <a:p>
            <a:pPr>
              <a:buNone/>
            </a:pPr>
            <a:endParaRPr lang="en-US" altLang="en-US" sz="2800" dirty="0" smtClean="0"/>
          </a:p>
          <a:p>
            <a:pPr lvl="1"/>
            <a:r>
              <a:rPr lang="en-US" altLang="en-US" sz="2800" dirty="0" smtClean="0">
                <a:solidFill>
                  <a:schemeClr val="tx1"/>
                </a:solidFill>
              </a:rPr>
              <a:t>Performance</a:t>
            </a:r>
          </a:p>
          <a:p>
            <a:pPr lvl="2"/>
            <a:r>
              <a:rPr lang="en-US" altLang="en-US" sz="2600" dirty="0" smtClean="0"/>
              <a:t>Speed, capacity, throughput</a:t>
            </a:r>
          </a:p>
          <a:p>
            <a:pPr lvl="1"/>
            <a:endParaRPr lang="en-US" altLang="en-US" sz="2600" dirty="0" smtClean="0"/>
          </a:p>
          <a:p>
            <a:pPr lvl="1"/>
            <a:r>
              <a:rPr lang="en-US" altLang="en-US" sz="2800" dirty="0" smtClean="0">
                <a:solidFill>
                  <a:schemeClr val="tx1"/>
                </a:solidFill>
              </a:rPr>
              <a:t>Cost</a:t>
            </a:r>
          </a:p>
          <a:p>
            <a:pPr lvl="2"/>
            <a:r>
              <a:rPr lang="en-US" altLang="en-US" sz="2600" dirty="0" smtClean="0"/>
              <a:t>Lease or purchase price</a:t>
            </a:r>
          </a:p>
          <a:p>
            <a:pPr lvl="2"/>
            <a:r>
              <a:rPr lang="en-US" altLang="en-US" sz="2600" dirty="0" smtClean="0"/>
              <a:t>Cost of operations and maintenance</a:t>
            </a:r>
          </a:p>
        </p:txBody>
      </p:sp>
      <p:sp>
        <p:nvSpPr>
          <p:cNvPr id="4" name="TextBox 3"/>
          <p:cNvSpPr txBox="1"/>
          <p:nvPr/>
        </p:nvSpPr>
        <p:spPr>
          <a:xfrm>
            <a:off x="6372200" y="6021288"/>
            <a:ext cx="1819729" cy="400110"/>
          </a:xfrm>
          <a:prstGeom prst="rect">
            <a:avLst/>
          </a:prstGeom>
          <a:noFill/>
        </p:spPr>
        <p:txBody>
          <a:bodyPr wrap="none" rtlCol="0">
            <a:spAutoFit/>
          </a:bodyPr>
          <a:lstStyle/>
          <a:p>
            <a:r>
              <a:rPr lang="en-IE" sz="2000" dirty="0" smtClean="0"/>
              <a:t>.../ continued</a:t>
            </a:r>
            <a:endParaRPr lang="en-US" sz="2000" dirty="0"/>
          </a:p>
        </p:txBody>
      </p:sp>
      <p:sp>
        <p:nvSpPr>
          <p:cNvPr id="5" name="Slide Number Placeholder 4"/>
          <p:cNvSpPr>
            <a:spLocks noGrp="1"/>
          </p:cNvSpPr>
          <p:nvPr>
            <p:ph type="sldNum" sz="quarter" idx="12"/>
          </p:nvPr>
        </p:nvSpPr>
        <p:spPr/>
        <p:txBody>
          <a:bodyPr/>
          <a:lstStyle/>
          <a:p>
            <a:pPr>
              <a:defRPr/>
            </a:pPr>
            <a:fld id="{846A0280-6DB7-40D1-A84C-7B25AE5E7BDC}"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Hardware for Systems (2)</a:t>
            </a:r>
            <a:endParaRPr lang="en-US" dirty="0"/>
          </a:p>
        </p:txBody>
      </p:sp>
      <p:sp>
        <p:nvSpPr>
          <p:cNvPr id="3" name="Content Placeholder 2"/>
          <p:cNvSpPr>
            <a:spLocks noGrp="1"/>
          </p:cNvSpPr>
          <p:nvPr>
            <p:ph idx="1"/>
          </p:nvPr>
        </p:nvSpPr>
        <p:spPr/>
        <p:txBody>
          <a:bodyPr/>
          <a:lstStyle/>
          <a:p>
            <a:pPr lvl="1"/>
            <a:r>
              <a:rPr lang="en-US" altLang="en-US" sz="2800" dirty="0" smtClean="0">
                <a:solidFill>
                  <a:schemeClr val="tx1"/>
                </a:solidFill>
              </a:rPr>
              <a:t>Reliability</a:t>
            </a:r>
          </a:p>
          <a:p>
            <a:pPr lvl="2"/>
            <a:r>
              <a:rPr lang="en-US" altLang="en-US" sz="2600" dirty="0" smtClean="0"/>
              <a:t>Any risk of malfunction and maintenance requirements will be identified</a:t>
            </a:r>
          </a:p>
          <a:p>
            <a:pPr lvl="2"/>
            <a:r>
              <a:rPr lang="en-US" altLang="en-US" sz="2600" dirty="0" smtClean="0"/>
              <a:t>Error control and diagnostic features will be specified</a:t>
            </a:r>
          </a:p>
          <a:p>
            <a:pPr lvl="1"/>
            <a:endParaRPr lang="en-US" altLang="en-US" sz="2600" dirty="0" smtClean="0">
              <a:solidFill>
                <a:schemeClr val="tx1"/>
              </a:solidFill>
            </a:endParaRPr>
          </a:p>
          <a:p>
            <a:pPr lvl="1"/>
            <a:r>
              <a:rPr lang="en-US" altLang="en-US" sz="2800" dirty="0" smtClean="0">
                <a:solidFill>
                  <a:schemeClr val="tx1"/>
                </a:solidFill>
              </a:rPr>
              <a:t>Compatibility</a:t>
            </a:r>
          </a:p>
          <a:p>
            <a:pPr lvl="2"/>
            <a:r>
              <a:rPr lang="en-US" altLang="en-US" sz="2600" dirty="0" smtClean="0"/>
              <a:t>With existing hardware and software?</a:t>
            </a:r>
          </a:p>
          <a:p>
            <a:pPr lvl="2"/>
            <a:r>
              <a:rPr lang="en-US" altLang="en-US" sz="2600" dirty="0" smtClean="0"/>
              <a:t>With hardware and software provided by alternative vendors?</a:t>
            </a:r>
          </a:p>
          <a:p>
            <a:endParaRPr lang="en-US" dirty="0"/>
          </a:p>
        </p:txBody>
      </p:sp>
      <p:sp>
        <p:nvSpPr>
          <p:cNvPr id="4" name="TextBox 3"/>
          <p:cNvSpPr txBox="1"/>
          <p:nvPr/>
        </p:nvSpPr>
        <p:spPr>
          <a:xfrm>
            <a:off x="6372200" y="6021288"/>
            <a:ext cx="1819729" cy="400110"/>
          </a:xfrm>
          <a:prstGeom prst="rect">
            <a:avLst/>
          </a:prstGeom>
          <a:noFill/>
        </p:spPr>
        <p:txBody>
          <a:bodyPr wrap="none" rtlCol="0">
            <a:spAutoFit/>
          </a:bodyPr>
          <a:lstStyle/>
          <a:p>
            <a:r>
              <a:rPr lang="en-IE" sz="2000" dirty="0" smtClean="0"/>
              <a:t>.../ continued</a:t>
            </a:r>
            <a:endParaRPr lang="en-US" sz="2000" dirty="0"/>
          </a:p>
        </p:txBody>
      </p:sp>
      <p:sp>
        <p:nvSpPr>
          <p:cNvPr id="5" name="Slide Number Placeholder 4"/>
          <p:cNvSpPr>
            <a:spLocks noGrp="1"/>
          </p:cNvSpPr>
          <p:nvPr>
            <p:ph type="sldNum" sz="quarter" idx="12"/>
          </p:nvPr>
        </p:nvSpPr>
        <p:spPr/>
        <p:txBody>
          <a:bodyPr/>
          <a:lstStyle/>
          <a:p>
            <a:pPr>
              <a:defRPr/>
            </a:pPr>
            <a:fld id="{846A0280-6DB7-40D1-A84C-7B25AE5E7BDC}"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Hardware for Systems (3)</a:t>
            </a:r>
            <a:endParaRPr lang="en-US" dirty="0"/>
          </a:p>
        </p:txBody>
      </p:sp>
      <p:sp>
        <p:nvSpPr>
          <p:cNvPr id="3" name="Content Placeholder 2"/>
          <p:cNvSpPr>
            <a:spLocks noGrp="1"/>
          </p:cNvSpPr>
          <p:nvPr>
            <p:ph idx="1"/>
          </p:nvPr>
        </p:nvSpPr>
        <p:spPr/>
        <p:txBody>
          <a:bodyPr/>
          <a:lstStyle/>
          <a:p>
            <a:pPr lvl="1">
              <a:lnSpc>
                <a:spcPct val="90000"/>
              </a:lnSpc>
            </a:pPr>
            <a:r>
              <a:rPr lang="en-GB" altLang="en-US" sz="2800" dirty="0" smtClean="0">
                <a:solidFill>
                  <a:schemeClr val="tx1"/>
                </a:solidFill>
              </a:rPr>
              <a:t>‘Future proof’?</a:t>
            </a:r>
            <a:endParaRPr lang="en-US" altLang="en-US" sz="2800" dirty="0" smtClean="0">
              <a:solidFill>
                <a:schemeClr val="tx1"/>
              </a:solidFill>
            </a:endParaRPr>
          </a:p>
          <a:p>
            <a:pPr lvl="2">
              <a:lnSpc>
                <a:spcPct val="90000"/>
              </a:lnSpc>
            </a:pPr>
            <a:r>
              <a:rPr lang="en-US" altLang="en-US" sz="2600" dirty="0" smtClean="0"/>
              <a:t>What is the speculated product life cycle?</a:t>
            </a:r>
          </a:p>
          <a:p>
            <a:pPr lvl="2">
              <a:lnSpc>
                <a:spcPct val="90000"/>
              </a:lnSpc>
            </a:pPr>
            <a:r>
              <a:rPr lang="en-US" altLang="en-US" sz="2600" dirty="0" smtClean="0"/>
              <a:t>Does it use a new, untested technology?</a:t>
            </a:r>
          </a:p>
          <a:p>
            <a:pPr lvl="2">
              <a:lnSpc>
                <a:spcPct val="90000"/>
              </a:lnSpc>
            </a:pPr>
            <a:r>
              <a:rPr lang="en-US" altLang="en-US" sz="2600" dirty="0" smtClean="0"/>
              <a:t>Does it run the risk of obsolescence?</a:t>
            </a:r>
          </a:p>
          <a:p>
            <a:pPr lvl="1">
              <a:lnSpc>
                <a:spcPct val="90000"/>
              </a:lnSpc>
            </a:pPr>
            <a:endParaRPr lang="en-US" altLang="en-US" sz="2600" dirty="0" smtClean="0">
              <a:solidFill>
                <a:schemeClr val="tx1"/>
              </a:solidFill>
            </a:endParaRPr>
          </a:p>
          <a:p>
            <a:pPr lvl="1">
              <a:lnSpc>
                <a:spcPct val="90000"/>
              </a:lnSpc>
            </a:pPr>
            <a:r>
              <a:rPr lang="en-US" altLang="en-US" sz="2800" dirty="0" smtClean="0"/>
              <a:t>Ergonomics - is the equipment ‘human factor engineered?’ EG:</a:t>
            </a:r>
          </a:p>
          <a:p>
            <a:pPr lvl="2">
              <a:lnSpc>
                <a:spcPct val="90000"/>
              </a:lnSpc>
            </a:pPr>
            <a:r>
              <a:rPr lang="en-US" altLang="en-US" sz="2600" dirty="0" smtClean="0"/>
              <a:t>Is the hardware user-friendly?</a:t>
            </a:r>
          </a:p>
          <a:p>
            <a:pPr lvl="2">
              <a:lnSpc>
                <a:spcPct val="90000"/>
              </a:lnSpc>
            </a:pPr>
            <a:r>
              <a:rPr lang="en-US" altLang="en-US" sz="2600" dirty="0" smtClean="0"/>
              <a:t>Is the hardware safe, comfortable and easy to use?</a:t>
            </a:r>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Software for Systems</a:t>
            </a:r>
            <a:endParaRPr lang="en-US" dirty="0"/>
          </a:p>
        </p:txBody>
      </p:sp>
      <p:sp>
        <p:nvSpPr>
          <p:cNvPr id="3" name="Content Placeholder 2"/>
          <p:cNvSpPr>
            <a:spLocks noGrp="1"/>
          </p:cNvSpPr>
          <p:nvPr>
            <p:ph idx="1"/>
          </p:nvPr>
        </p:nvSpPr>
        <p:spPr/>
        <p:txBody>
          <a:bodyPr>
            <a:normAutofit lnSpcReduction="10000"/>
          </a:bodyPr>
          <a:lstStyle/>
          <a:p>
            <a:r>
              <a:rPr lang="en-IE" sz="2800" dirty="0" smtClean="0"/>
              <a:t>Software acquisition -</a:t>
            </a:r>
            <a:r>
              <a:rPr lang="en-GB" altLang="en-US" sz="2800" dirty="0" smtClean="0"/>
              <a:t> to get the most appropriate software for a particular task for the best possible price.</a:t>
            </a:r>
          </a:p>
          <a:p>
            <a:pPr lvl="1">
              <a:lnSpc>
                <a:spcPct val="90000"/>
              </a:lnSpc>
            </a:pPr>
            <a:endParaRPr lang="en-US" altLang="en-US" sz="2800" dirty="0" smtClean="0">
              <a:solidFill>
                <a:schemeClr val="tx1"/>
              </a:solidFill>
            </a:endParaRPr>
          </a:p>
          <a:p>
            <a:pPr lvl="1">
              <a:lnSpc>
                <a:spcPct val="90000"/>
              </a:lnSpc>
              <a:buNone/>
            </a:pPr>
            <a:r>
              <a:rPr lang="en-US" altLang="en-US" sz="2800" dirty="0" smtClean="0"/>
              <a:t>Getting the software may follow planning, budgeting, requirements specification, and negotiating contracts of procurement.</a:t>
            </a:r>
          </a:p>
          <a:p>
            <a:pPr lvl="1">
              <a:lnSpc>
                <a:spcPct val="90000"/>
              </a:lnSpc>
              <a:buNone/>
            </a:pPr>
            <a:endParaRPr lang="en-IE" altLang="en-US" sz="2800" dirty="0" smtClean="0"/>
          </a:p>
          <a:p>
            <a:pPr lvl="1">
              <a:lnSpc>
                <a:spcPct val="90000"/>
              </a:lnSpc>
              <a:buNone/>
            </a:pPr>
            <a:r>
              <a:rPr lang="en-IE" altLang="en-US" sz="2800" dirty="0" smtClean="0"/>
              <a:t>Then comes the tasks of </a:t>
            </a:r>
            <a:r>
              <a:rPr lang="en-US" altLang="en-US" sz="2800" dirty="0" smtClean="0"/>
              <a:t>monitoring development progress and evaluating of the software acquired.</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Software for Systems (2)</a:t>
            </a:r>
            <a:endParaRPr lang="en-US" dirty="0"/>
          </a:p>
        </p:txBody>
      </p:sp>
      <p:sp>
        <p:nvSpPr>
          <p:cNvPr id="3" name="Content Placeholder 2"/>
          <p:cNvSpPr>
            <a:spLocks noGrp="1"/>
          </p:cNvSpPr>
          <p:nvPr>
            <p:ph idx="1"/>
          </p:nvPr>
        </p:nvSpPr>
        <p:spPr/>
        <p:txBody>
          <a:bodyPr>
            <a:normAutofit/>
          </a:bodyPr>
          <a:lstStyle/>
          <a:p>
            <a:pPr lvl="1">
              <a:buNone/>
            </a:pPr>
            <a:r>
              <a:rPr lang="en-GB" altLang="en-US" sz="2800" dirty="0" smtClean="0">
                <a:solidFill>
                  <a:schemeClr val="tx1"/>
                </a:solidFill>
              </a:rPr>
              <a:t>Software acquisition considerations might be, for example:</a:t>
            </a:r>
          </a:p>
          <a:p>
            <a:pPr lvl="3"/>
            <a:r>
              <a:rPr lang="en-GB" altLang="en-US" sz="2600" dirty="0" smtClean="0">
                <a:solidFill>
                  <a:schemeClr val="tx1"/>
                </a:solidFill>
              </a:rPr>
              <a:t>Purpose (of the software)</a:t>
            </a:r>
          </a:p>
          <a:p>
            <a:pPr lvl="3"/>
            <a:r>
              <a:rPr lang="en-GB" altLang="en-US" sz="2600" dirty="0" smtClean="0">
                <a:solidFill>
                  <a:schemeClr val="tx1"/>
                </a:solidFill>
              </a:rPr>
              <a:t>Planning (to place and use the software)</a:t>
            </a:r>
          </a:p>
          <a:p>
            <a:pPr lvl="3"/>
            <a:r>
              <a:rPr lang="en-GB" altLang="en-US" sz="2600" dirty="0" smtClean="0">
                <a:solidFill>
                  <a:schemeClr val="tx1"/>
                </a:solidFill>
              </a:rPr>
              <a:t>Cost-benefit analysis</a:t>
            </a:r>
          </a:p>
          <a:p>
            <a:pPr lvl="3"/>
            <a:r>
              <a:rPr lang="en-GB" altLang="en-US" sz="2600" dirty="0" smtClean="0">
                <a:solidFill>
                  <a:schemeClr val="tx1"/>
                </a:solidFill>
              </a:rPr>
              <a:t>Quality</a:t>
            </a:r>
          </a:p>
          <a:p>
            <a:pPr lvl="3"/>
            <a:r>
              <a:rPr lang="en-GB" altLang="en-US" sz="2600" dirty="0" smtClean="0">
                <a:solidFill>
                  <a:schemeClr val="tx1"/>
                </a:solidFill>
              </a:rPr>
              <a:t>Licensing</a:t>
            </a:r>
          </a:p>
          <a:p>
            <a:pPr lvl="3"/>
            <a:r>
              <a:rPr lang="en-GB" altLang="en-US" sz="2600" dirty="0" smtClean="0">
                <a:solidFill>
                  <a:schemeClr val="tx1"/>
                </a:solidFill>
              </a:rPr>
              <a:t>Life span (or life </a:t>
            </a:r>
            <a:r>
              <a:rPr lang="en-GB" altLang="en-US" sz="2600" dirty="0" smtClean="0"/>
              <a:t>c</a:t>
            </a:r>
            <a:r>
              <a:rPr lang="en-GB" altLang="en-US" sz="2600" dirty="0" smtClean="0">
                <a:solidFill>
                  <a:schemeClr val="tx1"/>
                </a:solidFill>
              </a:rPr>
              <a:t>ycle)</a:t>
            </a:r>
          </a:p>
          <a:p>
            <a:pPr lvl="3"/>
            <a:r>
              <a:rPr lang="en-GB" altLang="en-US" sz="2600" dirty="0" smtClean="0">
                <a:solidFill>
                  <a:schemeClr val="tx1"/>
                </a:solidFill>
              </a:rPr>
              <a:t>Risks</a:t>
            </a:r>
            <a:endParaRPr lang="en-US" altLang="en-US" sz="2600" dirty="0" smtClean="0">
              <a:solidFill>
                <a:schemeClr val="tx1"/>
              </a:solidFill>
            </a:endParaRPr>
          </a:p>
          <a:p>
            <a:endParaRPr lang="en-US" dirty="0"/>
          </a:p>
        </p:txBody>
      </p:sp>
      <p:sp>
        <p:nvSpPr>
          <p:cNvPr id="4" name="Slide Number Placeholder 3"/>
          <p:cNvSpPr>
            <a:spLocks noGrp="1"/>
          </p:cNvSpPr>
          <p:nvPr>
            <p:ph type="sldNum" sz="quarter" idx="12"/>
          </p:nvPr>
        </p:nvSpPr>
        <p:spPr/>
        <p:txBody>
          <a:bodyPr/>
          <a:lstStyle/>
          <a:p>
            <a:pPr>
              <a:defRPr/>
            </a:pPr>
            <a:fld id="{846A0280-6DB7-40D1-A84C-7B25AE5E7BDC}" type="slidenum">
              <a:rPr lang="en-US" smtClean="0"/>
              <a:pPr>
                <a:defRPr/>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1108</TotalTime>
  <Words>1972</Words>
  <Application>Microsoft Office PowerPoint</Application>
  <PresentationFormat>On-screen Show (4:3)</PresentationFormat>
  <Paragraphs>298</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Concourse</vt:lpstr>
      <vt:lpstr>Course -  DT228/1</vt:lpstr>
      <vt:lpstr>What Sort of Problems?</vt:lpstr>
      <vt:lpstr>Solving Problems</vt:lpstr>
      <vt:lpstr>Systems as Solutions: How?</vt:lpstr>
      <vt:lpstr>Hardware for Systems</vt:lpstr>
      <vt:lpstr>Hardware for Systems (2)</vt:lpstr>
      <vt:lpstr>Hardware for Systems (3)</vt:lpstr>
      <vt:lpstr>Software for Systems</vt:lpstr>
      <vt:lpstr>Software for Systems (2)</vt:lpstr>
      <vt:lpstr>Types of Software</vt:lpstr>
      <vt:lpstr>Types of Software (2)</vt:lpstr>
      <vt:lpstr>Types of Software (3)</vt:lpstr>
      <vt:lpstr>Types of Software (4)</vt:lpstr>
      <vt:lpstr>Types of Software (5)</vt:lpstr>
      <vt:lpstr>Programming</vt:lpstr>
      <vt:lpstr>Coding</vt:lpstr>
      <vt:lpstr>Coding (2)</vt:lpstr>
      <vt:lpstr>Coding (3)</vt:lpstr>
      <vt:lpstr>Coding (4)</vt:lpstr>
      <vt:lpstr>Procedural Language</vt:lpstr>
      <vt:lpstr>C is a Procedural Language</vt:lpstr>
      <vt:lpstr>C Example </vt:lpstr>
      <vt:lpstr>OOPS (Object Oriented Programming System)</vt:lpstr>
      <vt:lpstr>OOPS (2)</vt:lpstr>
      <vt:lpstr>OOPS (3)</vt:lpstr>
      <vt:lpstr>C++</vt:lpstr>
      <vt:lpstr>C++ Example</vt:lpstr>
      <vt:lpstr>Database Programming</vt:lpstr>
      <vt:lpstr>Database Programming (2)</vt:lpstr>
      <vt:lpstr>SQL Example</vt:lpstr>
      <vt:lpstr>Embeddded (in C) SQL Example</vt:lpstr>
      <vt:lpstr>Problem – Game Graphics</vt:lpstr>
      <vt:lpstr>Solution – Game Graphics</vt:lpstr>
      <vt:lpstr>Problem – Business Information System</vt:lpstr>
      <vt:lpstr>Solution – Business Information System</vt:lpstr>
      <vt:lpstr>Executive Information System</vt:lpstr>
      <vt:lpstr>Decision Support System</vt:lpstr>
      <vt:lpstr>Solution – Business Information System (2)</vt:lpstr>
      <vt:lpstr>Problem – Scientific System </vt:lpstr>
      <vt:lpstr>Solution – Scientific System </vt:lpstr>
      <vt:lpstr>Pharmacology Systems</vt:lpstr>
      <vt:lpstr>Up 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DT228/1</dc:title>
  <dc:creator>DIT</dc:creator>
  <cp:lastModifiedBy>Art Sloan</cp:lastModifiedBy>
  <cp:revision>87</cp:revision>
  <dcterms:created xsi:type="dcterms:W3CDTF">2011-09-20T11:22:10Z</dcterms:created>
  <dcterms:modified xsi:type="dcterms:W3CDTF">2016-10-03T16:30:05Z</dcterms:modified>
</cp:coreProperties>
</file>