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257" r:id="rId2"/>
    <p:sldId id="304"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00CC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3948DC4-9206-4D09-9DD9-832CC66117C8}" type="datetimeFigureOut">
              <a:rPr lang="en-IE" smtClean="0"/>
              <a:t>16/10/2016</a:t>
            </a:fld>
            <a:endParaRPr lang="en-IE"/>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24CA3CD-8594-41DC-A8D5-BE45B218604D}" type="slidenum">
              <a:rPr lang="en-IE" smtClean="0"/>
              <a:t>‹#›</a:t>
            </a:fld>
            <a:endParaRPr lang="en-IE"/>
          </a:p>
        </p:txBody>
      </p:sp>
    </p:spTree>
    <p:extLst>
      <p:ext uri="{BB962C8B-B14F-4D97-AF65-F5344CB8AC3E}">
        <p14:creationId xmlns:p14="http://schemas.microsoft.com/office/powerpoint/2010/main" val="2944650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BEB3CD2-82CF-4280-B61E-9A9E31E8C523}" type="datetimeFigureOut">
              <a:rPr lang="en-US"/>
              <a:pPr>
                <a:defRPr/>
              </a:pPr>
              <a:t>10/16/2016</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BA9AB1B-DE1D-4F77-B593-016E2FD4FADC}" type="slidenum">
              <a:rPr lang="en-US"/>
              <a:pPr>
                <a:defRPr/>
              </a:pPr>
              <a:t>‹#›</a:t>
            </a:fld>
            <a:endParaRPr lang="en-US"/>
          </a:p>
        </p:txBody>
      </p:sp>
    </p:spTree>
    <p:extLst>
      <p:ext uri="{BB962C8B-B14F-4D97-AF65-F5344CB8AC3E}">
        <p14:creationId xmlns:p14="http://schemas.microsoft.com/office/powerpoint/2010/main" val="1654430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492C1D-3B43-4FD3-8E3E-7C270D840315}" type="slidenum">
              <a:rPr lang="en-GB" smtClean="0"/>
              <a:pPr fontAlgn="base">
                <a:spcBef>
                  <a:spcPct val="0"/>
                </a:spcBef>
                <a:spcAft>
                  <a:spcPct val="0"/>
                </a:spcAft>
                <a:defRPr/>
              </a:pPr>
              <a:t>1</a:t>
            </a:fld>
            <a:endParaRPr lang="en-GB"/>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4FBC2F-4EBF-4C8B-8D67-2D8B7DFEBF09}" type="slidenum">
              <a:rPr lang="en-US"/>
              <a:pPr fontAlgn="base">
                <a:spcBef>
                  <a:spcPct val="0"/>
                </a:spcBef>
                <a:spcAft>
                  <a:spcPct val="0"/>
                </a:spcAft>
              </a:pPr>
              <a:t>10</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61B024-1D58-487F-924F-C44487ED0C89}" type="slidenum">
              <a:rPr lang="en-US"/>
              <a:pPr fontAlgn="base">
                <a:spcBef>
                  <a:spcPct val="0"/>
                </a:spcBef>
                <a:spcAft>
                  <a:spcPct val="0"/>
                </a:spcAft>
              </a:pPr>
              <a:t>11</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7AF302-16A4-40B6-BA2D-F5356B586141}" type="slidenum">
              <a:rPr lang="en-US"/>
              <a:pPr fontAlgn="base">
                <a:spcBef>
                  <a:spcPct val="0"/>
                </a:spcBef>
                <a:spcAft>
                  <a:spcPct val="0"/>
                </a:spcAft>
              </a:pPr>
              <a:t>12</a:t>
            </a:fld>
            <a:endParaRPr 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6DFFE5-E138-41E9-94D6-A9648C22C1EC}" type="slidenum">
              <a:rPr lang="en-US"/>
              <a:pPr fontAlgn="base">
                <a:spcBef>
                  <a:spcPct val="0"/>
                </a:spcBef>
                <a:spcAft>
                  <a:spcPct val="0"/>
                </a:spcAft>
              </a:pPr>
              <a:t>13</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D9F05C-413F-4BDC-A0BF-478006174F4D}" type="slidenum">
              <a:rPr lang="en-US"/>
              <a:pPr fontAlgn="base">
                <a:spcBef>
                  <a:spcPct val="0"/>
                </a:spcBef>
                <a:spcAft>
                  <a:spcPct val="0"/>
                </a:spcAft>
              </a:pPr>
              <a:t>15</a:t>
            </a:fld>
            <a:endParaRPr 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C504C0-5ADC-4EC6-A4C2-3E5A985C9BCE}" type="slidenum">
              <a:rPr lang="en-US"/>
              <a:pPr fontAlgn="base">
                <a:spcBef>
                  <a:spcPct val="0"/>
                </a:spcBef>
                <a:spcAft>
                  <a:spcPct val="0"/>
                </a:spcAft>
              </a:pPr>
              <a:t>16</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AB50D0-D084-4490-B0C0-4EE22FEBABFD}" type="slidenum">
              <a:rPr lang="en-US"/>
              <a:pPr fontAlgn="base">
                <a:spcBef>
                  <a:spcPct val="0"/>
                </a:spcBef>
                <a:spcAft>
                  <a:spcPct val="0"/>
                </a:spcAft>
              </a:pPr>
              <a:t>17</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3D0003-4152-4991-A786-3BE59C372E4B}" type="slidenum">
              <a:rPr lang="en-US"/>
              <a:pPr fontAlgn="base">
                <a:spcBef>
                  <a:spcPct val="0"/>
                </a:spcBef>
                <a:spcAft>
                  <a:spcPct val="0"/>
                </a:spcAft>
              </a:pPr>
              <a:t>18</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1B9BB-3AC5-4B1E-AAEC-443C59A3467E}" type="slidenum">
              <a:rPr lang="en-US"/>
              <a:pPr fontAlgn="base">
                <a:spcBef>
                  <a:spcPct val="0"/>
                </a:spcBef>
                <a:spcAft>
                  <a:spcPct val="0"/>
                </a:spcAft>
              </a:pPr>
              <a:t>19</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53CF7C-D995-4BBA-9972-B6E7616C7E0E}" type="slidenum">
              <a:rPr lang="en-US"/>
              <a:pPr fontAlgn="base">
                <a:spcBef>
                  <a:spcPct val="0"/>
                </a:spcBef>
                <a:spcAft>
                  <a:spcPct val="0"/>
                </a:spcAft>
              </a:pPr>
              <a:t>20</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DE9F476-88F1-4742-889F-241DAFD6EE60}" type="slidenum">
              <a:rPr lang="en-US"/>
              <a:pPr fontAlgn="base">
                <a:spcBef>
                  <a:spcPct val="0"/>
                </a:spcBef>
                <a:spcAft>
                  <a:spcPct val="0"/>
                </a:spcAft>
              </a:pPr>
              <a:t>2</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E87BBC-CC78-4F4D-B702-4A83AF826AB7}" type="slidenum">
              <a:rPr lang="en-US"/>
              <a:pPr fontAlgn="base">
                <a:spcBef>
                  <a:spcPct val="0"/>
                </a:spcBef>
                <a:spcAft>
                  <a:spcPct val="0"/>
                </a:spcAft>
              </a:pPr>
              <a:t>21</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11988-0AA9-47A3-BAF2-F46BE883762E}" type="slidenum">
              <a:rPr lang="en-US"/>
              <a:pPr/>
              <a:t>22</a:t>
            </a:fld>
            <a:endParaRPr lang="en-US"/>
          </a:p>
        </p:txBody>
      </p:sp>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7E603-F802-4810-82AE-2E99A13B6959}" type="slidenum">
              <a:rPr lang="en-US"/>
              <a:pPr/>
              <a:t>23</a:t>
            </a:fld>
            <a:endParaRPr lang="en-US"/>
          </a:p>
        </p:txBody>
      </p:sp>
      <p:sp>
        <p:nvSpPr>
          <p:cNvPr id="885762" name="Rectangle 2"/>
          <p:cNvSpPr>
            <a:spLocks noGrp="1" noRot="1" noChangeAspect="1" noChangeArrowheads="1" noTextEdit="1"/>
          </p:cNvSpPr>
          <p:nvPr>
            <p:ph type="sldImg"/>
          </p:nvPr>
        </p:nvSpPr>
        <p:spPr>
          <a:ln/>
        </p:spPr>
      </p:sp>
      <p:sp>
        <p:nvSpPr>
          <p:cNvPr id="88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BDE75-1A8D-4C34-8F7E-0ACED81A263D}" type="slidenum">
              <a:rPr lang="en-US"/>
              <a:pPr/>
              <a:t>24</a:t>
            </a:fld>
            <a:endParaRPr lang="en-US"/>
          </a:p>
        </p:txBody>
      </p:sp>
      <p:sp>
        <p:nvSpPr>
          <p:cNvPr id="886786" name="Rectangle 2"/>
          <p:cNvSpPr>
            <a:spLocks noGrp="1" noRot="1" noChangeAspec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A35B1-769F-459C-8CDD-7949F6931062}" type="slidenum">
              <a:rPr lang="en-US"/>
              <a:pPr/>
              <a:t>25</a:t>
            </a:fld>
            <a:endParaRPr lang="en-US"/>
          </a:p>
        </p:txBody>
      </p:sp>
      <p:sp>
        <p:nvSpPr>
          <p:cNvPr id="887810" name="Rectangle 2"/>
          <p:cNvSpPr>
            <a:spLocks noGrp="1" noRot="1" noChangeAspect="1"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27BAE-7522-4123-A8B6-6F1DDCB1468B}" type="slidenum">
              <a:rPr lang="en-US"/>
              <a:pPr/>
              <a:t>26</a:t>
            </a:fld>
            <a:endParaRPr lang="en-US"/>
          </a:p>
        </p:txBody>
      </p:sp>
      <p:sp>
        <p:nvSpPr>
          <p:cNvPr id="903170" name="Rectangle 2"/>
          <p:cNvSpPr>
            <a:spLocks noGrp="1" noRot="1" noChangeAspect="1" noChangeArrowheads="1" noTextEdit="1"/>
          </p:cNvSpPr>
          <p:nvPr>
            <p:ph type="sldImg"/>
          </p:nvPr>
        </p:nvSpPr>
        <p:spPr>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BEB06-9024-412C-BC80-6399ED04BCFA}" type="slidenum">
              <a:rPr lang="en-US"/>
              <a:pPr/>
              <a:t>27</a:t>
            </a:fld>
            <a:endParaRPr 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EB4DB-6871-492D-8A65-E89CB89AAA93}" type="slidenum">
              <a:rPr lang="en-US"/>
              <a:pPr/>
              <a:t>28</a:t>
            </a:fld>
            <a:endParaRPr lang="en-US"/>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BA2D4-F610-4102-ADEE-B9365813B191}" type="slidenum">
              <a:rPr lang="en-US"/>
              <a:pPr/>
              <a:t>29</a:t>
            </a:fld>
            <a:endParaRPr lang="en-US"/>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9A7C5-E40D-4F8A-97FB-2D07F3CA96F6}" type="slidenum">
              <a:rPr lang="en-US"/>
              <a:pPr/>
              <a:t>30</a:t>
            </a:fld>
            <a:endParaRPr 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DE9F476-88F1-4742-889F-241DAFD6EE60}" type="slidenum">
              <a:rPr lang="en-US"/>
              <a:pPr fontAlgn="base">
                <a:spcBef>
                  <a:spcPct val="0"/>
                </a:spcBef>
                <a:spcAft>
                  <a:spcPct val="0"/>
                </a:spcAft>
              </a:pPr>
              <a:t>3</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97D9EF-061A-4AF9-BAFE-4FF054445B0C}" type="slidenum">
              <a:rPr lang="en-US"/>
              <a:pPr/>
              <a:t>31</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2EF760-6C70-40D3-9105-24D9FD8782ED}" type="slidenum">
              <a:rPr lang="en-US"/>
              <a:pPr/>
              <a:t>32</a:t>
            </a:fld>
            <a:endParaRPr lang="en-US"/>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6C8AB9-2E6E-428C-91CA-788BCA959F2F}" type="slidenum">
              <a:rPr lang="en-US"/>
              <a:pPr/>
              <a:t>33</a:t>
            </a:fld>
            <a:endParaRPr lang="en-US"/>
          </a:p>
        </p:txBody>
      </p:sp>
      <p:sp>
        <p:nvSpPr>
          <p:cNvPr id="911362" name="Rectangle 2"/>
          <p:cNvSpPr>
            <a:spLocks noGrp="1" noRot="1" noChangeAspec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3905F-54AE-48DD-AC83-BC4B3BB21660}" type="slidenum">
              <a:rPr lang="en-US"/>
              <a:pPr/>
              <a:t>34</a:t>
            </a:fld>
            <a:endParaRPr lang="en-US"/>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132AF9-56A4-4995-8A03-742BB5646331}" type="slidenum">
              <a:rPr lang="en-US"/>
              <a:pPr/>
              <a:t>35</a:t>
            </a:fld>
            <a:endParaRPr lang="en-US"/>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F93AA-DA2E-465E-A546-F59A934F164C}" type="slidenum">
              <a:rPr lang="en-US"/>
              <a:pPr/>
              <a:t>36</a:t>
            </a:fld>
            <a:endParaRPr lang="en-US"/>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F94A4-F4F2-46F6-94A6-4F23CF3ECF64}" type="slidenum">
              <a:rPr lang="en-US"/>
              <a:pPr/>
              <a:t>37</a:t>
            </a:fld>
            <a:endParaRPr lang="en-US"/>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B10A2-245E-4257-961A-16D55B18EE11}" type="slidenum">
              <a:rPr lang="en-US"/>
              <a:pPr/>
              <a:t>38</a:t>
            </a:fld>
            <a:endParaRPr lang="en-US"/>
          </a:p>
        </p:txBody>
      </p:sp>
      <p:sp>
        <p:nvSpPr>
          <p:cNvPr id="916482" name="Rectangle 2"/>
          <p:cNvSpPr>
            <a:spLocks noGrp="1" noRot="1" noChangeAspec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A6F73-AF75-4E38-BFB7-8920C9AA0024}" type="slidenum">
              <a:rPr lang="en-US"/>
              <a:pPr/>
              <a:t>39</a:t>
            </a:fld>
            <a:endParaRPr 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FE244-C67E-4D5C-A03D-91FCB54A6418}" type="slidenum">
              <a:rPr lang="en-US"/>
              <a:pPr/>
              <a:t>40</a:t>
            </a:fld>
            <a:endParaRPr lang="en-US"/>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9D2324-AC4A-476F-96D9-C09FB6082A5E}" type="slidenum">
              <a:rPr lang="en-US"/>
              <a:pPr fontAlgn="base">
                <a:spcBef>
                  <a:spcPct val="0"/>
                </a:spcBef>
                <a:spcAft>
                  <a:spcPct val="0"/>
                </a:spcAft>
              </a:pPr>
              <a:t>4</a:t>
            </a:fld>
            <a:endParaRPr lang="en-US"/>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4D62A-F929-4D19-A134-7A73FBB3F01F}" type="slidenum">
              <a:rPr lang="en-US"/>
              <a:pPr/>
              <a:t>41</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7825D1-F704-4D47-828D-519F052CC275}" type="slidenum">
              <a:rPr lang="en-US"/>
              <a:pPr/>
              <a:t>42</a:t>
            </a:fld>
            <a:endParaRPr 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37A52-EBC5-4BFE-B4A3-D5488B4632CE}" type="slidenum">
              <a:rPr lang="en-US"/>
              <a:pPr/>
              <a:t>43</a:t>
            </a:fld>
            <a:endParaRPr 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A7D69C-2654-4C06-A104-B2F9096E7BDA}" type="slidenum">
              <a:rPr lang="en-US"/>
              <a:pPr/>
              <a:t>44</a:t>
            </a:fld>
            <a:endParaRPr 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22B74-743C-49BC-92C7-7D19E12E15E6}" type="slidenum">
              <a:rPr lang="en-US"/>
              <a:pPr/>
              <a:t>45</a:t>
            </a:fld>
            <a:endParaRPr lang="en-US"/>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DE577-2A91-4A88-B30A-6EEC66A3CB54}" type="slidenum">
              <a:rPr lang="en-US"/>
              <a:pPr/>
              <a:t>46</a:t>
            </a:fld>
            <a:endParaRPr 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01792C-39C4-4F01-9B8B-45B64D5AD389}" type="slidenum">
              <a:rPr lang="en-US"/>
              <a:pPr fontAlgn="base">
                <a:spcBef>
                  <a:spcPct val="0"/>
                </a:spcBef>
                <a:spcAft>
                  <a:spcPct val="0"/>
                </a:spcAft>
              </a:pPr>
              <a:t>5</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A1C48F4-069C-4E89-BF36-CB82550EA7C3}" type="slidenum">
              <a:rPr lang="en-US"/>
              <a:pPr fontAlgn="base">
                <a:spcBef>
                  <a:spcPct val="0"/>
                </a:spcBef>
                <a:spcAft>
                  <a:spcPct val="0"/>
                </a:spcAft>
              </a:pPr>
              <a:t>6</a:t>
            </a:fld>
            <a:endParaRPr 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AA8E1A-EC24-4A06-98D1-94203F4F7CB9}" type="slidenum">
              <a:rPr lang="en-US"/>
              <a:pPr fontAlgn="base">
                <a:spcBef>
                  <a:spcPct val="0"/>
                </a:spcBef>
                <a:spcAft>
                  <a:spcPct val="0"/>
                </a:spcAft>
              </a:pPr>
              <a:t>7</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5EFDC8-1905-43BE-8001-6C7D1427FE80}" type="slidenum">
              <a:rPr lang="en-US"/>
              <a:pPr fontAlgn="base">
                <a:spcBef>
                  <a:spcPct val="0"/>
                </a:spcBef>
                <a:spcAft>
                  <a:spcPct val="0"/>
                </a:spcAft>
              </a:pPr>
              <a:t>8</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8B5690-695E-4099-890E-1248DEDC8C55}" type="slidenum">
              <a:rPr lang="en-US"/>
              <a:pPr fontAlgn="base">
                <a:spcBef>
                  <a:spcPct val="0"/>
                </a:spcBef>
                <a:spcAft>
                  <a:spcPct val="0"/>
                </a:spcAft>
              </a:pPr>
              <a:t>9</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6B6EF021-80AC-4978-BDF4-D5D47DD9C2F0}" type="datetime1">
              <a:rPr lang="en-US"/>
              <a:pPr>
                <a:defRPr/>
              </a:pPr>
              <a:t>10/16/2016</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C1FF921-B1BD-4F6E-8663-7381EDB3FDF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CEEE92B-5421-4AD9-A06A-6121A015A064}" type="datetime1">
              <a:rPr lang="en-US"/>
              <a:pPr>
                <a:defRPr/>
              </a:pPr>
              <a:t>10/16/2016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8D71DDA-4814-4051-AC02-A4501018AB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78E39F6-DB2A-41D8-8DBF-E8BEFA72C30A}" type="datetime1">
              <a:rPr lang="en-US"/>
              <a:pPr>
                <a:defRPr/>
              </a:pPr>
              <a:t>10/16/2016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5549A98-DC68-4A5E-9B68-2422EC511F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7D7D9EE4-BC23-41F8-A90D-6010CA84B9C6}" type="datetime1">
              <a:rPr lang="en-US"/>
              <a:pPr>
                <a:defRPr/>
              </a:pPr>
              <a:t>10/16/2016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46A0280-6DB7-40D1-A84C-7B25AE5E7B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74DFA13-92DE-45C8-98FE-87054EE81159}" type="datetime1">
              <a:rPr lang="en-US"/>
              <a:pPr>
                <a:defRPr/>
              </a:pPr>
              <a:t>10/16/2016</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57544B2C-7E8B-41CB-A4BC-0E136E09E2C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F6E54905-FB48-46E3-A418-DA0F0DF4232E}" type="datetime1">
              <a:rPr lang="en-US"/>
              <a:pPr>
                <a:defRPr/>
              </a:pPr>
              <a:t>10/16/2016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597110D-8923-4033-A631-195C04906A4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2E471B9F-A352-415A-A0ED-C2C826CDEF55}" type="datetime1">
              <a:rPr lang="en-US"/>
              <a:pPr>
                <a:defRPr/>
              </a:pPr>
              <a:t>10/16/2016</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154F996-76E6-4531-8081-C6DEED26B36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6EC07B71-FFCE-46F9-9B47-8E5F8B170EA0}" type="datetime1">
              <a:rPr lang="en-US"/>
              <a:pPr>
                <a:defRPr/>
              </a:pPr>
              <a:t>10/16/2016</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AFD81E5-4B71-4402-8892-7EAB6188C1A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85FD46C-E198-480E-A9C3-2165DA266C56}" type="datetime1">
              <a:rPr lang="en-US"/>
              <a:pPr>
                <a:defRPr/>
              </a:pPr>
              <a:t>10/16/2016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22B77C9-42CB-4D89-8EA5-252671BF13C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5F622840-3ACC-46A6-B264-347D7D891A2B}" type="datetime1">
              <a:rPr lang="en-US"/>
              <a:pPr>
                <a:defRPr/>
              </a:pPr>
              <a:t>10/16/2016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9701262-8BA0-4E47-88F7-643A66BC008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E7645AB1-677A-416C-9DFD-2C851154440D}" type="datetime1">
              <a:rPr lang="en-US"/>
              <a:pPr>
                <a:defRPr/>
              </a:pPr>
              <a:t>10/16/2016</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53D42EF2-7FCF-4FA6-96BF-9481DCA208C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fld id="{A826B9F6-06DF-479A-A71A-1D1163EFFDAD}" type="datetime1">
              <a:rPr lang="en-US"/>
              <a:pPr>
                <a:defRPr/>
              </a:pPr>
              <a:t>10/16/2016</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BD30E8DE-CACF-49E3-90F8-AB8CCBAEB4B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703" r:id="rId4"/>
    <p:sldLayoutId id="2147483704" r:id="rId5"/>
    <p:sldLayoutId id="2147483705" r:id="rId6"/>
    <p:sldLayoutId id="2147483698" r:id="rId7"/>
    <p:sldLayoutId id="2147483706" r:id="rId8"/>
    <p:sldLayoutId id="2147483707" r:id="rId9"/>
    <p:sldLayoutId id="2147483699" r:id="rId10"/>
    <p:sldLayoutId id="2147483700"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404813"/>
            <a:ext cx="7772400" cy="1736725"/>
          </a:xfrm>
        </p:spPr>
        <p:txBody>
          <a:bodyPr/>
          <a:lstStyle/>
          <a:p>
            <a:pPr eaLnBrk="1" fontAlgn="auto" hangingPunct="1">
              <a:spcAft>
                <a:spcPts val="0"/>
              </a:spcAft>
              <a:defRPr/>
            </a:pPr>
            <a:r>
              <a:rPr lang="en-IE" sz="3600"/>
              <a:t>Course -  DT228/1</a:t>
            </a:r>
            <a:endParaRPr lang="en-US" sz="3600"/>
          </a:p>
        </p:txBody>
      </p:sp>
      <p:sp>
        <p:nvSpPr>
          <p:cNvPr id="9219" name="Rectangle 3"/>
          <p:cNvSpPr>
            <a:spLocks noGrp="1" noChangeArrowheads="1"/>
          </p:cNvSpPr>
          <p:nvPr>
            <p:ph type="subTitle" idx="1"/>
          </p:nvPr>
        </p:nvSpPr>
        <p:spPr>
          <a:xfrm>
            <a:off x="1331913" y="2997200"/>
            <a:ext cx="6400800" cy="911225"/>
          </a:xfrm>
        </p:spPr>
        <p:txBody>
          <a:bodyPr/>
          <a:lstStyle/>
          <a:p>
            <a:pPr marR="0" algn="ctr" eaLnBrk="1" hangingPunct="1">
              <a:lnSpc>
                <a:spcPct val="80000"/>
              </a:lnSpc>
            </a:pPr>
            <a:r>
              <a:rPr lang="en-IE" sz="3300">
                <a:solidFill>
                  <a:srgbClr val="474B78"/>
                </a:solidFill>
              </a:rPr>
              <a:t>Information Technology Fundamentals</a:t>
            </a:r>
            <a:endParaRPr lang="en-US" sz="3300">
              <a:solidFill>
                <a:srgbClr val="474B78"/>
              </a:solidFill>
            </a:endParaRPr>
          </a:p>
        </p:txBody>
      </p:sp>
      <p:sp>
        <p:nvSpPr>
          <p:cNvPr id="9220" name="Rectangle 4"/>
          <p:cNvSpPr>
            <a:spLocks noChangeArrowheads="1"/>
          </p:cNvSpPr>
          <p:nvPr/>
        </p:nvSpPr>
        <p:spPr bwMode="auto">
          <a:xfrm>
            <a:off x="1187624" y="4509120"/>
            <a:ext cx="6985000" cy="911225"/>
          </a:xfrm>
          <a:prstGeom prst="rect">
            <a:avLst/>
          </a:prstGeom>
          <a:noFill/>
          <a:ln w="9525">
            <a:noFill/>
            <a:miter lim="800000"/>
            <a:headEnd/>
            <a:tailEnd/>
          </a:ln>
        </p:spPr>
        <p:txBody>
          <a:bodyPr/>
          <a:lstStyle/>
          <a:p>
            <a:pPr algn="ctr">
              <a:spcBef>
                <a:spcPct val="20000"/>
              </a:spcBef>
            </a:pPr>
            <a:r>
              <a:rPr lang="en-IE" sz="3200" dirty="0">
                <a:solidFill>
                  <a:srgbClr val="CC0000"/>
                </a:solidFill>
                <a:latin typeface="Lucida Sans Unicode" pitchFamily="34" charset="0"/>
              </a:rPr>
              <a:t>INFORMATION TECHNOLOGY SECURITY</a:t>
            </a:r>
            <a:endParaRPr lang="en-US" sz="3200" dirty="0">
              <a:solidFill>
                <a:srgbClr val="CC0000"/>
              </a:solidFill>
              <a:latin typeface="Lucida Sans Unicode"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F5B4328-C8BE-48BC-9D7C-4FC7DD869810}" type="slidenum">
              <a:rPr lang="en-US"/>
              <a:pPr>
                <a:defRPr/>
              </a:pPr>
              <a:t>10</a:t>
            </a:fld>
            <a:endParaRPr lang="en-US"/>
          </a:p>
        </p:txBody>
      </p:sp>
      <p:sp>
        <p:nvSpPr>
          <p:cNvPr id="34819" name="Rectangle 2"/>
          <p:cNvSpPr>
            <a:spLocks noGrp="1" noChangeArrowheads="1"/>
          </p:cNvSpPr>
          <p:nvPr>
            <p:ph type="title"/>
          </p:nvPr>
        </p:nvSpPr>
        <p:spPr/>
        <p:txBody>
          <a:bodyPr/>
          <a:lstStyle/>
          <a:p>
            <a:r>
              <a:rPr lang="en-GB"/>
              <a:t>Operational Controls</a:t>
            </a:r>
          </a:p>
        </p:txBody>
      </p:sp>
      <p:sp>
        <p:nvSpPr>
          <p:cNvPr id="34820" name="Rectangle 3"/>
          <p:cNvSpPr>
            <a:spLocks noGrp="1" noChangeArrowheads="1"/>
          </p:cNvSpPr>
          <p:nvPr>
            <p:ph type="body" idx="1"/>
          </p:nvPr>
        </p:nvSpPr>
        <p:spPr/>
        <p:txBody>
          <a:bodyPr>
            <a:normAutofit/>
          </a:bodyPr>
          <a:lstStyle/>
          <a:p>
            <a:pPr lvl="1">
              <a:buFontTx/>
              <a:buNone/>
            </a:pPr>
            <a:r>
              <a:rPr lang="en-US" sz="2800" dirty="0"/>
              <a:t>Operational Controls</a:t>
            </a:r>
          </a:p>
          <a:p>
            <a:pPr lvl="1">
              <a:buFontTx/>
              <a:buNone/>
            </a:pPr>
            <a:endParaRPr lang="en-US" sz="2800" dirty="0"/>
          </a:p>
          <a:p>
            <a:pPr>
              <a:buFontTx/>
              <a:buNone/>
            </a:pPr>
            <a:r>
              <a:rPr lang="en-US" sz="2800" dirty="0"/>
              <a:t>	</a:t>
            </a:r>
            <a:r>
              <a:rPr lang="en-US" dirty="0"/>
              <a:t>Mechanisms implemented and executed by people are procedures that may follow from the Management Control policy documents.</a:t>
            </a:r>
          </a:p>
          <a:p>
            <a:pPr lvl="1">
              <a:buFontTx/>
              <a:buNone/>
            </a:pPr>
            <a:endParaRPr lang="en-GB" sz="2700" dirty="0"/>
          </a:p>
          <a:p>
            <a:pPr>
              <a:buFontTx/>
              <a:buNone/>
            </a:pPr>
            <a:r>
              <a:rPr lang="en-GB" dirty="0"/>
              <a:t>	The mechanisms need to be described – so are written down somewhere.</a:t>
            </a:r>
            <a:endParaRPr lang="en-US" dirty="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97363F1-AF59-4ACB-B052-03BD87E7BFD4}" type="slidenum">
              <a:rPr lang="en-US"/>
              <a:pPr>
                <a:defRPr/>
              </a:pPr>
              <a:t>11</a:t>
            </a:fld>
            <a:endParaRPr lang="en-US"/>
          </a:p>
        </p:txBody>
      </p:sp>
      <p:sp>
        <p:nvSpPr>
          <p:cNvPr id="35843" name="Rectangle 2"/>
          <p:cNvSpPr>
            <a:spLocks noGrp="1" noChangeArrowheads="1"/>
          </p:cNvSpPr>
          <p:nvPr>
            <p:ph type="title"/>
          </p:nvPr>
        </p:nvSpPr>
        <p:spPr/>
        <p:txBody>
          <a:bodyPr/>
          <a:lstStyle/>
          <a:p>
            <a:r>
              <a:rPr lang="en-GB" dirty="0"/>
              <a:t>Technical Controls</a:t>
            </a:r>
          </a:p>
        </p:txBody>
      </p:sp>
      <p:sp>
        <p:nvSpPr>
          <p:cNvPr id="35844" name="Rectangle 3"/>
          <p:cNvSpPr>
            <a:spLocks noGrp="1" noChangeArrowheads="1"/>
          </p:cNvSpPr>
          <p:nvPr>
            <p:ph type="body" idx="1"/>
          </p:nvPr>
        </p:nvSpPr>
        <p:spPr/>
        <p:txBody>
          <a:bodyPr>
            <a:noAutofit/>
          </a:bodyPr>
          <a:lstStyle/>
          <a:p>
            <a:pPr lvl="1">
              <a:buFontTx/>
              <a:buNone/>
            </a:pPr>
            <a:r>
              <a:rPr lang="en-US" sz="2800" dirty="0"/>
              <a:t>Technical Controls</a:t>
            </a:r>
          </a:p>
          <a:p>
            <a:pPr lvl="1">
              <a:buFontTx/>
              <a:buNone/>
            </a:pPr>
            <a:endParaRPr lang="en-US" sz="2800" dirty="0"/>
          </a:p>
          <a:p>
            <a:pPr>
              <a:buFontTx/>
              <a:buNone/>
            </a:pPr>
            <a:r>
              <a:rPr lang="en-US" sz="2800" dirty="0"/>
              <a:t>	</a:t>
            </a:r>
            <a:r>
              <a:rPr lang="en-US" dirty="0"/>
              <a:t>Security controls that the computer system executes might well be documented but, more importantly, can be coded into software.</a:t>
            </a:r>
            <a:endParaRPr lang="en-GB" dirty="0"/>
          </a:p>
          <a:p>
            <a:pPr>
              <a:buFontTx/>
              <a:buNone/>
            </a:pPr>
            <a:r>
              <a:rPr lang="en-GB" dirty="0"/>
              <a:t>	Many software programs contain integrity (security) features or are designed specifically for security - providing diagnostics or providing solutions to security problems</a:t>
            </a:r>
            <a:r>
              <a:rPr lang="en-GB" sz="2800" dirty="0"/>
              <a:t>.</a:t>
            </a:r>
            <a:endParaRPr lang="en-US" sz="2800" dirty="0"/>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62468246-E410-40B4-A153-FA1B76760171}" type="slidenum">
              <a:rPr lang="en-US"/>
              <a:pPr>
                <a:defRPr/>
              </a:pPr>
              <a:t>12</a:t>
            </a:fld>
            <a:endParaRPr lang="en-US"/>
          </a:p>
        </p:txBody>
      </p:sp>
      <p:sp>
        <p:nvSpPr>
          <p:cNvPr id="36867" name="Rectangle 2"/>
          <p:cNvSpPr>
            <a:spLocks noGrp="1" noChangeArrowheads="1"/>
          </p:cNvSpPr>
          <p:nvPr>
            <p:ph type="title"/>
          </p:nvPr>
        </p:nvSpPr>
        <p:spPr/>
        <p:txBody>
          <a:bodyPr/>
          <a:lstStyle/>
          <a:p>
            <a:r>
              <a:rPr lang="en-GB"/>
              <a:t>Security Types</a:t>
            </a:r>
          </a:p>
        </p:txBody>
      </p:sp>
      <p:sp>
        <p:nvSpPr>
          <p:cNvPr id="36868" name="Rectangle 3"/>
          <p:cNvSpPr>
            <a:spLocks noGrp="1" noChangeArrowheads="1"/>
          </p:cNvSpPr>
          <p:nvPr>
            <p:ph type="body" idx="1"/>
          </p:nvPr>
        </p:nvSpPr>
        <p:spPr/>
        <p:txBody>
          <a:bodyPr/>
          <a:lstStyle/>
          <a:p>
            <a:r>
              <a:rPr lang="en-GB" sz="2800" dirty="0"/>
              <a:t>To continue in an examination of the differences in the ‘controls’ let us take a look at three security types;</a:t>
            </a:r>
          </a:p>
          <a:p>
            <a:pPr lvl="1">
              <a:buFontTx/>
              <a:buNone/>
            </a:pPr>
            <a:endParaRPr lang="en-GB" sz="1400" dirty="0">
              <a:solidFill>
                <a:schemeClr val="tx1"/>
              </a:solidFill>
            </a:endParaRPr>
          </a:p>
          <a:p>
            <a:pPr lvl="1"/>
            <a:r>
              <a:rPr lang="en-GB" sz="2700" dirty="0">
                <a:solidFill>
                  <a:schemeClr val="tx1"/>
                </a:solidFill>
              </a:rPr>
              <a:t>Physical controls</a:t>
            </a:r>
          </a:p>
          <a:p>
            <a:pPr lvl="1">
              <a:buFontTx/>
              <a:buNone/>
            </a:pPr>
            <a:endParaRPr lang="en-GB" sz="2700" dirty="0">
              <a:solidFill>
                <a:schemeClr val="tx1"/>
              </a:solidFill>
            </a:endParaRPr>
          </a:p>
          <a:p>
            <a:pPr lvl="1"/>
            <a:r>
              <a:rPr lang="en-GB" sz="2700" dirty="0">
                <a:solidFill>
                  <a:schemeClr val="tx1"/>
                </a:solidFill>
              </a:rPr>
              <a:t>Administrative controls</a:t>
            </a:r>
          </a:p>
          <a:p>
            <a:pPr lvl="1">
              <a:buFontTx/>
              <a:buNone/>
            </a:pPr>
            <a:endParaRPr lang="en-GB" sz="2700" dirty="0">
              <a:solidFill>
                <a:schemeClr val="tx1"/>
              </a:solidFill>
            </a:endParaRPr>
          </a:p>
          <a:p>
            <a:pPr lvl="1"/>
            <a:r>
              <a:rPr lang="en-GB" sz="2700" dirty="0">
                <a:solidFill>
                  <a:schemeClr val="tx1"/>
                </a:solidFill>
              </a:rPr>
              <a:t>Computational controls</a:t>
            </a: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B2D2C5B-CA77-490E-B17F-3B867DFFA329}" type="slidenum">
              <a:rPr lang="en-US"/>
              <a:pPr>
                <a:defRPr/>
              </a:pPr>
              <a:t>13</a:t>
            </a:fld>
            <a:endParaRPr lang="en-US"/>
          </a:p>
        </p:txBody>
      </p:sp>
      <p:sp>
        <p:nvSpPr>
          <p:cNvPr id="37891" name="Rectangle 2"/>
          <p:cNvSpPr>
            <a:spLocks noGrp="1" noChangeArrowheads="1"/>
          </p:cNvSpPr>
          <p:nvPr>
            <p:ph type="title"/>
          </p:nvPr>
        </p:nvSpPr>
        <p:spPr/>
        <p:txBody>
          <a:bodyPr/>
          <a:lstStyle/>
          <a:p>
            <a:r>
              <a:rPr lang="en-GB"/>
              <a:t>Physical Controls</a:t>
            </a:r>
          </a:p>
        </p:txBody>
      </p:sp>
      <p:sp>
        <p:nvSpPr>
          <p:cNvPr id="37892" name="Rectangle 3"/>
          <p:cNvSpPr>
            <a:spLocks noGrp="1" noChangeArrowheads="1"/>
          </p:cNvSpPr>
          <p:nvPr>
            <p:ph type="body" idx="1"/>
          </p:nvPr>
        </p:nvSpPr>
        <p:spPr/>
        <p:txBody>
          <a:bodyPr/>
          <a:lstStyle/>
          <a:p>
            <a:pPr>
              <a:lnSpc>
                <a:spcPct val="90000"/>
              </a:lnSpc>
            </a:pPr>
            <a:r>
              <a:rPr lang="en-GB" sz="2800" dirty="0"/>
              <a:t>Physical security</a:t>
            </a:r>
          </a:p>
          <a:p>
            <a:pPr>
              <a:lnSpc>
                <a:spcPct val="90000"/>
              </a:lnSpc>
              <a:buFontTx/>
              <a:buNone/>
            </a:pPr>
            <a:r>
              <a:rPr lang="en-GB" sz="2800" dirty="0"/>
              <a:t>	</a:t>
            </a:r>
            <a:r>
              <a:rPr lang="en-GB" sz="2600" dirty="0"/>
              <a:t>These ensure that hardware is secure and check for equipment malfunction. May include access to hardware.</a:t>
            </a:r>
          </a:p>
          <a:p>
            <a:pPr>
              <a:lnSpc>
                <a:spcPct val="90000"/>
              </a:lnSpc>
              <a:buFontTx/>
              <a:buNone/>
            </a:pPr>
            <a:r>
              <a:rPr lang="en-GB" sz="2600" dirty="0"/>
              <a:t>	Example: the restriction of access to a computer room to operational personnel or the taking of back-up copies of files in case of accidents. </a:t>
            </a:r>
          </a:p>
          <a:p>
            <a:pPr>
              <a:lnSpc>
                <a:spcPct val="90000"/>
              </a:lnSpc>
              <a:buFontTx/>
              <a:buNone/>
            </a:pPr>
            <a:endParaRPr lang="en-GB" sz="2600" dirty="0"/>
          </a:p>
          <a:p>
            <a:pPr>
              <a:lnSpc>
                <a:spcPct val="90000"/>
              </a:lnSpc>
              <a:buFontTx/>
              <a:buNone/>
            </a:pPr>
            <a:r>
              <a:rPr lang="en-GB" sz="2600" dirty="0"/>
              <a:t>	Hardware controls should take account of fire and environmental hazards.</a:t>
            </a:r>
            <a:endParaRPr lang="en-US" sz="2600" dirty="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Physical Controls (2)</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14</a:t>
            </a:fld>
            <a:endParaRPr lang="en-US"/>
          </a:p>
        </p:txBody>
      </p:sp>
      <p:pic>
        <p:nvPicPr>
          <p:cNvPr id="80898" name="Picture 2" descr="http://www.webchukyso.com/wp-content/uploads/2013/11/IT-Security-Header-HSM.png"/>
          <p:cNvPicPr>
            <a:picLocks noChangeAspect="1" noChangeArrowheads="1"/>
          </p:cNvPicPr>
          <p:nvPr/>
        </p:nvPicPr>
        <p:blipFill>
          <a:blip r:embed="rId2" cstate="print"/>
          <a:srcRect/>
          <a:stretch>
            <a:fillRect/>
          </a:stretch>
        </p:blipFill>
        <p:spPr bwMode="auto">
          <a:xfrm>
            <a:off x="4355976" y="1916832"/>
            <a:ext cx="4562475" cy="2847976"/>
          </a:xfrm>
          <a:prstGeom prst="rect">
            <a:avLst/>
          </a:prstGeom>
          <a:solidFill>
            <a:schemeClr val="bg1"/>
          </a:solidFill>
        </p:spPr>
      </p:pic>
      <p:sp>
        <p:nvSpPr>
          <p:cNvPr id="80900" name="AutoShape 4" descr="data:image/jpeg;base64,/9j/4AAQSkZJRgABAQAAAQABAAD/2wCEAAkGBhQSEBQUEhQUFBUVFBQXFRQXFRUVFBQXFBQVFBQUFRUYHCYeFxkkGRQVHy8gIycqLSwsFR4xNTAqNSYrLCkBCQoKDgwNFA8PFCkcFBwpKSkpKSkpKTUpLCkpKSkpKSkpLCopKSkpLSksKSksLCkpKSkpKSkpKSkpLCkpKSopMP/AABEIAIsBagMBIgACEQEDEQH/xAAcAAACAwEBAQEAAAAAAAAAAAADBAECBQYABwj/xAA8EAABAwIEAwUGBQMEAgMAAAABAAIRAyEEBRIxQVFhBiJxgZETMlKhsdFCYsHh8BQjggczcvEVkkOyw//EABgBAQEBAQEAAAAAAAAAAAAAAAABAgME/8QAJREBAQEAAQMCBgMAAAAAAAAAAAERAgMhMRLRE0GBobHBQlFx/9oADAMBAAIRAxEAPwD5OcbYhrGNkEEgEuIPCXkkeUbpcFehTpWlSXTvb+fJSaaroUUakGDMcCBMfsiIIXgUZ7PA+F0ItQO4Oqx0MrF0AjSRpGkcRqIkC8xt4K2YZdphzBLYkwdcR7xJGw8zxWemsHjnMI2cBPdMEAHfTIOk+XkUAadQjb04fsmWVGu8eX2TdShTrSWOh4AnVbURAvJgCxMjadrLNxGFcww4cSJ4GOR2Pkgio4TA+Vyq6fJXoPDbRI+f7pg0w64/nigLkuGovqhtYuaHWDgWgT+Yu2C280yWhTpnQ9tOo3bVVBDx4QYt81zD6ZG6qAimmYrn6hGjks/UrUcRB+qzYGyFIKsHtOxChzVFXbURm1EqrByg0KGKLdj4jcHxCaxGPDqT4s7SQAdiSIs7hvx9VktqKz3SElwZNXDOaev82jcJjDYxw3/nijiwjccjt+3kquw+r3d+XHy5qypjRw2ac1rYfMbb2O4NwehHFclBG/r90aliSFvUdh/WS5rQAB3nGABJAgbeaoVh4DMYqNJNtj4FbQMlYqiOqaWzEmwA+Ikw0eZgLRyrA2DSZO7jzJMuPmUhhaftKk/hYSB1ebE/4gx4k8l1GFwukdTv9lYPFiqWpjSqlq0A6F7Silq9oRAdCqWI8L2hFA0KAxH0K7aSBdtJEbRTLKCap4ZApTw6ap4dNU8MmG0UCzMOjtpowYp0oBhq9CJpUaER+dnMA+25VD0+59FdjxxgfT9kak9zHB7CWuGxG4tEjkb7oA4vBupu0vHegEiQS2bw4D3XcxuOK8KwEaWgGCCT35niA4QOluKqQohAPSrTz9VZSAgGWKpajaeS8AgEE1/5F+ktIaZmXOaHOJIiZPHr0HIKjaUrQo5cIkjzQZQplTpIuN/5Yp+rWYNjq8Nv/bb0lKveT06D7oJo4sOF4B47ITjqPdFvkn8ty1lWWl+l0d0aRBNuM772j9h1cO+idLm7TE2kTEtOxCBM0o3/AGTeX4lrD3mA8nQCW+DTYj5/Q2bDvsdwqOwyDVzbOaT2AafaOj3oLNJvMcTwtYfRY7MSRvdWZhSTABKbZk5i/oLpVCaQdlBalsSQx0AiZ2mfXktDDBrxJcG+IcTflA+sLGACkOTX9M3m4/4hv1cforN7ogMpm+7wXO8LECPJRQAquppjQ4/CPBgCNSwzyC0GdRFtIJkbabSN+CBL2k2eNXX8Y8+PgfUIdbCgCWuBBMcnA8nM3HzHVdjlX+nVeqJefZMMSXTJ/wAfun8T/pvSaLV3T/xACI+cudG/7FfQcpyGn/R03F9RtRzSTdpaCT3YDha0JSj2Qo0nS9xqQdth0/nVPYrMCbCAAIA4Qg1ssy1lNjdAtpEE3N/15pzSgZMZoM8x6Ep3StgOlRoRtK9oVACxe0o+hRpQA0qWsR200ZmHQKtpJinhk3SwnRN08MoE6eGTLKCabRVg1AAUlbQiwoIVQPSohEIUQgpC9CtC9CK/NYRGVI6jl9kNeRDEA7KpYqU2EmwPkjXB0usd55hAKEalhHO2Hnsm8JREyYgcUZ2Ysbt3j029dvqgFRysfiM/IKcfhGaNw0i7ec/rKqcXVeCWNIaOLQT84WeTzTB6niXiO60HmST8lNRxdd7i7odh4NFgtTLq9J1N9OrpbIGl2kTPUhs7gXJFidrpXF5YWk6TraNqjfdIk/a+8c1cCkKV4O5/sraUEJt2Y1HMFMw4TaWhz+Fg6J4DZO5X2f8AaDU4w2bAbmOvALWfXw2GtLQ7kO9UPiTceZCmjHwXZuo+7v7YiQT73kOHms92INN7qdazmneLHlZdKM5pVabpr+wN9IbT9q/b8TjDW+S5JuCc86qhJJ3JuT4lTQ9/55jBDAXk+Q+5StXE16u50t5Cw+580xRwbW7BHDVnVwnQy0C7r+Kea2FYMTuXZRVru00mOeegsPF2wU0KBHw2EdUcGsa57jwAJPoF2+Vf6cBsOxT44+zYb+Bd/wBLoqVahhm6aDGsHOO8eqDlMo/08qOAdXcKTfhF3nz2HzXUYTB4bCj+0wavjddx8/54LOx2e3N58SsHFZz1QdLje0PX9FgY7O5nzWBi8z6rMxeKP43aBy3eQeTeHnCitnEZuCYJ3Pqr0yTvb6+nDzXL/wDkwLMGjm6dVR3n+HwbHmncno4nEEtoggA3fYNb/wAnn6b9FOXLjwm8rkWS25J3fS8loxQb1k+pKehc/gsJjMMB7So2qIHcLXCB+WpEjzELcoYtr4ixidJ94ffyWuHOcps36yz8py42C6VXSiBeIW0ChXbTkq7aUp7D4RAKhhU7TwqPTowigIAikraUSFEKikKCFeFUhBVRCtpXtKAcL0K8KIQVhRCuVEIPzbSwhd0TtLLhxv8AzkhtxzQIaC7rs31O/kFX276jg2Q3UQAB3Re13b/NEOPqsZYkA8hv6BJ4lxqloY12oEkEXcbbADb5qcZlzqUTEEmIngATYgHillbxsuU3RMRg30zFUOmJAd0JBgc5EdIQwVtDM6VVjWVWQQAG1AWtgyJJhthbk7cpHHZWabWv1NcHcWxblxuDf04IK4PMHUtriZg7TtIO4Ngg162p0w0dGiAqaudp2PAo1DDFxAHEwFfVcz5JgIC2suweJ0w0mmw8XfoI1fRaLH4fCAFxaHR4vNrwLkLNxXbIuMUaZH5nQT5N2HnKzqnmdnaLGONRxMiNR7rR1A+65VuLawlt3wSA4bEcCtrE5k2rSLH0GueR/uvc5zxPwgQ1qz6WEaOCzqpq5zXqNDWH2bBaG2Pm7c/JAo5cNzcp1rUVtNTQFlEBFa1EZSvsuiyfsRiK9yPZs+J+8dG7+sKK50NWtlHZiviSPZsOn4zZvrx8l3WW9k8Lh7u/uv5u90Ho3b+brQxWdwCG26D+dERkZZ2AoUodiH+0d8AswdOZ9fJbL81ZSGmmGsA4NtCwcXnJ5rMr4wlRWtjM8JtPz/n8CxcTmhPFJ1nnz4AXPoEnVcB7x8hBPmdh80Ba2MJtv4foEnXqx7509N3emw8z5IVXGHZvd8Nz4u3WbWqIomLzOPcGnrMvP+XDyhYz6xJPzKtiHkmF7DyNhJNo4nkPVaZa/Z7I/wCoqXJbTZBqP5A7NHNx4fye8zHB1KTAKLR7GnwpOB0GJJd8Tr3J4+qb7O9n6bMOyndztQLwLNe8gF194FmiOSRzSjVy/En2IeGEAlrwCDqF2mfeHjdebpcPi8vi8vH8Z+/9v2n1dud9E9E8/P2VyrtDUp+8fasO53cP+U3XT0cEzEUnVWEAMueF+AAmx81zOIq0K9J1Rgbh64AinrDW1bwQzjqJtHzQsNjxQawaXl0O9rSdbUCQAAxxgvG4A5ceHs8ODosvzBxOlzXdJEujn3dxJWvSok81z2Y4r+qcHNIY4lnOiS0yNbtTbkGxAHARKbfmDsNVLKlWQ1ov3CCBcnedjsL2uoOko4cBMNckcLmlN9muE8tpkTb1TgQMNcrylQURtRVRlGlSCpQV0qCFdRCChCgtVyFCCkKIV4UQgppUQrwvQqj8zF8fzZW3CJicY6oZe7UfIfRVoYR7ydDSefLzQUKhWpHV0IN+i18u9nSBqVHBvBs7+IG5QKYTJ6r4OmAeJt6DcrYwuQU2XqHVHE91o8uPms/FdreFFk/md+gCSpZhXLw9zgSDIBAcB4N2WdGj2jzCkaYphp1CNBaCGiNyCQJHgsSlVqnY6eogH1WpmGa1cQQa1Rzy3aeE7wB4JdrFNXCtPACZdLj1/l002mBtZFbTRGsWQJrEQU1oZdktWuYpMLuuzR/kbLr8t/07a0asTU/wb+p3+QRXEYfCue7SxpceQBJ+S6vKv9PKrwHVnCk3lu4/oPmutw7qOHbposa0bTafM80li87km/6oGsBlOGwvuMl3xuu4+H7L2MzzkR5fouexGaF3FI1K5KDTxecE7Hms6tiyUt7SdrxvwHmdh4IT6g4megkD13PyUBjWvzPIfryQn143Pk39XbegPil31uHDkNkIuQEq4gwQLA7xx8TufNJVCiuchkSgDoVamCkWTTaCZw1C6Kx6WRkm62eyPZOpWxXtHt00qNTiPfc33Wt5/hJPC3NdFQydzWatBLolrNjHN3HyEeIT9DPWGkKYaKREh7W8BxDdt5JJ3ueZWs2d/CbngWvmlOoTRo1Wsc33ncCBuGu3An8QBBvJA30GdowGmni2amhskO70iPepv/FPjF1i4jEs06KdFlxvAnx1bg+apgsK91N9Ko8OBBLLbP2sTvEyYiTBM2KrJTtB2dpAnEUtbmsiWVAGkEkNbpE3Goxtw4yFn4mr7V7A6nVFQ2qNeO8xrSLsLu862zXDhwWjXo1Wge0cXsBbrJjW0Mlge2WuEQ42g8Dui5q/D1mMY10VKcMbWbILvZ0xpphsy4lxY0O6OJJhWUYua4p5qNdSqS2nDA4MNItAP42uu03i62n5jSoVmmqPasYRBAdpJ094OvcAnYzE8rKMyyerh61OrUqh4DQ1tVjQ5pN59oAO/EEX4QUk6u44gAPp06lne1ZejDtRE8acixbcWHBUbjMY6rWH9MdIqEEAe4I2a8kiDvvHSVrYfPSxxZXLWkEAhw7wJMCSDAHiFwuY51V9u4aG6TDe7s4Cwe0i0WJHBddkrGECq8MruvJNyJM3m2sdQOcBcOt1+n0ZL1Lkvbff+m+HDlz7ce7qKdQOEgyL3HSxVwVm08BrDqlAuYWCS3cEcg3Y7G3TgvZXngqktILXDfkd9ryNv3XWZZs8MNZr0VrkuFZpVDIXkNtRXBVV6FEKy8grCiFZQgqoVioQfn+hlDGiXd7mTZo8vutKlRqmmX0KNSq1s3Y0Bndv7xj5ArkX1atQy9x8OA8Am/6l+kNL3lu2kuOn/wBdlNQhWqvqVHPA0ajcNkBWbg/ik+abbSJRG0VnVwCnSAsEZtEowYAjUMO57oa0uJ4ASVAu2kihi6jLOwlV0GsRSHLd32C6fAZPhsPGloc74nXPlO3yRXFZV2Tr1tm6G/E63y3XXZf2Kw1Eaqp9q4bzZvp/2msRnFtxHTbyCycVm5P8/kojfqZs1jYZpaNrWt4rJxWdHnPmsepiifD9kFz43MBFNVceT9kB9Unc+P8A2hX8Orpnybv6whVKjRc3ji7YRybsPmeqAuqR3b/mNm+u7vIFUe8Rcz8m+nHzMdFn4bOW1nuDZhokuNvSb+qVxOEqVnuDRLWlwDpI0yAP+IO994MQgLmHaBrZFyRaIgbTAt4bc1bA4k1GBxbpnhvbmOn2WbWpYaif7hNd4/ACdA4QXWnwELdo0joEt0yB3fh/KgC4qkEpn2CTxWZ06fGT0+6gM2ig4jGsp7mTyH3WPis6e+wsEq2mSbqjaw+LdWdGoU28T/LrtMkqYSgAdQc74juPDkuBw+Bd1HTitrB5E7Trc0hnxHj0aPxH6dEG32l7UtdH9PJLRGuO6JN9M78L7X4r2SZg3GENqR7Vou5pIO0g7X247Qd0vh8NUefZ0KdZpIgu1DVG1zGljenzKeyLspUwuIc+oRHsy1gF5kgkkwPCOpVRp47BaWgU9/qgtraQxplpDtc7Az3YnxKdw7Zf33Bo67+QWzXyilVYG8BsQb8/BRccxg6hqVXteXaCxpbLQW2jUG85HHhyQq+GHtPa0+85jtJPea1wuHatvzDULWPELaxHZ0saSDqABIF5B4EJbC0msDiA8F8CpJmDsJkyBvHjfdUKOxpq1adOpTYTrL2ukw4EToAgjZrQD7wI4zC9nWDp1DqwuhtQkamsgM95tNmmd9TnEaR8J24npUP6mm4PaKbqdQ90Ce8ACON/eG1jugvyd9J4qtdJafcGwc07tPCDNjtPValZCqvr4Kp3sOxoe0e1ZBNN5vJEmGzPDimcDgmVZrYMllWJOGcZDhx0/E3pvyW9gO1NOsz2eKaHD4iIcDtBHPqFj5h2TIccRhHkQQdLgWPbsBbltslk5TLOxNl2HMkz51KrEl7ahc4MMe0ouEa6Ttg5kQWne2xggExtGm+t7Wla82c2549PKQlm4kveahIgGHODQPauaIJ/4CCOpB4bmxYAY/YCCbADnGyx47Tw15dDh6upoPPx8t0SELAMIptneL+PFHIW2UKweqwpDUBmFWUMarqqrCiFZehBVeVoXoQfmhtFFFMBSATstnLeytetcN0jm77LmrICdwGUVaximwu67D1K7HA9lKFGDU/uO3v7votGpmDWiGgNHSyDFy7sO1vexD/8RI9eP0W/QdSot00WNbt4rIxGa/ZIVMceCDcxebnnx81mV8xPDj1We6oXKA7lc8hw8TsPNAZ+IJ++ypq9eQknyCoepjo39XH9B5pfEY5tMHYcYkAmCATc7XG6Bonn3fQn7D5+CXxGOZT7xMEnSCZLiTwHH0hYr85e6u1gGluqDEOJHC4sPBaGOwTjDnO9kxokkmCb8hf6eKBXE55P+0WGzty6SQSBEDbjPHbqhMwFSr33dwTOsvIbYRN+AmwAMSrnHUqZim0vdMFz2k3ie60CN+e3VAqYetibOOqw1RqAFz7xJ0tG3oERo5Vh6FNrn0/7h4vM6bX7o4+J9EnXq1q50zxswNIIEfCDAueO3DmtXLMkbTp6XEv3kCzb/m+w80zXxVOiNJhs7MaN/Ld3ifVFY+V9mBTcHPgkbCQQPGLWT2PzVlMcz8v3RaWHxOJtSZ7NnxOufTYfNP0uwTGjVVJe/jJQcPjM4qVLCw/nBJtokm9yu4xHZYlxDW6QgjCUaFmgVH8ye4D48T0HqFRg4PI3OGp3cb8TrenM9Fq4LLASBTF/icWg+N7NHU/JPOwpMOrVG9GX1xv3WRDW9T80/gcqq1+7TZTbTm5g6f8AJ27z0RClPDMpgwGVX89fcaf/AND4W8Vt5X2SdVPtK4LNrSdZHL8g6fJbeW5FRw/egF/xkAR/wb+H69UHM+1NOnYGTyCDR10cNTgBrG8huT14k9SsDMe1Rf3aYgc+Ky6uJrYp20Nm3/a3Mv7MloBIkqNMvC4GpUMmfFdPllI0wBJKcwmXR73oFoaByCYaJhsSw+KDmOQsqUyGQ0kbjiN4/nNUqYf4bFepYp7D3tvkqjGrYapSbL2mxABtBEiZA5fwoOR4cMa4Ehwe4vGlpa0A9DeSbkn5xK6w4mnUGkzfyI6gjYpDGdnLF1IuBmdMwOsDaen0QZr8jpPBkb/KEnVyw0WuDajzrhjQSSG6jBIHMDbwT+HpuDhqkFu8W1F0y0tOwENI8PGbZk3URM2AcIE+6TIjjYj1TQvSpAiOAAA6ADSPkqvpmpVbSG9nP6MB28yPRrlDXF7JpAOM6YeHNg76iCAXDwnyWnlOC9iCT3nuu953cftwA4AAKYWtQNtHJRCs2+yM2hzW0BbTlHbTRNK9CCkLysoVFV5SvIIUwvL0oPmOFy3D0B3Whx+I3V6+b25Ry6f9rDfjzzQHVSVzVpVszPnzSL8UTxQXOAuTCgOPAR1d+jd/WEBC7yVQ+3dE9TZvrx8pQqtRrQXOvpEkuuBHGNh9VzWZ9pnOJFIw34o7x8J2CI6mpUA94z0mB6bnzQKOYayQ33QBB4XJFhw2XJ5XUqvfoa5xBl7xO/s2l0kneANl0uUUYZ5D9T+qKdcbcT4b+Sy6uD44h7GTaNLS8wS7bhHU25LRxjnBh0yTYW4cysxuUVKh7xdpJN3mAQYEARqItwHigJluaU9bm0WaQ0f7hMvd4fCN9oVamBfXqF14u3VqLWiYkl3PoJJWrl+S06Vw0En8RH0b95RMRmjGmBNR+2lt46cm/wAsgBg8ja0d7vdLhk9fxO84TGIx1OnDSZI2ptG3g0beJhGwuSYrE3d/aZyHvf8At9oXTZR2Qo0fw6ncz9UHI4LLMXiCf/jYdrCQOh4eO66fKexVKldw1u4k3M/quroYE8oTdSnTosL6rmsaN3OIAHmePRXEIYbLuAEBCzbHYfCtms4aiJawXqO8G8B1MBYeb9v3PJp4Jj7yPalhLv8ABhFvF3oFztKmGvLqgq1qpMuG4nnUqAy7wB8wqCZjmlXFEwBRoje5i+we/wDEfygeRQ8DhO8G4fvuP4zSBP8AgwjugXgm/guiy7s3WxOl1V9RrG2a0ta1rRyYzYeJHquxweApUGw0CeJ4nxQczlPYkgaqxDibxA33Mu3K0sa72TYA22A/QLTq4lzrCyillRd7yD51meKxFZ2loIHTfzKZynsabOqr6K3KWN2aJQquC5KYusvB4BlMd0JoFefRIVJQFDlYFBDlYFEFDl4tB3VQV7UqKPw8XajUMxc0w66q2opdT1KB7QytwuOOxHmhVcmY4Q6TeRJ2I4gi4KvgMG5l07pJVGczLQ2zfqSfMm5VmYElaIpc1JQCpUA0KykuVSivEqpXlCqIKhSV5UVK8rQohBEL0KVEIPhRqAW3PIXP7L2px5NHS7vXYfNQGxIFvBSFzV5gAuN+ZufVWXgrBBjdp/8AZA5vHyBK5RdR2r9yn/yd/wDVYLGDSTFx+y1GatlNUtqggkSHAxxDmkEea7XLmd1vh+iyuzOW03uYXNkncyfvZdAW6XCLd2fqpVi/sQN7fVJ1M3bOmk0vd+W/q7b0lZVesamIcx5JaD7uw843819A7O5bTawEMAKisDB9msRiL1XezYfwiRPidz9F1mU9lqVGNLQTzhasXhaeCpjkqgNDAE8FoUcABwTbGwFxX+qOaVaVGk2m8sFR7mv02LgBMatwPAqhvtF27o4aWUh7aqLQD/bYfzvHH8ov4LhswqVsU8VMU5xG7KYLWmPyU9mD8x35lByfBM/p31I742dJtI4XstHJMppPqt1NmTe7r3HVBGW5NUrHRTpGmyL94SQeL3xJ8AI6Ls8n7KUcOA53ed1MgeAWzQoNpshjQ0DYAJN7pN0DFTGHZohRRwbn3KLgKQJuFpAIA0MI1vVGJULwRUqpapUoAvwoKUrZdyWkF5BinL3Kv9G7ktyFCIx24J6NTy4ndaRXkUqzLW8bpmnSA2CspQSCrBVCI1EUIVVd6GUVEKIVl5VFC1VIRFKAJXkRwVYQUUK8KpVELyl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0902" name="Picture 6" descr="http://www.fujitsu.com/fts/Images/Hardware%20security-580x224_tcm21-29844.png"/>
          <p:cNvPicPr>
            <a:picLocks noChangeAspect="1" noChangeArrowheads="1"/>
          </p:cNvPicPr>
          <p:nvPr/>
        </p:nvPicPr>
        <p:blipFill>
          <a:blip r:embed="rId3" cstate="print"/>
          <a:srcRect/>
          <a:stretch>
            <a:fillRect/>
          </a:stretch>
        </p:blipFill>
        <p:spPr bwMode="auto">
          <a:xfrm>
            <a:off x="467544" y="1700808"/>
            <a:ext cx="3542535" cy="1368152"/>
          </a:xfrm>
          <a:prstGeom prst="rect">
            <a:avLst/>
          </a:prstGeom>
          <a:noFill/>
        </p:spPr>
      </p:pic>
      <p:pic>
        <p:nvPicPr>
          <p:cNvPr id="80904" name="Picture 8" descr="http://www.mtp-usa.com/v/vspfiles/assets/images/2-23750-teresa-swipe-card_h.jpg"/>
          <p:cNvPicPr>
            <a:picLocks noChangeAspect="1" noChangeArrowheads="1"/>
          </p:cNvPicPr>
          <p:nvPr/>
        </p:nvPicPr>
        <p:blipFill>
          <a:blip r:embed="rId4" cstate="print"/>
          <a:srcRect/>
          <a:stretch>
            <a:fillRect/>
          </a:stretch>
        </p:blipFill>
        <p:spPr bwMode="auto">
          <a:xfrm>
            <a:off x="1403648" y="3429000"/>
            <a:ext cx="2808312" cy="281954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0702D53-5CA1-4AEA-AFC2-55104BF4C897}" type="slidenum">
              <a:rPr lang="en-US"/>
              <a:pPr>
                <a:defRPr/>
              </a:pPr>
              <a:t>15</a:t>
            </a:fld>
            <a:endParaRPr lang="en-US"/>
          </a:p>
        </p:txBody>
      </p:sp>
      <p:sp>
        <p:nvSpPr>
          <p:cNvPr id="38915" name="Rectangle 2"/>
          <p:cNvSpPr>
            <a:spLocks noGrp="1" noChangeArrowheads="1"/>
          </p:cNvSpPr>
          <p:nvPr>
            <p:ph type="title"/>
          </p:nvPr>
        </p:nvSpPr>
        <p:spPr/>
        <p:txBody>
          <a:bodyPr/>
          <a:lstStyle/>
          <a:p>
            <a:r>
              <a:rPr lang="en-GB"/>
              <a:t>Administrative Controls</a:t>
            </a:r>
            <a:endParaRPr lang="en-US"/>
          </a:p>
        </p:txBody>
      </p:sp>
      <p:sp>
        <p:nvSpPr>
          <p:cNvPr id="38916" name="Rectangle 3"/>
          <p:cNvSpPr>
            <a:spLocks noGrp="1" noChangeArrowheads="1"/>
          </p:cNvSpPr>
          <p:nvPr>
            <p:ph type="body" idx="1"/>
          </p:nvPr>
        </p:nvSpPr>
        <p:spPr/>
        <p:txBody>
          <a:bodyPr/>
          <a:lstStyle/>
          <a:p>
            <a:pPr>
              <a:lnSpc>
                <a:spcPct val="90000"/>
              </a:lnSpc>
              <a:buNone/>
            </a:pPr>
            <a:r>
              <a:rPr lang="en-GB" sz="2800" dirty="0"/>
              <a:t>Administrative disciplines, standards and procedures</a:t>
            </a:r>
          </a:p>
          <a:p>
            <a:pPr>
              <a:lnSpc>
                <a:spcPct val="90000"/>
              </a:lnSpc>
              <a:buFontTx/>
              <a:buNone/>
            </a:pPr>
            <a:r>
              <a:rPr lang="en-GB" sz="2800" dirty="0"/>
              <a:t>	</a:t>
            </a:r>
            <a:r>
              <a:rPr lang="en-GB" sz="2600" dirty="0"/>
              <a:t>These are formalised standards, rules, procedures and control disciplines to ensure that the organisation's other controls are properly executed and enforced. Examples of these controls are:</a:t>
            </a:r>
          </a:p>
          <a:p>
            <a:pPr>
              <a:lnSpc>
                <a:spcPct val="90000"/>
              </a:lnSpc>
              <a:buFontTx/>
              <a:buNone/>
            </a:pPr>
            <a:r>
              <a:rPr lang="en-GB" sz="2600" dirty="0"/>
              <a:t>		segregation of functions</a:t>
            </a:r>
          </a:p>
          <a:p>
            <a:pPr>
              <a:lnSpc>
                <a:spcPct val="90000"/>
              </a:lnSpc>
              <a:buFontTx/>
              <a:buNone/>
            </a:pPr>
            <a:r>
              <a:rPr lang="en-GB" sz="2600" dirty="0"/>
              <a:t>		written policies and procedures </a:t>
            </a:r>
          </a:p>
          <a:p>
            <a:pPr>
              <a:lnSpc>
                <a:spcPct val="90000"/>
              </a:lnSpc>
              <a:buFontTx/>
              <a:buNone/>
            </a:pPr>
            <a:r>
              <a:rPr lang="en-GB" sz="2600" dirty="0"/>
              <a:t>		supervision</a:t>
            </a:r>
            <a:endParaRPr lang="en-US" sz="2600" dirty="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B458D7A-7A85-4ECC-8C7F-B889DCC496DF}" type="slidenum">
              <a:rPr lang="en-US"/>
              <a:pPr>
                <a:defRPr/>
              </a:pPr>
              <a:t>16</a:t>
            </a:fld>
            <a:endParaRPr lang="en-US"/>
          </a:p>
        </p:txBody>
      </p:sp>
      <p:sp>
        <p:nvSpPr>
          <p:cNvPr id="39939" name="Rectangle 2"/>
          <p:cNvSpPr>
            <a:spLocks noGrp="1" noChangeArrowheads="1"/>
          </p:cNvSpPr>
          <p:nvPr>
            <p:ph type="title"/>
          </p:nvPr>
        </p:nvSpPr>
        <p:spPr/>
        <p:txBody>
          <a:bodyPr/>
          <a:lstStyle/>
          <a:p>
            <a:r>
              <a:rPr lang="en-GB"/>
              <a:t>Administrative Controls (2)</a:t>
            </a:r>
            <a:endParaRPr lang="en-US"/>
          </a:p>
        </p:txBody>
      </p:sp>
      <p:sp>
        <p:nvSpPr>
          <p:cNvPr id="1387523" name="Rectangle 3"/>
          <p:cNvSpPr>
            <a:spLocks noGrp="1" noChangeArrowheads="1"/>
          </p:cNvSpPr>
          <p:nvPr>
            <p:ph type="body" idx="1"/>
          </p:nvPr>
        </p:nvSpPr>
        <p:spPr/>
        <p:txBody>
          <a:bodyPr rtlCol="0">
            <a:normAutofit/>
          </a:bodyPr>
          <a:lstStyle/>
          <a:p>
            <a:pPr fontAlgn="auto">
              <a:lnSpc>
                <a:spcPct val="90000"/>
              </a:lnSpc>
              <a:spcAft>
                <a:spcPts val="0"/>
              </a:spcAft>
              <a:buNone/>
              <a:defRPr/>
            </a:pPr>
            <a:r>
              <a:rPr lang="en-GB" sz="2800" dirty="0"/>
              <a:t>Controls over the system implementation process</a:t>
            </a:r>
          </a:p>
          <a:p>
            <a:pPr fontAlgn="auto">
              <a:lnSpc>
                <a:spcPct val="90000"/>
              </a:lnSpc>
              <a:spcAft>
                <a:spcPts val="0"/>
              </a:spcAft>
              <a:buFontTx/>
              <a:buNone/>
              <a:defRPr/>
            </a:pPr>
            <a:r>
              <a:rPr lang="en-GB" sz="2800" dirty="0"/>
              <a:t>	</a:t>
            </a:r>
            <a:r>
              <a:rPr lang="en-GB" sz="2600" dirty="0"/>
              <a:t>Implementation controls audit the system development process at various points in time to ensure that the project is being properly controlled and managed. </a:t>
            </a:r>
          </a:p>
          <a:p>
            <a:pPr fontAlgn="auto">
              <a:lnSpc>
                <a:spcPct val="90000"/>
              </a:lnSpc>
              <a:spcAft>
                <a:spcPts val="0"/>
              </a:spcAft>
              <a:buFontTx/>
              <a:buNone/>
              <a:defRPr/>
            </a:pPr>
            <a:r>
              <a:rPr lang="en-GB" sz="2600" dirty="0"/>
              <a:t>	Example: a 'sign-off' at the end of each stage of the development process where a developer offers a section of the project to a user or manager to sign off, thereby documenting their approval of the development stage offered.</a:t>
            </a:r>
            <a:endParaRPr lang="en-US" sz="2600" dirty="0"/>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26FFB20-E6EB-4ED9-A102-2A98906A09E3}" type="slidenum">
              <a:rPr lang="en-US"/>
              <a:pPr>
                <a:defRPr/>
              </a:pPr>
              <a:t>17</a:t>
            </a:fld>
            <a:endParaRPr lang="en-US"/>
          </a:p>
        </p:txBody>
      </p:sp>
      <p:sp>
        <p:nvSpPr>
          <p:cNvPr id="40963" name="Rectangle 2"/>
          <p:cNvSpPr>
            <a:spLocks noGrp="1" noChangeArrowheads="1"/>
          </p:cNvSpPr>
          <p:nvPr>
            <p:ph type="title"/>
          </p:nvPr>
        </p:nvSpPr>
        <p:spPr/>
        <p:txBody>
          <a:bodyPr/>
          <a:lstStyle/>
          <a:p>
            <a:r>
              <a:rPr lang="en-GB" dirty="0"/>
              <a:t>Administrative Controls (3)</a:t>
            </a:r>
            <a:endParaRPr lang="en-US" dirty="0"/>
          </a:p>
        </p:txBody>
      </p:sp>
      <p:sp>
        <p:nvSpPr>
          <p:cNvPr id="40964" name="Rectangle 3"/>
          <p:cNvSpPr>
            <a:spLocks noGrp="1" noChangeArrowheads="1"/>
          </p:cNvSpPr>
          <p:nvPr>
            <p:ph type="body" idx="1"/>
          </p:nvPr>
        </p:nvSpPr>
        <p:spPr/>
        <p:txBody>
          <a:bodyPr/>
          <a:lstStyle/>
          <a:p>
            <a:pPr>
              <a:lnSpc>
                <a:spcPct val="90000"/>
              </a:lnSpc>
              <a:buNone/>
            </a:pPr>
            <a:r>
              <a:rPr lang="en-GB" sz="2800" dirty="0"/>
              <a:t>Computer operations controls</a:t>
            </a:r>
          </a:p>
          <a:p>
            <a:pPr>
              <a:lnSpc>
                <a:spcPct val="90000"/>
              </a:lnSpc>
              <a:buFontTx/>
              <a:buNone/>
            </a:pPr>
            <a:r>
              <a:rPr lang="en-GB" sz="2800" dirty="0"/>
              <a:t>	</a:t>
            </a:r>
            <a:r>
              <a:rPr lang="en-GB" sz="2600" dirty="0"/>
              <a:t>These apply to the work of the computer department (EG the IT Department) and help to ensure that programmed procedures are consistently and correctly applied to the storage and retrieval of data. </a:t>
            </a:r>
          </a:p>
          <a:p>
            <a:pPr>
              <a:lnSpc>
                <a:spcPct val="90000"/>
              </a:lnSpc>
              <a:buFontTx/>
              <a:buNone/>
            </a:pPr>
            <a:r>
              <a:rPr lang="en-GB" sz="2600" dirty="0"/>
              <a:t>	Example: controls over set-up, operations software, computer operations and backup and </a:t>
            </a:r>
            <a:r>
              <a:rPr lang="en-GB" sz="2600" u="sng" dirty="0"/>
              <a:t>recovery</a:t>
            </a:r>
            <a:r>
              <a:rPr lang="en-GB" sz="2600" dirty="0"/>
              <a:t> procedures.</a:t>
            </a:r>
            <a:endParaRPr lang="en-US" sz="2600" dirty="0"/>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9AB5026-8329-4C22-99D5-379252CD266D}" type="slidenum">
              <a:rPr lang="en-US"/>
              <a:pPr>
                <a:defRPr/>
              </a:pPr>
              <a:t>18</a:t>
            </a:fld>
            <a:endParaRPr lang="en-US"/>
          </a:p>
        </p:txBody>
      </p:sp>
      <p:sp>
        <p:nvSpPr>
          <p:cNvPr id="41987" name="Rectangle 2"/>
          <p:cNvSpPr>
            <a:spLocks noGrp="1" noChangeArrowheads="1"/>
          </p:cNvSpPr>
          <p:nvPr>
            <p:ph type="title"/>
          </p:nvPr>
        </p:nvSpPr>
        <p:spPr/>
        <p:txBody>
          <a:bodyPr/>
          <a:lstStyle/>
          <a:p>
            <a:r>
              <a:rPr lang="en-GB" dirty="0"/>
              <a:t>Computational Controls</a:t>
            </a:r>
            <a:endParaRPr lang="en-US" dirty="0"/>
          </a:p>
        </p:txBody>
      </p:sp>
      <p:sp>
        <p:nvSpPr>
          <p:cNvPr id="1389571" name="Rectangle 3"/>
          <p:cNvSpPr>
            <a:spLocks noGrp="1" noChangeArrowheads="1"/>
          </p:cNvSpPr>
          <p:nvPr>
            <p:ph type="body" idx="1"/>
          </p:nvPr>
        </p:nvSpPr>
        <p:spPr>
          <a:xfrm>
            <a:off x="457200" y="1600200"/>
            <a:ext cx="8229600" cy="4997450"/>
          </a:xfrm>
        </p:spPr>
        <p:txBody>
          <a:bodyPr rtlCol="0">
            <a:normAutofit fontScale="47500" lnSpcReduction="20000"/>
          </a:bodyPr>
          <a:lstStyle/>
          <a:p>
            <a:pPr fontAlgn="auto">
              <a:spcAft>
                <a:spcPts val="0"/>
              </a:spcAft>
              <a:buNone/>
              <a:defRPr/>
            </a:pPr>
            <a:r>
              <a:rPr lang="en-GB" sz="5900" dirty="0"/>
              <a:t>Software controls</a:t>
            </a:r>
          </a:p>
          <a:p>
            <a:pPr fontAlgn="auto">
              <a:spcAft>
                <a:spcPts val="0"/>
              </a:spcAft>
              <a:buFontTx/>
              <a:buNone/>
              <a:defRPr/>
            </a:pPr>
            <a:r>
              <a:rPr lang="en-GB" sz="5100" dirty="0"/>
              <a:t>	These monitor the use of system software and prevent unauthorised access to software programs.</a:t>
            </a:r>
          </a:p>
          <a:p>
            <a:pPr fontAlgn="auto">
              <a:spcAft>
                <a:spcPts val="0"/>
              </a:spcAft>
              <a:buFontTx/>
              <a:buNone/>
              <a:defRPr/>
            </a:pPr>
            <a:endParaRPr lang="en-GB" sz="3400" dirty="0"/>
          </a:p>
          <a:p>
            <a:pPr fontAlgn="auto">
              <a:spcAft>
                <a:spcPts val="0"/>
              </a:spcAft>
              <a:buNone/>
              <a:defRPr/>
            </a:pPr>
            <a:r>
              <a:rPr lang="en-GB" sz="5900" dirty="0"/>
              <a:t>Internal system security</a:t>
            </a:r>
          </a:p>
          <a:p>
            <a:pPr fontAlgn="auto">
              <a:spcAft>
                <a:spcPts val="0"/>
              </a:spcAft>
              <a:buFont typeface="Arial" pitchFamily="34" charset="0"/>
              <a:buNone/>
              <a:defRPr/>
            </a:pPr>
            <a:endParaRPr lang="en-GB" sz="3400" dirty="0"/>
          </a:p>
          <a:p>
            <a:pPr fontAlgn="auto">
              <a:spcAft>
                <a:spcPts val="0"/>
              </a:spcAft>
              <a:buNone/>
              <a:defRPr/>
            </a:pPr>
            <a:r>
              <a:rPr lang="en-GB" sz="5900" dirty="0"/>
              <a:t>Data security controls</a:t>
            </a:r>
          </a:p>
          <a:p>
            <a:pPr fontAlgn="auto">
              <a:spcAft>
                <a:spcPts val="0"/>
              </a:spcAft>
              <a:buFont typeface="Arial" pitchFamily="34" charset="0"/>
              <a:buNone/>
              <a:defRPr/>
            </a:pPr>
            <a:endParaRPr lang="en-GB" sz="3400" dirty="0"/>
          </a:p>
          <a:p>
            <a:pPr fontAlgn="auto">
              <a:spcAft>
                <a:spcPts val="0"/>
              </a:spcAft>
              <a:buNone/>
              <a:defRPr/>
            </a:pPr>
            <a:r>
              <a:rPr lang="en-GB" sz="5900" dirty="0"/>
              <a:t>Application controls</a:t>
            </a:r>
          </a:p>
          <a:p>
            <a:pPr fontAlgn="auto">
              <a:spcAft>
                <a:spcPts val="0"/>
              </a:spcAft>
              <a:buFont typeface="Arial" pitchFamily="34" charset="0"/>
              <a:buNone/>
              <a:defRPr/>
            </a:pPr>
            <a:r>
              <a:rPr lang="en-GB" dirty="0"/>
              <a:t>	</a:t>
            </a:r>
            <a:r>
              <a:rPr lang="en-GB" sz="5100" dirty="0"/>
              <a:t>Specific controls within each computer application. Include automated and manual procedures that ensure that only authorised data are processed by a particular application.</a:t>
            </a:r>
          </a:p>
          <a:p>
            <a:pPr fontAlgn="auto">
              <a:spcAft>
                <a:spcPts val="0"/>
              </a:spcAft>
              <a:buFontTx/>
              <a:buNone/>
              <a:defRPr/>
            </a:pPr>
            <a:r>
              <a:rPr lang="en-GB" sz="4700" dirty="0"/>
              <a:t> </a:t>
            </a:r>
          </a:p>
          <a:p>
            <a:pPr fontAlgn="auto">
              <a:spcAft>
                <a:spcPts val="0"/>
              </a:spcAft>
              <a:buFontTx/>
              <a:buNone/>
              <a:defRPr/>
            </a:pPr>
            <a:r>
              <a:rPr lang="en-GB" sz="2800" dirty="0"/>
              <a:t>	</a:t>
            </a:r>
            <a:endParaRPr lang="en-US" sz="2800" dirty="0"/>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5B6074C-FA18-4625-BFF3-9286268AEB52}" type="slidenum">
              <a:rPr lang="en-US"/>
              <a:pPr>
                <a:defRPr/>
              </a:pPr>
              <a:t>19</a:t>
            </a:fld>
            <a:endParaRPr lang="en-US"/>
          </a:p>
        </p:txBody>
      </p:sp>
      <p:sp>
        <p:nvSpPr>
          <p:cNvPr id="43011" name="Rectangle 2"/>
          <p:cNvSpPr>
            <a:spLocks noGrp="1" noChangeArrowheads="1"/>
          </p:cNvSpPr>
          <p:nvPr>
            <p:ph type="title"/>
          </p:nvPr>
        </p:nvSpPr>
        <p:spPr/>
        <p:txBody>
          <a:bodyPr/>
          <a:lstStyle/>
          <a:p>
            <a:r>
              <a:rPr lang="en-GB" dirty="0"/>
              <a:t>Computational Controls (2)</a:t>
            </a:r>
            <a:endParaRPr lang="en-US" dirty="0"/>
          </a:p>
        </p:txBody>
      </p:sp>
      <p:sp>
        <p:nvSpPr>
          <p:cNvPr id="43012" name="Rectangle 3"/>
          <p:cNvSpPr>
            <a:spLocks noGrp="1" noChangeArrowheads="1"/>
          </p:cNvSpPr>
          <p:nvPr>
            <p:ph type="body" idx="1"/>
          </p:nvPr>
        </p:nvSpPr>
        <p:spPr/>
        <p:txBody>
          <a:bodyPr/>
          <a:lstStyle/>
          <a:p>
            <a:pPr>
              <a:buNone/>
            </a:pPr>
            <a:r>
              <a:rPr lang="en-GB" sz="2800" dirty="0"/>
              <a:t>Application controls are usually in one of three categories:</a:t>
            </a:r>
          </a:p>
          <a:p>
            <a:pPr>
              <a:buNone/>
            </a:pPr>
            <a:endParaRPr lang="en-GB" sz="2800" dirty="0"/>
          </a:p>
          <a:p>
            <a:pPr lvl="2"/>
            <a:r>
              <a:rPr lang="en-GB" sz="2600" dirty="0"/>
              <a:t>Input controls</a:t>
            </a:r>
          </a:p>
          <a:p>
            <a:pPr lvl="2"/>
            <a:r>
              <a:rPr lang="en-GB" sz="2600" dirty="0"/>
              <a:t>Processing controls</a:t>
            </a:r>
          </a:p>
          <a:p>
            <a:pPr lvl="2"/>
            <a:r>
              <a:rPr lang="en-GB" sz="2600" dirty="0"/>
              <a:t>Output controls</a:t>
            </a:r>
            <a:endParaRPr lang="en-US" sz="2600" dirty="0"/>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86947A9-CEAF-4A50-8DFF-36F5C5832ECD}" type="slidenum">
              <a:rPr lang="en-US"/>
              <a:pPr>
                <a:defRPr/>
              </a:pPr>
              <a:t>2</a:t>
            </a:fld>
            <a:endParaRPr lang="en-US"/>
          </a:p>
        </p:txBody>
      </p:sp>
      <p:sp>
        <p:nvSpPr>
          <p:cNvPr id="27651" name="Rectangle 2"/>
          <p:cNvSpPr>
            <a:spLocks noGrp="1" noChangeArrowheads="1"/>
          </p:cNvSpPr>
          <p:nvPr>
            <p:ph type="title"/>
          </p:nvPr>
        </p:nvSpPr>
        <p:spPr/>
        <p:txBody>
          <a:bodyPr>
            <a:normAutofit/>
          </a:bodyPr>
          <a:lstStyle/>
          <a:p>
            <a:r>
              <a:rPr lang="en-GB" sz="3200" dirty="0"/>
              <a:t>Information Systems in Organisations</a:t>
            </a:r>
            <a:endParaRPr lang="en-US" sz="3200" dirty="0"/>
          </a:p>
        </p:txBody>
      </p:sp>
      <p:sp>
        <p:nvSpPr>
          <p:cNvPr id="27652" name="Rectangle 3"/>
          <p:cNvSpPr>
            <a:spLocks noGrp="1" noChangeArrowheads="1"/>
          </p:cNvSpPr>
          <p:nvPr>
            <p:ph type="body" idx="1"/>
          </p:nvPr>
        </p:nvSpPr>
        <p:spPr/>
        <p:txBody>
          <a:bodyPr/>
          <a:lstStyle/>
          <a:p>
            <a:pPr eaLnBrk="1" hangingPunct="1">
              <a:buFont typeface="Wingdings 2" pitchFamily="18" charset="2"/>
              <a:buNone/>
            </a:pPr>
            <a:r>
              <a:rPr lang="en-GB" altLang="en-US" sz="2800" dirty="0"/>
              <a:t>An organisation is a person or group of people united for some purpose – </a:t>
            </a:r>
          </a:p>
          <a:p>
            <a:pPr lvl="1" eaLnBrk="1" hangingPunct="1">
              <a:buNone/>
            </a:pPr>
            <a:r>
              <a:rPr lang="en-GB" altLang="en-US" sz="2800" dirty="0"/>
              <a:t>	</a:t>
            </a:r>
            <a:r>
              <a:rPr lang="en-GB" altLang="en-US" sz="2600" dirty="0"/>
              <a:t>to deliver a product, a service, information...</a:t>
            </a:r>
          </a:p>
          <a:p>
            <a:pPr lvl="1" eaLnBrk="1" hangingPunct="1"/>
            <a:endParaRPr lang="en-GB" altLang="en-US" sz="2600" dirty="0"/>
          </a:p>
          <a:p>
            <a:pPr eaLnBrk="1" hangingPunct="1">
              <a:buFont typeface="Wingdings 2" pitchFamily="18" charset="2"/>
              <a:buNone/>
            </a:pPr>
            <a:r>
              <a:rPr lang="en-GB" altLang="en-US" sz="2800" dirty="0"/>
              <a:t>Many organisations are established for trade – to generate profit, but not necessarily. They may be charities or government departments. They still need management and information systems!</a:t>
            </a:r>
          </a:p>
        </p:txBody>
      </p:sp>
    </p:spTree>
    <p:extLst>
      <p:ext uri="{BB962C8B-B14F-4D97-AF65-F5344CB8AC3E}">
        <p14:creationId xmlns:p14="http://schemas.microsoft.com/office/powerpoint/2010/main" val="1244751352"/>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8C0D3B2-D397-45CD-8B37-3783B545D9C1}" type="slidenum">
              <a:rPr lang="en-US"/>
              <a:pPr>
                <a:defRPr/>
              </a:pPr>
              <a:t>20</a:t>
            </a:fld>
            <a:endParaRPr lang="en-US"/>
          </a:p>
        </p:txBody>
      </p:sp>
      <p:sp>
        <p:nvSpPr>
          <p:cNvPr id="1342466" name="Rectangle 2"/>
          <p:cNvSpPr>
            <a:spLocks noGrp="1" noChangeArrowheads="1"/>
          </p:cNvSpPr>
          <p:nvPr>
            <p:ph type="title"/>
          </p:nvPr>
        </p:nvSpPr>
        <p:spPr/>
        <p:txBody>
          <a:bodyPr rtlCol="0">
            <a:normAutofit/>
          </a:bodyPr>
          <a:lstStyle/>
          <a:p>
            <a:pPr fontAlgn="auto">
              <a:spcAft>
                <a:spcPts val="0"/>
              </a:spcAft>
              <a:defRPr/>
            </a:pPr>
            <a:r>
              <a:rPr lang="en-GB" sz="2800" dirty="0"/>
              <a:t>Issues and Considerations of Security Management</a:t>
            </a:r>
          </a:p>
        </p:txBody>
      </p:sp>
      <p:sp>
        <p:nvSpPr>
          <p:cNvPr id="44036" name="Rectangle 3"/>
          <p:cNvSpPr>
            <a:spLocks noGrp="1" noChangeArrowheads="1"/>
          </p:cNvSpPr>
          <p:nvPr>
            <p:ph type="body" idx="1"/>
          </p:nvPr>
        </p:nvSpPr>
        <p:spPr/>
        <p:txBody>
          <a:bodyPr/>
          <a:lstStyle/>
          <a:p>
            <a:r>
              <a:rPr lang="en-US" sz="2800" dirty="0"/>
              <a:t>Access control</a:t>
            </a:r>
          </a:p>
          <a:p>
            <a:r>
              <a:rPr lang="en-US" sz="2800" dirty="0"/>
              <a:t>Awareness and training</a:t>
            </a:r>
          </a:p>
          <a:p>
            <a:r>
              <a:rPr lang="en-US" sz="2800" dirty="0"/>
              <a:t>Audit and accountability</a:t>
            </a:r>
          </a:p>
          <a:p>
            <a:r>
              <a:rPr lang="en-US" sz="2800" dirty="0"/>
              <a:t>Certification, accreditation, and security assessments</a:t>
            </a:r>
          </a:p>
          <a:p>
            <a:r>
              <a:rPr lang="en-US" sz="2800" dirty="0"/>
              <a:t>Configuration management</a:t>
            </a:r>
          </a:p>
          <a:p>
            <a:r>
              <a:rPr lang="en-US" sz="2800" dirty="0"/>
              <a:t>Contingency planning</a:t>
            </a:r>
          </a:p>
          <a:p>
            <a:r>
              <a:rPr lang="en-US" sz="2800" dirty="0"/>
              <a:t>Identification and authentication</a:t>
            </a:r>
          </a:p>
          <a:p>
            <a:r>
              <a:rPr lang="en-US" sz="2800" dirty="0"/>
              <a:t>Incident response</a:t>
            </a: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178BD60-EB98-46EE-8F3A-4D6302D3FE21}" type="slidenum">
              <a:rPr lang="en-US"/>
              <a:pPr>
                <a:defRPr/>
              </a:pPr>
              <a:t>21</a:t>
            </a:fld>
            <a:endParaRPr lang="en-US"/>
          </a:p>
        </p:txBody>
      </p:sp>
      <p:sp>
        <p:nvSpPr>
          <p:cNvPr id="1341442" name="Rectangle 2"/>
          <p:cNvSpPr>
            <a:spLocks noGrp="1" noChangeArrowheads="1"/>
          </p:cNvSpPr>
          <p:nvPr>
            <p:ph type="title"/>
          </p:nvPr>
        </p:nvSpPr>
        <p:spPr/>
        <p:txBody>
          <a:bodyPr rtlCol="0">
            <a:normAutofit/>
          </a:bodyPr>
          <a:lstStyle/>
          <a:p>
            <a:pPr fontAlgn="auto">
              <a:spcAft>
                <a:spcPts val="0"/>
              </a:spcAft>
              <a:defRPr/>
            </a:pPr>
            <a:r>
              <a:rPr lang="en-GB" sz="2800" dirty="0"/>
              <a:t>Issues and Considerations of Security Management (2)</a:t>
            </a:r>
          </a:p>
        </p:txBody>
      </p:sp>
      <p:sp>
        <p:nvSpPr>
          <p:cNvPr id="1341443" name="Rectangle 3"/>
          <p:cNvSpPr>
            <a:spLocks noGrp="1" noChangeArrowheads="1"/>
          </p:cNvSpPr>
          <p:nvPr>
            <p:ph type="body" idx="1"/>
          </p:nvPr>
        </p:nvSpPr>
        <p:spPr/>
        <p:txBody>
          <a:bodyPr rtlCol="0">
            <a:normAutofit/>
          </a:bodyPr>
          <a:lstStyle/>
          <a:p>
            <a:pPr>
              <a:defRPr/>
            </a:pPr>
            <a:r>
              <a:rPr lang="en-US" sz="2800" dirty="0"/>
              <a:t>Maintenance</a:t>
            </a:r>
          </a:p>
          <a:p>
            <a:pPr>
              <a:defRPr/>
            </a:pPr>
            <a:r>
              <a:rPr lang="en-US" sz="2800" dirty="0"/>
              <a:t>Media protection </a:t>
            </a:r>
          </a:p>
          <a:p>
            <a:pPr>
              <a:defRPr/>
            </a:pPr>
            <a:r>
              <a:rPr lang="en-US" sz="2800" dirty="0"/>
              <a:t>Physical and environmental protection</a:t>
            </a:r>
          </a:p>
          <a:p>
            <a:pPr>
              <a:defRPr/>
            </a:pPr>
            <a:r>
              <a:rPr lang="en-US" sz="2800" dirty="0"/>
              <a:t>Planning</a:t>
            </a:r>
          </a:p>
          <a:p>
            <a:pPr>
              <a:defRPr/>
            </a:pPr>
            <a:r>
              <a:rPr lang="en-US" sz="2800" dirty="0"/>
              <a:t>Personnel security</a:t>
            </a:r>
          </a:p>
          <a:p>
            <a:pPr>
              <a:defRPr/>
            </a:pPr>
            <a:r>
              <a:rPr lang="en-US" sz="2800" dirty="0"/>
              <a:t>Risk assessment</a:t>
            </a:r>
          </a:p>
          <a:p>
            <a:pPr>
              <a:defRPr/>
            </a:pPr>
            <a:r>
              <a:rPr lang="en-US" sz="2800" dirty="0"/>
              <a:t>System and services acquisition</a:t>
            </a:r>
          </a:p>
          <a:p>
            <a:pPr>
              <a:defRPr/>
            </a:pPr>
            <a:r>
              <a:rPr lang="en-US" sz="2800" dirty="0"/>
              <a:t>System and communications protection</a:t>
            </a:r>
          </a:p>
          <a:p>
            <a:pPr>
              <a:defRPr/>
            </a:pPr>
            <a:r>
              <a:rPr lang="en-US" sz="2800" dirty="0"/>
              <a:t>System and information integrity</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886AC8C-C92E-450A-88A8-F010B427A166}" type="slidenum">
              <a:rPr lang="en-US"/>
              <a:pPr/>
              <a:t>22</a:t>
            </a:fld>
            <a:endParaRPr lang="en-US"/>
          </a:p>
        </p:txBody>
      </p:sp>
      <p:sp>
        <p:nvSpPr>
          <p:cNvPr id="822274" name="Rectangle 2"/>
          <p:cNvSpPr>
            <a:spLocks noGrp="1" noChangeArrowheads="1"/>
          </p:cNvSpPr>
          <p:nvPr>
            <p:ph type="title"/>
          </p:nvPr>
        </p:nvSpPr>
        <p:spPr/>
        <p:txBody>
          <a:bodyPr/>
          <a:lstStyle/>
          <a:p>
            <a:r>
              <a:rPr lang="en-GB" dirty="0"/>
              <a:t>Viruses</a:t>
            </a:r>
            <a:endParaRPr lang="en-US" dirty="0"/>
          </a:p>
        </p:txBody>
      </p:sp>
      <p:sp>
        <p:nvSpPr>
          <p:cNvPr id="822275" name="Rectangle 3"/>
          <p:cNvSpPr>
            <a:spLocks noGrp="1" noChangeArrowheads="1"/>
          </p:cNvSpPr>
          <p:nvPr>
            <p:ph type="body" idx="1"/>
          </p:nvPr>
        </p:nvSpPr>
        <p:spPr/>
        <p:txBody>
          <a:bodyPr/>
          <a:lstStyle/>
          <a:p>
            <a:r>
              <a:rPr lang="en-US" sz="2800" dirty="0">
                <a:cs typeface="Times New Roman" pitchFamily="18" charset="0"/>
              </a:rPr>
              <a:t>A computer virus is a piece of programming code inserted into other software programs to cause some unexpected and, for the victim, usually undesirable event. </a:t>
            </a:r>
          </a:p>
          <a:p>
            <a:r>
              <a:rPr lang="en-US" sz="2800" dirty="0"/>
              <a:t>This code is a self-replicating or self-reproducing automation program that spreads by inserting copies of itself into other executable code, files or documents.</a:t>
            </a:r>
            <a:endParaRPr lang="en-US" sz="2800" dirty="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D27F5FD-9BCD-4DF1-8028-793CC80ADB5F}" type="slidenum">
              <a:rPr lang="en-US"/>
              <a:pPr/>
              <a:t>23</a:t>
            </a:fld>
            <a:endParaRPr lang="en-US"/>
          </a:p>
        </p:txBody>
      </p:sp>
      <p:sp>
        <p:nvSpPr>
          <p:cNvPr id="824322" name="Rectangle 2"/>
          <p:cNvSpPr>
            <a:spLocks noGrp="1" noChangeArrowheads="1"/>
          </p:cNvSpPr>
          <p:nvPr>
            <p:ph type="title"/>
          </p:nvPr>
        </p:nvSpPr>
        <p:spPr/>
        <p:txBody>
          <a:bodyPr>
            <a:normAutofit/>
          </a:bodyPr>
          <a:lstStyle/>
          <a:p>
            <a:r>
              <a:rPr lang="en-GB" dirty="0"/>
              <a:t>Viruses (2)</a:t>
            </a:r>
            <a:endParaRPr lang="en-US" dirty="0"/>
          </a:p>
        </p:txBody>
      </p:sp>
      <p:sp>
        <p:nvSpPr>
          <p:cNvPr id="824323" name="Rectangle 3"/>
          <p:cNvSpPr>
            <a:spLocks noGrp="1" noChangeArrowheads="1"/>
          </p:cNvSpPr>
          <p:nvPr>
            <p:ph type="body" idx="1"/>
          </p:nvPr>
        </p:nvSpPr>
        <p:spPr/>
        <p:txBody>
          <a:bodyPr/>
          <a:lstStyle/>
          <a:p>
            <a:r>
              <a:rPr lang="en-GB" sz="2800" dirty="0"/>
              <a:t>The files or code that the malicious code is affected by is, in a computer technician’s terms, said to be ‘infected’ because the idea of self-replicating code is similar to the description of a biological infection.</a:t>
            </a:r>
          </a:p>
          <a:p>
            <a:endParaRPr lang="en-GB" sz="2800" dirty="0"/>
          </a:p>
          <a:p>
            <a:r>
              <a:rPr lang="en-GB" sz="2800" dirty="0"/>
              <a:t>The ‘infected’ file is usually called the ‘host’.</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B4A9C3A-3771-47C2-8B28-1A3F767849F1}" type="slidenum">
              <a:rPr lang="en-US"/>
              <a:pPr/>
              <a:t>24</a:t>
            </a:fld>
            <a:endParaRPr lang="en-US"/>
          </a:p>
        </p:txBody>
      </p:sp>
      <p:sp>
        <p:nvSpPr>
          <p:cNvPr id="825346" name="Rectangle 2"/>
          <p:cNvSpPr>
            <a:spLocks noGrp="1" noChangeArrowheads="1"/>
          </p:cNvSpPr>
          <p:nvPr>
            <p:ph type="title"/>
          </p:nvPr>
        </p:nvSpPr>
        <p:spPr/>
        <p:txBody>
          <a:bodyPr>
            <a:normAutofit/>
          </a:bodyPr>
          <a:lstStyle/>
          <a:p>
            <a:r>
              <a:rPr lang="en-GB" dirty="0"/>
              <a:t>Viruses (3)</a:t>
            </a:r>
            <a:endParaRPr lang="en-US" dirty="0"/>
          </a:p>
        </p:txBody>
      </p:sp>
      <p:sp>
        <p:nvSpPr>
          <p:cNvPr id="825347" name="Rectangle 3"/>
          <p:cNvSpPr>
            <a:spLocks noGrp="1" noChangeArrowheads="1"/>
          </p:cNvSpPr>
          <p:nvPr>
            <p:ph type="body" idx="1"/>
          </p:nvPr>
        </p:nvSpPr>
        <p:spPr/>
        <p:txBody>
          <a:bodyPr/>
          <a:lstStyle/>
          <a:p>
            <a:r>
              <a:rPr lang="en-US" sz="2800" dirty="0">
                <a:cs typeface="Times New Roman" pitchFamily="18" charset="0"/>
              </a:rPr>
              <a:t>Viruses can be transmitted when using the Internet by downloading programming from other Internet sites. In other cases the viral software might be present on a disk or flash memory.</a:t>
            </a:r>
          </a:p>
          <a:p>
            <a:endParaRPr lang="en-US" sz="2800" dirty="0">
              <a:cs typeface="Times New Roman" pitchFamily="18" charset="0"/>
            </a:endParaRPr>
          </a:p>
          <a:p>
            <a:r>
              <a:rPr lang="en-US" sz="2800" dirty="0">
                <a:cs typeface="Times New Roman" pitchFamily="18" charset="0"/>
              </a:rPr>
              <a:t>The systems software supporting the file you are downloading (or disk you have received) does not often have the ability to detect the virus.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D5E0A76-EE59-4490-BD66-B1C0326D2D7F}" type="slidenum">
              <a:rPr lang="en-US"/>
              <a:pPr/>
              <a:t>25</a:t>
            </a:fld>
            <a:endParaRPr lang="en-US"/>
          </a:p>
        </p:txBody>
      </p:sp>
      <p:sp>
        <p:nvSpPr>
          <p:cNvPr id="826370" name="Rectangle 2"/>
          <p:cNvSpPr>
            <a:spLocks noGrp="1" noChangeArrowheads="1"/>
          </p:cNvSpPr>
          <p:nvPr>
            <p:ph type="title"/>
          </p:nvPr>
        </p:nvSpPr>
        <p:spPr/>
        <p:txBody>
          <a:bodyPr>
            <a:normAutofit/>
          </a:bodyPr>
          <a:lstStyle/>
          <a:p>
            <a:r>
              <a:rPr lang="en-GB" dirty="0"/>
              <a:t>Viruses (4)</a:t>
            </a:r>
          </a:p>
        </p:txBody>
      </p:sp>
      <p:sp>
        <p:nvSpPr>
          <p:cNvPr id="826371" name="Rectangle 3"/>
          <p:cNvSpPr>
            <a:spLocks noGrp="1" noChangeArrowheads="1"/>
          </p:cNvSpPr>
          <p:nvPr>
            <p:ph type="body" idx="1"/>
          </p:nvPr>
        </p:nvSpPr>
        <p:spPr/>
        <p:txBody>
          <a:bodyPr/>
          <a:lstStyle/>
          <a:p>
            <a:r>
              <a:rPr lang="en-US" sz="2800" dirty="0">
                <a:cs typeface="Times New Roman" pitchFamily="18" charset="0"/>
              </a:rPr>
              <a:t>The virus lies ‘dormant’ until circumstances cause its code to be executed by the computer. </a:t>
            </a:r>
          </a:p>
          <a:p>
            <a:r>
              <a:rPr lang="en-US" sz="2800" dirty="0">
                <a:cs typeface="Times New Roman" pitchFamily="18" charset="0"/>
              </a:rPr>
              <a:t>Some viruses are playful in intent and effect, signing "Happy Birthday" on the screen, for example. </a:t>
            </a:r>
          </a:p>
          <a:p>
            <a:r>
              <a:rPr lang="en-US" sz="2800" dirty="0">
                <a:cs typeface="Times New Roman" pitchFamily="18" charset="0"/>
              </a:rPr>
              <a:t>Some can be quite harmful, erasing data or causing your hard disk to require reformatting.</a:t>
            </a:r>
            <a:endParaRPr lang="en-GB" sz="2800" dirty="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7E11A0-454B-44D2-ABA4-0E929959BEDB}" type="slidenum">
              <a:rPr lang="en-US"/>
              <a:pPr/>
              <a:t>26</a:t>
            </a:fld>
            <a:endParaRPr lang="en-US"/>
          </a:p>
        </p:txBody>
      </p:sp>
      <p:sp>
        <p:nvSpPr>
          <p:cNvPr id="866306" name="Rectangle 2"/>
          <p:cNvSpPr>
            <a:spLocks noGrp="1" noChangeArrowheads="1"/>
          </p:cNvSpPr>
          <p:nvPr>
            <p:ph type="title"/>
          </p:nvPr>
        </p:nvSpPr>
        <p:spPr/>
        <p:txBody>
          <a:bodyPr>
            <a:normAutofit/>
          </a:bodyPr>
          <a:lstStyle/>
          <a:p>
            <a:r>
              <a:rPr lang="en-GB" dirty="0"/>
              <a:t>Classes of Virus</a:t>
            </a:r>
          </a:p>
        </p:txBody>
      </p:sp>
      <p:sp>
        <p:nvSpPr>
          <p:cNvPr id="866307" name="Rectangle 3"/>
          <p:cNvSpPr>
            <a:spLocks noGrp="1" noChangeArrowheads="1"/>
          </p:cNvSpPr>
          <p:nvPr>
            <p:ph type="body" idx="1"/>
          </p:nvPr>
        </p:nvSpPr>
        <p:spPr/>
        <p:txBody>
          <a:bodyPr/>
          <a:lstStyle/>
          <a:p>
            <a:r>
              <a:rPr lang="en-US" sz="2800" dirty="0">
                <a:cs typeface="Times New Roman" pitchFamily="18" charset="0"/>
              </a:rPr>
              <a:t>Generally, there are three main classes of viruses: </a:t>
            </a:r>
          </a:p>
          <a:p>
            <a:pPr lvl="2">
              <a:buFont typeface="Wingdings" pitchFamily="2" charset="2"/>
              <a:buNone/>
            </a:pPr>
            <a:endParaRPr lang="en-US" sz="2700" dirty="0">
              <a:cs typeface="Times New Roman" pitchFamily="18" charset="0"/>
            </a:endParaRPr>
          </a:p>
          <a:p>
            <a:pPr lvl="2">
              <a:buFont typeface="Wingdings" pitchFamily="2" charset="2"/>
              <a:buNone/>
            </a:pPr>
            <a:r>
              <a:rPr lang="en-US" sz="2700" dirty="0">
                <a:cs typeface="Times New Roman" pitchFamily="18" charset="0"/>
              </a:rPr>
              <a:t>File infectors</a:t>
            </a:r>
          </a:p>
          <a:p>
            <a:pPr lvl="2">
              <a:buFont typeface="Wingdings" pitchFamily="2" charset="2"/>
              <a:buNone/>
            </a:pPr>
            <a:endParaRPr lang="en-US" sz="2700" dirty="0">
              <a:cs typeface="Times New Roman" pitchFamily="18" charset="0"/>
            </a:endParaRPr>
          </a:p>
          <a:p>
            <a:pPr lvl="2">
              <a:buFont typeface="Wingdings" pitchFamily="2" charset="2"/>
              <a:buNone/>
            </a:pPr>
            <a:r>
              <a:rPr lang="en-US" sz="2700" dirty="0">
                <a:cs typeface="Times New Roman" pitchFamily="18" charset="0"/>
              </a:rPr>
              <a:t>System or boot-record infectors</a:t>
            </a:r>
          </a:p>
          <a:p>
            <a:pPr lvl="2">
              <a:buFont typeface="Wingdings" pitchFamily="2" charset="2"/>
              <a:buNone/>
            </a:pPr>
            <a:endParaRPr lang="en-US" sz="2700" dirty="0">
              <a:cs typeface="Times New Roman" pitchFamily="18" charset="0"/>
            </a:endParaRPr>
          </a:p>
          <a:p>
            <a:pPr lvl="2">
              <a:buFont typeface="Wingdings" pitchFamily="2" charset="2"/>
              <a:buNone/>
            </a:pPr>
            <a:r>
              <a:rPr lang="en-US" sz="2700" dirty="0">
                <a:cs typeface="Times New Roman" pitchFamily="18" charset="0"/>
              </a:rPr>
              <a:t>Macro viruses</a:t>
            </a:r>
            <a:endParaRPr lang="en-GB" sz="2700" dirty="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CB58810-7F60-45BA-8A2E-84D8D3AB2506}" type="slidenum">
              <a:rPr lang="en-US"/>
              <a:pPr/>
              <a:t>27</a:t>
            </a:fld>
            <a:endParaRPr lang="en-US"/>
          </a:p>
        </p:txBody>
      </p:sp>
      <p:sp>
        <p:nvSpPr>
          <p:cNvPr id="867330" name="Rectangle 2"/>
          <p:cNvSpPr>
            <a:spLocks noGrp="1" noChangeArrowheads="1"/>
          </p:cNvSpPr>
          <p:nvPr>
            <p:ph type="title"/>
          </p:nvPr>
        </p:nvSpPr>
        <p:spPr/>
        <p:txBody>
          <a:bodyPr>
            <a:normAutofit/>
          </a:bodyPr>
          <a:lstStyle/>
          <a:p>
            <a:r>
              <a:rPr lang="en-US" dirty="0">
                <a:cs typeface="Times New Roman" pitchFamily="18" charset="0"/>
              </a:rPr>
              <a:t>File Infectors (Program Viruses)</a:t>
            </a:r>
            <a:endParaRPr lang="en-GB" dirty="0">
              <a:cs typeface="Times New Roman" pitchFamily="18" charset="0"/>
            </a:endParaRPr>
          </a:p>
        </p:txBody>
      </p:sp>
      <p:sp>
        <p:nvSpPr>
          <p:cNvPr id="867331" name="Rectangle 3"/>
          <p:cNvSpPr>
            <a:spLocks noGrp="1" noChangeArrowheads="1"/>
          </p:cNvSpPr>
          <p:nvPr>
            <p:ph type="body" idx="1"/>
          </p:nvPr>
        </p:nvSpPr>
        <p:spPr/>
        <p:txBody>
          <a:bodyPr/>
          <a:lstStyle/>
          <a:p>
            <a:r>
              <a:rPr lang="en-US" sz="2800" dirty="0">
                <a:cs typeface="Times New Roman" pitchFamily="18" charset="0"/>
              </a:rPr>
              <a:t>These viruses attach themselves to program files, usually selected .BIN, .COM, .EXE, .OVL and .DRV files. </a:t>
            </a:r>
          </a:p>
          <a:p>
            <a:pPr>
              <a:buFont typeface="Wingdings" pitchFamily="2" charset="2"/>
              <a:buNone/>
            </a:pPr>
            <a:endParaRPr lang="en-US" sz="2800" dirty="0">
              <a:cs typeface="Times New Roman" pitchFamily="18" charset="0"/>
            </a:endParaRPr>
          </a:p>
          <a:p>
            <a:r>
              <a:rPr lang="en-US" sz="2800" dirty="0">
                <a:cs typeface="Times New Roman" pitchFamily="18" charset="0"/>
              </a:rPr>
              <a:t>Some can infect any program for which execution is requested, including .SYS, .OVL, .PRG, and .MNU files. When the program is loaded, the virus is loaded as well. </a:t>
            </a:r>
            <a:endParaRPr lang="en-GB" sz="2800" dirty="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525EEE2-DDE6-4751-ABEC-625C754B9947}" type="slidenum">
              <a:rPr lang="en-US"/>
              <a:pPr/>
              <a:t>28</a:t>
            </a:fld>
            <a:endParaRPr lang="en-US"/>
          </a:p>
        </p:txBody>
      </p:sp>
      <p:sp>
        <p:nvSpPr>
          <p:cNvPr id="868354" name="Rectangle 2"/>
          <p:cNvSpPr>
            <a:spLocks noGrp="1" noChangeArrowheads="1"/>
          </p:cNvSpPr>
          <p:nvPr>
            <p:ph type="title"/>
          </p:nvPr>
        </p:nvSpPr>
        <p:spPr/>
        <p:txBody>
          <a:bodyPr>
            <a:normAutofit/>
          </a:bodyPr>
          <a:lstStyle/>
          <a:p>
            <a:r>
              <a:rPr lang="en-US" sz="3800" dirty="0">
                <a:cs typeface="Times New Roman" pitchFamily="18" charset="0"/>
              </a:rPr>
              <a:t>System or Boot-Record Infectors</a:t>
            </a:r>
            <a:endParaRPr lang="en-GB" sz="3800" dirty="0">
              <a:cs typeface="Times New Roman" pitchFamily="18" charset="0"/>
            </a:endParaRPr>
          </a:p>
        </p:txBody>
      </p:sp>
      <p:sp>
        <p:nvSpPr>
          <p:cNvPr id="868355" name="Rectangle 3"/>
          <p:cNvSpPr>
            <a:spLocks noGrp="1" noChangeArrowheads="1"/>
          </p:cNvSpPr>
          <p:nvPr>
            <p:ph type="body" idx="1"/>
          </p:nvPr>
        </p:nvSpPr>
        <p:spPr/>
        <p:txBody>
          <a:bodyPr/>
          <a:lstStyle/>
          <a:p>
            <a:r>
              <a:rPr lang="en-US" dirty="0">
                <a:cs typeface="Times New Roman" pitchFamily="18" charset="0"/>
              </a:rPr>
              <a:t>On </a:t>
            </a:r>
            <a:r>
              <a:rPr lang="en-US" b="1" dirty="0">
                <a:cs typeface="Times New Roman" pitchFamily="18" charset="0"/>
              </a:rPr>
              <a:t>hard disks</a:t>
            </a:r>
            <a:r>
              <a:rPr lang="en-US" dirty="0">
                <a:cs typeface="Times New Roman" pitchFamily="18" charset="0"/>
              </a:rPr>
              <a:t>, the first sector is called variously the master boot record, the partition sector, or the partition table. </a:t>
            </a:r>
          </a:p>
          <a:p>
            <a:r>
              <a:rPr lang="en-US" dirty="0">
                <a:cs typeface="Times New Roman" pitchFamily="18" charset="0"/>
              </a:rPr>
              <a:t>This record or table tells how and whether the disk has been divided into logical partitions.</a:t>
            </a:r>
          </a:p>
          <a:p>
            <a:r>
              <a:rPr lang="en-US" dirty="0">
                <a:cs typeface="Times New Roman" pitchFamily="18" charset="0"/>
              </a:rPr>
              <a:t>For example, you can divide your hard drive into two logical partitions or drives so that you can load different operating systems on to the disk and switch back of forth.</a:t>
            </a:r>
            <a:r>
              <a:rPr lang="en-GB"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389CF3-EA13-4E82-9742-3F588884E943}" type="slidenum">
              <a:rPr lang="en-US"/>
              <a:pPr/>
              <a:t>29</a:t>
            </a:fld>
            <a:endParaRPr lang="en-US"/>
          </a:p>
        </p:txBody>
      </p:sp>
      <p:sp>
        <p:nvSpPr>
          <p:cNvPr id="869378" name="Rectangle 2"/>
          <p:cNvSpPr>
            <a:spLocks noGrp="1" noChangeArrowheads="1"/>
          </p:cNvSpPr>
          <p:nvPr>
            <p:ph type="title"/>
          </p:nvPr>
        </p:nvSpPr>
        <p:spPr/>
        <p:txBody>
          <a:bodyPr>
            <a:noAutofit/>
          </a:bodyPr>
          <a:lstStyle/>
          <a:p>
            <a:r>
              <a:rPr lang="en-US" sz="3600" dirty="0">
                <a:cs typeface="Times New Roman" pitchFamily="18" charset="0"/>
              </a:rPr>
              <a:t>System or Boot-Record Infectors (2)</a:t>
            </a:r>
          </a:p>
        </p:txBody>
      </p:sp>
      <p:sp>
        <p:nvSpPr>
          <p:cNvPr id="869379" name="Rectangle 3"/>
          <p:cNvSpPr>
            <a:spLocks noGrp="1" noChangeArrowheads="1"/>
          </p:cNvSpPr>
          <p:nvPr>
            <p:ph type="body" idx="1"/>
          </p:nvPr>
        </p:nvSpPr>
        <p:spPr/>
        <p:txBody>
          <a:bodyPr/>
          <a:lstStyle/>
          <a:p>
            <a:pPr>
              <a:lnSpc>
                <a:spcPct val="90000"/>
              </a:lnSpc>
            </a:pPr>
            <a:r>
              <a:rPr lang="en-US" dirty="0"/>
              <a:t>The virus software performs the task of overwriting the boot sector of the infected disk.</a:t>
            </a:r>
          </a:p>
          <a:p>
            <a:pPr>
              <a:lnSpc>
                <a:spcPct val="90000"/>
              </a:lnSpc>
              <a:buFont typeface="Wingdings" pitchFamily="2" charset="2"/>
              <a:buNone/>
            </a:pPr>
            <a:endParaRPr lang="en-US" dirty="0"/>
          </a:p>
          <a:p>
            <a:pPr>
              <a:lnSpc>
                <a:spcPct val="90000"/>
              </a:lnSpc>
            </a:pPr>
            <a:r>
              <a:rPr lang="en-US" dirty="0"/>
              <a:t>In some cases the virus will move information on the boot sector – either to make room for itself or so that boot sector files cannot be found by the system software – or the effect might be both of these things.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86947A9-CEAF-4A50-8DFF-36F5C5832ECD}" type="slidenum">
              <a:rPr lang="en-US"/>
              <a:pPr>
                <a:defRPr/>
              </a:pPr>
              <a:t>3</a:t>
            </a:fld>
            <a:endParaRPr lang="en-US"/>
          </a:p>
        </p:txBody>
      </p:sp>
      <p:sp>
        <p:nvSpPr>
          <p:cNvPr id="27651" name="Rectangle 2"/>
          <p:cNvSpPr>
            <a:spLocks noGrp="1" noChangeArrowheads="1"/>
          </p:cNvSpPr>
          <p:nvPr>
            <p:ph type="title"/>
          </p:nvPr>
        </p:nvSpPr>
        <p:spPr/>
        <p:txBody>
          <a:bodyPr/>
          <a:lstStyle/>
          <a:p>
            <a:r>
              <a:rPr lang="en-GB" dirty="0"/>
              <a:t>Security</a:t>
            </a:r>
            <a:endParaRPr lang="en-US" dirty="0"/>
          </a:p>
        </p:txBody>
      </p:sp>
      <p:sp>
        <p:nvSpPr>
          <p:cNvPr id="27652" name="Rectangle 3"/>
          <p:cNvSpPr>
            <a:spLocks noGrp="1" noChangeArrowheads="1"/>
          </p:cNvSpPr>
          <p:nvPr>
            <p:ph type="body" idx="1"/>
          </p:nvPr>
        </p:nvSpPr>
        <p:spPr/>
        <p:txBody>
          <a:bodyPr/>
          <a:lstStyle/>
          <a:p>
            <a:r>
              <a:rPr lang="en-US" dirty="0"/>
              <a:t>Integrated security and privacy requirements are critical to IT management and protecting an </a:t>
            </a:r>
            <a:r>
              <a:rPr lang="en-US" dirty="0" err="1"/>
              <a:t>organisation’s</a:t>
            </a:r>
            <a:r>
              <a:rPr lang="en-US" dirty="0"/>
              <a:t> information</a:t>
            </a:r>
            <a:r>
              <a:rPr lang="en-US" sz="2600" dirty="0"/>
              <a:t>.</a:t>
            </a:r>
          </a:p>
          <a:p>
            <a:pPr>
              <a:buFontTx/>
              <a:buNone/>
            </a:pPr>
            <a:endParaRPr lang="en-US" sz="2600" dirty="0"/>
          </a:p>
          <a:p>
            <a:r>
              <a:rPr lang="en-US" dirty="0"/>
              <a:t>The </a:t>
            </a:r>
            <a:r>
              <a:rPr lang="en-US" dirty="0" err="1"/>
              <a:t>organisation</a:t>
            </a:r>
            <a:r>
              <a:rPr lang="en-US" dirty="0"/>
              <a:t> may be required by </a:t>
            </a:r>
            <a:r>
              <a:rPr lang="en-US" dirty="0" err="1"/>
              <a:t>organisational</a:t>
            </a:r>
            <a:r>
              <a:rPr lang="en-US" dirty="0"/>
              <a:t> policy or legal compliance to have an information security </a:t>
            </a:r>
            <a:r>
              <a:rPr lang="en-US" dirty="0" err="1"/>
              <a:t>programme</a:t>
            </a:r>
            <a:r>
              <a:rPr lang="en-US" dirty="0"/>
              <a:t> in place.</a:t>
            </a:r>
          </a:p>
          <a:p>
            <a:pPr>
              <a:buFontTx/>
              <a:buNone/>
            </a:pPr>
            <a:endParaRPr lang="en-US" sz="2600" dirty="0"/>
          </a:p>
          <a:p>
            <a:r>
              <a:rPr lang="en-US" dirty="0"/>
              <a:t>A security </a:t>
            </a:r>
            <a:r>
              <a:rPr lang="en-US" dirty="0" err="1"/>
              <a:t>programme</a:t>
            </a:r>
            <a:r>
              <a:rPr lang="en-US" dirty="0"/>
              <a:t> may be put in place to insure against identified problems or risks.</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C0A82C8-CA60-4CCA-95FD-8F7ED84FBE27}" type="slidenum">
              <a:rPr lang="en-US"/>
              <a:pPr/>
              <a:t>30</a:t>
            </a:fld>
            <a:endParaRPr lang="en-US"/>
          </a:p>
        </p:txBody>
      </p:sp>
      <p:sp>
        <p:nvSpPr>
          <p:cNvPr id="870402" name="Rectangle 2"/>
          <p:cNvSpPr>
            <a:spLocks noGrp="1" noChangeArrowheads="1"/>
          </p:cNvSpPr>
          <p:nvPr>
            <p:ph type="title"/>
          </p:nvPr>
        </p:nvSpPr>
        <p:spPr/>
        <p:txBody>
          <a:bodyPr>
            <a:normAutofit/>
          </a:bodyPr>
          <a:lstStyle/>
          <a:p>
            <a:r>
              <a:rPr lang="en-US" sz="3600" dirty="0">
                <a:cs typeface="Times New Roman" pitchFamily="18" charset="0"/>
              </a:rPr>
              <a:t>System or Boot-Record Infectors (3)</a:t>
            </a:r>
            <a:endParaRPr lang="en-GB" sz="3600" dirty="0">
              <a:cs typeface="Times New Roman" pitchFamily="18" charset="0"/>
            </a:endParaRPr>
          </a:p>
        </p:txBody>
      </p:sp>
      <p:sp>
        <p:nvSpPr>
          <p:cNvPr id="870403" name="Rectangle 3"/>
          <p:cNvSpPr>
            <a:spLocks noGrp="1" noChangeArrowheads="1"/>
          </p:cNvSpPr>
          <p:nvPr>
            <p:ph type="body" idx="1"/>
          </p:nvPr>
        </p:nvSpPr>
        <p:spPr/>
        <p:txBody>
          <a:bodyPr/>
          <a:lstStyle/>
          <a:p>
            <a:pPr>
              <a:lnSpc>
                <a:spcPct val="90000"/>
              </a:lnSpc>
            </a:pPr>
            <a:r>
              <a:rPr lang="en-GB" dirty="0">
                <a:cs typeface="Times New Roman" pitchFamily="18" charset="0"/>
              </a:rPr>
              <a:t>The general picture of how these infectors work is this:</a:t>
            </a:r>
            <a:endParaRPr lang="en-US" dirty="0">
              <a:cs typeface="Times New Roman" pitchFamily="18" charset="0"/>
            </a:endParaRPr>
          </a:p>
          <a:p>
            <a:pPr>
              <a:lnSpc>
                <a:spcPct val="90000"/>
              </a:lnSpc>
              <a:buFont typeface="Wingdings" pitchFamily="2" charset="2"/>
              <a:buNone/>
            </a:pPr>
            <a:r>
              <a:rPr lang="en-US" dirty="0">
                <a:cs typeface="Times New Roman" pitchFamily="18" charset="0"/>
              </a:rPr>
              <a:t>	</a:t>
            </a:r>
            <a:r>
              <a:rPr lang="en-US" sz="2500" dirty="0">
                <a:cs typeface="Times New Roman" pitchFamily="18" charset="0"/>
              </a:rPr>
              <a:t>When your operating system is being booted or loaded into RAM then a program in this partition sector briefly gets control and determines how your disk is partitioned. </a:t>
            </a:r>
          </a:p>
          <a:p>
            <a:pPr>
              <a:lnSpc>
                <a:spcPct val="90000"/>
              </a:lnSpc>
              <a:buFont typeface="Wingdings" pitchFamily="2" charset="2"/>
              <a:buNone/>
            </a:pPr>
            <a:r>
              <a:rPr lang="en-US" sz="2500" dirty="0">
                <a:cs typeface="Times New Roman" pitchFamily="18" charset="0"/>
              </a:rPr>
              <a:t>	</a:t>
            </a:r>
          </a:p>
          <a:p>
            <a:pPr>
              <a:lnSpc>
                <a:spcPct val="90000"/>
              </a:lnSpc>
              <a:buFont typeface="Wingdings" pitchFamily="2" charset="2"/>
              <a:buNone/>
            </a:pPr>
            <a:r>
              <a:rPr lang="en-US" sz="2500" dirty="0">
                <a:cs typeface="Times New Roman" pitchFamily="18" charset="0"/>
              </a:rPr>
              <a:t>	It reads the operating system boot sector and gives that boot sector program control so that the rest of the operating system can be loaded into RAM. </a:t>
            </a:r>
            <a:endParaRPr lang="en-GB" sz="2500" dirty="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D5EC1E6-68C5-4F99-9754-BDB11049EE58}" type="slidenum">
              <a:rPr lang="en-US"/>
              <a:pPr/>
              <a:t>31</a:t>
            </a:fld>
            <a:endParaRPr lang="en-US"/>
          </a:p>
        </p:txBody>
      </p:sp>
      <p:sp>
        <p:nvSpPr>
          <p:cNvPr id="872450" name="Rectangle 2"/>
          <p:cNvSpPr>
            <a:spLocks noGrp="1" noChangeArrowheads="1"/>
          </p:cNvSpPr>
          <p:nvPr>
            <p:ph type="title"/>
          </p:nvPr>
        </p:nvSpPr>
        <p:spPr/>
        <p:txBody>
          <a:bodyPr>
            <a:normAutofit/>
          </a:bodyPr>
          <a:lstStyle/>
          <a:p>
            <a:r>
              <a:rPr lang="en-US" sz="3600" dirty="0">
                <a:cs typeface="Times New Roman" pitchFamily="18" charset="0"/>
              </a:rPr>
              <a:t>System or Boot-Record Infectors (4)</a:t>
            </a:r>
            <a:endParaRPr lang="en-GB" sz="3600" dirty="0">
              <a:cs typeface="Times New Roman" pitchFamily="18" charset="0"/>
            </a:endParaRPr>
          </a:p>
        </p:txBody>
      </p:sp>
      <p:sp>
        <p:nvSpPr>
          <p:cNvPr id="872451" name="Rectangle 3"/>
          <p:cNvSpPr>
            <a:spLocks noGrp="1" noChangeArrowheads="1"/>
          </p:cNvSpPr>
          <p:nvPr>
            <p:ph type="body" idx="1"/>
          </p:nvPr>
        </p:nvSpPr>
        <p:spPr/>
        <p:txBody>
          <a:bodyPr/>
          <a:lstStyle/>
          <a:p>
            <a:pPr>
              <a:lnSpc>
                <a:spcPct val="80000"/>
              </a:lnSpc>
            </a:pPr>
            <a:r>
              <a:rPr lang="en-US" sz="2500" dirty="0">
                <a:cs typeface="Times New Roman" pitchFamily="18" charset="0"/>
              </a:rPr>
              <a:t>When your operating system is running, files on the disk can be read without triggering the boot disk virus.</a:t>
            </a:r>
          </a:p>
          <a:p>
            <a:pPr>
              <a:lnSpc>
                <a:spcPct val="80000"/>
              </a:lnSpc>
            </a:pPr>
            <a:r>
              <a:rPr lang="en-US" sz="2500" dirty="0">
                <a:cs typeface="Times New Roman" pitchFamily="18" charset="0"/>
              </a:rPr>
              <a:t>However, if a boot disk virus is loaded, it will make it temporarily impossible to use your hard disk. </a:t>
            </a:r>
          </a:p>
          <a:p>
            <a:pPr>
              <a:lnSpc>
                <a:spcPct val="80000"/>
              </a:lnSpc>
            </a:pPr>
            <a:endParaRPr lang="en-US" sz="2500" dirty="0">
              <a:cs typeface="Times New Roman" pitchFamily="18" charset="0"/>
            </a:endParaRPr>
          </a:p>
          <a:p>
            <a:pPr>
              <a:lnSpc>
                <a:spcPct val="80000"/>
              </a:lnSpc>
            </a:pPr>
            <a:r>
              <a:rPr lang="en-US" sz="2500" dirty="0">
                <a:cs typeface="Times New Roman" pitchFamily="18" charset="0"/>
              </a:rPr>
              <a:t>Recovery may take several days. If your system is susceptible to this sort of virus you need full (all file) backup. </a:t>
            </a:r>
            <a:endParaRPr lang="en-GB" sz="2500" dirty="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E0878F-39A9-4D51-80BC-6D16573109C7}" type="slidenum">
              <a:rPr lang="en-US"/>
              <a:pPr/>
              <a:t>32</a:t>
            </a:fld>
            <a:endParaRPr lang="en-US"/>
          </a:p>
        </p:txBody>
      </p:sp>
      <p:sp>
        <p:nvSpPr>
          <p:cNvPr id="873474" name="Rectangle 2"/>
          <p:cNvSpPr>
            <a:spLocks noGrp="1" noChangeArrowheads="1"/>
          </p:cNvSpPr>
          <p:nvPr>
            <p:ph type="title"/>
          </p:nvPr>
        </p:nvSpPr>
        <p:spPr/>
        <p:txBody>
          <a:bodyPr>
            <a:normAutofit/>
          </a:bodyPr>
          <a:lstStyle/>
          <a:p>
            <a:r>
              <a:rPr lang="en-US" dirty="0"/>
              <a:t>Macro Viruses</a:t>
            </a:r>
            <a:endParaRPr lang="en-GB" dirty="0"/>
          </a:p>
        </p:txBody>
      </p:sp>
      <p:sp>
        <p:nvSpPr>
          <p:cNvPr id="873475" name="Rectangle 3"/>
          <p:cNvSpPr>
            <a:spLocks noGrp="1" noChangeArrowheads="1"/>
          </p:cNvSpPr>
          <p:nvPr>
            <p:ph type="body" idx="1"/>
          </p:nvPr>
        </p:nvSpPr>
        <p:spPr/>
        <p:txBody>
          <a:bodyPr/>
          <a:lstStyle/>
          <a:p>
            <a:r>
              <a:rPr lang="en-US" sz="2800" dirty="0">
                <a:cs typeface="Times New Roman" pitchFamily="18" charset="0"/>
              </a:rPr>
              <a:t>These are among the most common viruses, and they tend to do the least damage. </a:t>
            </a:r>
          </a:p>
          <a:p>
            <a:endParaRPr lang="en-US" sz="2800" dirty="0">
              <a:cs typeface="Times New Roman" pitchFamily="18" charset="0"/>
            </a:endParaRPr>
          </a:p>
          <a:p>
            <a:r>
              <a:rPr lang="en-US" sz="2800" dirty="0">
                <a:cs typeface="Times New Roman" pitchFamily="18" charset="0"/>
              </a:rPr>
              <a:t>As an example: a macro virus infecting your Microsoft Word application might typically insert unwanted symbols, words or phrases. </a:t>
            </a:r>
            <a:endParaRPr lang="en-GB" sz="2800" dirty="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EB52AE-E0A8-4293-BA5A-55E0BB60B486}" type="slidenum">
              <a:rPr lang="en-US"/>
              <a:pPr/>
              <a:t>33</a:t>
            </a:fld>
            <a:endParaRPr lang="en-US"/>
          </a:p>
        </p:txBody>
      </p:sp>
      <p:sp>
        <p:nvSpPr>
          <p:cNvPr id="874498" name="Rectangle 2"/>
          <p:cNvSpPr>
            <a:spLocks noGrp="1" noChangeArrowheads="1"/>
          </p:cNvSpPr>
          <p:nvPr>
            <p:ph type="title"/>
          </p:nvPr>
        </p:nvSpPr>
        <p:spPr/>
        <p:txBody>
          <a:bodyPr>
            <a:normAutofit/>
          </a:bodyPr>
          <a:lstStyle/>
          <a:p>
            <a:r>
              <a:rPr lang="en-GB" dirty="0"/>
              <a:t>Types of Virus</a:t>
            </a:r>
          </a:p>
        </p:txBody>
      </p:sp>
      <p:sp>
        <p:nvSpPr>
          <p:cNvPr id="874499" name="Rectangle 3"/>
          <p:cNvSpPr>
            <a:spLocks noGrp="1" noChangeArrowheads="1"/>
          </p:cNvSpPr>
          <p:nvPr>
            <p:ph type="body" idx="1"/>
          </p:nvPr>
        </p:nvSpPr>
        <p:spPr/>
        <p:txBody>
          <a:bodyPr/>
          <a:lstStyle/>
          <a:p>
            <a:r>
              <a:rPr lang="en-US" sz="2800" dirty="0">
                <a:cs typeface="Times New Roman" pitchFamily="18" charset="0"/>
              </a:rPr>
              <a:t>There are many types of software virus. Examples:</a:t>
            </a:r>
          </a:p>
          <a:p>
            <a:pPr>
              <a:buFont typeface="Wingdings" pitchFamily="2" charset="2"/>
              <a:buNone/>
            </a:pPr>
            <a:endParaRPr lang="en-US" dirty="0">
              <a:cs typeface="Times New Roman" pitchFamily="18" charset="0"/>
            </a:endParaRPr>
          </a:p>
          <a:p>
            <a:pPr>
              <a:buFont typeface="Wingdings" pitchFamily="2" charset="2"/>
              <a:buNone/>
            </a:pPr>
            <a:r>
              <a:rPr lang="en-US" dirty="0">
                <a:cs typeface="Times New Roman" pitchFamily="18" charset="0"/>
              </a:rPr>
              <a:t>		Companion</a:t>
            </a:r>
          </a:p>
          <a:p>
            <a:pPr>
              <a:buFont typeface="Wingdings" pitchFamily="2" charset="2"/>
              <a:buNone/>
            </a:pPr>
            <a:r>
              <a:rPr lang="en-US" dirty="0">
                <a:cs typeface="Times New Roman" pitchFamily="18" charset="0"/>
              </a:rPr>
              <a:t>		Trojan (horse)</a:t>
            </a:r>
          </a:p>
          <a:p>
            <a:pPr>
              <a:buFont typeface="Wingdings" pitchFamily="2" charset="2"/>
              <a:buNone/>
            </a:pPr>
            <a:r>
              <a:rPr lang="en-US" dirty="0">
                <a:cs typeface="Times New Roman" pitchFamily="18" charset="0"/>
              </a:rPr>
              <a:t>		Worm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4E940FB-DBF4-4865-B799-B5152EE6AD70}" type="slidenum">
              <a:rPr lang="en-US"/>
              <a:pPr/>
              <a:t>34</a:t>
            </a:fld>
            <a:endParaRPr lang="en-US"/>
          </a:p>
        </p:txBody>
      </p:sp>
      <p:sp>
        <p:nvSpPr>
          <p:cNvPr id="875522" name="Rectangle 2"/>
          <p:cNvSpPr>
            <a:spLocks noGrp="1" noChangeArrowheads="1"/>
          </p:cNvSpPr>
          <p:nvPr>
            <p:ph type="title"/>
          </p:nvPr>
        </p:nvSpPr>
        <p:spPr/>
        <p:txBody>
          <a:bodyPr>
            <a:normAutofit/>
          </a:bodyPr>
          <a:lstStyle/>
          <a:p>
            <a:r>
              <a:rPr lang="en-US" dirty="0">
                <a:cs typeface="Times New Roman" pitchFamily="18" charset="0"/>
              </a:rPr>
              <a:t>Companion</a:t>
            </a:r>
            <a:endParaRPr lang="en-GB" dirty="0">
              <a:cs typeface="Times New Roman" pitchFamily="18" charset="0"/>
            </a:endParaRPr>
          </a:p>
        </p:txBody>
      </p:sp>
      <p:sp>
        <p:nvSpPr>
          <p:cNvPr id="875523" name="Rectangle 3"/>
          <p:cNvSpPr>
            <a:spLocks noGrp="1" noChangeArrowheads="1"/>
          </p:cNvSpPr>
          <p:nvPr>
            <p:ph type="body" idx="1"/>
          </p:nvPr>
        </p:nvSpPr>
        <p:spPr/>
        <p:txBody>
          <a:bodyPr/>
          <a:lstStyle/>
          <a:p>
            <a:r>
              <a:rPr lang="en-US" dirty="0">
                <a:cs typeface="Times New Roman" pitchFamily="18" charset="0"/>
              </a:rPr>
              <a:t>A ‘companion’ is a viral program that does not actually attach to another program, but it uses a similar name and the rules of program precedence to associate itself with the proper program.</a:t>
            </a:r>
            <a:r>
              <a:rPr lang="en-GB"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86560D1-BE30-403A-B345-DA1DD9FEA876}" type="slidenum">
              <a:rPr lang="en-US"/>
              <a:pPr/>
              <a:t>35</a:t>
            </a:fld>
            <a:endParaRPr lang="en-US"/>
          </a:p>
        </p:txBody>
      </p:sp>
      <p:sp>
        <p:nvSpPr>
          <p:cNvPr id="876546" name="Rectangle 2"/>
          <p:cNvSpPr>
            <a:spLocks noGrp="1" noChangeArrowheads="1"/>
          </p:cNvSpPr>
          <p:nvPr>
            <p:ph type="title"/>
          </p:nvPr>
        </p:nvSpPr>
        <p:spPr/>
        <p:txBody>
          <a:bodyPr>
            <a:normAutofit/>
          </a:bodyPr>
          <a:lstStyle/>
          <a:p>
            <a:r>
              <a:rPr lang="en-US" dirty="0">
                <a:cs typeface="Times New Roman" pitchFamily="18" charset="0"/>
              </a:rPr>
              <a:t>Trojan (horse)</a:t>
            </a:r>
            <a:endParaRPr lang="en-GB" dirty="0">
              <a:cs typeface="Times New Roman" pitchFamily="18" charset="0"/>
            </a:endParaRPr>
          </a:p>
        </p:txBody>
      </p:sp>
      <p:sp>
        <p:nvSpPr>
          <p:cNvPr id="876547" name="Rectangle 3"/>
          <p:cNvSpPr>
            <a:spLocks noGrp="1" noChangeArrowheads="1"/>
          </p:cNvSpPr>
          <p:nvPr>
            <p:ph type="body" idx="1"/>
          </p:nvPr>
        </p:nvSpPr>
        <p:spPr/>
        <p:txBody>
          <a:bodyPr/>
          <a:lstStyle/>
          <a:p>
            <a:r>
              <a:rPr lang="en-US" dirty="0">
                <a:cs typeface="Times New Roman" pitchFamily="18" charset="0"/>
              </a:rPr>
              <a:t>A </a:t>
            </a:r>
            <a:r>
              <a:rPr lang="en-US" dirty="0" err="1">
                <a:cs typeface="Times New Roman" pitchFamily="18" charset="0"/>
              </a:rPr>
              <a:t>trojan</a:t>
            </a:r>
            <a:r>
              <a:rPr lang="en-US" dirty="0">
                <a:cs typeface="Times New Roman" pitchFamily="18" charset="0"/>
              </a:rPr>
              <a:t> is a program that pretends to have useful or desirable features - but actually contains a damaging payload which is the program within. There are sub-types of </a:t>
            </a:r>
            <a:r>
              <a:rPr lang="en-US" dirty="0" err="1">
                <a:cs typeface="Times New Roman" pitchFamily="18" charset="0"/>
              </a:rPr>
              <a:t>trojan</a:t>
            </a:r>
            <a:r>
              <a:rPr lang="en-US" dirty="0">
                <a:cs typeface="Times New Roman" pitchFamily="18" charset="0"/>
              </a:rPr>
              <a:t>, such as the ‘logic bomb’ which activates on particular keystrokes or the running of particular tasks.</a:t>
            </a:r>
          </a:p>
          <a:p>
            <a:r>
              <a:rPr lang="en-US" dirty="0">
                <a:cs typeface="Times New Roman" pitchFamily="18" charset="0"/>
              </a:rPr>
              <a:t>The ‘time bomb’ activates at a particular time – usually by using information from the computer’s clock and calendar.</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49EAEFA-3EC0-4A65-BCB3-34EE1B073952}" type="slidenum">
              <a:rPr lang="en-US"/>
              <a:pPr/>
              <a:t>36</a:t>
            </a:fld>
            <a:endParaRPr lang="en-US"/>
          </a:p>
        </p:txBody>
      </p:sp>
      <p:sp>
        <p:nvSpPr>
          <p:cNvPr id="877570" name="Rectangle 2"/>
          <p:cNvSpPr>
            <a:spLocks noGrp="1" noChangeArrowheads="1"/>
          </p:cNvSpPr>
          <p:nvPr>
            <p:ph type="title"/>
          </p:nvPr>
        </p:nvSpPr>
        <p:spPr/>
        <p:txBody>
          <a:bodyPr/>
          <a:lstStyle/>
          <a:p>
            <a:r>
              <a:rPr lang="en-US" dirty="0"/>
              <a:t>Worm</a:t>
            </a:r>
            <a:endParaRPr lang="en-GB" dirty="0"/>
          </a:p>
        </p:txBody>
      </p:sp>
      <p:sp>
        <p:nvSpPr>
          <p:cNvPr id="877571" name="Rectangle 3"/>
          <p:cNvSpPr>
            <a:spLocks noGrp="1" noChangeArrowheads="1"/>
          </p:cNvSpPr>
          <p:nvPr>
            <p:ph type="body" idx="1"/>
          </p:nvPr>
        </p:nvSpPr>
        <p:spPr/>
        <p:txBody>
          <a:bodyPr/>
          <a:lstStyle/>
          <a:p>
            <a:r>
              <a:rPr lang="en-US" dirty="0">
                <a:cs typeface="Times New Roman" pitchFamily="18" charset="0"/>
              </a:rPr>
              <a:t>A worm is a virus that spreads by creating duplicates of itself on other drives, systems, or networks. An example is an e-mail that sends a copy of itself to all the addresses in your e-mail address book when you open the attachment.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0C26DDC-8764-4BB2-90A9-6319A39B1F35}" type="slidenum">
              <a:rPr lang="en-US"/>
              <a:pPr/>
              <a:t>37</a:t>
            </a:fld>
            <a:endParaRPr lang="en-US"/>
          </a:p>
        </p:txBody>
      </p:sp>
      <p:sp>
        <p:nvSpPr>
          <p:cNvPr id="878594" name="Rectangle 2"/>
          <p:cNvSpPr>
            <a:spLocks noGrp="1" noChangeArrowheads="1"/>
          </p:cNvSpPr>
          <p:nvPr>
            <p:ph type="title"/>
          </p:nvPr>
        </p:nvSpPr>
        <p:spPr/>
        <p:txBody>
          <a:bodyPr>
            <a:normAutofit/>
          </a:bodyPr>
          <a:lstStyle/>
          <a:p>
            <a:r>
              <a:rPr lang="en-US" dirty="0"/>
              <a:t>Viruses on the Internet</a:t>
            </a:r>
            <a:endParaRPr lang="en-GB" dirty="0"/>
          </a:p>
        </p:txBody>
      </p:sp>
      <p:sp>
        <p:nvSpPr>
          <p:cNvPr id="878595" name="Rectangle 3"/>
          <p:cNvSpPr>
            <a:spLocks noGrp="1" noChangeArrowheads="1"/>
          </p:cNvSpPr>
          <p:nvPr>
            <p:ph type="body" idx="1"/>
          </p:nvPr>
        </p:nvSpPr>
        <p:spPr/>
        <p:txBody>
          <a:bodyPr/>
          <a:lstStyle/>
          <a:p>
            <a:r>
              <a:rPr lang="en-US" sz="2800" dirty="0">
                <a:cs typeface="Times New Roman" pitchFamily="18" charset="0"/>
              </a:rPr>
              <a:t>Web viruses</a:t>
            </a:r>
            <a:endParaRPr lang="en-US" sz="2800" b="1" dirty="0">
              <a:cs typeface="Times New Roman" pitchFamily="18" charset="0"/>
            </a:endParaRPr>
          </a:p>
          <a:p>
            <a:pPr>
              <a:buFont typeface="Wingdings" pitchFamily="2" charset="2"/>
              <a:buNone/>
            </a:pPr>
            <a:endParaRPr lang="en-US" sz="2800" dirty="0">
              <a:cs typeface="Times New Roman" pitchFamily="18" charset="0"/>
            </a:endParaRPr>
          </a:p>
          <a:p>
            <a:r>
              <a:rPr lang="en-US" sz="2800" dirty="0">
                <a:cs typeface="Times New Roman" pitchFamily="18" charset="0"/>
              </a:rPr>
              <a:t>In the case of a web virus and in order to copy itself to a new Web page, the HTML virus must execute on a machine from which it is allowed to change the page. HTML can link to virus code.</a:t>
            </a:r>
          </a:p>
          <a:p>
            <a:r>
              <a:rPr lang="en-US" sz="2800" dirty="0">
                <a:cs typeface="Times New Roman" pitchFamily="18" charset="0"/>
              </a:rPr>
              <a:t>Technically, the viruses resemble normal programs. </a:t>
            </a:r>
            <a:endParaRPr lang="en-GB" sz="2800" dirty="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7447C7-79B5-42B3-B179-81F72026DCDB}" type="slidenum">
              <a:rPr lang="en-US"/>
              <a:pPr/>
              <a:t>38</a:t>
            </a:fld>
            <a:endParaRPr lang="en-US"/>
          </a:p>
        </p:txBody>
      </p:sp>
      <p:sp>
        <p:nvSpPr>
          <p:cNvPr id="879618" name="Rectangle 2"/>
          <p:cNvSpPr>
            <a:spLocks noGrp="1" noChangeArrowheads="1"/>
          </p:cNvSpPr>
          <p:nvPr>
            <p:ph type="title"/>
          </p:nvPr>
        </p:nvSpPr>
        <p:spPr/>
        <p:txBody>
          <a:bodyPr>
            <a:normAutofit/>
          </a:bodyPr>
          <a:lstStyle/>
          <a:p>
            <a:r>
              <a:rPr lang="en-US" dirty="0"/>
              <a:t>Viruses on the Internet (2)</a:t>
            </a:r>
            <a:endParaRPr lang="en-GB" dirty="0"/>
          </a:p>
        </p:txBody>
      </p:sp>
      <p:sp>
        <p:nvSpPr>
          <p:cNvPr id="879619" name="Rectangle 3"/>
          <p:cNvSpPr>
            <a:spLocks noGrp="1" noChangeArrowheads="1"/>
          </p:cNvSpPr>
          <p:nvPr>
            <p:ph type="body" idx="1"/>
          </p:nvPr>
        </p:nvSpPr>
        <p:spPr/>
        <p:txBody>
          <a:bodyPr/>
          <a:lstStyle/>
          <a:p>
            <a:r>
              <a:rPr lang="en-GB" sz="2800" dirty="0">
                <a:cs typeface="Times New Roman" pitchFamily="18" charset="0"/>
              </a:rPr>
              <a:t>Can it read your files? Yes. </a:t>
            </a:r>
            <a:endParaRPr lang="en-GB" sz="2800" b="1" dirty="0">
              <a:cs typeface="Times New Roman" pitchFamily="18" charset="0"/>
            </a:endParaRPr>
          </a:p>
          <a:p>
            <a:r>
              <a:rPr lang="en-GB" sz="2800" dirty="0">
                <a:cs typeface="Times New Roman" pitchFamily="18" charset="0"/>
              </a:rPr>
              <a:t>Can it format your hard drive? Yes. </a:t>
            </a:r>
            <a:endParaRPr lang="en-GB" sz="2800" b="1" dirty="0">
              <a:cs typeface="Times New Roman" pitchFamily="18" charset="0"/>
            </a:endParaRPr>
          </a:p>
          <a:p>
            <a:pPr>
              <a:buFont typeface="Wingdings" pitchFamily="2" charset="2"/>
              <a:buNone/>
            </a:pPr>
            <a:r>
              <a:rPr lang="en-GB" sz="2800" dirty="0">
                <a:cs typeface="Times New Roman" pitchFamily="18" charset="0"/>
              </a:rPr>
              <a:t> </a:t>
            </a:r>
            <a:endParaRPr lang="en-GB" sz="2800" b="1" dirty="0">
              <a:cs typeface="Times New Roman" pitchFamily="18" charset="0"/>
            </a:endParaRPr>
          </a:p>
          <a:p>
            <a:r>
              <a:rPr lang="en-US" sz="2800" dirty="0">
                <a:cs typeface="Times New Roman" pitchFamily="18" charset="0"/>
              </a:rPr>
              <a:t>A web virus is, essentially, a macro virus, the viruses - often written in VBScript - are embedded in the HTML included in a Web page or e-mail. </a:t>
            </a:r>
            <a:r>
              <a:rPr lang="en-US" sz="2600" dirty="0">
                <a:cs typeface="Times New Roman" pitchFamily="18" charset="0"/>
              </a:rPr>
              <a:t>(It would appear, from experience, that most ‘web viruses’ come through e-mail.)</a:t>
            </a:r>
            <a:r>
              <a:rPr lang="en-GB" sz="26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E96DFCC-641D-4960-AED1-E69D823F1990}" type="slidenum">
              <a:rPr lang="en-US"/>
              <a:pPr/>
              <a:t>39</a:t>
            </a:fld>
            <a:endParaRPr lang="en-US"/>
          </a:p>
        </p:txBody>
      </p:sp>
      <p:sp>
        <p:nvSpPr>
          <p:cNvPr id="880642" name="Rectangle 2"/>
          <p:cNvSpPr>
            <a:spLocks noGrp="1" noChangeArrowheads="1"/>
          </p:cNvSpPr>
          <p:nvPr>
            <p:ph type="title"/>
          </p:nvPr>
        </p:nvSpPr>
        <p:spPr/>
        <p:txBody>
          <a:bodyPr>
            <a:normAutofit/>
          </a:bodyPr>
          <a:lstStyle/>
          <a:p>
            <a:r>
              <a:rPr lang="en-US" dirty="0"/>
              <a:t>Viruses on the Internet (3)</a:t>
            </a:r>
            <a:endParaRPr lang="en-GB" dirty="0"/>
          </a:p>
        </p:txBody>
      </p:sp>
      <p:sp>
        <p:nvSpPr>
          <p:cNvPr id="880643" name="Rectangle 3"/>
          <p:cNvSpPr>
            <a:spLocks noGrp="1" noChangeArrowheads="1"/>
          </p:cNvSpPr>
          <p:nvPr>
            <p:ph type="body" idx="1"/>
          </p:nvPr>
        </p:nvSpPr>
        <p:spPr/>
        <p:txBody>
          <a:bodyPr/>
          <a:lstStyle/>
          <a:p>
            <a:r>
              <a:rPr lang="en-US" sz="2800" dirty="0">
                <a:cs typeface="Times New Roman" pitchFamily="18" charset="0"/>
              </a:rPr>
              <a:t>Viruses, in the last few years, have been hidden in e-mails, such as ‘</a:t>
            </a:r>
            <a:r>
              <a:rPr lang="en-US" sz="2800" dirty="0" err="1">
                <a:cs typeface="Times New Roman" pitchFamily="18" charset="0"/>
              </a:rPr>
              <a:t>Waledac</a:t>
            </a:r>
            <a:r>
              <a:rPr lang="en-US" sz="2800" dirty="0">
                <a:cs typeface="Times New Roman" pitchFamily="18" charset="0"/>
              </a:rPr>
              <a:t>’ and ‘</a:t>
            </a:r>
            <a:r>
              <a:rPr lang="en-US" sz="2800" dirty="0" err="1">
                <a:cs typeface="Times New Roman" pitchFamily="18" charset="0"/>
              </a:rPr>
              <a:t>VBMania</a:t>
            </a:r>
            <a:r>
              <a:rPr lang="en-US" sz="2800" dirty="0">
                <a:cs typeface="Times New Roman" pitchFamily="18" charset="0"/>
              </a:rPr>
              <a:t>’ (plus versions of  the </a:t>
            </a:r>
            <a:r>
              <a:rPr lang="en-US" sz="2800" dirty="0" err="1">
                <a:cs typeface="Times New Roman" pitchFamily="18" charset="0"/>
              </a:rPr>
              <a:t>MyDoom</a:t>
            </a:r>
            <a:r>
              <a:rPr lang="en-US" sz="2800" dirty="0">
                <a:cs typeface="Times New Roman" pitchFamily="18" charset="0"/>
              </a:rPr>
              <a:t> worm).</a:t>
            </a:r>
          </a:p>
          <a:p>
            <a:pPr>
              <a:buFont typeface="Wingdings" pitchFamily="2" charset="2"/>
              <a:buNone/>
            </a:pPr>
            <a:r>
              <a:rPr lang="en-US" sz="2800" dirty="0">
                <a:cs typeface="Times New Roman" pitchFamily="18" charset="0"/>
              </a:rPr>
              <a:t> </a:t>
            </a:r>
          </a:p>
          <a:p>
            <a:r>
              <a:rPr lang="en-US" sz="2800" dirty="0">
                <a:cs typeface="Times New Roman" pitchFamily="18" charset="0"/>
              </a:rPr>
              <a:t>Virus programs can have alternative names – aliases. Many web viruses have an alias to reduce immediate detection.</a:t>
            </a:r>
            <a:endParaRPr lang="en-GB"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7FEDD8F-0394-4173-B180-C112811504FC}" type="slidenum">
              <a:rPr lang="en-US"/>
              <a:pPr>
                <a:defRPr/>
              </a:pPr>
              <a:t>4</a:t>
            </a:fld>
            <a:endParaRPr lang="en-US"/>
          </a:p>
        </p:txBody>
      </p:sp>
      <p:sp>
        <p:nvSpPr>
          <p:cNvPr id="28675" name="Rectangle 2"/>
          <p:cNvSpPr>
            <a:spLocks noGrp="1" noChangeArrowheads="1"/>
          </p:cNvSpPr>
          <p:nvPr>
            <p:ph type="title"/>
          </p:nvPr>
        </p:nvSpPr>
        <p:spPr/>
        <p:txBody>
          <a:bodyPr/>
          <a:lstStyle/>
          <a:p>
            <a:r>
              <a:rPr lang="en-GB" dirty="0"/>
              <a:t>Security (2)</a:t>
            </a:r>
            <a:endParaRPr lang="en-US" dirty="0"/>
          </a:p>
        </p:txBody>
      </p:sp>
      <p:sp>
        <p:nvSpPr>
          <p:cNvPr id="28676" name="Rectangle 3"/>
          <p:cNvSpPr>
            <a:spLocks noGrp="1" noChangeArrowheads="1"/>
          </p:cNvSpPr>
          <p:nvPr>
            <p:ph type="body" idx="1"/>
          </p:nvPr>
        </p:nvSpPr>
        <p:spPr/>
        <p:txBody>
          <a:bodyPr/>
          <a:lstStyle/>
          <a:p>
            <a:r>
              <a:rPr lang="en-GB" dirty="0"/>
              <a:t>A security programme </a:t>
            </a:r>
            <a:r>
              <a:rPr lang="en-GB" u="sng" dirty="0"/>
              <a:t>may</a:t>
            </a:r>
            <a:r>
              <a:rPr lang="en-GB" dirty="0"/>
              <a:t> be managed by named individuals in management positions in any part of the organisation.</a:t>
            </a:r>
          </a:p>
          <a:p>
            <a:pPr>
              <a:buFontTx/>
              <a:buNone/>
            </a:pPr>
            <a:endParaRPr lang="en-GB" dirty="0"/>
          </a:p>
          <a:p>
            <a:r>
              <a:rPr lang="en-GB" dirty="0"/>
              <a:t>The context of this presentation is information security cited with an IT Department of an organisation through the proper implementation of information systems.</a:t>
            </a:r>
            <a:endParaRPr lang="en-US" dirty="0"/>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07D98F8-B951-47AF-8BAD-7EAB2496A4A6}" type="slidenum">
              <a:rPr lang="en-US"/>
              <a:pPr/>
              <a:t>40</a:t>
            </a:fld>
            <a:endParaRPr lang="en-US"/>
          </a:p>
        </p:txBody>
      </p:sp>
      <p:sp>
        <p:nvSpPr>
          <p:cNvPr id="881666" name="Rectangle 2"/>
          <p:cNvSpPr>
            <a:spLocks noGrp="1" noChangeArrowheads="1"/>
          </p:cNvSpPr>
          <p:nvPr>
            <p:ph type="title"/>
          </p:nvPr>
        </p:nvSpPr>
        <p:spPr/>
        <p:txBody>
          <a:bodyPr>
            <a:normAutofit/>
          </a:bodyPr>
          <a:lstStyle/>
          <a:p>
            <a:r>
              <a:rPr lang="en-US" dirty="0"/>
              <a:t>Protecting Your System</a:t>
            </a:r>
            <a:endParaRPr lang="en-GB" dirty="0"/>
          </a:p>
        </p:txBody>
      </p:sp>
      <p:sp>
        <p:nvSpPr>
          <p:cNvPr id="881667" name="Rectangle 3"/>
          <p:cNvSpPr>
            <a:spLocks noGrp="1" noChangeArrowheads="1"/>
          </p:cNvSpPr>
          <p:nvPr>
            <p:ph type="body" idx="1"/>
          </p:nvPr>
        </p:nvSpPr>
        <p:spPr/>
        <p:txBody>
          <a:bodyPr/>
          <a:lstStyle/>
          <a:p>
            <a:r>
              <a:rPr lang="en-US" sz="2800" dirty="0">
                <a:cs typeface="Times New Roman" pitchFamily="18" charset="0"/>
              </a:rPr>
              <a:t>The best protection against a virus is to know the origin of each program or file you load into your computer. </a:t>
            </a:r>
          </a:p>
          <a:p>
            <a:pPr>
              <a:buFont typeface="Wingdings" pitchFamily="2" charset="2"/>
              <a:buNone/>
            </a:pPr>
            <a:endParaRPr lang="en-US" sz="2800" dirty="0">
              <a:cs typeface="Times New Roman" pitchFamily="18" charset="0"/>
            </a:endParaRPr>
          </a:p>
          <a:p>
            <a:r>
              <a:rPr lang="en-US" sz="2800" dirty="0">
                <a:cs typeface="Times New Roman" pitchFamily="18" charset="0"/>
              </a:rPr>
              <a:t>Since this is difficult, you can buy anti-virus software that typically checks all of your files periodically and can remove any viruses that are found.</a:t>
            </a:r>
            <a:r>
              <a:rPr lang="en-US" dirty="0">
                <a:cs typeface="Times New Roman" pitchFamily="18" charset="0"/>
              </a:rPr>
              <a:t> </a:t>
            </a:r>
            <a:endParaRPr lang="en-GB" dirty="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11B3C4-5D01-4393-8152-254E5F145115}" type="slidenum">
              <a:rPr lang="en-US"/>
              <a:pPr/>
              <a:t>41</a:t>
            </a:fld>
            <a:endParaRPr lang="en-US"/>
          </a:p>
        </p:txBody>
      </p:sp>
      <p:sp>
        <p:nvSpPr>
          <p:cNvPr id="882690" name="Rectangle 2"/>
          <p:cNvSpPr>
            <a:spLocks noGrp="1" noChangeArrowheads="1"/>
          </p:cNvSpPr>
          <p:nvPr>
            <p:ph type="title"/>
          </p:nvPr>
        </p:nvSpPr>
        <p:spPr/>
        <p:txBody>
          <a:bodyPr/>
          <a:lstStyle/>
          <a:p>
            <a:r>
              <a:rPr lang="en-GB" dirty="0"/>
              <a:t>Warnings</a:t>
            </a:r>
          </a:p>
        </p:txBody>
      </p:sp>
      <p:sp>
        <p:nvSpPr>
          <p:cNvPr id="882691" name="Rectangle 3"/>
          <p:cNvSpPr>
            <a:spLocks noGrp="1" noChangeArrowheads="1"/>
          </p:cNvSpPr>
          <p:nvPr>
            <p:ph type="body" idx="1"/>
          </p:nvPr>
        </p:nvSpPr>
        <p:spPr/>
        <p:txBody>
          <a:bodyPr/>
          <a:lstStyle/>
          <a:p>
            <a:pPr>
              <a:lnSpc>
                <a:spcPct val="90000"/>
              </a:lnSpc>
            </a:pPr>
            <a:r>
              <a:rPr lang="en-US" sz="2800" dirty="0">
                <a:cs typeface="Times New Roman" pitchFamily="18" charset="0"/>
              </a:rPr>
              <a:t>From time to time you may get an e-mail message warning of a new virus. </a:t>
            </a:r>
          </a:p>
          <a:p>
            <a:pPr>
              <a:lnSpc>
                <a:spcPct val="90000"/>
              </a:lnSpc>
              <a:buFont typeface="Wingdings" pitchFamily="2" charset="2"/>
              <a:buNone/>
            </a:pPr>
            <a:endParaRPr lang="en-US" sz="2800" dirty="0">
              <a:cs typeface="Times New Roman" pitchFamily="18" charset="0"/>
            </a:endParaRPr>
          </a:p>
          <a:p>
            <a:pPr>
              <a:lnSpc>
                <a:spcPct val="90000"/>
              </a:lnSpc>
            </a:pPr>
            <a:r>
              <a:rPr lang="en-US" sz="2800" dirty="0">
                <a:cs typeface="Times New Roman" pitchFamily="18" charset="0"/>
              </a:rPr>
              <a:t>It used to be usual that e-mail warnings were hoaxes, and many e-mail warnings are, but these days the possibility is that a virus is ‘making the rounds’ and some friendly postmaster is trying to stem the flow of problem e-mails.</a:t>
            </a:r>
            <a:r>
              <a:rPr lang="en-GB" sz="2800"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E45B8C-D940-497C-AD22-42DEE527E8DC}" type="slidenum">
              <a:rPr lang="en-US"/>
              <a:pPr/>
              <a:t>42</a:t>
            </a:fld>
            <a:endParaRPr lang="en-US"/>
          </a:p>
        </p:txBody>
      </p:sp>
      <p:sp>
        <p:nvSpPr>
          <p:cNvPr id="857090" name="Rectangle 2"/>
          <p:cNvSpPr>
            <a:spLocks noGrp="1" noChangeArrowheads="1"/>
          </p:cNvSpPr>
          <p:nvPr>
            <p:ph type="title"/>
          </p:nvPr>
        </p:nvSpPr>
        <p:spPr/>
        <p:txBody>
          <a:bodyPr/>
          <a:lstStyle/>
          <a:p>
            <a:r>
              <a:rPr lang="en-GB" dirty="0"/>
              <a:t>Diagnostics</a:t>
            </a:r>
          </a:p>
        </p:txBody>
      </p:sp>
      <p:sp>
        <p:nvSpPr>
          <p:cNvPr id="857091" name="Rectangle 3"/>
          <p:cNvSpPr>
            <a:spLocks noGrp="1" noChangeArrowheads="1"/>
          </p:cNvSpPr>
          <p:nvPr>
            <p:ph type="body" idx="1"/>
          </p:nvPr>
        </p:nvSpPr>
        <p:spPr/>
        <p:txBody>
          <a:bodyPr/>
          <a:lstStyle/>
          <a:p>
            <a:r>
              <a:rPr lang="en-US" sz="2800" dirty="0">
                <a:cs typeface="Times New Roman" pitchFamily="18" charset="0"/>
              </a:rPr>
              <a:t>Software to identify and remove any type of virus continues to be the best </a:t>
            </a:r>
            <a:r>
              <a:rPr lang="en-US" sz="2800" dirty="0" err="1">
                <a:cs typeface="Times New Roman" pitchFamily="18" charset="0"/>
              </a:rPr>
              <a:t>defence</a:t>
            </a:r>
            <a:r>
              <a:rPr lang="en-US" sz="2800" dirty="0">
                <a:cs typeface="Times New Roman" pitchFamily="18" charset="0"/>
              </a:rPr>
              <a:t> for PC and Mac users.</a:t>
            </a:r>
          </a:p>
          <a:p>
            <a:endParaRPr lang="en-GB" sz="2800" dirty="0">
              <a:cs typeface="Times New Roman" pitchFamily="18" charset="0"/>
            </a:endParaRPr>
          </a:p>
          <a:p>
            <a:r>
              <a:rPr lang="en-GB" sz="2800" dirty="0">
                <a:cs typeface="Times New Roman" pitchFamily="18" charset="0"/>
              </a:rPr>
              <a:t>Many ‘anti-virus’ software also detect </a:t>
            </a:r>
            <a:r>
              <a:rPr lang="en-GB" sz="2800" dirty="0" err="1">
                <a:cs typeface="Times New Roman" pitchFamily="18" charset="0"/>
              </a:rPr>
              <a:t>trojans</a:t>
            </a:r>
            <a:r>
              <a:rPr lang="en-GB" sz="2800" dirty="0">
                <a:cs typeface="Times New Roman" pitchFamily="18" charset="0"/>
              </a:rPr>
              <a:t>, worms, spyware, etc…</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36EFE35-C7D5-400E-8A05-D7273856313F}" type="slidenum">
              <a:rPr lang="en-US"/>
              <a:pPr/>
              <a:t>43</a:t>
            </a:fld>
            <a:endParaRPr lang="en-US"/>
          </a:p>
        </p:txBody>
      </p:sp>
      <p:sp>
        <p:nvSpPr>
          <p:cNvPr id="864258" name="Rectangle 2"/>
          <p:cNvSpPr>
            <a:spLocks noGrp="1" noChangeArrowheads="1"/>
          </p:cNvSpPr>
          <p:nvPr>
            <p:ph type="title"/>
          </p:nvPr>
        </p:nvSpPr>
        <p:spPr/>
        <p:txBody>
          <a:bodyPr/>
          <a:lstStyle/>
          <a:p>
            <a:r>
              <a:rPr lang="en-GB" dirty="0"/>
              <a:t>Anti-Virus Software</a:t>
            </a:r>
            <a:endParaRPr lang="en-US" dirty="0"/>
          </a:p>
        </p:txBody>
      </p:sp>
      <p:sp>
        <p:nvSpPr>
          <p:cNvPr id="864259" name="Rectangle 3"/>
          <p:cNvSpPr>
            <a:spLocks noGrp="1" noChangeArrowheads="1"/>
          </p:cNvSpPr>
          <p:nvPr>
            <p:ph type="body" idx="1"/>
          </p:nvPr>
        </p:nvSpPr>
        <p:spPr/>
        <p:txBody>
          <a:bodyPr/>
          <a:lstStyle/>
          <a:p>
            <a:r>
              <a:rPr lang="en-US" sz="2800" dirty="0"/>
              <a:t>Anti-virus software is sophisticated, but virus writers are often a step ahead of the software, and new viruses are constantly being released that current anti-virus software cannot </a:t>
            </a:r>
            <a:r>
              <a:rPr lang="en-US" sz="2800" dirty="0" err="1"/>
              <a:t>recognise</a:t>
            </a:r>
            <a:r>
              <a:rPr lang="en-US" sz="2800" dirty="0"/>
              <a:t>.</a:t>
            </a:r>
          </a:p>
          <a:p>
            <a:endParaRPr lang="en-GB" sz="2800" dirty="0"/>
          </a:p>
          <a:p>
            <a:r>
              <a:rPr lang="en-US" dirty="0"/>
              <a:t>Anti-virus software must be constantly updated with new lists of viruses.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AFC8E07-CC6A-441C-A48E-820C1136B606}" type="slidenum">
              <a:rPr lang="en-US"/>
              <a:pPr/>
              <a:t>44</a:t>
            </a:fld>
            <a:endParaRPr lang="en-US"/>
          </a:p>
        </p:txBody>
      </p:sp>
      <p:sp>
        <p:nvSpPr>
          <p:cNvPr id="861186" name="Rectangle 2"/>
          <p:cNvSpPr>
            <a:spLocks noGrp="1" noChangeArrowheads="1"/>
          </p:cNvSpPr>
          <p:nvPr>
            <p:ph type="title"/>
          </p:nvPr>
        </p:nvSpPr>
        <p:spPr/>
        <p:txBody>
          <a:bodyPr/>
          <a:lstStyle/>
          <a:p>
            <a:r>
              <a:rPr lang="en-GB" dirty="0"/>
              <a:t>Anti-Virus Software (2)</a:t>
            </a:r>
            <a:endParaRPr lang="en-US" dirty="0"/>
          </a:p>
        </p:txBody>
      </p:sp>
      <p:sp>
        <p:nvSpPr>
          <p:cNvPr id="861187" name="Rectangle 3"/>
          <p:cNvSpPr>
            <a:spLocks noGrp="1" noChangeArrowheads="1"/>
          </p:cNvSpPr>
          <p:nvPr>
            <p:ph type="body" idx="1"/>
          </p:nvPr>
        </p:nvSpPr>
        <p:spPr/>
        <p:txBody>
          <a:bodyPr/>
          <a:lstStyle/>
          <a:p>
            <a:r>
              <a:rPr lang="en-US" sz="2800" dirty="0"/>
              <a:t>The key to anti-virus software is detection. </a:t>
            </a:r>
          </a:p>
          <a:p>
            <a:endParaRPr lang="en-US" sz="2800" dirty="0"/>
          </a:p>
          <a:p>
            <a:r>
              <a:rPr lang="en-US" sz="2800" dirty="0"/>
              <a:t>Once an infected file has been detected, it can sometimes be repaired. If not, the file can at least be quarantined so that the viral code will not be executed.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5B55178-0B5F-4274-90C3-E9D4D4621414}" type="slidenum">
              <a:rPr lang="en-US"/>
              <a:pPr/>
              <a:t>45</a:t>
            </a:fld>
            <a:endParaRPr lang="en-US"/>
          </a:p>
        </p:txBody>
      </p:sp>
      <p:sp>
        <p:nvSpPr>
          <p:cNvPr id="863234" name="Rectangle 2"/>
          <p:cNvSpPr>
            <a:spLocks noGrp="1" noChangeArrowheads="1"/>
          </p:cNvSpPr>
          <p:nvPr>
            <p:ph type="title"/>
          </p:nvPr>
        </p:nvSpPr>
        <p:spPr/>
        <p:txBody>
          <a:bodyPr/>
          <a:lstStyle/>
          <a:p>
            <a:r>
              <a:rPr lang="en-GB" dirty="0"/>
              <a:t>Anti-Virus Software (3)</a:t>
            </a:r>
            <a:endParaRPr lang="en-US" dirty="0"/>
          </a:p>
        </p:txBody>
      </p:sp>
      <p:sp>
        <p:nvSpPr>
          <p:cNvPr id="863235" name="Rectangle 3"/>
          <p:cNvSpPr>
            <a:spLocks noGrp="1" noChangeArrowheads="1"/>
          </p:cNvSpPr>
          <p:nvPr>
            <p:ph type="body" idx="1"/>
          </p:nvPr>
        </p:nvSpPr>
        <p:spPr/>
        <p:txBody>
          <a:bodyPr/>
          <a:lstStyle/>
          <a:p>
            <a:pPr>
              <a:lnSpc>
                <a:spcPct val="90000"/>
              </a:lnSpc>
            </a:pPr>
            <a:r>
              <a:rPr lang="en-US" sz="2800" dirty="0"/>
              <a:t>There are four major methods of virus detection in use today: 	</a:t>
            </a:r>
          </a:p>
          <a:p>
            <a:pPr>
              <a:lnSpc>
                <a:spcPct val="90000"/>
              </a:lnSpc>
              <a:buFont typeface="Wingdings" pitchFamily="2" charset="2"/>
              <a:buNone/>
            </a:pPr>
            <a:r>
              <a:rPr lang="en-US" sz="2800" dirty="0"/>
              <a:t>		</a:t>
            </a:r>
            <a:r>
              <a:rPr lang="en-US" dirty="0"/>
              <a:t>scanning, </a:t>
            </a:r>
          </a:p>
          <a:p>
            <a:pPr lvl="1">
              <a:lnSpc>
                <a:spcPct val="90000"/>
              </a:lnSpc>
              <a:buFont typeface="Wingdings" pitchFamily="2" charset="2"/>
              <a:buNone/>
            </a:pPr>
            <a:r>
              <a:rPr lang="en-US" sz="2700" dirty="0"/>
              <a:t>		integrity checking, </a:t>
            </a:r>
          </a:p>
          <a:p>
            <a:pPr lvl="1">
              <a:lnSpc>
                <a:spcPct val="90000"/>
              </a:lnSpc>
              <a:buFont typeface="Wingdings" pitchFamily="2" charset="2"/>
              <a:buNone/>
            </a:pPr>
            <a:r>
              <a:rPr lang="en-US" sz="2700" dirty="0"/>
              <a:t>		interception and </a:t>
            </a:r>
          </a:p>
          <a:p>
            <a:pPr lvl="1">
              <a:lnSpc>
                <a:spcPct val="90000"/>
              </a:lnSpc>
              <a:buFont typeface="Wingdings" pitchFamily="2" charset="2"/>
              <a:buNone/>
            </a:pPr>
            <a:r>
              <a:rPr lang="en-US" sz="2700" dirty="0"/>
              <a:t>		heuristic detection. </a:t>
            </a:r>
          </a:p>
          <a:p>
            <a:pPr lvl="1">
              <a:lnSpc>
                <a:spcPct val="90000"/>
              </a:lnSpc>
              <a:buFont typeface="Wingdings" pitchFamily="2" charset="2"/>
              <a:buNone/>
            </a:pPr>
            <a:endParaRPr lang="en-US" sz="2800" dirty="0"/>
          </a:p>
          <a:p>
            <a:pPr lvl="1">
              <a:lnSpc>
                <a:spcPct val="90000"/>
              </a:lnSpc>
              <a:buFont typeface="Wingdings" pitchFamily="2" charset="2"/>
              <a:buNone/>
            </a:pPr>
            <a:r>
              <a:rPr lang="en-US" sz="2800" dirty="0"/>
              <a:t>Of these, scanning and interception are very common.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6452F1-1DAB-40A5-9108-EF923B4248AA}" type="slidenum">
              <a:rPr lang="en-US"/>
              <a:pPr/>
              <a:t>46</a:t>
            </a:fld>
            <a:endParaRPr lang="en-US"/>
          </a:p>
        </p:txBody>
      </p:sp>
      <p:sp>
        <p:nvSpPr>
          <p:cNvPr id="862210" name="Rectangle 2"/>
          <p:cNvSpPr>
            <a:spLocks noGrp="1" noChangeArrowheads="1"/>
          </p:cNvSpPr>
          <p:nvPr>
            <p:ph type="title"/>
          </p:nvPr>
        </p:nvSpPr>
        <p:spPr/>
        <p:txBody>
          <a:bodyPr/>
          <a:lstStyle/>
          <a:p>
            <a:r>
              <a:rPr lang="en-GB" dirty="0"/>
              <a:t>Anti-Virus Software (4)</a:t>
            </a:r>
            <a:endParaRPr lang="en-US" dirty="0"/>
          </a:p>
        </p:txBody>
      </p:sp>
      <p:sp>
        <p:nvSpPr>
          <p:cNvPr id="862211" name="Rectangle 3"/>
          <p:cNvSpPr>
            <a:spLocks noGrp="1" noChangeArrowheads="1"/>
          </p:cNvSpPr>
          <p:nvPr>
            <p:ph type="body" idx="1"/>
          </p:nvPr>
        </p:nvSpPr>
        <p:spPr/>
        <p:txBody>
          <a:bodyPr/>
          <a:lstStyle/>
          <a:p>
            <a:pPr>
              <a:lnSpc>
                <a:spcPct val="90000"/>
              </a:lnSpc>
            </a:pPr>
            <a:r>
              <a:rPr lang="en-US" sz="2800" dirty="0"/>
              <a:t>Virus writers have attempted to defeat the software in their viruses, either by disabling the software or getting around the detection algorithms. </a:t>
            </a:r>
          </a:p>
          <a:p>
            <a:pPr>
              <a:lnSpc>
                <a:spcPct val="90000"/>
              </a:lnSpc>
            </a:pPr>
            <a:endParaRPr lang="en-US" sz="2800" i="1" dirty="0"/>
          </a:p>
          <a:p>
            <a:pPr>
              <a:lnSpc>
                <a:spcPct val="90000"/>
              </a:lnSpc>
            </a:pPr>
            <a:r>
              <a:rPr lang="en-US" sz="2800" dirty="0"/>
              <a:t>Polymorphic viruses attempt to neutralize virus-scanning techniques by changing the code every time the virus infects a new computer.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pPr eaLnBrk="1" hangingPunct="1"/>
            <a:r>
              <a:rPr lang="en-US" dirty="0"/>
              <a:t>Next week’s lecture title is:</a:t>
            </a:r>
          </a:p>
          <a:p>
            <a:pPr eaLnBrk="1" hangingPunct="1"/>
            <a:endParaRPr lang="en-US" dirty="0"/>
          </a:p>
          <a:p>
            <a:pPr eaLnBrk="1" hangingPunct="1">
              <a:buNone/>
            </a:pPr>
            <a:r>
              <a:rPr lang="en-IE" sz="3000" dirty="0"/>
              <a:t>	User </a:t>
            </a:r>
            <a:r>
              <a:rPr lang="en-IE" sz="3000" dirty="0" err="1"/>
              <a:t>Centredness</a:t>
            </a:r>
            <a:endParaRPr lang="en-US" sz="3000" dirty="0"/>
          </a:p>
        </p:txBody>
      </p:sp>
      <p:sp>
        <p:nvSpPr>
          <p:cNvPr id="3" name="Title 2"/>
          <p:cNvSpPr>
            <a:spLocks noGrp="1"/>
          </p:cNvSpPr>
          <p:nvPr>
            <p:ph type="title"/>
          </p:nvPr>
        </p:nvSpPr>
        <p:spPr/>
        <p:txBody>
          <a:bodyPr/>
          <a:lstStyle/>
          <a:p>
            <a:pPr eaLnBrk="1" fontAlgn="auto" hangingPunct="1">
              <a:spcAft>
                <a:spcPts val="0"/>
              </a:spcAft>
              <a:defRPr/>
            </a:pPr>
            <a:r>
              <a:rPr lang="en-US" dirty="0"/>
              <a:t>Up Next</a:t>
            </a:r>
          </a:p>
        </p:txBody>
      </p:sp>
      <p:sp>
        <p:nvSpPr>
          <p:cNvPr id="4301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DE85034-8461-434F-A239-AD5369A9B9C4}" type="slidenum">
              <a:rPr lang="en-US" smtClean="0"/>
              <a:pPr fontAlgn="base">
                <a:spcBef>
                  <a:spcPct val="0"/>
                </a:spcBef>
                <a:spcAft>
                  <a:spcPct val="0"/>
                </a:spcAft>
                <a:defRPr/>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5D350F4-4713-40D4-911B-D8A3D6C47057}" type="slidenum">
              <a:rPr lang="en-US"/>
              <a:pPr>
                <a:defRPr/>
              </a:pPr>
              <a:t>5</a:t>
            </a:fld>
            <a:endParaRPr lang="en-US"/>
          </a:p>
        </p:txBody>
      </p:sp>
      <p:sp>
        <p:nvSpPr>
          <p:cNvPr id="29699" name="Rectangle 2"/>
          <p:cNvSpPr>
            <a:spLocks noGrp="1" noChangeArrowheads="1"/>
          </p:cNvSpPr>
          <p:nvPr>
            <p:ph type="title"/>
          </p:nvPr>
        </p:nvSpPr>
        <p:spPr/>
        <p:txBody>
          <a:bodyPr/>
          <a:lstStyle/>
          <a:p>
            <a:r>
              <a:rPr lang="en-GB" dirty="0"/>
              <a:t>Security (3)</a:t>
            </a:r>
            <a:endParaRPr lang="en-US" dirty="0"/>
          </a:p>
        </p:txBody>
      </p:sp>
      <p:sp>
        <p:nvSpPr>
          <p:cNvPr id="29700" name="Rectangle 3"/>
          <p:cNvSpPr>
            <a:spLocks noGrp="1" noChangeArrowheads="1"/>
          </p:cNvSpPr>
          <p:nvPr>
            <p:ph type="body" idx="1"/>
          </p:nvPr>
        </p:nvSpPr>
        <p:spPr/>
        <p:txBody>
          <a:bodyPr/>
          <a:lstStyle/>
          <a:p>
            <a:r>
              <a:rPr lang="en-US" dirty="0"/>
              <a:t>The goal of a security </a:t>
            </a:r>
            <a:r>
              <a:rPr lang="en-US" dirty="0" err="1"/>
              <a:t>programme</a:t>
            </a:r>
            <a:r>
              <a:rPr lang="en-US" dirty="0"/>
              <a:t> is to provide assurance that there exists security to:</a:t>
            </a:r>
          </a:p>
          <a:p>
            <a:pPr>
              <a:buFontTx/>
              <a:buNone/>
            </a:pPr>
            <a:endParaRPr lang="en-US" sz="1400" dirty="0"/>
          </a:p>
          <a:p>
            <a:pPr lvl="1"/>
            <a:r>
              <a:rPr lang="en-US" sz="2600" dirty="0">
                <a:solidFill>
                  <a:schemeClr val="tx1"/>
                </a:solidFill>
              </a:rPr>
              <a:t>Provide for timely and reliable </a:t>
            </a:r>
            <a:r>
              <a:rPr lang="en-US" sz="2600" b="1" dirty="0">
                <a:solidFill>
                  <a:schemeClr val="tx1"/>
                </a:solidFill>
              </a:rPr>
              <a:t>availability </a:t>
            </a:r>
            <a:r>
              <a:rPr lang="en-US" sz="2600" dirty="0">
                <a:solidFill>
                  <a:schemeClr val="tx1"/>
                </a:solidFill>
              </a:rPr>
              <a:t>of information and systems</a:t>
            </a:r>
          </a:p>
          <a:p>
            <a:pPr lvl="1">
              <a:buFontTx/>
              <a:buNone/>
            </a:pPr>
            <a:endParaRPr lang="en-US" sz="2600" dirty="0">
              <a:solidFill>
                <a:schemeClr val="tx1"/>
              </a:solidFill>
            </a:endParaRPr>
          </a:p>
          <a:p>
            <a:pPr lvl="1"/>
            <a:r>
              <a:rPr lang="en-US" sz="2600" dirty="0">
                <a:solidFill>
                  <a:schemeClr val="tx1"/>
                </a:solidFill>
              </a:rPr>
              <a:t>Preserve </a:t>
            </a:r>
            <a:r>
              <a:rPr lang="en-US" sz="2600" b="1" dirty="0">
                <a:solidFill>
                  <a:schemeClr val="tx1"/>
                </a:solidFill>
              </a:rPr>
              <a:t>confidentiality</a:t>
            </a:r>
            <a:r>
              <a:rPr lang="en-US" sz="2600" dirty="0">
                <a:solidFill>
                  <a:schemeClr val="tx1"/>
                </a:solidFill>
              </a:rPr>
              <a:t> of data</a:t>
            </a:r>
          </a:p>
          <a:p>
            <a:pPr lvl="1">
              <a:buFontTx/>
              <a:buNone/>
            </a:pPr>
            <a:endParaRPr lang="en-US" sz="2600" dirty="0">
              <a:solidFill>
                <a:schemeClr val="tx1"/>
              </a:solidFill>
            </a:endParaRPr>
          </a:p>
          <a:p>
            <a:pPr lvl="1"/>
            <a:r>
              <a:rPr lang="en-US" sz="2600" dirty="0">
                <a:solidFill>
                  <a:schemeClr val="tx1"/>
                </a:solidFill>
              </a:rPr>
              <a:t>Safeguard </a:t>
            </a:r>
            <a:r>
              <a:rPr lang="en-US" sz="2600" b="1" dirty="0">
                <a:solidFill>
                  <a:schemeClr val="tx1"/>
                </a:solidFill>
              </a:rPr>
              <a:t>integrity</a:t>
            </a:r>
            <a:r>
              <a:rPr lang="en-US" sz="2600" dirty="0">
                <a:solidFill>
                  <a:schemeClr val="tx1"/>
                </a:solidFill>
              </a:rPr>
              <a:t> of data</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83A9E05-770A-4A5F-A6E7-F3503EDFFF50}" type="slidenum">
              <a:rPr lang="en-US"/>
              <a:pPr>
                <a:defRPr/>
              </a:pPr>
              <a:t>6</a:t>
            </a:fld>
            <a:endParaRPr lang="en-US"/>
          </a:p>
        </p:txBody>
      </p:sp>
      <p:sp>
        <p:nvSpPr>
          <p:cNvPr id="1344514" name="Rectangle 2"/>
          <p:cNvSpPr>
            <a:spLocks noGrp="1" noChangeArrowheads="1"/>
          </p:cNvSpPr>
          <p:nvPr>
            <p:ph type="title"/>
          </p:nvPr>
        </p:nvSpPr>
        <p:spPr/>
        <p:txBody>
          <a:bodyPr rtlCol="0">
            <a:normAutofit/>
          </a:bodyPr>
          <a:lstStyle/>
          <a:p>
            <a:pPr fontAlgn="auto">
              <a:spcAft>
                <a:spcPts val="0"/>
              </a:spcAft>
              <a:defRPr/>
            </a:pPr>
            <a:r>
              <a:rPr lang="en-US" sz="2800" dirty="0"/>
              <a:t>A Security </a:t>
            </a:r>
            <a:r>
              <a:rPr lang="en-US" sz="2800" dirty="0" err="1"/>
              <a:t>Programme</a:t>
            </a:r>
            <a:r>
              <a:rPr lang="en-US" sz="2800" dirty="0"/>
              <a:t> Combines People, Processes and Technology</a:t>
            </a:r>
          </a:p>
        </p:txBody>
      </p:sp>
      <p:pic>
        <p:nvPicPr>
          <p:cNvPr id="30724" name="Picture 4"/>
          <p:cNvPicPr>
            <a:picLocks noGrp="1" noChangeAspect="1" noChangeArrowheads="1"/>
          </p:cNvPicPr>
          <p:nvPr>
            <p:ph type="body" idx="1"/>
          </p:nvPr>
        </p:nvPicPr>
        <p:blipFill>
          <a:blip r:embed="rId3" cstate="print">
            <a:clrChange>
              <a:clrFrom>
                <a:srgbClr val="FFFFFF"/>
              </a:clrFrom>
              <a:clrTo>
                <a:srgbClr val="FFFFFF">
                  <a:alpha val="0"/>
                </a:srgbClr>
              </a:clrTo>
            </a:clrChange>
          </a:blip>
          <a:srcRect/>
          <a:stretch>
            <a:fillRect/>
          </a:stretch>
        </p:blipFill>
        <p:spPr>
          <a:xfrm>
            <a:off x="1979613" y="1484313"/>
            <a:ext cx="5329237" cy="4916487"/>
          </a:xfrm>
          <a:noFill/>
        </p:spPr>
      </p:pic>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7D46D3B-4773-40BE-9171-CEF14D43BCCE}" type="slidenum">
              <a:rPr lang="en-US"/>
              <a:pPr>
                <a:defRPr/>
              </a:pPr>
              <a:t>7</a:t>
            </a:fld>
            <a:endParaRPr lang="en-US"/>
          </a:p>
        </p:txBody>
      </p:sp>
      <p:sp>
        <p:nvSpPr>
          <p:cNvPr id="31747" name="Rectangle 2"/>
          <p:cNvSpPr>
            <a:spLocks noGrp="1" noChangeArrowheads="1"/>
          </p:cNvSpPr>
          <p:nvPr>
            <p:ph type="title"/>
          </p:nvPr>
        </p:nvSpPr>
        <p:spPr/>
        <p:txBody>
          <a:bodyPr/>
          <a:lstStyle/>
          <a:p>
            <a:r>
              <a:rPr lang="en-GB" dirty="0"/>
              <a:t>Security Controls</a:t>
            </a:r>
          </a:p>
        </p:txBody>
      </p:sp>
      <p:sp>
        <p:nvSpPr>
          <p:cNvPr id="1343491"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sz="2800" dirty="0"/>
              <a:t>A </a:t>
            </a:r>
            <a:r>
              <a:rPr lang="en-US" sz="2800" b="1" dirty="0"/>
              <a:t>security control</a:t>
            </a:r>
            <a:r>
              <a:rPr lang="en-US" sz="2800" dirty="0"/>
              <a:t> is a specific action or procedure that is provided to protect confidentiality, integrity and availability of information/systems.</a:t>
            </a:r>
          </a:p>
          <a:p>
            <a:pPr fontAlgn="auto">
              <a:spcAft>
                <a:spcPts val="0"/>
              </a:spcAft>
              <a:buFontTx/>
              <a:buNone/>
              <a:defRPr/>
            </a:pPr>
            <a:endParaRPr lang="en-US" sz="2800" dirty="0"/>
          </a:p>
          <a:p>
            <a:pPr fontAlgn="auto">
              <a:spcAft>
                <a:spcPts val="0"/>
              </a:spcAft>
              <a:buFont typeface="Arial" pitchFamily="34" charset="0"/>
              <a:buChar char="•"/>
              <a:defRPr/>
            </a:pPr>
            <a:r>
              <a:rPr lang="en-US" sz="2800" dirty="0"/>
              <a:t>Security controls - in International </a:t>
            </a:r>
            <a:r>
              <a:rPr lang="en-US" sz="2800" dirty="0" err="1"/>
              <a:t>Organisation</a:t>
            </a:r>
            <a:r>
              <a:rPr lang="en-US" sz="2800" dirty="0"/>
              <a:t> for </a:t>
            </a:r>
            <a:r>
              <a:rPr lang="en-US" sz="2800" dirty="0" err="1"/>
              <a:t>Standardisation</a:t>
            </a:r>
            <a:r>
              <a:rPr lang="en-US" sz="2800" dirty="0"/>
              <a:t> (for Technology)  </a:t>
            </a:r>
          </a:p>
          <a:p>
            <a:pPr fontAlgn="auto">
              <a:spcAft>
                <a:spcPts val="0"/>
              </a:spcAft>
              <a:buFontTx/>
              <a:buNone/>
              <a:defRPr/>
            </a:pPr>
            <a:r>
              <a:rPr lang="en-US" sz="2800" dirty="0"/>
              <a:t>	</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6CAD8FD-C044-49DE-B6D1-24D4F333022D}" type="slidenum">
              <a:rPr lang="en-US"/>
              <a:pPr>
                <a:defRPr/>
              </a:pPr>
              <a:t>8</a:t>
            </a:fld>
            <a:endParaRPr lang="en-US"/>
          </a:p>
        </p:txBody>
      </p:sp>
      <p:sp>
        <p:nvSpPr>
          <p:cNvPr id="32771" name="Rectangle 2"/>
          <p:cNvSpPr>
            <a:spLocks noGrp="1" noChangeArrowheads="1"/>
          </p:cNvSpPr>
          <p:nvPr>
            <p:ph type="title"/>
          </p:nvPr>
        </p:nvSpPr>
        <p:spPr/>
        <p:txBody>
          <a:bodyPr/>
          <a:lstStyle/>
          <a:p>
            <a:r>
              <a:rPr lang="en-GB" dirty="0"/>
              <a:t>Security Controls (2)</a:t>
            </a:r>
          </a:p>
        </p:txBody>
      </p:sp>
      <p:sp>
        <p:nvSpPr>
          <p:cNvPr id="32772" name="Rectangle 3"/>
          <p:cNvSpPr>
            <a:spLocks noGrp="1" noChangeArrowheads="1"/>
          </p:cNvSpPr>
          <p:nvPr>
            <p:ph type="body" idx="1"/>
          </p:nvPr>
        </p:nvSpPr>
        <p:spPr/>
        <p:txBody>
          <a:bodyPr>
            <a:normAutofit fontScale="92500" lnSpcReduction="20000"/>
          </a:bodyPr>
          <a:lstStyle/>
          <a:p>
            <a:pPr lvl="1">
              <a:buFontTx/>
              <a:buNone/>
            </a:pPr>
            <a:r>
              <a:rPr lang="en-US" sz="3000" dirty="0"/>
              <a:t>Management Controls</a:t>
            </a:r>
          </a:p>
          <a:p>
            <a:pPr lvl="2"/>
            <a:r>
              <a:rPr lang="en-US" sz="2500" dirty="0"/>
              <a:t>Focus on the management of the computer security system and the management of risk for a system.</a:t>
            </a:r>
          </a:p>
          <a:p>
            <a:pPr lvl="1">
              <a:buFontTx/>
              <a:buNone/>
            </a:pPr>
            <a:endParaRPr lang="en-US" sz="1800" dirty="0"/>
          </a:p>
          <a:p>
            <a:pPr lvl="1">
              <a:buFontTx/>
              <a:buNone/>
            </a:pPr>
            <a:r>
              <a:rPr lang="en-US" sz="3000" dirty="0"/>
              <a:t>Operational Controls</a:t>
            </a:r>
          </a:p>
          <a:p>
            <a:pPr lvl="2"/>
            <a:r>
              <a:rPr lang="en-US" sz="2500" dirty="0"/>
              <a:t>Focus on mechanisms that primarily are implemented and executed by people (as opposed to systems).</a:t>
            </a:r>
          </a:p>
          <a:p>
            <a:pPr lvl="1">
              <a:buFontTx/>
              <a:buNone/>
            </a:pPr>
            <a:endParaRPr lang="en-US" sz="1800" dirty="0"/>
          </a:p>
          <a:p>
            <a:pPr lvl="1">
              <a:buFontTx/>
              <a:buNone/>
            </a:pPr>
            <a:r>
              <a:rPr lang="en-US" sz="3000" dirty="0"/>
              <a:t>Technical Controls</a:t>
            </a:r>
          </a:p>
          <a:p>
            <a:pPr lvl="2"/>
            <a:r>
              <a:rPr lang="en-US" sz="2500" dirty="0"/>
              <a:t>Focus on security controls that the computer system executes.</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AFA6BBF-DDDD-4F17-B4A4-E384C3978D4E}" type="slidenum">
              <a:rPr lang="en-US"/>
              <a:pPr>
                <a:defRPr/>
              </a:pPr>
              <a:t>9</a:t>
            </a:fld>
            <a:endParaRPr lang="en-US"/>
          </a:p>
        </p:txBody>
      </p:sp>
      <p:sp>
        <p:nvSpPr>
          <p:cNvPr id="33795" name="Rectangle 2"/>
          <p:cNvSpPr>
            <a:spLocks noGrp="1" noChangeArrowheads="1"/>
          </p:cNvSpPr>
          <p:nvPr>
            <p:ph type="title"/>
          </p:nvPr>
        </p:nvSpPr>
        <p:spPr/>
        <p:txBody>
          <a:bodyPr/>
          <a:lstStyle/>
          <a:p>
            <a:r>
              <a:rPr lang="en-GB"/>
              <a:t>Management Controls</a:t>
            </a:r>
          </a:p>
        </p:txBody>
      </p:sp>
      <p:sp>
        <p:nvSpPr>
          <p:cNvPr id="33796" name="Rectangle 3"/>
          <p:cNvSpPr>
            <a:spLocks noGrp="1" noChangeArrowheads="1"/>
          </p:cNvSpPr>
          <p:nvPr>
            <p:ph type="body" idx="1"/>
          </p:nvPr>
        </p:nvSpPr>
        <p:spPr/>
        <p:txBody>
          <a:bodyPr>
            <a:normAutofit/>
          </a:bodyPr>
          <a:lstStyle/>
          <a:p>
            <a:pPr lvl="1">
              <a:buFontTx/>
              <a:buNone/>
            </a:pPr>
            <a:r>
              <a:rPr lang="en-US" sz="2800" dirty="0"/>
              <a:t>Management Controls</a:t>
            </a:r>
          </a:p>
          <a:p>
            <a:pPr lvl="1">
              <a:buFontTx/>
              <a:buNone/>
            </a:pPr>
            <a:endParaRPr lang="en-US" sz="2800" dirty="0"/>
          </a:p>
          <a:p>
            <a:pPr>
              <a:buFontTx/>
              <a:buNone/>
            </a:pPr>
            <a:r>
              <a:rPr lang="en-US" sz="2800" dirty="0"/>
              <a:t>	</a:t>
            </a:r>
            <a:r>
              <a:rPr lang="en-US" dirty="0"/>
              <a:t>The management of the computer security system and management of risk appears as policy in directives (documented) – so are written down somewhere.</a:t>
            </a:r>
          </a:p>
        </p:txBody>
      </p:sp>
    </p:spTree>
  </p:cSld>
  <p:clrMapOvr>
    <a:masterClrMapping/>
  </p:clrMapOvr>
  <p:transition advClick="0"/>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1190</TotalTime>
  <Words>1742</Words>
  <Application>Microsoft Office PowerPoint</Application>
  <PresentationFormat>On-screen Show (4:3)</PresentationFormat>
  <Paragraphs>325</Paragraphs>
  <Slides>47</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Lucida Sans Unicode</vt:lpstr>
      <vt:lpstr>Times New Roman</vt:lpstr>
      <vt:lpstr>Verdana</vt:lpstr>
      <vt:lpstr>Wingdings</vt:lpstr>
      <vt:lpstr>Wingdings 2</vt:lpstr>
      <vt:lpstr>Wingdings 3</vt:lpstr>
      <vt:lpstr>Concourse</vt:lpstr>
      <vt:lpstr>Course -  DT228/1</vt:lpstr>
      <vt:lpstr>Information Systems in Organisations</vt:lpstr>
      <vt:lpstr>Security</vt:lpstr>
      <vt:lpstr>Security (2)</vt:lpstr>
      <vt:lpstr>Security (3)</vt:lpstr>
      <vt:lpstr>A Security Programme Combines People, Processes and Technology</vt:lpstr>
      <vt:lpstr>Security Controls</vt:lpstr>
      <vt:lpstr>Security Controls (2)</vt:lpstr>
      <vt:lpstr>Management Controls</vt:lpstr>
      <vt:lpstr>Operational Controls</vt:lpstr>
      <vt:lpstr>Technical Controls</vt:lpstr>
      <vt:lpstr>Security Types</vt:lpstr>
      <vt:lpstr>Physical Controls</vt:lpstr>
      <vt:lpstr>Physical Controls (2)</vt:lpstr>
      <vt:lpstr>Administrative Controls</vt:lpstr>
      <vt:lpstr>Administrative Controls (2)</vt:lpstr>
      <vt:lpstr>Administrative Controls (3)</vt:lpstr>
      <vt:lpstr>Computational Controls</vt:lpstr>
      <vt:lpstr>Computational Controls (2)</vt:lpstr>
      <vt:lpstr>Issues and Considerations of Security Management</vt:lpstr>
      <vt:lpstr>Issues and Considerations of Security Management (2)</vt:lpstr>
      <vt:lpstr>Viruses</vt:lpstr>
      <vt:lpstr>Viruses (2)</vt:lpstr>
      <vt:lpstr>Viruses (3)</vt:lpstr>
      <vt:lpstr>Viruses (4)</vt:lpstr>
      <vt:lpstr>Classes of Virus</vt:lpstr>
      <vt:lpstr>File Infectors (Program Viruses)</vt:lpstr>
      <vt:lpstr>System or Boot-Record Infectors</vt:lpstr>
      <vt:lpstr>System or Boot-Record Infectors (2)</vt:lpstr>
      <vt:lpstr>System or Boot-Record Infectors (3)</vt:lpstr>
      <vt:lpstr>System or Boot-Record Infectors (4)</vt:lpstr>
      <vt:lpstr>Macro Viruses</vt:lpstr>
      <vt:lpstr>Types of Virus</vt:lpstr>
      <vt:lpstr>Companion</vt:lpstr>
      <vt:lpstr>Trojan (horse)</vt:lpstr>
      <vt:lpstr>Worm</vt:lpstr>
      <vt:lpstr>Viruses on the Internet</vt:lpstr>
      <vt:lpstr>Viruses on the Internet (2)</vt:lpstr>
      <vt:lpstr>Viruses on the Internet (3)</vt:lpstr>
      <vt:lpstr>Protecting Your System</vt:lpstr>
      <vt:lpstr>Warnings</vt:lpstr>
      <vt:lpstr>Diagnostics</vt:lpstr>
      <vt:lpstr>Anti-Virus Software</vt:lpstr>
      <vt:lpstr>Anti-Virus Software (2)</vt:lpstr>
      <vt:lpstr>Anti-Virus Software (3)</vt:lpstr>
      <vt:lpstr>Anti-Virus Software (4)</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DT228/1</dc:title>
  <dc:creator>DIT</dc:creator>
  <cp:lastModifiedBy>William Carey</cp:lastModifiedBy>
  <cp:revision>68</cp:revision>
  <cp:lastPrinted>2015-10-19T09:01:21Z</cp:lastPrinted>
  <dcterms:created xsi:type="dcterms:W3CDTF">2011-09-20T11:22:10Z</dcterms:created>
  <dcterms:modified xsi:type="dcterms:W3CDTF">2016-10-16T16:18:14Z</dcterms:modified>
</cp:coreProperties>
</file>