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sldIdLst>
    <p:sldId id="257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47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8" r:id="rId44"/>
    <p:sldId id="303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00CC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BEB3CD2-82CF-4280-B61E-9A9E31E8C523}" type="datetimeFigureOut">
              <a:rPr lang="en-US"/>
              <a:pPr>
                <a:defRPr/>
              </a:pPr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A9AB1B-DE1D-4F77-B593-016E2FD4F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30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492C1D-3B43-4FD3-8E3E-7C270D840315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324256-5333-456C-A92E-141E99FB25B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B6EF021-80AC-4978-BDF4-D5D47DD9C2F0}" type="datetime1">
              <a:rPr lang="en-US"/>
              <a:pPr>
                <a:defRPr/>
              </a:pPr>
              <a:t>10/25/2016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C1FF921-B1BD-4F6E-8663-7381EDB3FD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EE92B-5421-4AD9-A06A-6121A015A064}" type="datetime1">
              <a:rPr lang="en-US"/>
              <a:pPr>
                <a:defRPr/>
              </a:pPr>
              <a:t>10/25/2016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1DDA-4814-4051-AC02-A4501018A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E39F6-DB2A-41D8-8DBF-E8BEFA72C30A}" type="datetime1">
              <a:rPr lang="en-US"/>
              <a:pPr>
                <a:defRPr/>
              </a:pPr>
              <a:t>10/25/2016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49A98-DC68-4A5E-9B68-2422EC511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D9EE4-BC23-41F8-A90D-6010CA84B9C6}" type="datetime1">
              <a:rPr lang="en-US"/>
              <a:pPr>
                <a:defRPr/>
              </a:pPr>
              <a:t>10/25/2016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A0280-6DB7-40D1-A84C-7B25AE5E7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4DFA13-92DE-45C8-98FE-87054EE81159}" type="datetime1">
              <a:rPr lang="en-US"/>
              <a:pPr>
                <a:defRPr/>
              </a:pPr>
              <a:t>10/25/2016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544B2C-7E8B-41CB-A4BC-0E136E09E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E54905-FB48-46E3-A418-DA0F0DF4232E}" type="datetime1">
              <a:rPr lang="en-US"/>
              <a:pPr>
                <a:defRPr/>
              </a:pPr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97110D-8923-4033-A631-195C04906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471B9F-A352-415A-A0ED-C2C826CDEF55}" type="datetime1">
              <a:rPr lang="en-US"/>
              <a:pPr>
                <a:defRPr/>
              </a:pPr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54F996-76E6-4531-8081-C6DEED26B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EC07B71-FFCE-46F9-9B47-8E5F8B170EA0}" type="datetime1">
              <a:rPr lang="en-US"/>
              <a:pPr>
                <a:defRPr/>
              </a:pPr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AFD81E5-4B71-4402-8892-7EAB6188C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FD46C-E198-480E-A9C3-2165DA266C56}" type="datetime1">
              <a:rPr lang="en-US"/>
              <a:pPr>
                <a:defRPr/>
              </a:pPr>
              <a:t>10/25/2016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B77C9-42CB-4D89-8EA5-252671BF1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622840-3ACC-46A6-B264-347D7D891A2B}" type="datetime1">
              <a:rPr lang="en-US"/>
              <a:pPr>
                <a:defRPr/>
              </a:pPr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9701262-8BA0-4E47-88F7-643A66BC0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7645AB1-677A-416C-9DFD-2C851154440D}" type="datetime1">
              <a:rPr lang="en-US"/>
              <a:pPr>
                <a:defRPr/>
              </a:pPr>
              <a:t>10/25/2016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D42EF2-7FCF-4FA6-96BF-9481DCA20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A826B9F6-06DF-479A-A71A-1D1163EFFDAD}" type="datetime1">
              <a:rPr lang="en-US"/>
              <a:pPr>
                <a:defRPr/>
              </a:pPr>
              <a:t>10/25/2016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BD30E8DE-CACF-49E3-90F8-AB8CCBAEB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703" r:id="rId4"/>
    <p:sldLayoutId id="2147483704" r:id="rId5"/>
    <p:sldLayoutId id="2147483705" r:id="rId6"/>
    <p:sldLayoutId id="2147483698" r:id="rId7"/>
    <p:sldLayoutId id="2147483706" r:id="rId8"/>
    <p:sldLayoutId id="2147483707" r:id="rId9"/>
    <p:sldLayoutId id="2147483699" r:id="rId10"/>
    <p:sldLayoutId id="214748370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04813"/>
            <a:ext cx="7772400" cy="17367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sz="3600"/>
              <a:t>Course -  DT228/1</a:t>
            </a:r>
            <a:endParaRPr lang="en-US" sz="36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997200"/>
            <a:ext cx="6400800" cy="911225"/>
          </a:xfrm>
        </p:spPr>
        <p:txBody>
          <a:bodyPr/>
          <a:lstStyle/>
          <a:p>
            <a:pPr marR="0" algn="ctr" eaLnBrk="1" hangingPunct="1">
              <a:lnSpc>
                <a:spcPct val="80000"/>
              </a:lnSpc>
            </a:pPr>
            <a:r>
              <a:rPr lang="en-IE" sz="3300">
                <a:solidFill>
                  <a:srgbClr val="474B78"/>
                </a:solidFill>
              </a:rPr>
              <a:t>Information Technology Fundamentals</a:t>
            </a:r>
            <a:endParaRPr lang="en-US" sz="3300">
              <a:solidFill>
                <a:srgbClr val="474B78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187624" y="4509120"/>
            <a:ext cx="69850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IE" sz="3200" dirty="0">
                <a:solidFill>
                  <a:srgbClr val="CC0000"/>
                </a:solidFill>
                <a:latin typeface="Lucida Sans Unicode" pitchFamily="34" charset="0"/>
              </a:rPr>
              <a:t>USER CENTREDNESS</a:t>
            </a:r>
            <a:endParaRPr lang="en-US" sz="3200" dirty="0">
              <a:solidFill>
                <a:srgbClr val="CC0000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User Interface Design (2)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IE" dirty="0"/>
              <a:t>Typical design errors:</a:t>
            </a:r>
          </a:p>
          <a:p>
            <a:pPr lvl="1" eaLnBrk="1" hangingPunct="1"/>
            <a:r>
              <a:rPr lang="en-US" sz="2700" dirty="0">
                <a:solidFill>
                  <a:schemeClr val="tx1"/>
                </a:solidFill>
              </a:rPr>
              <a:t>Lack of consistency</a:t>
            </a:r>
          </a:p>
          <a:p>
            <a:pPr lvl="1" eaLnBrk="1" hangingPunct="1"/>
            <a:r>
              <a:rPr lang="en-US" sz="2700" dirty="0">
                <a:solidFill>
                  <a:schemeClr val="tx1"/>
                </a:solidFill>
              </a:rPr>
              <a:t>Too much </a:t>
            </a:r>
            <a:r>
              <a:rPr lang="en-US" sz="2700" dirty="0" err="1">
                <a:solidFill>
                  <a:schemeClr val="tx1"/>
                </a:solidFill>
              </a:rPr>
              <a:t>memorisation</a:t>
            </a:r>
            <a:endParaRPr lang="en-US" sz="27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2700" dirty="0">
                <a:solidFill>
                  <a:schemeClr val="tx1"/>
                </a:solidFill>
              </a:rPr>
              <a:t>No guidance/help</a:t>
            </a:r>
          </a:p>
          <a:p>
            <a:pPr lvl="1" eaLnBrk="1" hangingPunct="1"/>
            <a:r>
              <a:rPr lang="en-US" sz="2700" dirty="0">
                <a:solidFill>
                  <a:schemeClr val="tx1"/>
                </a:solidFill>
              </a:rPr>
              <a:t>No context sensitivity</a:t>
            </a:r>
          </a:p>
          <a:p>
            <a:pPr lvl="1" eaLnBrk="1" hangingPunct="1"/>
            <a:r>
              <a:rPr lang="en-US" sz="2700" dirty="0">
                <a:solidFill>
                  <a:schemeClr val="tx1"/>
                </a:solidFill>
              </a:rPr>
              <a:t>Poor response</a:t>
            </a:r>
          </a:p>
          <a:p>
            <a:pPr lvl="1" eaLnBrk="1" hangingPunct="1"/>
            <a:r>
              <a:rPr lang="en-US" sz="2700" dirty="0">
                <a:solidFill>
                  <a:schemeClr val="tx1"/>
                </a:solidFill>
              </a:rPr>
              <a:t>Arcane/unfriendly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7038F-9594-4E94-99C6-18F90BE8E3C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1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IE" sz="3800" dirty="0"/>
              <a:t>User Interface Design Process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2481E7-A82E-4306-A3D3-19FEB9DBA08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3012" name="Picture 5" descr="Fig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38528"/>
            <a:ext cx="8191799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913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Human-Computer Interaction (HCI)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Human–Computer Interaction (HCI) involves the study, planning, design and uses of the interaction between people (users) and computers. </a:t>
            </a:r>
          </a:p>
          <a:p>
            <a:endParaRPr lang="en-US" dirty="0"/>
          </a:p>
          <a:p>
            <a:r>
              <a:rPr lang="en-US" dirty="0"/>
              <a:t>It is often regarded as the intersection of computer science, behavioral sciences, design, media studies, and several other fields of 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0034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HCI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Rather than the traditional design models adopted within software engineering which are </a:t>
            </a:r>
            <a:r>
              <a:rPr lang="en-US" dirty="0" err="1"/>
              <a:t>characterised</a:t>
            </a:r>
            <a:r>
              <a:rPr lang="en-US" dirty="0"/>
              <a:t> by their linearity. </a:t>
            </a:r>
          </a:p>
          <a:p>
            <a:endParaRPr lang="en-US" sz="2600" dirty="0"/>
          </a:p>
          <a:p>
            <a:r>
              <a:rPr lang="en-US" dirty="0"/>
              <a:t>HCI has adopted a design model which aspires to incorporate the following premises: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user </a:t>
            </a:r>
            <a:r>
              <a:rPr lang="en-US" sz="2600" dirty="0" err="1">
                <a:solidFill>
                  <a:schemeClr val="tx1"/>
                </a:solidFill>
              </a:rPr>
              <a:t>centred</a:t>
            </a:r>
            <a:endParaRPr lang="en-US" sz="2600" dirty="0">
              <a:solidFill>
                <a:schemeClr val="tx1"/>
              </a:solidFill>
            </a:endParaRP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multi disciplinary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highly iterative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9406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Centred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2827696"/>
          </a:xfrm>
        </p:spPr>
        <p:txBody>
          <a:bodyPr>
            <a:normAutofit/>
          </a:bodyPr>
          <a:lstStyle/>
          <a:p>
            <a:r>
              <a:rPr lang="en-GB" dirty="0"/>
              <a:t>User centred system design is based upon a user’s:</a:t>
            </a:r>
          </a:p>
          <a:p>
            <a:pPr lvl="1"/>
            <a:r>
              <a:rPr lang="en-GB" sz="2500" dirty="0">
                <a:solidFill>
                  <a:schemeClr val="tx1"/>
                </a:solidFill>
              </a:rPr>
              <a:t>abilities and real needs</a:t>
            </a:r>
          </a:p>
          <a:p>
            <a:pPr lvl="1"/>
            <a:r>
              <a:rPr lang="en-GB" sz="2500" dirty="0">
                <a:solidFill>
                  <a:schemeClr val="tx1"/>
                </a:solidFill>
              </a:rPr>
              <a:t>context</a:t>
            </a:r>
          </a:p>
          <a:p>
            <a:pPr lvl="1"/>
            <a:r>
              <a:rPr lang="en-GB" sz="2500" dirty="0">
                <a:solidFill>
                  <a:schemeClr val="tx1"/>
                </a:solidFill>
              </a:rPr>
              <a:t>work</a:t>
            </a:r>
          </a:p>
          <a:p>
            <a:pPr lvl="1"/>
            <a:r>
              <a:rPr lang="en-GB" sz="2500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14</a:t>
            </a:fld>
            <a:endParaRPr kumimoji="0" lang="en-US"/>
          </a:p>
        </p:txBody>
      </p:sp>
      <p:pic>
        <p:nvPicPr>
          <p:cNvPr id="1026" name="Picture 2" descr="http://www.smashingmagazine.com/wp-content/uploads/2010/09/01_user_experience_graph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068960"/>
            <a:ext cx="5482580" cy="328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55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81138"/>
            <a:ext cx="8229600" cy="4684166"/>
          </a:xfrm>
          <a:noFill/>
        </p:spPr>
        <p:txBody>
          <a:bodyPr lIns="90840" tIns="44623" rIns="90840" bIns="44623">
            <a:normAutofit lnSpcReduction="10000"/>
          </a:bodyPr>
          <a:lstStyle/>
          <a:p>
            <a:pPr eaLnBrk="1" hangingPunct="1"/>
            <a:r>
              <a:rPr lang="en-GB" dirty="0"/>
              <a:t>The physical workplace provision has an important effect on individual productivity and satisfaction:</a:t>
            </a:r>
          </a:p>
          <a:p>
            <a:pPr lvl="1" eaLnBrk="1" hangingPunct="1"/>
            <a:r>
              <a:rPr lang="en-GB" sz="2500" dirty="0">
                <a:solidFill>
                  <a:schemeClr val="tx1"/>
                </a:solidFill>
              </a:rPr>
              <a:t>Comfort;</a:t>
            </a:r>
          </a:p>
          <a:p>
            <a:pPr lvl="1" eaLnBrk="1" hangingPunct="1"/>
            <a:r>
              <a:rPr lang="en-GB" sz="2500" dirty="0">
                <a:solidFill>
                  <a:schemeClr val="tx1"/>
                </a:solidFill>
              </a:rPr>
              <a:t>Privacy;</a:t>
            </a:r>
          </a:p>
          <a:p>
            <a:pPr lvl="1" eaLnBrk="1" hangingPunct="1"/>
            <a:r>
              <a:rPr lang="en-GB" sz="2500" dirty="0">
                <a:solidFill>
                  <a:schemeClr val="tx1"/>
                </a:solidFill>
              </a:rPr>
              <a:t>Facilities.</a:t>
            </a:r>
          </a:p>
          <a:p>
            <a:pPr marL="292608" lvl="1" indent="0" eaLnBrk="1" hangingPunct="1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GB" dirty="0"/>
              <a:t>Health and safety considerations must be taken into account:</a:t>
            </a:r>
          </a:p>
          <a:p>
            <a:pPr lvl="1" eaLnBrk="1" hangingPunct="1"/>
            <a:r>
              <a:rPr lang="en-GB" sz="2500" dirty="0">
                <a:solidFill>
                  <a:schemeClr val="tx1"/>
                </a:solidFill>
              </a:rPr>
              <a:t>Lighting;</a:t>
            </a:r>
          </a:p>
          <a:p>
            <a:pPr lvl="1" eaLnBrk="1" hangingPunct="1"/>
            <a:r>
              <a:rPr lang="en-GB" sz="2500" dirty="0">
                <a:solidFill>
                  <a:schemeClr val="tx1"/>
                </a:solidFill>
              </a:rPr>
              <a:t>Heating;</a:t>
            </a:r>
          </a:p>
          <a:p>
            <a:pPr lvl="1" eaLnBrk="1" hangingPunct="1"/>
            <a:r>
              <a:rPr lang="en-GB" sz="2500" dirty="0">
                <a:solidFill>
                  <a:schemeClr val="tx1"/>
                </a:solidFill>
              </a:rPr>
              <a:t>Furniture.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dirty="0"/>
              <a:t>Working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797C5-C822-4689-A8B4-C307B7879E0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76585"/>
      </p:ext>
    </p:extLst>
  </p:cSld>
  <p:clrMapOvr>
    <a:masterClrMapping/>
  </p:clrMapOvr>
  <p:transition advTm="2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dirty="0"/>
              <a:t>Privacy - each engineer or programmer requires an area for uninterrupted work.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Outside awareness - people prefer to work in </a:t>
            </a:r>
            <a:br>
              <a:rPr lang="en-GB" dirty="0"/>
            </a:br>
            <a:r>
              <a:rPr lang="en-GB" dirty="0"/>
              <a:t>natural light.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Personalisation - individuals adopt different </a:t>
            </a:r>
            <a:br>
              <a:rPr lang="en-GB" dirty="0"/>
            </a:br>
            <a:r>
              <a:rPr lang="en-GB" dirty="0"/>
              <a:t>working practices and like to organise their </a:t>
            </a:r>
            <a:br>
              <a:rPr lang="en-GB" dirty="0"/>
            </a:br>
            <a:r>
              <a:rPr lang="en-GB" dirty="0"/>
              <a:t>environment in different ways.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dirty="0"/>
              <a:t>Environmental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8CB9F-970C-40BC-9307-15243DDA5D3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07362"/>
      </p:ext>
    </p:extLst>
  </p:cSld>
  <p:clrMapOvr>
    <a:masterClrMapping/>
  </p:clrMapOvr>
  <p:transition advTm="2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Workspace Organisation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Workspaces should provide private spaces where people can work without interruption.</a:t>
            </a:r>
          </a:p>
          <a:p>
            <a:pPr lvl="1"/>
            <a:r>
              <a:rPr lang="en-GB" sz="2500" dirty="0">
                <a:solidFill>
                  <a:schemeClr val="tx1"/>
                </a:solidFill>
              </a:rPr>
              <a:t>Providing individual offices for staff has been shown to increase productivity.</a:t>
            </a:r>
          </a:p>
          <a:p>
            <a:endParaRPr lang="en-GB" sz="2400" dirty="0"/>
          </a:p>
          <a:p>
            <a:r>
              <a:rPr lang="en-GB" dirty="0"/>
              <a:t>However, teams working together also require spaces where formal and informal meetings can be held.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1894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Staff selection factors include education, domain experience, adaptability and personality. 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People are motivated by interaction, recognition and personal development.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Software development groups should be small and cohesive. Leaders should be competent and should have administrative and technical support.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19340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Points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Group communications are affected by status, group size, group organisation and the gender and personality composition of the group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Working environments should include spaces for interaction and spaces for private working.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The People Capability Maturity Model (PCMM or People CMM) is a framework for improving the capabilities of staff in an organisation.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0062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Users of Information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sz="2800" dirty="0"/>
              <a:t>A concept of what information systems are;</a:t>
            </a:r>
          </a:p>
          <a:p>
            <a:pPr lvl="2">
              <a:lnSpc>
                <a:spcPct val="90000"/>
              </a:lnSpc>
              <a:buNone/>
            </a:pPr>
            <a:r>
              <a:rPr lang="en-AU" sz="2800" dirty="0"/>
              <a:t>	</a:t>
            </a:r>
            <a:r>
              <a:rPr lang="en-AU" sz="2800" u="sng" dirty="0"/>
              <a:t>Information systems</a:t>
            </a:r>
            <a:r>
              <a:rPr lang="en-AU" sz="2800" dirty="0"/>
              <a:t> are concerned with providing </a:t>
            </a:r>
            <a:r>
              <a:rPr lang="en-AU" sz="2800" u="sng" dirty="0"/>
              <a:t>information</a:t>
            </a:r>
            <a:r>
              <a:rPr lang="en-AU" sz="2800" dirty="0"/>
              <a:t> to support </a:t>
            </a:r>
            <a:r>
              <a:rPr lang="en-AU" sz="2800" u="sng" dirty="0"/>
              <a:t>people</a:t>
            </a:r>
            <a:r>
              <a:rPr lang="en-AU" sz="2800" dirty="0"/>
              <a:t> (e.g. end users) taking </a:t>
            </a:r>
            <a:r>
              <a:rPr lang="en-AU" sz="2800" u="sng" dirty="0"/>
              <a:t>actions</a:t>
            </a:r>
            <a:r>
              <a:rPr lang="en-AU" sz="2800" dirty="0"/>
              <a:t> (such as the tasks of their job).</a:t>
            </a:r>
          </a:p>
          <a:p>
            <a:pPr lvl="2">
              <a:lnSpc>
                <a:spcPct val="90000"/>
              </a:lnSpc>
              <a:buNone/>
            </a:pPr>
            <a:endParaRPr lang="en-AU" sz="2600" dirty="0"/>
          </a:p>
          <a:p>
            <a:pPr>
              <a:lnSpc>
                <a:spcPct val="90000"/>
              </a:lnSpc>
              <a:buNone/>
            </a:pPr>
            <a:endParaRPr lang="en-AU" sz="2400" dirty="0"/>
          </a:p>
          <a:p>
            <a:pPr>
              <a:lnSpc>
                <a:spcPct val="90000"/>
              </a:lnSpc>
              <a:buNone/>
            </a:pPr>
            <a:r>
              <a:rPr lang="en-AU" sz="2400" dirty="0"/>
              <a:t>(End users: very often these are the organisation’s </a:t>
            </a:r>
            <a:r>
              <a:rPr lang="en-AU" sz="2400" b="1" dirty="0"/>
              <a:t>employees</a:t>
            </a:r>
            <a:r>
              <a:rPr lang="en-AU" sz="2400" dirty="0"/>
              <a:t>.)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09447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5C3F3-931E-41EC-9198-1DBF090B80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AU" dirty="0"/>
              <a:t>People CMM</a:t>
            </a:r>
          </a:p>
        </p:txBody>
      </p:sp>
      <p:pic>
        <p:nvPicPr>
          <p:cNvPr id="1026" name="Picture 2" descr="http://upload.wikimedia.org/wikipedia/en/f/ff/PcmmStru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62102"/>
            <a:ext cx="4392488" cy="490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69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Factors, Points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what? Nice working environment, and other user considerations…</a:t>
            </a:r>
          </a:p>
          <a:p>
            <a:endParaRPr lang="en-GB" dirty="0"/>
          </a:p>
          <a:p>
            <a:r>
              <a:rPr lang="en-GB" dirty="0"/>
              <a:t>Design of the system may be based on user </a:t>
            </a:r>
            <a:r>
              <a:rPr lang="en-GB" dirty="0" err="1"/>
              <a:t>centredness</a:t>
            </a:r>
            <a:r>
              <a:rPr lang="en-GB" dirty="0"/>
              <a:t> with importance levels (low to high) driving the system design.</a:t>
            </a:r>
          </a:p>
          <a:p>
            <a:endParaRPr lang="en-GB" dirty="0"/>
          </a:p>
          <a:p>
            <a:r>
              <a:rPr lang="en-GB" dirty="0"/>
              <a:t>These designs are expected to improve effectiveness, efficiency… company profits.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4209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Back to User Centred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900" dirty="0"/>
              <a:t>This is an approach to interactive system development that focuses specifically on making products/web interfaces usable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900" dirty="0"/>
              <a:t>The quality of interaction between the person who uses the product to achieve actual work and the product itself is the primary goal of user-</a:t>
            </a:r>
            <a:r>
              <a:rPr lang="en-US" sz="2900" dirty="0" err="1"/>
              <a:t>centred</a:t>
            </a:r>
            <a:r>
              <a:rPr lang="en-US" sz="2900" dirty="0"/>
              <a:t> design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900" dirty="0"/>
              <a:t>User-</a:t>
            </a:r>
            <a:r>
              <a:rPr lang="en-US" sz="2900" dirty="0" err="1"/>
              <a:t>centred</a:t>
            </a:r>
            <a:r>
              <a:rPr lang="en-US" sz="2900" dirty="0"/>
              <a:t> systems empower users and motivate them to learn and explore new system solutions</a:t>
            </a:r>
            <a:r>
              <a:rPr lang="en-US" sz="2800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4209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User Centred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pitchFamily="34" charset="-128"/>
              </a:rPr>
              <a:t>Principles of human-centered design: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ea typeface="ＭＳ Ｐゴシック" pitchFamily="34" charset="-128"/>
              </a:rPr>
              <a:t>Active involvement of users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ea typeface="ＭＳ Ｐゴシック" pitchFamily="34" charset="-128"/>
              </a:rPr>
              <a:t>Appropriate allocation of function between  the user and the system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ea typeface="ＭＳ Ｐゴシック" pitchFamily="34" charset="-128"/>
              </a:rPr>
              <a:t>The iteration (repetition) of design solutions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ea typeface="ＭＳ Ｐゴシック" pitchFamily="34" charset="-128"/>
              </a:rPr>
              <a:t>Often there are multidisciplinary design teams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10762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User Centred Design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pitchFamily="34" charset="-128"/>
              </a:rPr>
              <a:t>Essential activities in human-centered design: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ea typeface="ＭＳ Ｐゴシック" pitchFamily="34" charset="-128"/>
              </a:rPr>
              <a:t>Understand and specify the context of use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ea typeface="ＭＳ Ｐゴシック" pitchFamily="34" charset="-128"/>
              </a:rPr>
              <a:t>Specify the user and </a:t>
            </a:r>
            <a:r>
              <a:rPr lang="en-US" sz="2600" dirty="0" err="1">
                <a:solidFill>
                  <a:schemeClr val="tx1"/>
                </a:solidFill>
                <a:ea typeface="ＭＳ Ｐゴシック" pitchFamily="34" charset="-128"/>
              </a:rPr>
              <a:t>organisational</a:t>
            </a:r>
            <a:r>
              <a:rPr lang="en-US" sz="2600" dirty="0">
                <a:solidFill>
                  <a:schemeClr val="tx1"/>
                </a:solidFill>
                <a:ea typeface="ＭＳ Ｐゴシック" pitchFamily="34" charset="-128"/>
              </a:rPr>
              <a:t> requirements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ea typeface="ＭＳ Ｐゴシック" pitchFamily="34" charset="-128"/>
              </a:rPr>
              <a:t>Produce design solutions (prototypes)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ea typeface="ＭＳ Ｐゴシック" pitchFamily="34" charset="-128"/>
              </a:rPr>
              <a:t>Evaluate designs with users against requirements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08237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/>
              <a:t>User Centred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The design methodology includes: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the involvement of users throughout the design process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and the use of an iterative design cycle.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25</a:t>
            </a:fld>
            <a:endParaRPr kumimoji="0" lang="en-US"/>
          </a:p>
        </p:txBody>
      </p:sp>
      <p:pic>
        <p:nvPicPr>
          <p:cNvPr id="2050" name="Picture 2" descr="Design of multimodal human-computer intera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429000"/>
            <a:ext cx="4680520" cy="291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209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400" dirty="0"/>
              <a:t>User Centred Design Methodology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The methodology has an approach to user interface development and system development.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It focuses on understanding:</a:t>
            </a:r>
          </a:p>
          <a:p>
            <a:pPr lvl="1"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a typeface="ＭＳ Ｐゴシック" pitchFamily="34" charset="-128"/>
              </a:rPr>
              <a:t>Users,</a:t>
            </a:r>
          </a:p>
          <a:p>
            <a:pPr lvl="1"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a typeface="ＭＳ Ｐゴシック" pitchFamily="34" charset="-128"/>
              </a:rPr>
              <a:t>their goals and tasks,</a:t>
            </a:r>
          </a:p>
          <a:p>
            <a:pPr lvl="1"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a typeface="ＭＳ Ｐゴシック" pitchFamily="34" charset="-128"/>
              </a:rPr>
              <a:t>The environment (physical, </a:t>
            </a:r>
            <a:r>
              <a:rPr lang="en-US" sz="2500" dirty="0" err="1">
                <a:solidFill>
                  <a:schemeClr val="tx1"/>
                </a:solidFill>
                <a:ea typeface="ＭＳ Ｐゴシック" pitchFamily="34" charset="-128"/>
              </a:rPr>
              <a:t>organisational</a:t>
            </a:r>
            <a:r>
              <a:rPr lang="en-US" sz="2500" dirty="0">
                <a:solidFill>
                  <a:schemeClr val="tx1"/>
                </a:solidFill>
                <a:ea typeface="ＭＳ Ｐゴシック" pitchFamily="34" charset="-128"/>
              </a:rPr>
              <a:t>, social)</a:t>
            </a:r>
          </a:p>
          <a:p>
            <a:pPr>
              <a:lnSpc>
                <a:spcPct val="90000"/>
              </a:lnSpc>
            </a:pPr>
            <a:endParaRPr lang="en-US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Using the method means you pay attention to these throughout development of the system.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2250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600" dirty="0">
                <a:ea typeface="ＭＳ Ｐゴシック" pitchFamily="34" charset="-128"/>
              </a:rPr>
              <a:t>An early focus on users and tasks: directly studying cognitive, behavioural, anthropomorphic and attitudinal characteristics.</a:t>
            </a:r>
          </a:p>
          <a:p>
            <a:pPr marL="274320" lvl="1" indent="-27432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GB" sz="2600" dirty="0">
                <a:ea typeface="ＭＳ Ｐゴシック" pitchFamily="34" charset="-128"/>
              </a:rPr>
              <a:t>Using empirical measurement:</a:t>
            </a:r>
            <a:r>
              <a:rPr lang="en-GB" sz="2600" i="1" dirty="0">
                <a:ea typeface="ＭＳ Ｐゴシック" pitchFamily="34" charset="-128"/>
              </a:rPr>
              <a:t> </a:t>
            </a:r>
            <a:r>
              <a:rPr lang="en-GB" sz="2600" dirty="0">
                <a:ea typeface="ＭＳ Ｐゴシック" pitchFamily="34" charset="-128"/>
              </a:rPr>
              <a:t>users</a:t>
            </a:r>
            <a:r>
              <a:rPr lang="en-GB" altLang="en-US" sz="2600" dirty="0">
                <a:ea typeface="ＭＳ Ｐゴシック" pitchFamily="34" charset="-128"/>
              </a:rPr>
              <a:t>’</a:t>
            </a:r>
            <a:r>
              <a:rPr lang="en-GB" sz="2600" dirty="0">
                <a:ea typeface="ＭＳ Ｐゴシック" pitchFamily="34" charset="-128"/>
              </a:rPr>
              <a:t> reactions and performance to scenarios, manuals, simulations and prototypes are observed, recorded and analysed.</a:t>
            </a:r>
          </a:p>
          <a:p>
            <a:pPr marL="274320" lvl="1" indent="-27432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GB" sz="2600" dirty="0">
                <a:ea typeface="ＭＳ Ｐゴシック" pitchFamily="34" charset="-128"/>
              </a:rPr>
              <a:t>Iterative design: when problems are found in user testing, fix them and carry out more tests.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Centred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Interaction 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7931224" cy="484632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GB" dirty="0">
                <a:ea typeface="ＭＳ Ｐゴシック" pitchFamily="34" charset="-128"/>
              </a:rPr>
              <a:t>There are four basic activities in Interaction Design:</a:t>
            </a:r>
          </a:p>
          <a:p>
            <a:pPr marL="360000" inden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sz="2400" dirty="0">
                <a:ea typeface="ＭＳ Ｐゴシック" pitchFamily="34" charset="-128"/>
              </a:rPr>
              <a:t>Identifying needs and establishing requirements</a:t>
            </a:r>
          </a:p>
          <a:p>
            <a:pPr marL="360000" inden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sz="2400" dirty="0">
                <a:ea typeface="ＭＳ Ｐゴシック" pitchFamily="34" charset="-128"/>
              </a:rPr>
              <a:t>Developing alternative designs</a:t>
            </a:r>
          </a:p>
          <a:p>
            <a:pPr marL="360000" inden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sz="2400" dirty="0">
                <a:ea typeface="ＭＳ Ｐゴシック" pitchFamily="34" charset="-128"/>
              </a:rPr>
              <a:t>Building interactive versions of the designs</a:t>
            </a:r>
          </a:p>
          <a:p>
            <a:pPr marL="360000" inden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sz="2400" dirty="0">
                <a:ea typeface="ＭＳ Ｐゴシック" pitchFamily="34" charset="-128"/>
              </a:rPr>
              <a:t>Evaluating designs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28</a:t>
            </a:fld>
            <a:endParaRPr kumimoji="0" lang="en-US"/>
          </a:p>
        </p:txBody>
      </p:sp>
      <p:pic>
        <p:nvPicPr>
          <p:cNvPr id="3074" name="Picture 2" descr="http://www.hansoo-kim.com/HCI_images/HCI_Design_Proce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005064"/>
            <a:ext cx="481674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57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An Interaction Design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5733256"/>
            <a:ext cx="4897244" cy="4344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Exemplifies a user-</a:t>
            </a:r>
            <a:r>
              <a:rPr lang="en-US" sz="1800" dirty="0" err="1"/>
              <a:t>centred</a:t>
            </a:r>
            <a:r>
              <a:rPr lang="en-US" sz="1800" dirty="0"/>
              <a:t> design approach</a:t>
            </a:r>
            <a:r>
              <a:rPr lang="en-US" sz="1800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29</a:t>
            </a:fld>
            <a:endParaRPr kumimoji="0" lang="en-US"/>
          </a:p>
        </p:txBody>
      </p:sp>
      <p:pic>
        <p:nvPicPr>
          <p:cNvPr id="5" name="Picture 37" descr="9-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76400"/>
            <a:ext cx="8208968" cy="3912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45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800" dirty="0"/>
              <a:t>Information Systems as Mediators</a:t>
            </a:r>
            <a:endParaRPr lang="en-GB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Another view of what information systems are for is that they mediate between data and the user:</a:t>
            </a: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The data is entered into the system, possibly processed, often recorded and often output at a later stage.</a:t>
            </a: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The mediation – where the system ‘stands between’ the data and the user who uses them – requires clear analysis and accurate design to produce hardware/software systems that are effective and desirable. (More on that later.)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22791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1891592"/>
          </a:xfrm>
        </p:spPr>
        <p:txBody>
          <a:bodyPr>
            <a:normAutofit/>
          </a:bodyPr>
          <a:lstStyle/>
          <a:p>
            <a:r>
              <a:rPr lang="en-GB" sz="2800" dirty="0">
                <a:ea typeface="ＭＳ Ｐゴシック" pitchFamily="34" charset="-128"/>
              </a:rPr>
              <a:t>Who are the users?</a:t>
            </a:r>
          </a:p>
          <a:p>
            <a:endParaRPr lang="en-GB" sz="2800" dirty="0">
              <a:ea typeface="ＭＳ Ｐゴシック" pitchFamily="34" charset="-128"/>
            </a:endParaRPr>
          </a:p>
          <a:p>
            <a:r>
              <a:rPr lang="en-GB" sz="2800" dirty="0">
                <a:ea typeface="ＭＳ Ｐゴシック" pitchFamily="34" charset="-128"/>
              </a:rPr>
              <a:t>What are their </a:t>
            </a:r>
            <a:r>
              <a:rPr lang="en-GB" altLang="en-US" sz="2800" dirty="0">
                <a:ea typeface="ＭＳ Ｐゴシック" pitchFamily="34" charset="-128"/>
              </a:rPr>
              <a:t>‘</a:t>
            </a:r>
            <a:r>
              <a:rPr lang="en-GB" sz="2800" dirty="0">
                <a:ea typeface="ＭＳ Ｐゴシック" pitchFamily="34" charset="-128"/>
              </a:rPr>
              <a:t>needs</a:t>
            </a:r>
            <a:r>
              <a:rPr lang="en-GB" altLang="en-US" sz="2800" dirty="0">
                <a:ea typeface="ＭＳ Ｐゴシック" pitchFamily="34" charset="-128"/>
              </a:rPr>
              <a:t>’</a:t>
            </a:r>
            <a:r>
              <a:rPr lang="en-GB" sz="2800" dirty="0">
                <a:ea typeface="ＭＳ Ｐゴシック" pitchFamily="34" charset="-128"/>
              </a:rPr>
              <a:t>?</a:t>
            </a:r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30</a:t>
            </a:fld>
            <a:endParaRPr kumimoji="0" lang="en-US"/>
          </a:p>
        </p:txBody>
      </p:sp>
      <p:pic>
        <p:nvPicPr>
          <p:cNvPr id="4098" name="Picture 2" descr="http://i.imgur.com/EBZ08F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25744"/>
            <a:ext cx="4320480" cy="225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57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/>
              <a:t>Who are the Users/Stakeholders?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>
                <a:ea typeface="ＭＳ Ｐゴシック" pitchFamily="34" charset="-128"/>
              </a:rPr>
              <a:t>This is not as obvious as you might think:</a:t>
            </a:r>
          </a:p>
          <a:p>
            <a:pPr lvl="1">
              <a:lnSpc>
                <a:spcPct val="90000"/>
              </a:lnSpc>
            </a:pPr>
            <a:r>
              <a:rPr lang="en-GB" sz="2600" dirty="0">
                <a:solidFill>
                  <a:schemeClr val="tx1"/>
                </a:solidFill>
                <a:ea typeface="ＭＳ Ｐゴシック" pitchFamily="34" charset="-128"/>
              </a:rPr>
              <a:t> those who interact directly with the product</a:t>
            </a:r>
          </a:p>
          <a:p>
            <a:pPr lvl="1">
              <a:lnSpc>
                <a:spcPct val="90000"/>
              </a:lnSpc>
            </a:pPr>
            <a:r>
              <a:rPr lang="en-GB" sz="2600" dirty="0">
                <a:solidFill>
                  <a:schemeClr val="tx1"/>
                </a:solidFill>
                <a:ea typeface="ＭＳ Ｐゴシック" pitchFamily="34" charset="-128"/>
              </a:rPr>
              <a:t> those who manage direct users</a:t>
            </a:r>
          </a:p>
          <a:p>
            <a:pPr lvl="1">
              <a:lnSpc>
                <a:spcPct val="90000"/>
              </a:lnSpc>
            </a:pPr>
            <a:r>
              <a:rPr lang="en-GB" sz="2600" dirty="0">
                <a:solidFill>
                  <a:schemeClr val="tx1"/>
                </a:solidFill>
                <a:ea typeface="ＭＳ Ｐゴシック" pitchFamily="34" charset="-128"/>
              </a:rPr>
              <a:t> those who receive output from the product </a:t>
            </a:r>
          </a:p>
          <a:p>
            <a:pPr lvl="1">
              <a:lnSpc>
                <a:spcPct val="90000"/>
              </a:lnSpc>
            </a:pPr>
            <a:r>
              <a:rPr lang="en-GB" sz="2600" dirty="0">
                <a:solidFill>
                  <a:schemeClr val="tx1"/>
                </a:solidFill>
                <a:ea typeface="ＭＳ Ｐゴシック" pitchFamily="34" charset="-128"/>
              </a:rPr>
              <a:t> those who make the purchasing decision </a:t>
            </a:r>
          </a:p>
          <a:p>
            <a:pPr lvl="1">
              <a:lnSpc>
                <a:spcPct val="90000"/>
              </a:lnSpc>
            </a:pPr>
            <a:r>
              <a:rPr lang="en-GB" sz="2600" dirty="0">
                <a:solidFill>
                  <a:schemeClr val="tx1"/>
                </a:solidFill>
                <a:ea typeface="ＭＳ Ｐゴシック" pitchFamily="34" charset="-128"/>
              </a:rPr>
              <a:t> those who use competitor</a:t>
            </a:r>
            <a:r>
              <a:rPr lang="en-GB" altLang="en-US" sz="2600" dirty="0">
                <a:solidFill>
                  <a:schemeClr val="tx1"/>
                </a:solidFill>
                <a:ea typeface="ＭＳ Ｐゴシック" pitchFamily="34" charset="-128"/>
              </a:rPr>
              <a:t>’</a:t>
            </a:r>
            <a:r>
              <a:rPr lang="en-GB" sz="2600" dirty="0">
                <a:solidFill>
                  <a:schemeClr val="tx1"/>
                </a:solidFill>
                <a:ea typeface="ＭＳ Ｐゴシック" pitchFamily="34" charset="-128"/>
              </a:rPr>
              <a:t>s products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3457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Who are the Users/Stakeholders?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>
                <a:ea typeface="ＭＳ Ｐゴシック" pitchFamily="34" charset="-128"/>
              </a:rPr>
              <a:t>Three categories of user: 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GB" sz="2600" dirty="0">
                <a:solidFill>
                  <a:srgbClr val="002060"/>
                </a:solidFill>
                <a:ea typeface="ＭＳ Ｐゴシック" pitchFamily="34" charset="-128"/>
              </a:rPr>
              <a:t>primary</a:t>
            </a:r>
            <a:r>
              <a:rPr lang="en-GB" sz="2600" dirty="0">
                <a:ea typeface="ＭＳ Ｐゴシック" pitchFamily="34" charset="-128"/>
              </a:rPr>
              <a:t>: </a:t>
            </a:r>
            <a:r>
              <a:rPr lang="en-GB" sz="2600" dirty="0">
                <a:solidFill>
                  <a:schemeClr val="tx1"/>
                </a:solidFill>
                <a:ea typeface="ＭＳ Ｐゴシック" pitchFamily="34" charset="-128"/>
              </a:rPr>
              <a:t>frequent hands-on</a:t>
            </a:r>
          </a:p>
          <a:p>
            <a:pPr marL="635508" lvl="1" indent="-342900">
              <a:lnSpc>
                <a:spcPct val="90000"/>
              </a:lnSpc>
            </a:pPr>
            <a:endParaRPr lang="en-GB" sz="20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GB" sz="2600" dirty="0">
                <a:solidFill>
                  <a:srgbClr val="002060"/>
                </a:solidFill>
                <a:ea typeface="ＭＳ Ｐゴシック" pitchFamily="34" charset="-128"/>
              </a:rPr>
              <a:t>secondary</a:t>
            </a:r>
            <a:r>
              <a:rPr lang="en-GB" sz="2600" dirty="0">
                <a:ea typeface="ＭＳ Ｐゴシック" pitchFamily="34" charset="-128"/>
              </a:rPr>
              <a:t>: </a:t>
            </a:r>
            <a:r>
              <a:rPr lang="en-GB" sz="2600" dirty="0">
                <a:solidFill>
                  <a:schemeClr val="tx1"/>
                </a:solidFill>
                <a:ea typeface="ＭＳ Ｐゴシック" pitchFamily="34" charset="-128"/>
              </a:rPr>
              <a:t>occasional or via someone else</a:t>
            </a:r>
          </a:p>
          <a:p>
            <a:pPr marL="292608" lvl="1" indent="0">
              <a:lnSpc>
                <a:spcPct val="90000"/>
              </a:lnSpc>
              <a:buNone/>
            </a:pPr>
            <a:r>
              <a:rPr lang="en-GB" sz="2600" dirty="0">
                <a:ea typeface="ＭＳ Ｐゴシック" pitchFamily="34" charset="-128"/>
              </a:rPr>
              <a:t> </a:t>
            </a:r>
            <a:endParaRPr lang="en-GB" sz="20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GB" sz="2600" dirty="0">
                <a:solidFill>
                  <a:srgbClr val="002060"/>
                </a:solidFill>
                <a:ea typeface="ＭＳ Ｐゴシック" pitchFamily="34" charset="-128"/>
              </a:rPr>
              <a:t>tertiary</a:t>
            </a:r>
            <a:r>
              <a:rPr lang="en-GB" sz="2600" dirty="0">
                <a:ea typeface="ＭＳ Ｐゴシック" pitchFamily="34" charset="-128"/>
              </a:rPr>
              <a:t>: </a:t>
            </a:r>
            <a:r>
              <a:rPr lang="en-GB" sz="2600" dirty="0">
                <a:solidFill>
                  <a:schemeClr val="tx1"/>
                </a:solidFill>
                <a:ea typeface="ＭＳ Ｐゴシック" pitchFamily="34" charset="-128"/>
              </a:rPr>
              <a:t>affected by its introduction, or will influence its purchase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52836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/>
              <a:t>What are the Users’ Capabilities?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2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sz="3000" dirty="0"/>
              <a:t>Individual differences: </a:t>
            </a:r>
          </a:p>
          <a:p>
            <a:pPr>
              <a:spcAft>
                <a:spcPts val="600"/>
              </a:spcAft>
            </a:pPr>
            <a:r>
              <a:rPr lang="en-GB" sz="2600" dirty="0"/>
              <a:t>The size of the users’ hands may affect the size and positioning of input buttons </a:t>
            </a:r>
          </a:p>
          <a:p>
            <a:pPr>
              <a:spcAft>
                <a:spcPts val="600"/>
              </a:spcAft>
            </a:pPr>
            <a:r>
              <a:rPr lang="en-GB" sz="2600" dirty="0"/>
              <a:t>Motor abilities may affect the suitability of certain input and output devices </a:t>
            </a:r>
          </a:p>
          <a:p>
            <a:pPr>
              <a:spcAft>
                <a:spcPts val="600"/>
              </a:spcAft>
            </a:pPr>
            <a:r>
              <a:rPr lang="en-GB" sz="2600" dirty="0"/>
              <a:t>Height (if designing a stand-up work station) </a:t>
            </a:r>
          </a:p>
          <a:p>
            <a:pPr>
              <a:spcAft>
                <a:spcPts val="600"/>
              </a:spcAft>
            </a:pPr>
            <a:r>
              <a:rPr lang="en-GB" sz="2600" dirty="0"/>
              <a:t>User strength - a child</a:t>
            </a:r>
            <a:r>
              <a:rPr lang="en-GB" altLang="en-US" sz="2600" dirty="0"/>
              <a:t>’</a:t>
            </a:r>
            <a:r>
              <a:rPr lang="en-GB" sz="2600" dirty="0"/>
              <a:t>s toy requires little strength to operate, but greater strength to change batteries</a:t>
            </a:r>
          </a:p>
          <a:p>
            <a:pPr>
              <a:spcAft>
                <a:spcPts val="600"/>
              </a:spcAft>
            </a:pPr>
            <a:r>
              <a:rPr lang="en-GB" sz="2600" dirty="0"/>
              <a:t>User disabilities (e.g. sight, hearing, dexterity)</a:t>
            </a:r>
          </a:p>
          <a:p>
            <a:pPr>
              <a:spcAft>
                <a:spcPts val="600"/>
              </a:spcAft>
            </a:pPr>
            <a:r>
              <a:rPr lang="en-GB" sz="2600" dirty="0"/>
              <a:t>Abilities also vary according to context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3457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the Users’ Needs?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GB" sz="2800" dirty="0"/>
              <a:t>Users rarely know what is possible.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endParaRPr lang="en-GB" sz="2800" dirty="0"/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GB" sz="2800" dirty="0"/>
              <a:t>Users cannot  tell you what they </a:t>
            </a:r>
            <a:r>
              <a:rPr lang="en-GB" altLang="en-US" sz="2800" dirty="0"/>
              <a:t>‘</a:t>
            </a:r>
            <a:r>
              <a:rPr lang="en-GB" sz="2800" dirty="0"/>
              <a:t>need</a:t>
            </a:r>
            <a:r>
              <a:rPr lang="en-GB" altLang="en-US" sz="2800" dirty="0"/>
              <a:t>’</a:t>
            </a:r>
            <a:r>
              <a:rPr lang="en-GB" sz="2800" dirty="0"/>
              <a:t> to help them achieve their goals.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endParaRPr lang="en-GB" sz="2800" dirty="0"/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GB" sz="2800" dirty="0"/>
              <a:t>It is often up to the systems analyst (or other computing professional) to identify and specify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3457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the Users’ Needs?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en-GB" sz="2900" dirty="0"/>
              <a:t>Look at existing tasks:</a:t>
            </a:r>
          </a:p>
          <a:p>
            <a:pPr marL="742950" lvl="1" indent="0">
              <a:lnSpc>
                <a:spcPct val="110000"/>
              </a:lnSpc>
              <a:spcBef>
                <a:spcPct val="50000"/>
              </a:spcBef>
              <a:buFontTx/>
              <a:buChar char="–"/>
            </a:pPr>
            <a:r>
              <a:rPr lang="en-GB" sz="2400" dirty="0">
                <a:solidFill>
                  <a:schemeClr val="tx1"/>
                </a:solidFill>
              </a:rPr>
              <a:t>  their context</a:t>
            </a:r>
          </a:p>
          <a:p>
            <a:pPr marL="742950" lvl="1" indent="0">
              <a:lnSpc>
                <a:spcPct val="110000"/>
              </a:lnSpc>
              <a:spcBef>
                <a:spcPct val="50000"/>
              </a:spcBef>
              <a:buFontTx/>
              <a:buChar char="–"/>
            </a:pPr>
            <a:r>
              <a:rPr lang="en-GB" sz="2400" dirty="0">
                <a:solidFill>
                  <a:schemeClr val="tx1"/>
                </a:solidFill>
              </a:rPr>
              <a:t>  what information do they require?</a:t>
            </a:r>
          </a:p>
          <a:p>
            <a:pPr marL="742950" lvl="1" indent="0">
              <a:lnSpc>
                <a:spcPct val="110000"/>
              </a:lnSpc>
              <a:spcBef>
                <a:spcPct val="50000"/>
              </a:spcBef>
              <a:buFontTx/>
              <a:buChar char="–"/>
            </a:pPr>
            <a:r>
              <a:rPr lang="en-GB" sz="2400" dirty="0">
                <a:solidFill>
                  <a:schemeClr val="tx1"/>
                </a:solidFill>
              </a:rPr>
              <a:t>  who collaborates to achieve the task?</a:t>
            </a:r>
          </a:p>
          <a:p>
            <a:pPr marL="742950" lvl="1" indent="0">
              <a:lnSpc>
                <a:spcPct val="110000"/>
              </a:lnSpc>
              <a:spcBef>
                <a:spcPct val="50000"/>
              </a:spcBef>
              <a:buFontTx/>
              <a:buChar char="–"/>
            </a:pPr>
            <a:r>
              <a:rPr lang="en-GB" sz="2400" dirty="0">
                <a:solidFill>
                  <a:schemeClr val="tx1"/>
                </a:solidFill>
              </a:rPr>
              <a:t>  why is the task achieved the way it is?</a:t>
            </a:r>
          </a:p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endParaRPr lang="en-GB" dirty="0"/>
          </a:p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en-GB" sz="2900" dirty="0"/>
              <a:t>Envisioned tasks:</a:t>
            </a:r>
          </a:p>
          <a:p>
            <a:pPr marL="742950" lvl="1" indent="0">
              <a:lnSpc>
                <a:spcPct val="110000"/>
              </a:lnSpc>
              <a:spcBef>
                <a:spcPct val="50000"/>
              </a:spcBef>
              <a:buFontTx/>
              <a:buChar char="–"/>
            </a:pPr>
            <a:r>
              <a:rPr lang="en-GB" sz="2400" dirty="0">
                <a:solidFill>
                  <a:schemeClr val="tx1"/>
                </a:solidFill>
              </a:rPr>
              <a:t> can be rooted in existing behaviour</a:t>
            </a:r>
          </a:p>
          <a:p>
            <a:pPr marL="742950" lvl="1" indent="0">
              <a:lnSpc>
                <a:spcPct val="110000"/>
              </a:lnSpc>
              <a:spcBef>
                <a:spcPct val="50000"/>
              </a:spcBef>
              <a:buFontTx/>
              <a:buChar char="–"/>
            </a:pPr>
            <a:r>
              <a:rPr lang="en-GB" sz="2400" dirty="0">
                <a:solidFill>
                  <a:schemeClr val="tx1"/>
                </a:solidFill>
              </a:rPr>
              <a:t> can be described as future scenari</a:t>
            </a:r>
            <a:r>
              <a:rPr lang="en-GB" sz="2400" dirty="0">
                <a:solidFill>
                  <a:schemeClr val="tx1"/>
                </a:solidFill>
                <a:latin typeface="Verdana" pitchFamily="34" charset="0"/>
              </a:rPr>
              <a:t>os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81252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Requirements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7627" lvl="2" indent="0">
              <a:lnSpc>
                <a:spcPct val="130000"/>
              </a:lnSpc>
              <a:buNone/>
            </a:pPr>
            <a:r>
              <a:rPr lang="en-US" sz="2800" dirty="0">
                <a:ea typeface="ＭＳ Ｐゴシック" pitchFamily="34" charset="-128"/>
              </a:rPr>
              <a:t>Common methods used to gather user requirements data:</a:t>
            </a:r>
          </a:p>
          <a:p>
            <a:pPr lvl="2" indent="-441325">
              <a:lnSpc>
                <a:spcPct val="130000"/>
              </a:lnSpc>
              <a:buFont typeface="Symbol" pitchFamily="18" charset="2"/>
              <a:buChar char="·"/>
            </a:pPr>
            <a:r>
              <a:rPr lang="en-US" sz="2600" dirty="0">
                <a:ea typeface="ＭＳ Ｐゴシック" pitchFamily="34" charset="-128"/>
              </a:rPr>
              <a:t>Interviews</a:t>
            </a:r>
          </a:p>
          <a:p>
            <a:pPr lvl="2" indent="-441325">
              <a:lnSpc>
                <a:spcPct val="130000"/>
              </a:lnSpc>
              <a:buFont typeface="Symbol" pitchFamily="18" charset="2"/>
              <a:buChar char="·"/>
            </a:pPr>
            <a:r>
              <a:rPr lang="en-US" sz="2600" dirty="0">
                <a:ea typeface="ＭＳ Ｐゴシック" pitchFamily="34" charset="-128"/>
              </a:rPr>
              <a:t>Questionnaires</a:t>
            </a:r>
          </a:p>
          <a:p>
            <a:pPr lvl="2" indent="-441325">
              <a:lnSpc>
                <a:spcPct val="130000"/>
              </a:lnSpc>
              <a:buFont typeface="Symbol" pitchFamily="18" charset="2"/>
              <a:buChar char="·"/>
            </a:pPr>
            <a:r>
              <a:rPr lang="en-US" sz="2600" dirty="0">
                <a:ea typeface="ＭＳ Ｐゴシック" pitchFamily="34" charset="-128"/>
              </a:rPr>
              <a:t>Observation</a:t>
            </a:r>
          </a:p>
          <a:p>
            <a:pPr lvl="2" indent="-441325">
              <a:lnSpc>
                <a:spcPct val="130000"/>
              </a:lnSpc>
              <a:buFont typeface="Symbol" pitchFamily="18" charset="2"/>
              <a:buChar char="·"/>
            </a:pPr>
            <a:r>
              <a:rPr lang="en-US" sz="2600" dirty="0">
                <a:ea typeface="ＭＳ Ｐゴシック" pitchFamily="34" charset="-128"/>
              </a:rPr>
              <a:t>Choosing and combining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3457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Interviews for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100" dirty="0"/>
              <a:t>Unstructured – where they are not directed by a script. They are ‘rich’ but not replicable.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1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100" dirty="0"/>
              <a:t>Structured – where they are tightly scripted, a questionnaire delivered verbally. Replicable but may lack richness.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1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100" dirty="0"/>
              <a:t>Semi-structured - guided by a script but interesting issues can be explored in more depth. These can provide a good balance between richness and </a:t>
            </a:r>
            <a:r>
              <a:rPr lang="en-US" sz="3100" dirty="0" err="1"/>
              <a:t>replicability</a:t>
            </a:r>
            <a:r>
              <a:rPr lang="en-US" sz="3100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35995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Questionnaires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/>
              <a:t>Questions can be closed or open.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/>
              <a:t>Closed questions are easier to </a:t>
            </a:r>
            <a:r>
              <a:rPr lang="en-US" sz="2600" dirty="0" err="1"/>
              <a:t>analyse</a:t>
            </a:r>
            <a:r>
              <a:rPr lang="en-US" sz="2600" dirty="0"/>
              <a:t>, and may be done by computer.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/>
              <a:t>Questionnaires can be administered to large populations.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/>
              <a:t>Paper, email and the web can be used for dissemination.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/>
              <a:t>Sampling can be a problem when the size of a population is unknown - as is common online.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03113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Questionnaires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sz="2600" dirty="0">
                <a:ea typeface="ＭＳ Ｐゴシック" pitchFamily="-84" charset="-128"/>
              </a:rPr>
              <a:t>With online questionnaires:</a:t>
            </a:r>
            <a:endParaRPr lang="en-US" sz="2600" dirty="0">
              <a:ea typeface="ＭＳ Ｐゴシック" pitchFamily="-84" charset="-128"/>
            </a:endParaRPr>
          </a:p>
          <a:p>
            <a:pPr>
              <a:buFont typeface="Symbol" pitchFamily="18" charset="2"/>
              <a:buChar char="·"/>
            </a:pPr>
            <a:r>
              <a:rPr lang="en-US" sz="2400" dirty="0">
                <a:ea typeface="ＭＳ Ｐゴシック" pitchFamily="-84" charset="-128"/>
              </a:rPr>
              <a:t>Responses are usually received quickly.</a:t>
            </a:r>
          </a:p>
          <a:p>
            <a:pPr>
              <a:buFont typeface="Symbol" pitchFamily="18" charset="2"/>
              <a:buChar char="·"/>
            </a:pPr>
            <a:r>
              <a:rPr lang="en-US" sz="2400" dirty="0">
                <a:ea typeface="ＭＳ Ｐゴシック" pitchFamily="-84" charset="-128"/>
              </a:rPr>
              <a:t>There are no copying and postage costs.</a:t>
            </a:r>
          </a:p>
          <a:p>
            <a:pPr>
              <a:buFont typeface="Symbol" pitchFamily="18" charset="2"/>
              <a:buChar char="·"/>
            </a:pPr>
            <a:r>
              <a:rPr lang="en-US" sz="2400" dirty="0">
                <a:ea typeface="ＭＳ Ｐゴシック" pitchFamily="-84" charset="-128"/>
              </a:rPr>
              <a:t>Data can be collected in a database for analysis.</a:t>
            </a:r>
          </a:p>
          <a:p>
            <a:pPr>
              <a:buFont typeface="Symbol" pitchFamily="18" charset="2"/>
              <a:buChar char="·"/>
            </a:pPr>
            <a:r>
              <a:rPr lang="en-US" sz="2400" dirty="0">
                <a:ea typeface="ＭＳ Ｐゴシック" pitchFamily="-84" charset="-128"/>
              </a:rPr>
              <a:t>The time required for data analysis is reduced.</a:t>
            </a:r>
          </a:p>
          <a:p>
            <a:pPr>
              <a:buFont typeface="Symbol" pitchFamily="18" charset="2"/>
              <a:buChar char="·"/>
            </a:pPr>
            <a:r>
              <a:rPr lang="en-US" sz="2400" dirty="0">
                <a:ea typeface="ＭＳ Ｐゴシック" pitchFamily="-84" charset="-128"/>
              </a:rPr>
              <a:t>Errors can be corrected easily.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749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The End User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‘user’ is an individual – a person who uses a computer. This includes expert programmers as well as novices. An </a:t>
            </a:r>
            <a:r>
              <a:rPr lang="en-US" i="1" dirty="0"/>
              <a:t>end user</a:t>
            </a:r>
            <a:r>
              <a:rPr lang="en-US" dirty="0"/>
              <a:t> is any individual who runs an application program. </a:t>
            </a:r>
          </a:p>
          <a:p>
            <a:pPr eaLnBrk="1" hangingPunct="1"/>
            <a:endParaRPr lang="en-IE" dirty="0"/>
          </a:p>
          <a:p>
            <a:pPr eaLnBrk="1" hangingPunct="1"/>
            <a:r>
              <a:rPr lang="en-US" dirty="0"/>
              <a:t>The end user is the person who uses the hardware or software or system after it has been fully developed and installed.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2BE4F-E0FA-40A9-9050-CFE2577193B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71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684166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ea typeface="ＭＳ Ｐゴシック" pitchFamily="-84" charset="-128"/>
              </a:rPr>
              <a:t>Direct observation in the field (watching users work). The considerations: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ea typeface="ＭＳ Ｐゴシック" pitchFamily="-84" charset="-128"/>
              </a:rPr>
              <a:t>Structuring frameworks for work 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ea typeface="ＭＳ Ｐゴシック" pitchFamily="-84" charset="-128"/>
              </a:rPr>
              <a:t>The degree of participation (insider or outsider)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ea typeface="ＭＳ Ｐゴシック" pitchFamily="-84" charset="-128"/>
              </a:rPr>
              <a:t>Ethnography</a:t>
            </a:r>
          </a:p>
          <a:p>
            <a:r>
              <a:rPr lang="en-US" sz="2800" dirty="0">
                <a:ea typeface="ＭＳ Ｐゴシック" pitchFamily="-84" charset="-128"/>
              </a:rPr>
              <a:t>Direct observation in controlled environments (such as a ‘test system’)</a:t>
            </a:r>
          </a:p>
          <a:p>
            <a:r>
              <a:rPr lang="en-US" sz="2800" dirty="0">
                <a:ea typeface="ＭＳ Ｐゴシック" pitchFamily="-84" charset="-128"/>
              </a:rPr>
              <a:t>Indirect observation – such as tracking users</a:t>
            </a:r>
            <a:r>
              <a:rPr lang="ja-JP" altLang="en-US" sz="2800" dirty="0">
                <a:ea typeface="ＭＳ Ｐゴシック" pitchFamily="-84" charset="-128"/>
              </a:rPr>
              <a:t>’</a:t>
            </a:r>
            <a:r>
              <a:rPr lang="en-US" altLang="ja-JP" sz="2800" dirty="0">
                <a:ea typeface="ＭＳ Ｐゴシック" pitchFamily="-84" charset="-128"/>
              </a:rPr>
              <a:t> activities with: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ea typeface="ＭＳ Ｐゴシック" pitchFamily="-84" charset="-128"/>
              </a:rPr>
              <a:t>Diaries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ea typeface="ＭＳ Ｐゴシック" pitchFamily="-84" charset="-128"/>
              </a:rPr>
              <a:t>Interaction logging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40</a:t>
            </a:fld>
            <a:endParaRPr kumimoji="0"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Observation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sz="2600" dirty="0">
                <a:ea typeface="ＭＳ Ｐゴシック" pitchFamily="-84" charset="-128"/>
              </a:rPr>
              <a:t>Questions around observation analysis might include:</a:t>
            </a:r>
            <a:endParaRPr lang="en-US" sz="2600" dirty="0">
              <a:ea typeface="ＭＳ Ｐゴシック" pitchFamily="-84" charset="-128"/>
            </a:endParaRPr>
          </a:p>
          <a:p>
            <a:r>
              <a:rPr lang="en-US" sz="2400" i="1" dirty="0">
                <a:ea typeface="ＭＳ Ｐゴシック" pitchFamily="-84" charset="-128"/>
              </a:rPr>
              <a:t>Who</a:t>
            </a:r>
            <a:r>
              <a:rPr lang="en-US" sz="2400" dirty="0">
                <a:ea typeface="ＭＳ Ｐゴシック" pitchFamily="-84" charset="-128"/>
              </a:rPr>
              <a:t> is present? </a:t>
            </a:r>
          </a:p>
          <a:p>
            <a:r>
              <a:rPr lang="en-US" sz="2400" i="1" dirty="0">
                <a:ea typeface="ＭＳ Ｐゴシック" pitchFamily="-84" charset="-128"/>
              </a:rPr>
              <a:t>What</a:t>
            </a:r>
            <a:r>
              <a:rPr lang="en-US" sz="2400" dirty="0">
                <a:ea typeface="ＭＳ Ｐゴシック" pitchFamily="-84" charset="-128"/>
              </a:rPr>
              <a:t> is their role? </a:t>
            </a:r>
          </a:p>
          <a:p>
            <a:r>
              <a:rPr lang="en-US" sz="2400" i="1" dirty="0">
                <a:ea typeface="ＭＳ Ｐゴシック" pitchFamily="-84" charset="-128"/>
              </a:rPr>
              <a:t>What</a:t>
            </a:r>
            <a:r>
              <a:rPr lang="en-US" sz="2400" dirty="0">
                <a:ea typeface="ＭＳ Ｐゴシック" pitchFamily="-84" charset="-128"/>
              </a:rPr>
              <a:t> is happening? </a:t>
            </a:r>
          </a:p>
          <a:p>
            <a:r>
              <a:rPr lang="en-US" sz="2400" i="1" dirty="0">
                <a:ea typeface="ＭＳ Ｐゴシック" pitchFamily="-84" charset="-128"/>
              </a:rPr>
              <a:t>When</a:t>
            </a:r>
            <a:r>
              <a:rPr lang="en-US" sz="2400" dirty="0">
                <a:ea typeface="ＭＳ Ｐゴシック" pitchFamily="-84" charset="-128"/>
              </a:rPr>
              <a:t> does the activity occur?</a:t>
            </a:r>
          </a:p>
          <a:p>
            <a:r>
              <a:rPr lang="en-US" sz="2400" i="1" dirty="0">
                <a:ea typeface="ＭＳ Ｐゴシック" pitchFamily="-84" charset="-128"/>
              </a:rPr>
              <a:t>Where</a:t>
            </a:r>
            <a:r>
              <a:rPr lang="en-US" sz="2400" dirty="0">
                <a:ea typeface="ＭＳ Ｐゴシック" pitchFamily="-84" charset="-128"/>
              </a:rPr>
              <a:t> is it happening? </a:t>
            </a:r>
          </a:p>
          <a:p>
            <a:r>
              <a:rPr lang="en-US" sz="2400" i="1" dirty="0">
                <a:ea typeface="ＭＳ Ｐゴシック" pitchFamily="-84" charset="-128"/>
              </a:rPr>
              <a:t>Why</a:t>
            </a:r>
            <a:r>
              <a:rPr lang="en-US" sz="2400" dirty="0">
                <a:ea typeface="ＭＳ Ｐゴシック" pitchFamily="-84" charset="-128"/>
              </a:rPr>
              <a:t> is it happening? </a:t>
            </a:r>
          </a:p>
          <a:p>
            <a:r>
              <a:rPr lang="en-US" sz="2400" i="1" dirty="0">
                <a:ea typeface="ＭＳ Ｐゴシック" pitchFamily="-84" charset="-128"/>
              </a:rPr>
              <a:t>How</a:t>
            </a:r>
            <a:r>
              <a:rPr lang="en-US" sz="2400" dirty="0">
                <a:ea typeface="ＭＳ Ｐゴシック" pitchFamily="-84" charset="-128"/>
              </a:rPr>
              <a:t> is the activity </a:t>
            </a:r>
            <a:r>
              <a:rPr lang="en-US" sz="2400" dirty="0" err="1">
                <a:ea typeface="ＭＳ Ｐゴシック" pitchFamily="-84" charset="-128"/>
              </a:rPr>
              <a:t>organised</a:t>
            </a:r>
            <a:r>
              <a:rPr lang="en-US" sz="2400" dirty="0">
                <a:ea typeface="ＭＳ Ｐゴシック" pitchFamily="-84" charset="-128"/>
              </a:rPr>
              <a:t>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41</a:t>
            </a:fld>
            <a:endParaRPr kumimoji="0"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Centred Domains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42</a:t>
            </a:fld>
            <a:endParaRPr kumimoji="0" lang="en-US"/>
          </a:p>
        </p:txBody>
      </p:sp>
      <p:sp>
        <p:nvSpPr>
          <p:cNvPr id="5" name="AutoShape 2" descr="data:image/jpeg;base64,/9j/4AAQSkZJRgABAQAAAQABAAD/2wCEAAkGBxQQEBQUEBQUFRUVFBYVFRcVFxgUFRYUFBQWGBQVFBUYHSggGB0lHBQUITEhJSkrLi4uFx82ODMtNygtLisBCgoKDg0OGxAQGy0kICQsLC4sLDcsLCwsLCwsLjQsLCwsLC8vLCwsLCwsLCwsLC0sLCwsLCwsLCwsLCwvLCwsLP/AABEIAMIBAwMBEQACEQEDEQH/xAAcAAABBQEBAQAAAAAAAAAAAAAAAQMEBQYCBwj/xABJEAACAQIDBQUEBgYHBwUBAAABAgMAEQQSIQUGEzFRByJBYXEjMoGRM0JScqGxFGKSosHRFlOCk7LS8BckQ1Rjc8IVNETD4SX/xAAbAQEAAwEBAQEAAAAAAAAAAAAAAQMEAgUGB//EADgRAAIBAgMECAUFAAICAwAAAAABAgMRBCExBRJBURMUYXGBkaHwMrHB0eEVIkJS8QZiM4IjJUP/2gAMAwEAAhEDEQA/APF3Y3Op50AmY9TQBmPU0AmY9T86AXMepoAzHqaAMx6mgDMepoBMx6mgFzHqaAMx60AmY9TQC5j1NAGY9TQBmPU0AZj1NAJmPU0AuY9TQCZj1NALmPU0AZj1NAGY9TQBmPU0AZj1PzoAzHqaAMx6mgEzHqaAMx6mgFzHqaATMepoBcx6mgEzHqaAkRE250Aw/M+tAc0AtAFAJQBQBQBQBQC0AlAFAFAFAFAFAFAFAFAFAFAFAFAFALQBQBQCUAtAJQC0AlASIuVAMtzPrQHNAFAFAFAFAFAFAFAFAFAFAXex90sbiwDBhpGU6h2HDQg9HewPwNUVMVRp/FJHcacpaI1eA7HsW/00sEQ6AtI3yAA/Gsc9q0l8Kb9C1YeXEu8L2Lxj6XFufuRKv+JmrPLa0uEfU6WHXFk5OxvB+M2KPo0Y/wDCuP1WryXr9zrq8Rz/AGP4H+sxP7af5K5/VK3JeX5HV4jb9jmD8JsUP7UZ/wDrrr9Vq8l6/cdXiQsV2Lxn6LFyL9+NX/wstdx2tLjH1OXh1wZTY7scxS/QzQSeTZ42+GjD8avhtWm/iTXqcvDy4Myu1ty8dhQTNhpMovdkAlSw8S0ZNh62rXTxdGp8MvoVSpyWqKC9aTgKAKAWgEoAoAoAoAoBaAKAfi5f660Aw/M+tAJQBQBQBQBQBQBQBQBQHcURdlVRdmIVR1LGwHzNQ2krsHve7m4+E2VAZ8QFlljQySSuucIEUs3CTwtY62zH8K+drYyriJbsck8kvubY0owV2X8e8kYjD4hZMMG1TjhQWSwJcBGbKoBFy1svjas7oSvaOfd7RZvrjkLLvRhEJDTAFSQe65GnEvYhbN9DLqL/AEbdDRYeq+Hv215jfiNz71YdMwLMSqTSd1SQUw+XOcw7oHeFrkfleVhqjt4epG+h2XebCLfNOgykgjvXBDOpBFr3Bil+CMeQvXKw9R6L37aJ348xnbO9UGFlijkzEzAMhTIQQzqgsCwLG7jRQTa58K6p4adSLkuHv3ciU0nYkLvFhTl9stnJCGzAORIkZyEjvd+RBp9oeFc9BU5e9foTvxGk3pwpkRBJpIoKPYiNruEUBiPEstj7puNanq9SzdtCN+IHenC90iUFTmu40VQsZkzNexylRoQCD4U6vU5e9Cd+J2d58KLe2Gt+SuSLZwQwC3Q+yl0ax9m3Q1HV6nL37a8xvxKXeHdDBbWjZ48iy3IWeIW74A98CwkHK/jzsRWijiq2HdnpyfvI4lTjNZHgOOwrQyyRPbPG7RtbUZkYq1j6g19FCSlFSXExNWdhiuiAoAoAoAoAoAoAoAoCRFy/11oBl+Z9TQCUAlAFALQCUAUAUAtAJQHSMQQQSCCCCOYI1BFGrg9s3V7TsNiouDtHLFIVyMzi8EoIs1zyS4vcNprz8K8HEbPqU5b1LNeqNkKyatI1UO7GCeNQqZ4+anjSuMpABQNxDeMgAcO+U9KxvEVU83Z9y+2vbqWbkWjjBbpQo8jOTJxJHkse7ZpBMrm6WvdJ3W2gAAsAbkzLEzaSWVsvK32uFTRJm3XwrizRaZZUNpJVuswAlVrOMwOVdDyIBFjrXKxFRceXBcNCdyJ1it3MNJnzxC8kiysys6PxFTIrh0YMpy6aEXuepvEa9SNrPRW8A4Jk1cBGJFlC99IzErXOkZKkra9uarrz0rjflbd4Xv4k2V7lfHu1AskbqthHJLNlJL5ppUCF2ZyWNlBAF7ajoKseIm00+KS8ERuI6j3ZwqqFEWgy2BkkYARyLIiqGY2UOikKNNLWtpUPEVG739FysNyJwm6uEClRCLG+heRrAoUyi7aKFJAUaL4WqXiard7/AC9/cjciMNuvDHMk6OYhErAZu+LuXaR3eQksWL3YsSdNCLm/XWJSi4tXv74DcSdzLbV39wey8KmGwBGIkjTIttYg3i8jrYMSSWIXmfEVrp4KriJudTJPz8PyVyqxgrRPG2MmIlY2aSWRmY5VzMzsSWOVR4kmvc/bCPJIyZtmm2Z2bbRn14HCB8ZmCfu6t+FZJ7QoQ437ixUZvgaDC9jOII9riYVPRFeT88tZpbWh/GLO1h3xZOTsVH1safhAP4yVw9r/APT1/B11btEfsV+zjT8YP5SUW1/+nr+B1btIWL7GcQB7LEwv5Orx/lmqyO1ofyizl4d8GZ7afZvtGC54HEA8YWEn7ujfhWiGPoT427zh0ZrgZWaJkYq6lWHNWBVh6g6itiaauio4qQFASIuVAMsNT60AlqALUAWoCTgNnS4g5YIpJT0jRn+eUaVxOpGGcmkSk3oabBdme0ZecAjHWSRF/dBLfhWWW0MPHjfwLFRm+Bb4fscxh9+bDL6GRz/gA/GqXtWlwT9PuddXkSx2Ly+OLi/u2/nVf6tH+r8zrqz5nMnYxP8AVxUJ9UcflepW1ocYsjq75lfP2Q49fdbDP92RgT+0gH41YtqUXwa8CHh5FDtDcbaEAvJhZSOsdph6+zJtWmGMoT0kvl8zh0prgZ90IJBBBGhB0I9Qa0p3KyVs7aU2GN8PLJEefs3K39QDY1xOnCfxJMlSa0NRge0/aMXOVJR/1Y1P4rlP41kns6hLhbxLFXmi6w3bJiB9JhoG+6zp+eaqJbJh/GTO1iHxRNj7aftYL5T/AM46reyeU/T8nXWewe/20J/yb/3y/wCSo/SX/f0/I6z2DUnbT9nBH4z/AMo6lbI5z9PyOs9hDxPbLOfo8NCv3md/yy13HZMOMmcvEPgilx3ajtGTRZI4v+3Gt/m+Y1fHZtCOqv4nLrzZmNpbXxGJN8RNLL5O5YfBeQ+Va4UoQ+FJFbk3qy23E3TbaeJ4ebJFGA8rjmFJsFQH6x158rE62sacXiVQhfi9DqnT32e/bF2Hh8DHlw0SxgDvMBd2tzLvzavnKtapVd5u5tjFRWQmB3iw04QxTKwkjeVTqBw42VXLEgBbFlBBsdeVTOhUhe60dvMKcXoTf0yO1+IltD7y8iCwPPxCk+gNV7suRN0CYyMmwkQkgkAOpJC+8QL+HjTdlyJuhubaUKLmaRMuUuLMGJVfeZQtywHlepVOTdrEXQ4+NjW+aSMZTZruosbE2OuhsCbeVQoSfAXQPjIxe8iCyhjdlFlPJjroD1puy5E3RC25sDDY+PLiY1kFu63J1v4o41H5VZSrVKTvB2OZQUtTwDfjdZtmYnhls8bjPE/IlL2IYfaB0PXQ+Nq+jwuJVeG9x4mKpDcdjO2rSVkiIaUBww1PrUgS1AKqEkAAkk2AGpJOgAHiagHsu63Zlh8NFx9pFXcLnZWNoIgBc5/t28SdPLxrwsRtGdSW7RyXqzXCikryN7sfF4eSIfojRmMHKBHYKDlDWAFrd1lPoRXnVIzjL997l8WmsibmHUVwSGYdRQHEUysLqwYXK3BBGZSQw08QQQR5Uaa1FxvF42OFM8rqq3C3PizEBVFuZJIsBUxhKTskQ2kdDEoVVgwIfLlI1zZ/dt603XexNx3MOv8ArlUArdtbBw2NXLiYkk8ASLOD+q47wPxq2lWqUneDscyjGWp4t2hbhHZ1pYWL4dmy97342PJWI5g2Nm+B8/dwWNVf9sspfMyVaW5mtDFWr0CkLUAWoBLUAtqgBapAWqAFqkGt7Nt6l2biWMoPBmULIQLshUko4A5gXa452PlasWOwrrw/bqtC2lU3Hme+YbEx4iLPE6vG4NmQhgQR4EeNfOSjKErSVmbU01kZpOz3CKAF4q+wWAlWAzZGiZZSAtuJeGO55G2oNaeu1HrbW/zy7szjoojsm5EJI9pMBbVRwwpbhzpnPcuDlxEnI25aVCxc+S9ex8+wdEhw7l4bOrKCoVFXIqx5CUjeNWIKXvlle4vlN9QajrdS1n9ed/oOjRyNy4QpXizWaHgPfhsWQNIV7zISpXisBlIFrXBtTrcr3stb8fv2Do0LHuVh1fN3z7Uy2bKwuTKcpJW5W87kAnQ0eLm1bst8vsOjQ3FuNAsfDWSbL7EjWO4fDpGiPmyZtViUFb5edgDUvGTbvZcefHx7e8dEi6zQ4HDLndY4okVczkKAFFgNLC/kB6CqLSqzyV2zvKKPB+0begbSxQaIEQxKUjvozXN2cjwubWHQCvo8FhnQp2er1MVWpvvIytq2FQ/ENKAbYan1qQJagHsJOYpEkS2aN1db8syMGF/K4FcyipRcXxJTs7n0Hs/a2F23g5I1a3EjyyxggSx38vGx5NYg2+FfMVKNXC1E2tNHwZuUo1I2Fx26IxDRPiMRLK8R7rFIQQpaJrJlQZGvCO+ves7C9rWiOJ3E1GKV+/t7c9dA6d9WRJNwIFVjFYSZLK2VFu4E4uzBb97j2Y8yEXpXaxs289P8+VsiOiXA5wm4MaKvtWU2GcIsaxnXDsVVMtlGbDISRqczE86Sxsm9Pnfj9wqSH13EhDRkO9o3kdQAqgcWVJbdwC5DItmN9NDewtHXJ2eWtvRWJ6JExN1IUwIwcdkQBbsEQszqB7Rri2c5QcwsQQLGq3iZur0j195dxO4t3dGE3NjDljLKxYxMzNkaUmFFQXmy57EIDa9gxJFddala1lx7s+zQjo0RcP2e4dFQZnOQWQkKSrXgtIt75Xth1F1t7zaCu3jptvt/P3IVJDg3Ehuh4j+zkeQaIty7o95GQAu4MS2diTbneo65PPLX35Z6E9EjKdre+EMsJweHYSMXVpXXVEyG4QEaFswF7crVu2bhJxl0s1bkVV6ia3UeT2r2jKFqALUAtqALVAEtUgLUAWoBbVAJuytrT4Rs2GlkiPjkawb7y+63xBripShUVpq5MZOOhtNmdreMjAE8cMw62MTnzJW6/u159TZVKXwtr19+ZcsRJal/he2OEj2uFlU/qOjj97LWaWyJ/wAZL35lixC4onR9rmCPOPEj1RD+T1W9lVua8/wT1iISdrmCHKPEt6Ig/N6LZVbmvP8AA6xEg4rtjiA9lhZWP67og/dzVZHZE/5SXvyIeIXBGf2n2tYyQEQpDAOoBlceYLd392tVPZVKPxNv09+ZW8RJ6GL2rtSfFPnxMryt4ZzcLf7K8lHkAK306UKatBWKXJvUhWqwgLUA/EulAcsNT60AlqALUB3BI0bBkZkYcmUlWHow1FQ0mrMaGw2T2m4+AAOyTqP61e9+2hB+JvWCps2hPRW7i6NeaNRgu2FD9PhXXzikV/wYLb51knsh/wAZ+a/0sWJXFFth+1fAN7wxCfejB/wM1US2XXWln4/c7WIgSR2nbO/rX/uZf8tcfpuI5eqJ6eBy/afs4f8AEkPpDJ/ECpWzMRyXmh08CDiO1zBr7kWJf+yiD8Xv+FWR2TWerS8/scvERKPH9sEpuMPhUTo0rmT91Qv51ohsiK+OXkrfc4eIfBGO25vfjMYCJ52yH/hx+zj9CF94feJrfSwlGlnGOfPVlMqkpasostaTgLUAWoAtQCEUB7Ft7s0OK2ds59mwRLI0KviGLZC5eKMgkm99cxqAcb1dnkceH2Rh1jjhxM00cOJlXUk8ImVr8mOhI6m1QBverF7H2VOcEuzBiTGF40kkhDguoYZWIJY5WB0ygXsPKQQdg7EwWI2PtfEphxeOWU4YvcyRR8JGjW+Y6jN1OtAeZ2qQFqALUAWoBzD4dpHVI1Z3Y2VVBZifIDnUSkoq7dkEr6G1wXZpKqCTaGIgwcZIHfYM9zyU94IDYH6xPlXnT2lC+7Si5P34+heqL1k7G02b2U4EKGZppwQCCZAqkEaFeGBofU1gntSu3ZWXh9y1UIFvD2ebOX/4qn7zSP8A4mqh7QxD/n8jvoYcjp9wNnH/AOJGPQuv4hqhY/EL+bHRQ5FZj+y/ZxGiyQ3IUFZW94mwAEmYEk+FXQ2niOx+H2scuhAze1+x6RQThMQH6JMuQ/3i3B/ZFa6W1ovKpHy+xXLDvgzISbpY2MlGwk9wdcqF1+DJcH4GvQjiqMldTXmUunJcCkYamtBwJagEtQHIYdR86mzBITByH3Y5D6Ix/IVxvRWrXmTZnRwEo5xSj1jcfwpvw5rzQsyO4y6Noeh0P410s9CBBY8qWB1agEtQC2oAtQBagC1AFqAdgwrv9GjvrY5VZrE8gbDTxoBpktcEEEaEEWIPQg8qA2W9u+gxmDwOHhWWJsLGEdswAe0aJ3cpva6E69agDu2t/TLg9nRQrIk+BaN+K5Vld40y3ABuQTzB5i9LAtdpb/bMxxWbH7MZ8QqgExyAI9uWY5lJHkwNvOlgVWB33iiwG0cKMOyfpkkjxhCvDhWRFVUPI2GXwFLAxFqkCWoBbUAWoD3Dso2DHBgknABlnBZn8QmYhY16DS56knyr5zaVeU6rhwXu5toRSjcud4MLFjY0RcQimPERuCGzXkAbJGcrqQTmuLEHTSs1GUqTbcdU/wDTuSUuJU7d3NkeNuCQ8jy53LsyDh/o5j4agltM1jm5qTmFyBe6liop/uySX1vf3rocypu2RLTcsZ2LSsVaQOUsbECRnyOc3ftmyA2FlAFjXHW8rJcPf37yej7SAN1IxJwGxxMpgVchI4zKsSR3tnuY/ZFgttGLG9WdZlbe3Mr+Gt+Wufkc7i0uWC7nKjKyzOg4uaw0v/vBmRAS2mUXQeXyqvrTas1w+lvyddH2juyN1Dh5IG4ubgoyG0ZBkDC2ZyXIzX1LAAsfLSoqYnfTVte3QmMLWL4YuPXvpoSD3l0INiDr4EGqFGXI6ujwTdzcnFY/vRqEiufayXCnrkA1f4aedfTYjG0qGTd3yXvIwwpSloegbL7KMKgviJJZj4gHhJ8Ave/ery6m1ar+BJer+3oaFh48TS4LdHAw2yYWC48WQSN+09zWOeLrz1m/O3yLFTguBcRRKnuKq/dAH5Vnbb1OxzMetQAzHrQHLa89fXWgK7GbAws30uGgfzaJCfna9XQxFWHwya8WcuEXqjPbR7MsBLfIjwnrG5t+y+YfK1aqe068dWn3r7FboQZidv8AZdiYAWwzDEKPqgZJQPJSbN8Dfyr0aG1KU8prdfoUzoSWmZhWQgkEEEEggixBGhBB5GvTKAtQCZaALUAZaA9L7M9lxuCuIZEyWmKNa7LmBuc2gBCoCCb2blrWTF4eT3ajvbgX4fERW9TVr8Sz2r2bHGYhpmmSFCqhUii1so52L2W+ugvpavLntylS/ZGLdu3IseHlJ3bGn7IoRyxcoJ0F0S1+lri9VL/kDf8A+Xr+A8Lb+Rldo7i8GUoMSjWvqUK+6QGHvHlcC/U19Lgo1MVRjW3d1S0u9e08bFbQo4eo6bvJx1stLkafcmYC8bo/QaoT6X0NaZ4OrDNoro7WwtV2UrPtM7Ph2jYq6lWHMEWIrMeimmro4tUEhloBMtALloDcbhb8DBocNiQxw5zZXTV4i982n1lJJOmoJPO+nm43A9K+kh8Xz/JfSq7uT0NzsXd3CYiJHjmEpUQjNEwCgQQiFRk+pdRcg6g8jXl1a1WnJqStrr2u5fGEWsmSv6D4cm8peU6auIzoAVIsEAAIax62Fcdbnwy8yeiQ3iNwYJM+eSVs4F78P3lhliWT3NXAmJzHW6KfCpWNmrWS9eadu7IOkmWuN3ejleZ2LZpoo4W5EBIy590ggk8Rgbg+VqpjXlFJLg2/P/DpwTdyug3HgXJ35GKNCys4idgYI+GneKXtlvpyBJYWOtWvFzd8ufPjnz96HPRIYO4uEiiPFZiojkTNKUAQSLGrOO6FDERC7cyXcm5auuuVZS/auWl+37/IjoopZmB3gwWzJ8Q7tjWvZE9nh+IpWKNY1IcKAxIQE2Frk20r1KCxMYJKHPjbV30KJbjevoeobyjEcGOLAAqXYDiJkAiiVS11z93WyqB0Y9K8ajubzlV8ubNMr2tErZcftN4mdIkjKph+4YzJKXYqMTl9oFIQZyB9bTlzq1Qw6lZu+vHLs4cTm87HEsu0jMjKDwxIbpky5lOMiF2bObewzm2thfnpUpUN1rjb6P6i87nQ2ltHhhuCBIY2uvBORJTJGApHGu4AMnfBFwL5fAx0dC9r5X58M+zLu9ReY6s+OfCYhijpM0sJiQBbqhTDGVVvfQMZxrrz8q5tRVSKvdWd/W30JvLdY3Nj9p6+yRV4qkFIS7CEYiVGBBm75MaxPcZdHPjqOlDD8+HPjZdnO6IbmRdo43asiNki4bBp8vDGtuBiBECXJV++MOQy2uW1A5V1CGGTV3fT5q/pchuZ1NvBjY8QIMkWZmmZVcNmdeLMIFzB7R5lRMpIIPfvlsLlQpShvXfD5K/fbj4ajfknYkwbS2meGTBFa6cQcOQFg0yKwW8nsysbO1yHHc864dPD55vszXLuzz7ibz5HWF2ptEtBnw6AM3troy8PvICikSNeymQiS2VstrL4pU6FpWl3dvovLgSpTyyMF2vRxDHrwrcQxAz2+1c5C36xW1/ILXr7Kc3R/dpfL6+v1M2ItvZGItXpFAWoSFqA0G627b4oSznSHDqzuSL8R0UsIl9bDMfAHzFZq2KhSqU6b+Kckku92v4epO69yUlwTfkh3BxySSqsYdne4yre7lh3hcc7i/Overxj0bUnZW/w8PCVZxrKcVd381xXjzPZt2GP6HArXzLGqMG94NH3SG8+7X5btGNsVU7W355n2FKyiktELvCg4Qc2vG6uAeRsbEH4E1o2NvSxPQpf+ROOWqur73/q1fuuY9pWjR6Vv4Gpd9uHjp32KIQrG78NFUG5IUd2x1sADZR5XF6/S8NQ6GjGm5OVla71Z8JiKzq1ZVErXeiM3vFGImw4hURKS7SiIBNGsEzFRyPtDoPAE12oyUlu6LWx1eM6cuks5cL56e1/pmd93DPERzKE63JyXGQ6jlcOBa40NYMZOnOpenbLJ9618T29j060MParfW67rGatWU9ULUIC1CQtQBahB3BK0bZo2ZG+0jFW/aXWolFSVmrkp2NDgt+9oRcsSzjpIqSfvMM341kngMPL+Nu66LFWmuJZJ2o44cxhj6xv/CQVU9lYft819jrrE+w6btTx32cKPSOT+MtR+lUOcvNfYnrE+wg4vtD2hJ/xlj/7caD8WBP41ZHZ2Hj/ABv3t/g5dab4mex+PlxBvPLJKf8AqOz29ATYfCtcKcIK0EkVtt6nMY0rsg027e/GJwIEYtLCOUbk3UdI3Gqjy1HlWLE4ClWe9o+f3RZCtKORvtmdpmDlsJeJA36yl1+DJf8AECvKqbKrx+Gz99pojiIvXI0mC29hp/ocRC/ksik/Fb3FYp4erD4oteBapxejLECqToLUAUAWoCNi8dFELzSRR28XdUt8WNdwpznlFN+BDaWpQbQ7QMBDym4p6QqZL/2/c/erXT2diJ/xt35fn0K3XguJi9u9qE0gK4SMQg/XazyfAe6p/ar0qGyYRd6jv2cPv8iiWIb+HIwMrl2LMSzMSWLG5JPMknma9VJJWRQcZakgW1AOYXCtLIkcYuzsqKP1mNh+dcykopylosyVnke3bTwyYDZq4WO3fAgBtzaQHiyEDmbZz6kCvkMJUlisc8TJZQ/fbsi1ZedvU21YJUuivnLLzWfpcpdlbm5MuITEgNGwYWyoyHrdzltz8SCL86+pntSrXpNqEGuW8/ss/I8+nsynRqL98r87L85Fhs6KSJpFjMkiSHiSM1i0kh0NnKgKfMX8K8KttCpUX72lbK1lZL1v5nr08HCHwXzzv2l/tPDNiYFydxg2YBjpdQylSy3tzOov6V5uzMasBilVlHeVmuWvFdpn2hg3iaLpKW68s9dM9DM4rCzwAkwseQ7itIrEn7ER1F/tIPOvu6G39n11/wCTdfKS+unqfH1dj46m7bikuadvR5kuDduSYEy2QMbktZ5Cethop6XOnLL4Vgxv/LaFJOGEjvf9nkvLV+hpwf8AxqtOXSYmduxfK+i8L95E7Sd2kfZ6vELNhFuviTDoJFJ8bAZ7/qnqa+f2Rj5vEyjUd+kbf/t+dPI+nrUIxprd/jl4Hj1q+rMQWoAtQBloAtQErZmy5sS/Dw8bSPzso5DqzHRR5kiq6lSFOO9N2RKi5OyNzszsolYA4mdI+qxqZG/aNgD8DXl1NrwWUIt9+RojhnxZewdlWEUd+TEP/aRfySsstrVnokvP7liw8TuXstwZHdbEL5h1P5pULatdapeX5HV4lPtDslNr4fE3P2Zk5/205fs1op7X/vDyf0f3OHhuTMRtzdzE4I2xERUE2Dr3o2Pk45HyNj5V6lHE0qy/Y/Dj5FEoSjqQYxpV5wcsNTQCWoBGQHmL0uB2CVo/o2ZPuMV/I1EoqWquSnYkrtbEDlicSPSeUf8AlXHQ0v6R8l9id6XN+Yp2xif+ZxP9/L/mp0NL+kfJfYb0ub8xmXGSv78srfekdvzNSqcFol5Ii75kYRgcgPlVl2QLaoAWoAtQBagC1Aajs0wok2nDf6geT4qhA/FgfhXmbXqbmDnbjZebLqCvUR67tzZS4gREkAxSK4Nr3HJk666cvECvlcDip0XOEVffW7bxun339GzfUpxk4yf8Xf6HMeyrS5tB3TYEG+pW5B+A86txEatGK6WDXl9C+NaLeRKbDW1JA9ayKrd2SLOmQ7hLZbAg2JvbqTex+dcVoyjO0k0+TKd5Sd0Ve9yzvAI8HOkEztZWe2oCklVvyJsBfWtuy6EKta043SV+zxKa8rLJ2ZV7g7Sm4T4fHzI+JjnkjHeBLotrEEAZtc/nYa1p2ts6dGSq06bVNpZ8L/Thr4FGHxUJN03Jby4GsnhDqyMNGUqR1DCx/OvGpzcJKS4O5rkk1Y+a3hKEqeakqfVTY/lX6Te+aPHObUAWoAtQDuEwxlkSNebuqC/K7sFBPzrmclGLk+Cv5EpXdj3CR8PsbDQokbEPKIrrkDPIUdi8jOQOUZ8dNANK+WbqYuo5N8L9y5I35U1ZEz+k+GDFTJZxYFcjk5syLkWykO2aWMWW/vDrVfV6mtvf004nW/EZj3vwjC/FsLjKcjkMpjikz6LdVyzR6tbn0qXhaq4e819COkiOS72YNQxbEIMjZW0Y69+5Fh3gOFJdhcDIddKhYaq/4+/bRO/HmcvvZhQSOJcDPmYK+UGMhWF7d7Uj3b/iKnq1TkR0kTo7bwmItAWEnGumRo3IJ9oCjgr3D7GXRrHuHpRUqtP96ytxv75ob0XkeWbwboSQYmSOAAxggoWbXKwDBT1te1/G1fQYfGwnTUp68THOk1KyMww1NbyoTLQBagC1AFqADSwOcw6j50sxcUW8KWAtqALUAWoAtQBloDVdmk6x7QVnNhwpdTyFkzG/wU15W2abnhGo8187fUvw7tNG3xO/kUk0cOGBJeRFEsncQHMLWU6nWw1sBe/hXkYPZdalLpZNJq9lrna2ZqnWjo9OPcTdg7SMuLeN5CXRWZkOcWLFdQGJA58vMc/CraPS9DepfOWl8l3GhypOyp2014+JpJ8OzoxAFh9ogA6agXvrY9LU2Rg6spqurbufjwyM9erFftYsaM+dwO4oC8rEZSxa46C4HwuOdbNqYGrViqkf43uuPgc060U7Hn+8+I//AK0P1shgsCdMwcNbyvda9XYUNzZFSdtd596ivwzx8fP/AOwprlZeZmcTs9sdiHRJxA0kjuJGNrklmtcEWJv1r3K7awMbrhG/lmYcMoyx88+MreZ3uI2J2ZtIxY+YpCySAF5S0UjBwqPHe9rkczbS9fLbUwirUL0oXkmtFmfQUpuErSZlMW2aR2+07t+0xP8AGvbirJIzsatXRAWqAGWpB3DIUZWU2ZWDKejKQVPzAqGlJNPRk6Htexdr4ba8SZwOLGQ7R5mR0kClc6FSCVszWI662NfL18PVwsnbR8ea7TdCcaiJm0918PPGyZSmYm7KSWIZ43kUkm9mMMdyCDpoRVEMRODv79q504JncG7eHVLOnEYpkd3JzOCkaMWy2FysMY0A90Udebd07e7/AFZO4jtt28Kb+xAu/E0Z1yuc12Szdy+d75bXzG9R09Tn2e+Y3EONsLDlQpiXKC7AXbQysHkPPxYA/Co6ad739obqKjamz8LgphjZJWiyh7ICLOZGkeQKp1Ys8pY+aixAuDfSdWtHooq/0/yxzJRi95nl+2tvy4rESTBmjDnuoD7qqAqj1sBfzvX0VDDQpU1Bq9uJinUcncp2GprScCWoAtQDuGwryuqRqXdjZVXmTXMpRgnKTskSk3kj0nYPZkgAbGuWb+rjOVB5M/Nj6W+NeJiNrSbtSVu1/b/TVDDr+RsMFu9hYfosPEvnkBb4s1ya8yeJrT+KT8y9QitETxCv2V+QqrefM6sRMXsXDzC0sEL+qLf52vVkK9WHwya8Tlwi9UZXbXZrBICcKxhfwBJeM+RB7y/A6dDXoUNrVI5VFdeT+xTPDp/DkeZbV2XLhZTFOuVx8QR4Mp8Qev8AHSvcpVoVY70HdGWUXF2ZEtVpyFqALUA9hNGvy7rfipB/OuJ/CdR1JELsGVk95WDLbXVTcVnbS1L7XNTsvbUn/qb4xoJssrNmVUZiqMABbTW2VTbyrz8dThWoOmppPVZrgd0YyhbJnru72045VFg4ZS4KujA2LZla3iNAPKrtmWjhow4q/wA/ficYmDU7stcViFFrhznYXtG7WCi/ILe2gH9qt7M55PvBsGbjPMqvLIZY3RYkkYrHZ9Guo7wCIKnDzVKMcJFWgoTz4Nt5L1ZkrYduo6+st6Pglr9DNwbuzyTs73w0cEiOvGjbMcpLAhdA1soB7wteu6u0IbsaTkm0krX427c+7I7w+Bak6m61e7vbhfTkMdpmHnONklljVEukUaq6OFURhgLKxI5lul3rqnOPw8eR3KDWfAzQbOt9biwbxvcHKfXun/V6mSsdRdxLVB0FqALUAWoDqNipDKSrA3BUkEHqCNRUNJqzBqNm9oGNhADOso/6q3P7SkE/G9YKmzMPPNK3cXRrzRdxdqb/AF8Kp+7KV/AoayvY0eE/T8lnWXyOn7VD9XCj4zX/ACjqFsZcZ+n5HWewqsf2kYuTSMRRDqq5m+bkj8K0U9lUI/Fd++w4eIk9DKY3FyTvnmdpGPi5LH0F+Q8hXoQpxgt2KsiltvNiRjSuiDlhqakCWoAtQG+7IoEM07m2dUQL1CuWzkfsqK8fbEpKEVwbZpwyV2zV7X21NDNiUEcrAYUPh8kLurTgTF1MioQD3YtG6+N68qnSjKMXda55rTLh5l8pNN9xFxW9WIiBL4Wy3Kq3fvcTxRDMuQXLCQsADqEY8uXccNCWkvlyb+hDm1wOYt6cTIoAwzZiA2aMPJHlb9GKmOTJkkBE0wuCdIr0eHpp/F9Hx4arReY32+As28uKPLDMv/ul0jme7xIjQBTk0z521YWuhHMWosPT/ty4rjrx4Dfly5jzby4gEg4V9JooyMkxbI41lFo8hF7aBtBe+ulc9Xh/bg+XlrcnffIr+1vDocNE5tnWXKp8SrKxYendU/CtmyJS6SUeFivEpbqZ5XavoDGFAFAP4HFtBIskZAZb2uAw1BB0OnjXFSnGpFwlozqMnF3Rv9yd8uJIYcaVBY+zksEF/wCra1gL+B+HiK+e2nsndh0mHWmq18V9jbRxcr2mz0TgDp+dfM77Nu+zhZNCseZ8vdIU6L5M5Nk5+JB1r2MLPaNeO7Tb3dL2SXg7X8jJU6KLu9QhwE3ORUGa+XIZZNByzMF8b9PGvQ/Sq9l/87v4/cr60r/CvT7ELF7YGGmjgkIzSOIwIpeJYgFhxLgFbAX61XXp7Qw9Nz6VNLsz+X1IjKlN23SVjsiK0krZVALOzNYW6k14SnWxFX+0n2G3e6ONtEjyHeHe2SaVhh2aOHkq+LAfWa/Inp4aedfYYTZlOlBdIlKXF/buPPqYqpJ5OyM5JIze8Sdb6knWvStYzHFqkBagC1AOQQNIwRFLMxsqqLknoAK5lJRV5OyJSvkjdbG7M5HAbFSCP9RLO/xY90H0vXk1trRWVNX7Xp9/kaI4dv4jT4Xs/wACnONnPV3b8lIH4VgntPES428C5UIImf0PwP8Ay0f7386q69iP7snoociLidwcC/KIoeqO4/Akj8KsjtLER/lfwRDoQfAzO1+zJlBbCS5/1JbKT6ONPmB61vo7XTyqxt2r7FMsP/VmDxeFeFykqsjroVYWI/8Azzr14TjOO9F3RnaadmLGNKkg4Ya1IEtUgLUBP2HtaTBzLLFa40IPuup5q3loPQgVTXoQrQcJf4dQk4u6PXNg75YbFADOIpPGOQhTf9VuTfDXyr5rEYCtRel1zXvI2wqxkXmIw6SrlkRXU81dQym3LQ6Gsak4u6di1q44igAAAAAWAGgAHIAeFALUAp9s7zYbCA8WQFvCNO9If7I5epsK1UMHVrP9qy58DiVSMdTyXeneKTHyhmGVFuI0BvlB5lj4sbDXyt6/R4TCRw8LLNvV++BiqVHNlLatZWFqALVAC1SAtQHoW4O2J52WB/aRoOTRzT6AcmyMBl5+/ccgByrDLA4fpOk3Fd+9NL9trlnSTta56BLjmTV4ZQF90xqwCjTkJYlVBoPda+nM1oOCHtnegcPM0ogg5XDBppTyyoQefUg2XS7aMlAZTEb44OEXRDKwIKogKxgrcgvI4Bcgk2IXKv1VXUnya+FxeLe7J9HDlrJ99svC/mXxnCGerMbvFvJPjm9q1kBusa6IPM+LN5n4Wr0MJgaOFjams+L4v3yRXOpKbzKa1bCsLUAWoAtQBagPUOynZiLA+IIBkZ2jB8VRQLgdLk3PoK+f2vWk6ip8Er+Jsw8VbeNzM+VWPQE/IXryErs0GMwe/mVI3xUaAS4ZcQnBYuwzSJGI3VrZSWkWzXtz5WrdLB3bUHo7Z917+hUqvMm47fWOOMnhTBuBNKvEVUXNCJM0dywzt7Mmy30IPI3quOEk3qtUvPj68SXUSFxG+8SO6cGdshVWKiO2ZpIowLFwwuZltmAzAEi4osJJpO6z7+18uwdIi72PtJcVEJEVl7zoVewZXjdkdTlJGjKeRIqipTcJbr93O4u6uZrtQ2YkmE4xAEkTLZvEo7BSh6i7A/Dzr0NlVpRrbnB/TiU4iKcbnlcfKvozEcsNakCWoAtQBagArQEzCbTnh+imlQdFdgPle1VzoU5/FFPwOlKS0ZOG9eN/5mX5j87VT1HD/wBEddLPmRcVtrEy6STzMOhdrfIG1WQw1GHwxS8Dlzk9WV+WrjkVVubDU+WpppqB79Ck/q5P2G/lXHSQ5rzJsxl1todPXT867WehAlqALUAWoBaWA7HiXX3XcejMPyNLIDbEkkkkk8ydSfU0sDm1AFqALUAWoAtQBagC1Aarcfen9BZklBMLm5tqUa1swHiLAXHkLdD52PwPTpSj8S9ewupVdzJ6Hq+Dxcc6ZonWRD4qQR5g9PQ183OnOnLdkrM2ppq6I+H2Hho1dI8PAiyC0irEiq46OALMPWunWqNpuTy7QoxXAU7Ew2n+7w6IUHs00Rr5k5cjma48bnrUdLU/s/Mbq5EWDdqFZ5JTmcyHMUfK0ebMjKcuW5KmNMuYnLbS1dvETcVHl5+88+fEjcV7lg7RYaMk8OKMFmJ0RczEsx6XJJPmTXEVOpKyu35k5RR5hv1vaMZaGC/BVsxYixkYcrA6hR56k9LV9Ds/AOj++fxfL8mOtV3sloZSMaV6ZQcsNaAS1AFqALUAWoAtQBagLPd/YMuNkyRAACxd291AeV+pNjYeNvjWfE4qGHjvS8FzO4Qc3ZHpeydxMLAAXXjP4mT3fhGNPnevArbTr1Phe6uz7muNCK1zNJBAsYsiqo6KAo/CsEpSlnJ3LkktB3NXIG5oVcWdVYdGAYfI11GTjmnYNXM7tXcfCTg5U4Lfai7o+Ke6fkK3UdpV6eruu376lUqMH2Hmu8e7suBcLJZkb3JF91rcwR9VvL5Xr38Li4YiN46rVGSpTcHmVFq0lYWoAtQBagC1AFqALUAWoCRgsBJO2WGN5D45FLW9SNB8a4qVYU1ebSJUW9C/wu4OMcXKxx/fcX+SZqxT2ph46NvuX3sWqhNlgnZpP4zQj0Dn+Aqh7YpcIv0O+rS5iSdmk492aE+udf4GpW2KXGL9COrS5kT+h20MMc8I16wS2PxByk+lWfqGEqrdn6r/AEjoakc0c/0w2hh2ySsc3SaIBvyBPrU/p+Eqreh6P/SOmqRyY9/tFxf2YP2G/wA9c/pFDm/NfYnrEyNid+8a/KRU+4ig/Nr1ZHZmGjwv3v8Awh15soMbjJJmzTSPIersWt6X5fCtkKcKatBJFTk3qMWrsgdjGlAcsNaALVIC1AFqgBapAWoAtQHrHZoqDADLbMZJOJ1zX7t/7GSvmdq73WM9LK3vvubsPbcGMbBtIyYp4pGVFkKwRkKxdDwLMoy6AHjXOa51Fhoaqi6FoprO2b8/wS1O7CbF7T4gIiByNyWyRy5DjQL5mYorBcIedxmGvOijh7a/j4flmLz9+I5FtXaVlvhkY+2+oYyxWMNCSDIREC+ZDcsTYEAAm3Lp4f8Aty7eOfDPLMb0+Qwu3tocaKIwxlmDORw2QtEs8CMxHFPBsskh1LXyDTvWrroaG65X9eNn2Z6LkN+d0rHGH2ptKGGFZliaVzBGpdSrM8scme4V7MY2RXa1gVzWta9S6dCUm4t2V35Pu46LtIUppZlr2gKh2fLntoUyffzi1vhf4Xps3e6zHd7b91ia1tx3PH7V9SYAtUgVIyxsoJPQC5+QqG7K7BKGyZzygm/un/lVfT0v7LzR1uy5DE+HeP6RGT7ylfzFdxlGXwu5DTWo1apIFtUg2u4+6C4lePiLmO5CIDbPlNizEa5b6WHO3z8jaGPdJ9HT14vl+TRRo72bPQtmzQlWTDmPLE5jZY8tkdeaELyPlXg1N9vene7zz4mtW0Q9LikQgM6gkqoBIuWe+QW88pt6GuVFvRE3Q7XIFoBtZ1LsgYFlCsy31Ae+QkeAOVrehqbO1xcbxuDjmUpMiup+qwB+I6HzFdU6k6b3oOzIaTyZ5bvruqMGRJCSYXNrHUo3MLfxBANj5V9JgMd063Z/EvUxVaW5mtDLWr0SkS1ALagHYxpQHLDWpAlqALUAWoAtQBagC1AW+7m35cDIWjsytbOh5NbkQfqt5/nWXFYSGIjaWTWjLKdRweR6VsnfHC4gD2gib7Mvd18m90/Ovnq2zq9Lhdc1n+TXGtGRfowIuDcdRqKxNW1LRagCMbanTzOn41KzBR7V3twuHBvIJGH1IrOb9CRovxNbKOz69XSNlzeX5K5Vox4nmu828kmOcZhkjU9yMG4B+0x+s3n4eHjf6HCYOGHWWber98DHUqObKeKIswVQSzEAAakkmwArU2krs4PSd39wI0AfF+0fnwwbRr5EjVz+HkedfP4nas5Pdo5Lnx/HzNcMOlnI2GGwyRLliRUHRFCj5CvKnOU3eTuXpJaD164JEYXFjqOh1FSstAZ3bO5eGxAJVBC/g0YsL/rJ7p/A+db6G0q9LV7y5P76lU6MZdh5htvZEmElMco15qw9118GX+XhX0WHxEK8N+H+GOcHF2Z6F2ebZSTDDD5gssQYAH6ykkh1Hja+o8vOvC2phpQqur/F/PkaqE047vEcw+4kSAKZJHU8IyrIEYSvFK0mZtBqxeS973zeVZnjJPO3O3ZdWOlSQmH3DhXKGbOoGHDB40Jf9HXKuZrXykWuvLSjxk32a8eY6JHC9n0AiyFyzZozndFe6xwLCEdG0Ze4Ht9oA+FT12e9e3P1d/x3DolYZwu4IzTcSVrN3EIAZ3jEeHA/SWI9rrAbodO+3XTqWNdlZf7npy11IVLUck7P4mTLxn5KNURkGX9JtaMjKAv6U2QfU4aWvauVjZJ3t7y4+GfO7J6JDEu5krNiO8g4jx8KUM3HiVZVLNxLd9soY6+LZb5a6WLilHsvdcHl7+epHRvMj9om04khTBw5e4Uuq8o0jWyJ68tPADzrbsqhNzdeX+31ZXXmrbqPP7V7plC1AFqAdQaUByw1oBLUAWoAtQBagCgC1AFqALUA5DMye4zL91iv5VEoxl8SuSm1oSP/AFbEf18/96/86r6vS/ovJE78uZHmnd/fdm+8xb8zXcYRj8KSIbb1G7V0QFqA0G4WUbQhz/r5fv5Gy/x+Nqw7S3urSt2X7rltG2+j0Te9Jzhv904hkDqcsZVS4AN0ZmdCqk2BZTcaaEXFfN4dw3/36e+xm2d7ZFbPi9qB5AkCFQoyk5GNrw2yMZBxHynEEhgi3VbHXW1Rw9ld/Pt7Mlppc5vPkI2J2mrjJCCrS3u/DuFthrBxxvZrY4n3cxDKNCDct3DtZvh29vZnw1sRefIjPjtpYeO7RqVSGR2eTK+qxysC5STOWziIBQpGUnXp3uYebyerX07LaX46kXmkSNhbaxU8sAzRtHIs0khCEGNIpmRFze6xfNGLjS8chUkEEc1aVOEZa3Vku26+n1VyYyk2iH2qleHh+WfO9uuTKM345K3bG3t6fKy8/dyvE2sjz1GKkFSQQbgg2IPUEcq91pNWZkNVsvf3ERACULMB4t3X/aHP4g15tbZVGecf2/LyL44iS1zNFhe0TDt9JHKh8grj53B/CsE9j1l8LT9C1YiPEmrvzgj/AMVh6xyfwWqHsvE/19V9zvp4cwffnBDlIx9I3/iBUrZeJ/qvNEdPDmV+K7RYB9FFK5/WyoPzJ/Cr4bHqv4pJev2OXiY8EZra2/GJnBVCIVPhHfNbzc6/K1ehQ2ZQp5v9z7dPL/SmVeT7DM16JSFqALUAWoB2PlQHDc6ASgCgCgCgCgCgCgCgCgCgCgCgCgOkYqQVJBBBBGhBGoIPWjSasweh7A3+QgJjAVYacRRdW82UaqfTT0rwMTsmSe9RzXL7GuGIWkjYYPHRTC8UiOP1WB+YHKvJqUp03aaaNCknoSbVXck4llCC7sFHViFHzNTGLlklcPIzm2N98PCCI24z+AQ92/6z8vlevRobMrVH+5bq7dfIplXitMzzTa+1JMVKZJTcnQAe6qjkqjprX0NChCjDcgY5ScndkKrjkWgEoAoAoAoBaASgCgCgC1AOpyoDtlFQBMooAyigDKKAMooAy1IDKKgBlFAGUdKAMooAyipAFRUAMoqQGUUAZRQBlFQBMoqQd/pkg0EjgfeP86jooP8AivIbz5nJObVtT1OtTZLQBlFQAyigDKKAMooAy1IDKKgBlqQGUVADKKAMooAy0AZRQBlFAOINK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jpeg;base64,/9j/4AAQSkZJRgABAQAAAQABAAD/2wCEAAkGBxQQEBQUEBQUFRUVFBYVFRcVFxgUFRYUFBQWGBQVFBUYHSggGB0lHBQUITEhJSkrLi4uFx82ODMtNygtLisBCgoKDg0OGxAQGy0kICQsLC4sLDcsLCwsLCwsLjQsLCwsLC8vLCwsLCwsLCwsLC0sLCwsLCwsLCwsLCwvLCwsLP/AABEIAMIBAwMBEQACEQEDEQH/xAAcAAABBQEBAQAAAAAAAAAAAAAAAQMEBQYCBwj/xABJEAACAQIDBQUEBgYHBwUBAAABAgMAEQQSIQUGEzFRByJBYXEjMoGRM0JScqGxFGKSosHRFlOCk7LS8BckQ1Rjc8IVNETD4SX/xAAbAQEAAwEBAQEAAAAAAAAAAAAAAQMEAgUGB//EADgRAAIBAgMECAUFAAICAwAAAAABAgMRBCExBRJBURMUYXGBkaHwMrHB0eEVIkJS8QZiM4IjJUP/2gAMAwEAAhEDEQA/APF3Y3Op50AmY9TQBmPU0AmY9T86AXMepoAzHqaAMx6mgDMepoBMx6mgFzHqaAMx60AmY9TQC5j1NAGY9TQBmPU0AZj1NAJmPU0AuY9TQCZj1NALmPU0AZj1NAGY9TQBmPU0AZj1PzoAzHqaAMx6mgEzHqaAMx6mgFzHqaATMepoBcx6mgEzHqaAkRE250Aw/M+tAc0AtAFAJQBQBQBQBQC0AlAFAFAFAFAFAFAFAFAFAFAFAFAFALQBQBQCUAtAJQC0AlASIuVAMtzPrQHNAFAFAFAFAFAFAFAFAFAFAXex90sbiwDBhpGU6h2HDQg9HewPwNUVMVRp/FJHcacpaI1eA7HsW/00sEQ6AtI3yAA/Gsc9q0l8Kb9C1YeXEu8L2Lxj6XFufuRKv+JmrPLa0uEfU6WHXFk5OxvB+M2KPo0Y/wDCuP1WryXr9zrq8Rz/AGP4H+sxP7af5K5/VK3JeX5HV4jb9jmD8JsUP7UZ/wDrrr9Vq8l6/cdXiQsV2Lxn6LFyL9+NX/wstdx2tLjH1OXh1wZTY7scxS/QzQSeTZ42+GjD8avhtWm/iTXqcvDy4Myu1ty8dhQTNhpMovdkAlSw8S0ZNh62rXTxdGp8MvoVSpyWqKC9aTgKAKAWgEoAoAoAoAoBaAKAfi5f660Aw/M+tAJQBQBQBQBQBQBQBQBQHcURdlVRdmIVR1LGwHzNQ2krsHve7m4+E2VAZ8QFlljQySSuucIEUs3CTwtY62zH8K+drYyriJbsck8kvubY0owV2X8e8kYjD4hZMMG1TjhQWSwJcBGbKoBFy1svjas7oSvaOfd7RZvrjkLLvRhEJDTAFSQe65GnEvYhbN9DLqL/AEbdDRYeq+Hv215jfiNz71YdMwLMSqTSd1SQUw+XOcw7oHeFrkfleVhqjt4epG+h2XebCLfNOgykgjvXBDOpBFr3Bil+CMeQvXKw9R6L37aJ348xnbO9UGFlijkzEzAMhTIQQzqgsCwLG7jRQTa58K6p4adSLkuHv3ciU0nYkLvFhTl9stnJCGzAORIkZyEjvd+RBp9oeFc9BU5e9foTvxGk3pwpkRBJpIoKPYiNruEUBiPEstj7puNanq9SzdtCN+IHenC90iUFTmu40VQsZkzNexylRoQCD4U6vU5e9Cd+J2d58KLe2Gt+SuSLZwQwC3Q+yl0ax9m3Q1HV6nL37a8xvxKXeHdDBbWjZ48iy3IWeIW74A98CwkHK/jzsRWijiq2HdnpyfvI4lTjNZHgOOwrQyyRPbPG7RtbUZkYq1j6g19FCSlFSXExNWdhiuiAoAoAoAoAoAoAoAoCRFy/11oBl+Z9TQCUAlAFALQCUAUAUAtAJQHSMQQQSCCCCOYI1BFGrg9s3V7TsNiouDtHLFIVyMzi8EoIs1zyS4vcNprz8K8HEbPqU5b1LNeqNkKyatI1UO7GCeNQqZ4+anjSuMpABQNxDeMgAcO+U9KxvEVU83Z9y+2vbqWbkWjjBbpQo8jOTJxJHkse7ZpBMrm6WvdJ3W2gAAsAbkzLEzaSWVsvK32uFTRJm3XwrizRaZZUNpJVuswAlVrOMwOVdDyIBFjrXKxFRceXBcNCdyJ1it3MNJnzxC8kiysys6PxFTIrh0YMpy6aEXuepvEa9SNrPRW8A4Jk1cBGJFlC99IzErXOkZKkra9uarrz0rjflbd4Xv4k2V7lfHu1AskbqthHJLNlJL5ppUCF2ZyWNlBAF7ajoKseIm00+KS8ERuI6j3ZwqqFEWgy2BkkYARyLIiqGY2UOikKNNLWtpUPEVG739FysNyJwm6uEClRCLG+heRrAoUyi7aKFJAUaL4WqXiard7/AC9/cjciMNuvDHMk6OYhErAZu+LuXaR3eQksWL3YsSdNCLm/XWJSi4tXv74DcSdzLbV39wey8KmGwBGIkjTIttYg3i8jrYMSSWIXmfEVrp4KriJudTJPz8PyVyqxgrRPG2MmIlY2aSWRmY5VzMzsSWOVR4kmvc/bCPJIyZtmm2Z2bbRn14HCB8ZmCfu6t+FZJ7QoQ437ixUZvgaDC9jOII9riYVPRFeT88tZpbWh/GLO1h3xZOTsVH1safhAP4yVw9r/APT1/B11btEfsV+zjT8YP5SUW1/+nr+B1btIWL7GcQB7LEwv5Orx/lmqyO1ofyizl4d8GZ7afZvtGC54HEA8YWEn7ujfhWiGPoT427zh0ZrgZWaJkYq6lWHNWBVh6g6itiaauio4qQFASIuVAMsNT60AlqALUAWoCTgNnS4g5YIpJT0jRn+eUaVxOpGGcmkSk3oabBdme0ZecAjHWSRF/dBLfhWWW0MPHjfwLFRm+Bb4fscxh9+bDL6GRz/gA/GqXtWlwT9PuddXkSx2Ly+OLi/u2/nVf6tH+r8zrqz5nMnYxP8AVxUJ9UcflepW1ocYsjq75lfP2Q49fdbDP92RgT+0gH41YtqUXwa8CHh5FDtDcbaEAvJhZSOsdph6+zJtWmGMoT0kvl8zh0prgZ90IJBBBGhB0I9Qa0p3KyVs7aU2GN8PLJEefs3K39QDY1xOnCfxJMlSa0NRge0/aMXOVJR/1Y1P4rlP41kns6hLhbxLFXmi6w3bJiB9JhoG+6zp+eaqJbJh/GTO1iHxRNj7aftYL5T/AM46reyeU/T8nXWewe/20J/yb/3y/wCSo/SX/f0/I6z2DUnbT9nBH4z/AMo6lbI5z9PyOs9hDxPbLOfo8NCv3md/yy13HZMOMmcvEPgilx3ajtGTRZI4v+3Gt/m+Y1fHZtCOqv4nLrzZmNpbXxGJN8RNLL5O5YfBeQ+Va4UoQ+FJFbk3qy23E3TbaeJ4ebJFGA8rjmFJsFQH6x158rE62sacXiVQhfi9DqnT32e/bF2Hh8DHlw0SxgDvMBd2tzLvzavnKtapVd5u5tjFRWQmB3iw04QxTKwkjeVTqBw42VXLEgBbFlBBsdeVTOhUhe60dvMKcXoTf0yO1+IltD7y8iCwPPxCk+gNV7suRN0CYyMmwkQkgkAOpJC+8QL+HjTdlyJuhubaUKLmaRMuUuLMGJVfeZQtywHlepVOTdrEXQ4+NjW+aSMZTZruosbE2OuhsCbeVQoSfAXQPjIxe8iCyhjdlFlPJjroD1puy5E3RC25sDDY+PLiY1kFu63J1v4o41H5VZSrVKTvB2OZQUtTwDfjdZtmYnhls8bjPE/IlL2IYfaB0PXQ+Nq+jwuJVeG9x4mKpDcdjO2rSVkiIaUBww1PrUgS1AKqEkAAkk2AGpJOgAHiagHsu63Zlh8NFx9pFXcLnZWNoIgBc5/t28SdPLxrwsRtGdSW7RyXqzXCikryN7sfF4eSIfojRmMHKBHYKDlDWAFrd1lPoRXnVIzjL997l8WmsibmHUVwSGYdRQHEUysLqwYXK3BBGZSQw08QQQR5Uaa1FxvF42OFM8rqq3C3PizEBVFuZJIsBUxhKTskQ2kdDEoVVgwIfLlI1zZ/dt603XexNx3MOv8ArlUArdtbBw2NXLiYkk8ASLOD+q47wPxq2lWqUneDscyjGWp4t2hbhHZ1pYWL4dmy97342PJWI5g2Nm+B8/dwWNVf9sspfMyVaW5mtDFWr0CkLUAWoBLUAtqgBapAWqAFqkGt7Nt6l2biWMoPBmULIQLshUko4A5gXa452PlasWOwrrw/bqtC2lU3Hme+YbEx4iLPE6vG4NmQhgQR4EeNfOSjKErSVmbU01kZpOz3CKAF4q+wWAlWAzZGiZZSAtuJeGO55G2oNaeu1HrbW/zy7szjoojsm5EJI9pMBbVRwwpbhzpnPcuDlxEnI25aVCxc+S9ex8+wdEhw7l4bOrKCoVFXIqx5CUjeNWIKXvlle4vlN9QajrdS1n9ed/oOjRyNy4QpXizWaHgPfhsWQNIV7zISpXisBlIFrXBtTrcr3stb8fv2Do0LHuVh1fN3z7Uy2bKwuTKcpJW5W87kAnQ0eLm1bst8vsOjQ3FuNAsfDWSbL7EjWO4fDpGiPmyZtViUFb5edgDUvGTbvZcefHx7e8dEi6zQ4HDLndY4okVczkKAFFgNLC/kB6CqLSqzyV2zvKKPB+0begbSxQaIEQxKUjvozXN2cjwubWHQCvo8FhnQp2er1MVWpvvIytq2FQ/ENKAbYan1qQJagHsJOYpEkS2aN1db8syMGF/K4FcyipRcXxJTs7n0Hs/a2F23g5I1a3EjyyxggSx38vGx5NYg2+FfMVKNXC1E2tNHwZuUo1I2Fx26IxDRPiMRLK8R7rFIQQpaJrJlQZGvCO+ves7C9rWiOJ3E1GKV+/t7c9dA6d9WRJNwIFVjFYSZLK2VFu4E4uzBb97j2Y8yEXpXaxs289P8+VsiOiXA5wm4MaKvtWU2GcIsaxnXDsVVMtlGbDISRqczE86Sxsm9Pnfj9wqSH13EhDRkO9o3kdQAqgcWVJbdwC5DItmN9NDewtHXJ2eWtvRWJ6JExN1IUwIwcdkQBbsEQszqB7Rri2c5QcwsQQLGq3iZur0j195dxO4t3dGE3NjDljLKxYxMzNkaUmFFQXmy57EIDa9gxJFddala1lx7s+zQjo0RcP2e4dFQZnOQWQkKSrXgtIt75Xth1F1t7zaCu3jptvt/P3IVJDg3Ehuh4j+zkeQaIty7o95GQAu4MS2diTbneo65PPLX35Z6E9EjKdre+EMsJweHYSMXVpXXVEyG4QEaFswF7crVu2bhJxl0s1bkVV6ia3UeT2r2jKFqALUAtqALVAEtUgLUAWoBbVAJuytrT4Rs2GlkiPjkawb7y+63xBripShUVpq5MZOOhtNmdreMjAE8cMw62MTnzJW6/u159TZVKXwtr19+ZcsRJal/he2OEj2uFlU/qOjj97LWaWyJ/wAZL35lixC4onR9rmCPOPEj1RD+T1W9lVua8/wT1iISdrmCHKPEt6Ig/N6LZVbmvP8AA6xEg4rtjiA9lhZWP67og/dzVZHZE/5SXvyIeIXBGf2n2tYyQEQpDAOoBlceYLd392tVPZVKPxNv09+ZW8RJ6GL2rtSfFPnxMryt4ZzcLf7K8lHkAK306UKatBWKXJvUhWqwgLUA/EulAcsNT60AlqALUB3BI0bBkZkYcmUlWHow1FQ0mrMaGw2T2m4+AAOyTqP61e9+2hB+JvWCps2hPRW7i6NeaNRgu2FD9PhXXzikV/wYLb51knsh/wAZ+a/0sWJXFFth+1fAN7wxCfejB/wM1US2XXWln4/c7WIgSR2nbO/rX/uZf8tcfpuI5eqJ6eBy/afs4f8AEkPpDJ/ECpWzMRyXmh08CDiO1zBr7kWJf+yiD8Xv+FWR2TWerS8/scvERKPH9sEpuMPhUTo0rmT91Qv51ohsiK+OXkrfc4eIfBGO25vfjMYCJ52yH/hx+zj9CF94feJrfSwlGlnGOfPVlMqkpasostaTgLUAWoAtQCEUB7Ft7s0OK2ds59mwRLI0KviGLZC5eKMgkm99cxqAcb1dnkceH2Rh1jjhxM00cOJlXUk8ImVr8mOhI6m1QBverF7H2VOcEuzBiTGF40kkhDguoYZWIJY5WB0ygXsPKQQdg7EwWI2PtfEphxeOWU4YvcyRR8JGjW+Y6jN1OtAeZ2qQFqALUAWoBzD4dpHVI1Z3Y2VVBZifIDnUSkoq7dkEr6G1wXZpKqCTaGIgwcZIHfYM9zyU94IDYH6xPlXnT2lC+7Si5P34+heqL1k7G02b2U4EKGZppwQCCZAqkEaFeGBofU1gntSu3ZWXh9y1UIFvD2ebOX/4qn7zSP8A4mqh7QxD/n8jvoYcjp9wNnH/AOJGPQuv4hqhY/EL+bHRQ5FZj+y/ZxGiyQ3IUFZW94mwAEmYEk+FXQ2niOx+H2scuhAze1+x6RQThMQH6JMuQ/3i3B/ZFa6W1ovKpHy+xXLDvgzISbpY2MlGwk9wdcqF1+DJcH4GvQjiqMldTXmUunJcCkYamtBwJagEtQHIYdR86mzBITByH3Y5D6Ix/IVxvRWrXmTZnRwEo5xSj1jcfwpvw5rzQsyO4y6Noeh0P410s9CBBY8qWB1agEtQC2oAtQBagC1AFqAdgwrv9GjvrY5VZrE8gbDTxoBpktcEEEaEEWIPQg8qA2W9u+gxmDwOHhWWJsLGEdswAe0aJ3cpva6E69agDu2t/TLg9nRQrIk+BaN+K5Vld40y3ABuQTzB5i9LAtdpb/bMxxWbH7MZ8QqgExyAI9uWY5lJHkwNvOlgVWB33iiwG0cKMOyfpkkjxhCvDhWRFVUPI2GXwFLAxFqkCWoBbUAWoD3Dso2DHBgknABlnBZn8QmYhY16DS56knyr5zaVeU6rhwXu5toRSjcud4MLFjY0RcQimPERuCGzXkAbJGcrqQTmuLEHTSs1GUqTbcdU/wDTuSUuJU7d3NkeNuCQ8jy53LsyDh/o5j4agltM1jm5qTmFyBe6liop/uySX1vf3rocypu2RLTcsZ2LSsVaQOUsbECRnyOc3ftmyA2FlAFjXHW8rJcPf37yej7SAN1IxJwGxxMpgVchI4zKsSR3tnuY/ZFgttGLG9WdZlbe3Mr+Gt+Wufkc7i0uWC7nKjKyzOg4uaw0v/vBmRAS2mUXQeXyqvrTas1w+lvyddH2juyN1Dh5IG4ubgoyG0ZBkDC2ZyXIzX1LAAsfLSoqYnfTVte3QmMLWL4YuPXvpoSD3l0INiDr4EGqFGXI6ujwTdzcnFY/vRqEiufayXCnrkA1f4aedfTYjG0qGTd3yXvIwwpSloegbL7KMKgviJJZj4gHhJ8Ave/ery6m1ar+BJer+3oaFh48TS4LdHAw2yYWC48WQSN+09zWOeLrz1m/O3yLFTguBcRRKnuKq/dAH5Vnbb1OxzMetQAzHrQHLa89fXWgK7GbAws30uGgfzaJCfna9XQxFWHwya8WcuEXqjPbR7MsBLfIjwnrG5t+y+YfK1aqe068dWn3r7FboQZidv8AZdiYAWwzDEKPqgZJQPJSbN8Dfyr0aG1KU8prdfoUzoSWmZhWQgkEEEEggixBGhBB5GvTKAtQCZaALUAZaA9L7M9lxuCuIZEyWmKNa7LmBuc2gBCoCCb2blrWTF4eT3ajvbgX4fERW9TVr8Sz2r2bHGYhpmmSFCqhUii1so52L2W+ugvpavLntylS/ZGLdu3IseHlJ3bGn7IoRyxcoJ0F0S1+lri9VL/kDf8A+Xr+A8Lb+Rldo7i8GUoMSjWvqUK+6QGHvHlcC/U19Lgo1MVRjW3d1S0u9e08bFbQo4eo6bvJx1stLkafcmYC8bo/QaoT6X0NaZ4OrDNoro7WwtV2UrPtM7Ph2jYq6lWHMEWIrMeimmro4tUEhloBMtALloDcbhb8DBocNiQxw5zZXTV4i982n1lJJOmoJPO+nm43A9K+kh8Xz/JfSq7uT0NzsXd3CYiJHjmEpUQjNEwCgQQiFRk+pdRcg6g8jXl1a1WnJqStrr2u5fGEWsmSv6D4cm8peU6auIzoAVIsEAAIax62Fcdbnwy8yeiQ3iNwYJM+eSVs4F78P3lhliWT3NXAmJzHW6KfCpWNmrWS9eadu7IOkmWuN3ejleZ2LZpoo4W5EBIy590ggk8Rgbg+VqpjXlFJLg2/P/DpwTdyug3HgXJ35GKNCys4idgYI+GneKXtlvpyBJYWOtWvFzd8ufPjnz96HPRIYO4uEiiPFZiojkTNKUAQSLGrOO6FDERC7cyXcm5auuuVZS/auWl+37/IjoopZmB3gwWzJ8Q7tjWvZE9nh+IpWKNY1IcKAxIQE2Frk20r1KCxMYJKHPjbV30KJbjevoeobyjEcGOLAAqXYDiJkAiiVS11z93WyqB0Y9K8ajubzlV8ubNMr2tErZcftN4mdIkjKph+4YzJKXYqMTl9oFIQZyB9bTlzq1Qw6lZu+vHLs4cTm87HEsu0jMjKDwxIbpky5lOMiF2bObewzm2thfnpUpUN1rjb6P6i87nQ2ltHhhuCBIY2uvBORJTJGApHGu4AMnfBFwL5fAx0dC9r5X58M+zLu9ReY6s+OfCYhijpM0sJiQBbqhTDGVVvfQMZxrrz8q5tRVSKvdWd/W30JvLdY3Nj9p6+yRV4qkFIS7CEYiVGBBm75MaxPcZdHPjqOlDD8+HPjZdnO6IbmRdo43asiNki4bBp8vDGtuBiBECXJV++MOQy2uW1A5V1CGGTV3fT5q/pchuZ1NvBjY8QIMkWZmmZVcNmdeLMIFzB7R5lRMpIIPfvlsLlQpShvXfD5K/fbj4ajfknYkwbS2meGTBFa6cQcOQFg0yKwW8nsysbO1yHHc864dPD55vszXLuzz7ibz5HWF2ptEtBnw6AM3troy8PvICikSNeymQiS2VstrL4pU6FpWl3dvovLgSpTyyMF2vRxDHrwrcQxAz2+1c5C36xW1/ILXr7Kc3R/dpfL6+v1M2ItvZGItXpFAWoSFqA0G627b4oSznSHDqzuSL8R0UsIl9bDMfAHzFZq2KhSqU6b+Kckku92v4epO69yUlwTfkh3BxySSqsYdne4yre7lh3hcc7i/Overxj0bUnZW/w8PCVZxrKcVd381xXjzPZt2GP6HArXzLGqMG94NH3SG8+7X5btGNsVU7W355n2FKyiktELvCg4Qc2vG6uAeRsbEH4E1o2NvSxPQpf+ROOWqur73/q1fuuY9pWjR6Vv4Gpd9uHjp32KIQrG78NFUG5IUd2x1sADZR5XF6/S8NQ6GjGm5OVla71Z8JiKzq1ZVErXeiM3vFGImw4hURKS7SiIBNGsEzFRyPtDoPAE12oyUlu6LWx1eM6cuks5cL56e1/pmd93DPERzKE63JyXGQ6jlcOBa40NYMZOnOpenbLJ9618T29j060MParfW67rGatWU9ULUIC1CQtQBahB3BK0bZo2ZG+0jFW/aXWolFSVmrkp2NDgt+9oRcsSzjpIqSfvMM341kngMPL+Nu66LFWmuJZJ2o44cxhj6xv/CQVU9lYft819jrrE+w6btTx32cKPSOT+MtR+lUOcvNfYnrE+wg4vtD2hJ/xlj/7caD8WBP41ZHZ2Hj/ABv3t/g5dab4mex+PlxBvPLJKf8AqOz29ATYfCtcKcIK0EkVtt6nMY0rsg027e/GJwIEYtLCOUbk3UdI3Gqjy1HlWLE4ClWe9o+f3RZCtKORvtmdpmDlsJeJA36yl1+DJf8AECvKqbKrx+Gz99pojiIvXI0mC29hp/ocRC/ksik/Fb3FYp4erD4oteBapxejLECqToLUAUAWoCNi8dFELzSRR28XdUt8WNdwpznlFN+BDaWpQbQ7QMBDym4p6QqZL/2/c/erXT2diJ/xt35fn0K3XguJi9u9qE0gK4SMQg/XazyfAe6p/ar0qGyYRd6jv2cPv8iiWIb+HIwMrl2LMSzMSWLG5JPMknma9VJJWRQcZakgW1AOYXCtLIkcYuzsqKP1mNh+dcykopylosyVnke3bTwyYDZq4WO3fAgBtzaQHiyEDmbZz6kCvkMJUlisc8TJZQ/fbsi1ZedvU21YJUuivnLLzWfpcpdlbm5MuITEgNGwYWyoyHrdzltz8SCL86+pntSrXpNqEGuW8/ss/I8+nsynRqL98r87L85Fhs6KSJpFjMkiSHiSM1i0kh0NnKgKfMX8K8KttCpUX72lbK1lZL1v5nr08HCHwXzzv2l/tPDNiYFydxg2YBjpdQylSy3tzOov6V5uzMasBilVlHeVmuWvFdpn2hg3iaLpKW68s9dM9DM4rCzwAkwseQ7itIrEn7ER1F/tIPOvu6G39n11/wCTdfKS+unqfH1dj46m7bikuadvR5kuDduSYEy2QMbktZ5Cethop6XOnLL4Vgxv/LaFJOGEjvf9nkvLV+hpwf8AxqtOXSYmduxfK+i8L95E7Sd2kfZ6vELNhFuviTDoJFJ8bAZ7/qnqa+f2Rj5vEyjUd+kbf/t+dPI+nrUIxprd/jl4Hj1q+rMQWoAtQBloAtQErZmy5sS/Dw8bSPzso5DqzHRR5kiq6lSFOO9N2RKi5OyNzszsolYA4mdI+qxqZG/aNgD8DXl1NrwWUIt9+RojhnxZewdlWEUd+TEP/aRfySsstrVnokvP7liw8TuXstwZHdbEL5h1P5pULatdapeX5HV4lPtDslNr4fE3P2Zk5/205fs1op7X/vDyf0f3OHhuTMRtzdzE4I2xERUE2Dr3o2Pk45HyNj5V6lHE0qy/Y/Dj5FEoSjqQYxpV5wcsNTQCWoBGQHmL0uB2CVo/o2ZPuMV/I1EoqWquSnYkrtbEDlicSPSeUf8AlXHQ0v6R8l9id6XN+Yp2xif+ZxP9/L/mp0NL+kfJfYb0ub8xmXGSv78srfekdvzNSqcFol5Ii75kYRgcgPlVl2QLaoAWoAtQBagC1Aajs0wok2nDf6geT4qhA/FgfhXmbXqbmDnbjZebLqCvUR67tzZS4gREkAxSK4Nr3HJk666cvECvlcDip0XOEVffW7bxun339GzfUpxk4yf8Xf6HMeyrS5tB3TYEG+pW5B+A86txEatGK6WDXl9C+NaLeRKbDW1JA9ayKrd2SLOmQ7hLZbAg2JvbqTex+dcVoyjO0k0+TKd5Sd0Ve9yzvAI8HOkEztZWe2oCklVvyJsBfWtuy6EKta043SV+zxKa8rLJ2ZV7g7Sm4T4fHzI+JjnkjHeBLotrEEAZtc/nYa1p2ts6dGSq06bVNpZ8L/Thr4FGHxUJN03Jby4GsnhDqyMNGUqR1DCx/OvGpzcJKS4O5rkk1Y+a3hKEqeakqfVTY/lX6Te+aPHObUAWoAtQDuEwxlkSNebuqC/K7sFBPzrmclGLk+Cv5EpXdj3CR8PsbDQokbEPKIrrkDPIUdi8jOQOUZ8dNANK+WbqYuo5N8L9y5I35U1ZEz+k+GDFTJZxYFcjk5syLkWykO2aWMWW/vDrVfV6mtvf004nW/EZj3vwjC/FsLjKcjkMpjikz6LdVyzR6tbn0qXhaq4e819COkiOS72YNQxbEIMjZW0Y69+5Fh3gOFJdhcDIddKhYaq/4+/bRO/HmcvvZhQSOJcDPmYK+UGMhWF7d7Uj3b/iKnq1TkR0kTo7bwmItAWEnGumRo3IJ9oCjgr3D7GXRrHuHpRUqtP96ytxv75ob0XkeWbwboSQYmSOAAxggoWbXKwDBT1te1/G1fQYfGwnTUp68THOk1KyMww1NbyoTLQBagC1AFqADSwOcw6j50sxcUW8KWAtqALUAWoAtQBloDVdmk6x7QVnNhwpdTyFkzG/wU15W2abnhGo8187fUvw7tNG3xO/kUk0cOGBJeRFEsncQHMLWU6nWw1sBe/hXkYPZdalLpZNJq9lrna2ZqnWjo9OPcTdg7SMuLeN5CXRWZkOcWLFdQGJA58vMc/CraPS9DepfOWl8l3GhypOyp2014+JpJ8OzoxAFh9ogA6agXvrY9LU2Rg6spqurbufjwyM9erFftYsaM+dwO4oC8rEZSxa46C4HwuOdbNqYGrViqkf43uuPgc060U7Hn+8+I//AK0P1shgsCdMwcNbyvda9XYUNzZFSdtd596ivwzx8fP/AOwprlZeZmcTs9sdiHRJxA0kjuJGNrklmtcEWJv1r3K7awMbrhG/lmYcMoyx88+MreZ3uI2J2ZtIxY+YpCySAF5S0UjBwqPHe9rkczbS9fLbUwirUL0oXkmtFmfQUpuErSZlMW2aR2+07t+0xP8AGvbirJIzsatXRAWqAGWpB3DIUZWU2ZWDKejKQVPzAqGlJNPRk6Htexdr4ba8SZwOLGQ7R5mR0kClc6FSCVszWI662NfL18PVwsnbR8ea7TdCcaiJm0918PPGyZSmYm7KSWIZ43kUkm9mMMdyCDpoRVEMRODv79q504JncG7eHVLOnEYpkd3JzOCkaMWy2FysMY0A90Udebd07e7/AFZO4jtt28Kb+xAu/E0Z1yuc12Szdy+d75bXzG9R09Tn2e+Y3EONsLDlQpiXKC7AXbQysHkPPxYA/Co6ad739obqKjamz8LgphjZJWiyh7ICLOZGkeQKp1Ys8pY+aixAuDfSdWtHooq/0/yxzJRi95nl+2tvy4rESTBmjDnuoD7qqAqj1sBfzvX0VDDQpU1Bq9uJinUcncp2GprScCWoAtQDuGwryuqRqXdjZVXmTXMpRgnKTskSk3kj0nYPZkgAbGuWb+rjOVB5M/Nj6W+NeJiNrSbtSVu1/b/TVDDr+RsMFu9hYfosPEvnkBb4s1ya8yeJrT+KT8y9QitETxCv2V+QqrefM6sRMXsXDzC0sEL+qLf52vVkK9WHwya8Tlwi9UZXbXZrBICcKxhfwBJeM+RB7y/A6dDXoUNrVI5VFdeT+xTPDp/DkeZbV2XLhZTFOuVx8QR4Mp8Qev8AHSvcpVoVY70HdGWUXF2ZEtVpyFqALUA9hNGvy7rfipB/OuJ/CdR1JELsGVk95WDLbXVTcVnbS1L7XNTsvbUn/qb4xoJssrNmVUZiqMABbTW2VTbyrz8dThWoOmppPVZrgd0YyhbJnru72045VFg4ZS4KujA2LZla3iNAPKrtmWjhow4q/wA/ficYmDU7stcViFFrhznYXtG7WCi/ILe2gH9qt7M55PvBsGbjPMqvLIZY3RYkkYrHZ9Guo7wCIKnDzVKMcJFWgoTz4Nt5L1ZkrYduo6+st6Pglr9DNwbuzyTs73w0cEiOvGjbMcpLAhdA1soB7wteu6u0IbsaTkm0krX427c+7I7w+Bak6m61e7vbhfTkMdpmHnONklljVEukUaq6OFURhgLKxI5lul3rqnOPw8eR3KDWfAzQbOt9biwbxvcHKfXun/V6mSsdRdxLVB0FqALUAWoDqNipDKSrA3BUkEHqCNRUNJqzBqNm9oGNhADOso/6q3P7SkE/G9YKmzMPPNK3cXRrzRdxdqb/AF8Kp+7KV/AoayvY0eE/T8lnWXyOn7VD9XCj4zX/ACjqFsZcZ+n5HWewqsf2kYuTSMRRDqq5m+bkj8K0U9lUI/Fd++w4eIk9DKY3FyTvnmdpGPi5LH0F+Q8hXoQpxgt2KsiltvNiRjSuiDlhqakCWoAtQG+7IoEM07m2dUQL1CuWzkfsqK8fbEpKEVwbZpwyV2zV7X21NDNiUEcrAYUPh8kLurTgTF1MioQD3YtG6+N68qnSjKMXda55rTLh5l8pNN9xFxW9WIiBL4Wy3Kq3fvcTxRDMuQXLCQsADqEY8uXccNCWkvlyb+hDm1wOYt6cTIoAwzZiA2aMPJHlb9GKmOTJkkBE0wuCdIr0eHpp/F9Hx4arReY32+As28uKPLDMv/ul0jme7xIjQBTk0z521YWuhHMWosPT/ty4rjrx4Dfly5jzby4gEg4V9JooyMkxbI41lFo8hF7aBtBe+ulc9Xh/bg+XlrcnffIr+1vDocNE5tnWXKp8SrKxYendU/CtmyJS6SUeFivEpbqZ5XavoDGFAFAP4HFtBIskZAZb2uAw1BB0OnjXFSnGpFwlozqMnF3Rv9yd8uJIYcaVBY+zksEF/wCra1gL+B+HiK+e2nsndh0mHWmq18V9jbRxcr2mz0TgDp+dfM77Nu+zhZNCseZ8vdIU6L5M5Nk5+JB1r2MLPaNeO7Tb3dL2SXg7X8jJU6KLu9QhwE3ORUGa+XIZZNByzMF8b9PGvQ/Sq9l/87v4/cr60r/CvT7ELF7YGGmjgkIzSOIwIpeJYgFhxLgFbAX61XXp7Qw9Nz6VNLsz+X1IjKlN23SVjsiK0krZVALOzNYW6k14SnWxFX+0n2G3e6ONtEjyHeHe2SaVhh2aOHkq+LAfWa/Inp4aedfYYTZlOlBdIlKXF/buPPqYqpJ5OyM5JIze8Sdb6knWvStYzHFqkBagC1AOQQNIwRFLMxsqqLknoAK5lJRV5OyJSvkjdbG7M5HAbFSCP9RLO/xY90H0vXk1trRWVNX7Xp9/kaI4dv4jT4Xs/wACnONnPV3b8lIH4VgntPES428C5UIImf0PwP8Ay0f7386q69iP7snoociLidwcC/KIoeqO4/Akj8KsjtLER/lfwRDoQfAzO1+zJlBbCS5/1JbKT6ONPmB61vo7XTyqxt2r7FMsP/VmDxeFeFykqsjroVYWI/8Azzr14TjOO9F3RnaadmLGNKkg4Ya1IEtUgLUBP2HtaTBzLLFa40IPuup5q3loPQgVTXoQrQcJf4dQk4u6PXNg75YbFADOIpPGOQhTf9VuTfDXyr5rEYCtRel1zXvI2wqxkXmIw6SrlkRXU81dQym3LQ6Gsak4u6di1q44igAAAAAWAGgAHIAeFALUAp9s7zYbCA8WQFvCNO9If7I5epsK1UMHVrP9qy58DiVSMdTyXeneKTHyhmGVFuI0BvlB5lj4sbDXyt6/R4TCRw8LLNvV++BiqVHNlLatZWFqALVAC1SAtQHoW4O2J52WB/aRoOTRzT6AcmyMBl5+/ccgByrDLA4fpOk3Fd+9NL9trlnSTta56BLjmTV4ZQF90xqwCjTkJYlVBoPda+nM1oOCHtnegcPM0ogg5XDBppTyyoQefUg2XS7aMlAZTEb44OEXRDKwIKogKxgrcgvI4Bcgk2IXKv1VXUnya+FxeLe7J9HDlrJ99svC/mXxnCGerMbvFvJPjm9q1kBusa6IPM+LN5n4Wr0MJgaOFjams+L4v3yRXOpKbzKa1bCsLUAWoAtQBagPUOynZiLA+IIBkZ2jB8VRQLgdLk3PoK+f2vWk6ip8Er+Jsw8VbeNzM+VWPQE/IXryErs0GMwe/mVI3xUaAS4ZcQnBYuwzSJGI3VrZSWkWzXtz5WrdLB3bUHo7Z917+hUqvMm47fWOOMnhTBuBNKvEVUXNCJM0dywzt7Mmy30IPI3quOEk3qtUvPj68SXUSFxG+8SO6cGdshVWKiO2ZpIowLFwwuZltmAzAEi4osJJpO6z7+18uwdIi72PtJcVEJEVl7zoVewZXjdkdTlJGjKeRIqipTcJbr93O4u6uZrtQ2YkmE4xAEkTLZvEo7BSh6i7A/Dzr0NlVpRrbnB/TiU4iKcbnlcfKvozEcsNakCWoAtQBagArQEzCbTnh+imlQdFdgPle1VzoU5/FFPwOlKS0ZOG9eN/5mX5j87VT1HD/wBEddLPmRcVtrEy6STzMOhdrfIG1WQw1GHwxS8Dlzk9WV+WrjkVVubDU+WpppqB79Ck/q5P2G/lXHSQ5rzJsxl1todPXT867WehAlqALUAWoBaWA7HiXX3XcejMPyNLIDbEkkkkk8ydSfU0sDm1AFqALUAWoAtQBagC1Aarcfen9BZklBMLm5tqUa1swHiLAXHkLdD52PwPTpSj8S9ewupVdzJ6Hq+Dxcc6ZonWRD4qQR5g9PQ183OnOnLdkrM2ppq6I+H2Hho1dI8PAiyC0irEiq46OALMPWunWqNpuTy7QoxXAU7Ew2n+7w6IUHs00Rr5k5cjma48bnrUdLU/s/Mbq5EWDdqFZ5JTmcyHMUfK0ebMjKcuW5KmNMuYnLbS1dvETcVHl5+88+fEjcV7lg7RYaMk8OKMFmJ0RczEsx6XJJPmTXEVOpKyu35k5RR5hv1vaMZaGC/BVsxYixkYcrA6hR56k9LV9Ds/AOj++fxfL8mOtV3sloZSMaV6ZQcsNaAS1AFqALUAWoAtQBagLPd/YMuNkyRAACxd291AeV+pNjYeNvjWfE4qGHjvS8FzO4Qc3ZHpeydxMLAAXXjP4mT3fhGNPnevArbTr1Phe6uz7muNCK1zNJBAsYsiqo6KAo/CsEpSlnJ3LkktB3NXIG5oVcWdVYdGAYfI11GTjmnYNXM7tXcfCTg5U4Lfai7o+Ke6fkK3UdpV6eruu376lUqMH2Hmu8e7suBcLJZkb3JF91rcwR9VvL5Xr38Li4YiN46rVGSpTcHmVFq0lYWoAtQBagC1AFqALUAWoCRgsBJO2WGN5D45FLW9SNB8a4qVYU1ebSJUW9C/wu4OMcXKxx/fcX+SZqxT2ph46NvuX3sWqhNlgnZpP4zQj0Dn+Aqh7YpcIv0O+rS5iSdmk492aE+udf4GpW2KXGL9COrS5kT+h20MMc8I16wS2PxByk+lWfqGEqrdn6r/AEjoakc0c/0w2hh2ySsc3SaIBvyBPrU/p+Eqreh6P/SOmqRyY9/tFxf2YP2G/wA9c/pFDm/NfYnrEyNid+8a/KRU+4ig/Nr1ZHZmGjwv3v8Awh15soMbjJJmzTSPIersWt6X5fCtkKcKatBJFTk3qMWrsgdjGlAcsNaALVIC1AFqgBapAWoAtQHrHZoqDADLbMZJOJ1zX7t/7GSvmdq73WM9LK3vvubsPbcGMbBtIyYp4pGVFkKwRkKxdDwLMoy6AHjXOa51Fhoaqi6FoprO2b8/wS1O7CbF7T4gIiByNyWyRy5DjQL5mYorBcIedxmGvOijh7a/j4flmLz9+I5FtXaVlvhkY+2+oYyxWMNCSDIREC+ZDcsTYEAAm3Lp4f8Aty7eOfDPLMb0+Qwu3tocaKIwxlmDORw2QtEs8CMxHFPBsskh1LXyDTvWrroaG65X9eNn2Z6LkN+d0rHGH2ptKGGFZliaVzBGpdSrM8scme4V7MY2RXa1gVzWta9S6dCUm4t2V35Pu46LtIUppZlr2gKh2fLntoUyffzi1vhf4Xps3e6zHd7b91ia1tx3PH7V9SYAtUgVIyxsoJPQC5+QqG7K7BKGyZzygm/un/lVfT0v7LzR1uy5DE+HeP6RGT7ylfzFdxlGXwu5DTWo1apIFtUg2u4+6C4lePiLmO5CIDbPlNizEa5b6WHO3z8jaGPdJ9HT14vl+TRRo72bPQtmzQlWTDmPLE5jZY8tkdeaELyPlXg1N9vene7zz4mtW0Q9LikQgM6gkqoBIuWe+QW88pt6GuVFvRE3Q7XIFoBtZ1LsgYFlCsy31Ae+QkeAOVrehqbO1xcbxuDjmUpMiup+qwB+I6HzFdU6k6b3oOzIaTyZ5bvruqMGRJCSYXNrHUo3MLfxBANj5V9JgMd063Z/EvUxVaW5mtDLWr0SkS1ALagHYxpQHLDWpAlqALUAWoAtQBagC1AW+7m35cDIWjsytbOh5NbkQfqt5/nWXFYSGIjaWTWjLKdRweR6VsnfHC4gD2gib7Mvd18m90/Ovnq2zq9Lhdc1n+TXGtGRfowIuDcdRqKxNW1LRagCMbanTzOn41KzBR7V3twuHBvIJGH1IrOb9CRovxNbKOz69XSNlzeX5K5Vox4nmu828kmOcZhkjU9yMG4B+0x+s3n4eHjf6HCYOGHWWber98DHUqObKeKIswVQSzEAAakkmwArU2krs4PSd39wI0AfF+0fnwwbRr5EjVz+HkedfP4nas5Pdo5Lnx/HzNcMOlnI2GGwyRLliRUHRFCj5CvKnOU3eTuXpJaD164JEYXFjqOh1FSstAZ3bO5eGxAJVBC/g0YsL/rJ7p/A+db6G0q9LV7y5P76lU6MZdh5htvZEmElMco15qw9118GX+XhX0WHxEK8N+H+GOcHF2Z6F2ebZSTDDD5gssQYAH6ykkh1Hja+o8vOvC2phpQqur/F/PkaqE047vEcw+4kSAKZJHU8IyrIEYSvFK0mZtBqxeS973zeVZnjJPO3O3ZdWOlSQmH3DhXKGbOoGHDB40Jf9HXKuZrXykWuvLSjxk32a8eY6JHC9n0AiyFyzZozndFe6xwLCEdG0Ze4Ht9oA+FT12e9e3P1d/x3DolYZwu4IzTcSVrN3EIAZ3jEeHA/SWI9rrAbodO+3XTqWNdlZf7npy11IVLUck7P4mTLxn5KNURkGX9JtaMjKAv6U2QfU4aWvauVjZJ3t7y4+GfO7J6JDEu5krNiO8g4jx8KUM3HiVZVLNxLd9soY6+LZb5a6WLilHsvdcHl7+epHRvMj9om04khTBw5e4Uuq8o0jWyJ68tPADzrbsqhNzdeX+31ZXXmrbqPP7V7plC1AFqAdQaUByw1oBLUAWoAtQBagCgC1AFqALUA5DMye4zL91iv5VEoxl8SuSm1oSP/AFbEf18/96/86r6vS/ovJE78uZHmnd/fdm+8xb8zXcYRj8KSIbb1G7V0QFqA0G4WUbQhz/r5fv5Gy/x+Nqw7S3urSt2X7rltG2+j0Te9Jzhv904hkDqcsZVS4AN0ZmdCqk2BZTcaaEXFfN4dw3/36e+xm2d7ZFbPi9qB5AkCFQoyk5GNrw2yMZBxHynEEhgi3VbHXW1Rw9ld/Pt7Mlppc5vPkI2J2mrjJCCrS3u/DuFthrBxxvZrY4n3cxDKNCDct3DtZvh29vZnw1sRefIjPjtpYeO7RqVSGR2eTK+qxysC5STOWziIBQpGUnXp3uYebyerX07LaX46kXmkSNhbaxU8sAzRtHIs0khCEGNIpmRFze6xfNGLjS8chUkEEc1aVOEZa3Vku26+n1VyYyk2iH2qleHh+WfO9uuTKM345K3bG3t6fKy8/dyvE2sjz1GKkFSQQbgg2IPUEcq91pNWZkNVsvf3ERACULMB4t3X/aHP4g15tbZVGecf2/LyL44iS1zNFhe0TDt9JHKh8grj53B/CsE9j1l8LT9C1YiPEmrvzgj/AMVh6xyfwWqHsvE/19V9zvp4cwffnBDlIx9I3/iBUrZeJ/qvNEdPDmV+K7RYB9FFK5/WyoPzJ/Cr4bHqv4pJev2OXiY8EZra2/GJnBVCIVPhHfNbzc6/K1ehQ2ZQp5v9z7dPL/SmVeT7DM16JSFqALUAWoB2PlQHDc6ASgCgCgCgCgCgCgCgCgCgCgCgCgOkYqQVJBBBBGhBGoIPWjSasweh7A3+QgJjAVYacRRdW82UaqfTT0rwMTsmSe9RzXL7GuGIWkjYYPHRTC8UiOP1WB+YHKvJqUp03aaaNCknoSbVXck4llCC7sFHViFHzNTGLlklcPIzm2N98PCCI24z+AQ92/6z8vlevRobMrVH+5bq7dfIplXitMzzTa+1JMVKZJTcnQAe6qjkqjprX0NChCjDcgY5ScndkKrjkWgEoAoAoAoBaASgCgCgC1AOpyoDtlFQBMooAyigDKKAMooAy1IDKKgBlFAGUdKAMooAyipAFRUAMoqQGUUAZRQBlFQBMoqQd/pkg0EjgfeP86jooP8AivIbz5nJObVtT1OtTZLQBlFQAyigDKKAMooAy1IDKKgBlqQGUVADKKAMooAy0AZRQBlFAOINKA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6" descr="data:image/jpeg;base64,/9j/4AAQSkZJRgABAQAAAQABAAD/2wCEAAkGBxQQEBQUEBQUFRUVFBYVFRcVFxgUFRYUFBQWGBQVFBUYHSggGB0lHBQUITEhJSkrLi4uFx82ODMtNygtLisBCgoKDg0OGxAQGy0kICQsLC4sLDcsLCwsLCwsLjQsLCwsLC8vLCwsLCwsLCwsLC0sLCwsLCwsLCwsLCwvLCwsLP/AABEIAMIBAwMBEQACEQEDEQH/xAAcAAABBQEBAQAAAAAAAAAAAAAAAQMEBQYCBwj/xABJEAACAQIDBQUEBgYHBwUBAAABAgMAEQQSIQUGEzFRByJBYXEjMoGRM0JScqGxFGKSosHRFlOCk7LS8BckQ1Rjc8IVNETD4SX/xAAbAQEAAwEBAQEAAAAAAAAAAAAAAQMEAgUGB//EADgRAAIBAgMECAUFAAICAwAAAAABAgMRBCExBRJBURMUYXGBkaHwMrHB0eEVIkJS8QZiM4IjJUP/2gAMAwEAAhEDEQA/APF3Y3Op50AmY9TQBmPU0AmY9T86AXMepoAzHqaAMx6mgDMepoBMx6mgFzHqaAMx60AmY9TQC5j1NAGY9TQBmPU0AZj1NAJmPU0AuY9TQCZj1NALmPU0AZj1NAGY9TQBmPU0AZj1PzoAzHqaAMx6mgEzHqaAMx6mgFzHqaATMepoBcx6mgEzHqaAkRE250Aw/M+tAc0AtAFAJQBQBQBQBQC0AlAFAFAFAFAFAFAFAFAFAFAFAFAFALQBQBQCUAtAJQC0AlASIuVAMtzPrQHNAFAFAFAFAFAFAFAFAFAFAXex90sbiwDBhpGU6h2HDQg9HewPwNUVMVRp/FJHcacpaI1eA7HsW/00sEQ6AtI3yAA/Gsc9q0l8Kb9C1YeXEu8L2Lxj6XFufuRKv+JmrPLa0uEfU6WHXFk5OxvB+M2KPo0Y/wDCuP1WryXr9zrq8Rz/AGP4H+sxP7af5K5/VK3JeX5HV4jb9jmD8JsUP7UZ/wDrrr9Vq8l6/cdXiQsV2Lxn6LFyL9+NX/wstdx2tLjH1OXh1wZTY7scxS/QzQSeTZ42+GjD8avhtWm/iTXqcvDy4Myu1ty8dhQTNhpMovdkAlSw8S0ZNh62rXTxdGp8MvoVSpyWqKC9aTgKAKAWgEoAoAoAoAoBaAKAfi5f660Aw/M+tAJQBQBQBQBQBQBQBQBQHcURdlVRdmIVR1LGwHzNQ2krsHve7m4+E2VAZ8QFlljQySSuucIEUs3CTwtY62zH8K+drYyriJbsck8kvubY0owV2X8e8kYjD4hZMMG1TjhQWSwJcBGbKoBFy1svjas7oSvaOfd7RZvrjkLLvRhEJDTAFSQe65GnEvYhbN9DLqL/AEbdDRYeq+Hv215jfiNz71YdMwLMSqTSd1SQUw+XOcw7oHeFrkfleVhqjt4epG+h2XebCLfNOgykgjvXBDOpBFr3Bil+CMeQvXKw9R6L37aJ348xnbO9UGFlijkzEzAMhTIQQzqgsCwLG7jRQTa58K6p4adSLkuHv3ciU0nYkLvFhTl9stnJCGzAORIkZyEjvd+RBp9oeFc9BU5e9foTvxGk3pwpkRBJpIoKPYiNruEUBiPEstj7puNanq9SzdtCN+IHenC90iUFTmu40VQsZkzNexylRoQCD4U6vU5e9Cd+J2d58KLe2Gt+SuSLZwQwC3Q+yl0ax9m3Q1HV6nL37a8xvxKXeHdDBbWjZ48iy3IWeIW74A98CwkHK/jzsRWijiq2HdnpyfvI4lTjNZHgOOwrQyyRPbPG7RtbUZkYq1j6g19FCSlFSXExNWdhiuiAoAoAoAoAoAoAoAoCRFy/11oBl+Z9TQCUAlAFALQCUAUAUAtAJQHSMQQQSCCCCOYI1BFGrg9s3V7TsNiouDtHLFIVyMzi8EoIs1zyS4vcNprz8K8HEbPqU5b1LNeqNkKyatI1UO7GCeNQqZ4+anjSuMpABQNxDeMgAcO+U9KxvEVU83Z9y+2vbqWbkWjjBbpQo8jOTJxJHkse7ZpBMrm6WvdJ3W2gAAsAbkzLEzaSWVsvK32uFTRJm3XwrizRaZZUNpJVuswAlVrOMwOVdDyIBFjrXKxFRceXBcNCdyJ1it3MNJnzxC8kiysys6PxFTIrh0YMpy6aEXuepvEa9SNrPRW8A4Jk1cBGJFlC99IzErXOkZKkra9uarrz0rjflbd4Xv4k2V7lfHu1AskbqthHJLNlJL5ppUCF2ZyWNlBAF7ajoKseIm00+KS8ERuI6j3ZwqqFEWgy2BkkYARyLIiqGY2UOikKNNLWtpUPEVG739FysNyJwm6uEClRCLG+heRrAoUyi7aKFJAUaL4WqXiard7/AC9/cjciMNuvDHMk6OYhErAZu+LuXaR3eQksWL3YsSdNCLm/XWJSi4tXv74DcSdzLbV39wey8KmGwBGIkjTIttYg3i8jrYMSSWIXmfEVrp4KriJudTJPz8PyVyqxgrRPG2MmIlY2aSWRmY5VzMzsSWOVR4kmvc/bCPJIyZtmm2Z2bbRn14HCB8ZmCfu6t+FZJ7QoQ437ixUZvgaDC9jOII9riYVPRFeT88tZpbWh/GLO1h3xZOTsVH1safhAP4yVw9r/APT1/B11btEfsV+zjT8YP5SUW1/+nr+B1btIWL7GcQB7LEwv5Orx/lmqyO1ofyizl4d8GZ7afZvtGC54HEA8YWEn7ujfhWiGPoT427zh0ZrgZWaJkYq6lWHNWBVh6g6itiaauio4qQFASIuVAMsNT60AlqALUAWoCTgNnS4g5YIpJT0jRn+eUaVxOpGGcmkSk3oabBdme0ZecAjHWSRF/dBLfhWWW0MPHjfwLFRm+Bb4fscxh9+bDL6GRz/gA/GqXtWlwT9PuddXkSx2Ly+OLi/u2/nVf6tH+r8zrqz5nMnYxP8AVxUJ9UcflepW1ocYsjq75lfP2Q49fdbDP92RgT+0gH41YtqUXwa8CHh5FDtDcbaEAvJhZSOsdph6+zJtWmGMoT0kvl8zh0prgZ90IJBBBGhB0I9Qa0p3KyVs7aU2GN8PLJEefs3K39QDY1xOnCfxJMlSa0NRge0/aMXOVJR/1Y1P4rlP41kns6hLhbxLFXmi6w3bJiB9JhoG+6zp+eaqJbJh/GTO1iHxRNj7aftYL5T/AM46reyeU/T8nXWewe/20J/yb/3y/wCSo/SX/f0/I6z2DUnbT9nBH4z/AMo6lbI5z9PyOs9hDxPbLOfo8NCv3md/yy13HZMOMmcvEPgilx3ajtGTRZI4v+3Gt/m+Y1fHZtCOqv4nLrzZmNpbXxGJN8RNLL5O5YfBeQ+Va4UoQ+FJFbk3qy23E3TbaeJ4ebJFGA8rjmFJsFQH6x158rE62sacXiVQhfi9DqnT32e/bF2Hh8DHlw0SxgDvMBd2tzLvzavnKtapVd5u5tjFRWQmB3iw04QxTKwkjeVTqBw42VXLEgBbFlBBsdeVTOhUhe60dvMKcXoTf0yO1+IltD7y8iCwPPxCk+gNV7suRN0CYyMmwkQkgkAOpJC+8QL+HjTdlyJuhubaUKLmaRMuUuLMGJVfeZQtywHlepVOTdrEXQ4+NjW+aSMZTZruosbE2OuhsCbeVQoSfAXQPjIxe8iCyhjdlFlPJjroD1puy5E3RC25sDDY+PLiY1kFu63J1v4o41H5VZSrVKTvB2OZQUtTwDfjdZtmYnhls8bjPE/IlL2IYfaB0PXQ+Nq+jwuJVeG9x4mKpDcdjO2rSVkiIaUBww1PrUgS1AKqEkAAkk2AGpJOgAHiagHsu63Zlh8NFx9pFXcLnZWNoIgBc5/t28SdPLxrwsRtGdSW7RyXqzXCikryN7sfF4eSIfojRmMHKBHYKDlDWAFrd1lPoRXnVIzjL997l8WmsibmHUVwSGYdRQHEUysLqwYXK3BBGZSQw08QQQR5Uaa1FxvF42OFM8rqq3C3PizEBVFuZJIsBUxhKTskQ2kdDEoVVgwIfLlI1zZ/dt603XexNx3MOv8ArlUArdtbBw2NXLiYkk8ASLOD+q47wPxq2lWqUneDscyjGWp4t2hbhHZ1pYWL4dmy97342PJWI5g2Nm+B8/dwWNVf9sspfMyVaW5mtDFWr0CkLUAWoBLUAtqgBapAWqAFqkGt7Nt6l2biWMoPBmULIQLshUko4A5gXa452PlasWOwrrw/bqtC2lU3Hme+YbEx4iLPE6vG4NmQhgQR4EeNfOSjKErSVmbU01kZpOz3CKAF4q+wWAlWAzZGiZZSAtuJeGO55G2oNaeu1HrbW/zy7szjoojsm5EJI9pMBbVRwwpbhzpnPcuDlxEnI25aVCxc+S9ex8+wdEhw7l4bOrKCoVFXIqx5CUjeNWIKXvlle4vlN9QajrdS1n9ed/oOjRyNy4QpXizWaHgPfhsWQNIV7zISpXisBlIFrXBtTrcr3stb8fv2Do0LHuVh1fN3z7Uy2bKwuTKcpJW5W87kAnQ0eLm1bst8vsOjQ3FuNAsfDWSbL7EjWO4fDpGiPmyZtViUFb5edgDUvGTbvZcefHx7e8dEi6zQ4HDLndY4okVczkKAFFgNLC/kB6CqLSqzyV2zvKKPB+0begbSxQaIEQxKUjvozXN2cjwubWHQCvo8FhnQp2er1MVWpvvIytq2FQ/ENKAbYan1qQJagHsJOYpEkS2aN1db8syMGF/K4FcyipRcXxJTs7n0Hs/a2F23g5I1a3EjyyxggSx38vGx5NYg2+FfMVKNXC1E2tNHwZuUo1I2Fx26IxDRPiMRLK8R7rFIQQpaJrJlQZGvCO+ves7C9rWiOJ3E1GKV+/t7c9dA6d9WRJNwIFVjFYSZLK2VFu4E4uzBb97j2Y8yEXpXaxs289P8+VsiOiXA5wm4MaKvtWU2GcIsaxnXDsVVMtlGbDISRqczE86Sxsm9Pnfj9wqSH13EhDRkO9o3kdQAqgcWVJbdwC5DItmN9NDewtHXJ2eWtvRWJ6JExN1IUwIwcdkQBbsEQszqB7Rri2c5QcwsQQLGq3iZur0j195dxO4t3dGE3NjDljLKxYxMzNkaUmFFQXmy57EIDa9gxJFddala1lx7s+zQjo0RcP2e4dFQZnOQWQkKSrXgtIt75Xth1F1t7zaCu3jptvt/P3IVJDg3Ehuh4j+zkeQaIty7o95GQAu4MS2diTbneo65PPLX35Z6E9EjKdre+EMsJweHYSMXVpXXVEyG4QEaFswF7crVu2bhJxl0s1bkVV6ia3UeT2r2jKFqALUAtqALVAEtUgLUAWoBbVAJuytrT4Rs2GlkiPjkawb7y+63xBripShUVpq5MZOOhtNmdreMjAE8cMw62MTnzJW6/u159TZVKXwtr19+ZcsRJal/he2OEj2uFlU/qOjj97LWaWyJ/wAZL35lixC4onR9rmCPOPEj1RD+T1W9lVua8/wT1iISdrmCHKPEt6Ig/N6LZVbmvP8AA6xEg4rtjiA9lhZWP67og/dzVZHZE/5SXvyIeIXBGf2n2tYyQEQpDAOoBlceYLd392tVPZVKPxNv09+ZW8RJ6GL2rtSfFPnxMryt4ZzcLf7K8lHkAK306UKatBWKXJvUhWqwgLUA/EulAcsNT60AlqALUB3BI0bBkZkYcmUlWHow1FQ0mrMaGw2T2m4+AAOyTqP61e9+2hB+JvWCps2hPRW7i6NeaNRgu2FD9PhXXzikV/wYLb51knsh/wAZ+a/0sWJXFFth+1fAN7wxCfejB/wM1US2XXWln4/c7WIgSR2nbO/rX/uZf8tcfpuI5eqJ6eBy/afs4f8AEkPpDJ/ECpWzMRyXmh08CDiO1zBr7kWJf+yiD8Xv+FWR2TWerS8/scvERKPH9sEpuMPhUTo0rmT91Qv51ohsiK+OXkrfc4eIfBGO25vfjMYCJ52yH/hx+zj9CF94feJrfSwlGlnGOfPVlMqkpasostaTgLUAWoAtQCEUB7Ft7s0OK2ds59mwRLI0KviGLZC5eKMgkm99cxqAcb1dnkceH2Rh1jjhxM00cOJlXUk8ImVr8mOhI6m1QBverF7H2VOcEuzBiTGF40kkhDguoYZWIJY5WB0ygXsPKQQdg7EwWI2PtfEphxeOWU4YvcyRR8JGjW+Y6jN1OtAeZ2qQFqALUAWoBzD4dpHVI1Z3Y2VVBZifIDnUSkoq7dkEr6G1wXZpKqCTaGIgwcZIHfYM9zyU94IDYH6xPlXnT2lC+7Si5P34+heqL1k7G02b2U4EKGZppwQCCZAqkEaFeGBofU1gntSu3ZWXh9y1UIFvD2ebOX/4qn7zSP8A4mqh7QxD/n8jvoYcjp9wNnH/AOJGPQuv4hqhY/EL+bHRQ5FZj+y/ZxGiyQ3IUFZW94mwAEmYEk+FXQ2niOx+H2scuhAze1+x6RQThMQH6JMuQ/3i3B/ZFa6W1ovKpHy+xXLDvgzISbpY2MlGwk9wdcqF1+DJcH4GvQjiqMldTXmUunJcCkYamtBwJagEtQHIYdR86mzBITByH3Y5D6Ix/IVxvRWrXmTZnRwEo5xSj1jcfwpvw5rzQsyO4y6Noeh0P410s9CBBY8qWB1agEtQC2oAtQBagC1AFqAdgwrv9GjvrY5VZrE8gbDTxoBpktcEEEaEEWIPQg8qA2W9u+gxmDwOHhWWJsLGEdswAe0aJ3cpva6E69agDu2t/TLg9nRQrIk+BaN+K5Vld40y3ABuQTzB5i9LAtdpb/bMxxWbH7MZ8QqgExyAI9uWY5lJHkwNvOlgVWB33iiwG0cKMOyfpkkjxhCvDhWRFVUPI2GXwFLAxFqkCWoBbUAWoD3Dso2DHBgknABlnBZn8QmYhY16DS56knyr5zaVeU6rhwXu5toRSjcud4MLFjY0RcQimPERuCGzXkAbJGcrqQTmuLEHTSs1GUqTbcdU/wDTuSUuJU7d3NkeNuCQ8jy53LsyDh/o5j4agltM1jm5qTmFyBe6liop/uySX1vf3rocypu2RLTcsZ2LSsVaQOUsbECRnyOc3ftmyA2FlAFjXHW8rJcPf37yej7SAN1IxJwGxxMpgVchI4zKsSR3tnuY/ZFgttGLG9WdZlbe3Mr+Gt+Wufkc7i0uWC7nKjKyzOg4uaw0v/vBmRAS2mUXQeXyqvrTas1w+lvyddH2juyN1Dh5IG4ubgoyG0ZBkDC2ZyXIzX1LAAsfLSoqYnfTVte3QmMLWL4YuPXvpoSD3l0INiDr4EGqFGXI6ujwTdzcnFY/vRqEiufayXCnrkA1f4aedfTYjG0qGTd3yXvIwwpSloegbL7KMKgviJJZj4gHhJ8Ave/ery6m1ar+BJer+3oaFh48TS4LdHAw2yYWC48WQSN+09zWOeLrz1m/O3yLFTguBcRRKnuKq/dAH5Vnbb1OxzMetQAzHrQHLa89fXWgK7GbAws30uGgfzaJCfna9XQxFWHwya8WcuEXqjPbR7MsBLfIjwnrG5t+y+YfK1aqe068dWn3r7FboQZidv8AZdiYAWwzDEKPqgZJQPJSbN8Dfyr0aG1KU8prdfoUzoSWmZhWQgkEEEEggixBGhBB5GvTKAtQCZaALUAZaA9L7M9lxuCuIZEyWmKNa7LmBuc2gBCoCCb2blrWTF4eT3ajvbgX4fERW9TVr8Sz2r2bHGYhpmmSFCqhUii1so52L2W+ugvpavLntylS/ZGLdu3IseHlJ3bGn7IoRyxcoJ0F0S1+lri9VL/kDf8A+Xr+A8Lb+Rldo7i8GUoMSjWvqUK+6QGHvHlcC/U19Lgo1MVRjW3d1S0u9e08bFbQo4eo6bvJx1stLkafcmYC8bo/QaoT6X0NaZ4OrDNoro7WwtV2UrPtM7Ph2jYq6lWHMEWIrMeimmro4tUEhloBMtALloDcbhb8DBocNiQxw5zZXTV4i982n1lJJOmoJPO+nm43A9K+kh8Xz/JfSq7uT0NzsXd3CYiJHjmEpUQjNEwCgQQiFRk+pdRcg6g8jXl1a1WnJqStrr2u5fGEWsmSv6D4cm8peU6auIzoAVIsEAAIax62Fcdbnwy8yeiQ3iNwYJM+eSVs4F78P3lhliWT3NXAmJzHW6KfCpWNmrWS9eadu7IOkmWuN3ejleZ2LZpoo4W5EBIy590ggk8Rgbg+VqpjXlFJLg2/P/DpwTdyug3HgXJ35GKNCys4idgYI+GneKXtlvpyBJYWOtWvFzd8ufPjnz96HPRIYO4uEiiPFZiojkTNKUAQSLGrOO6FDERC7cyXcm5auuuVZS/auWl+37/IjoopZmB3gwWzJ8Q7tjWvZE9nh+IpWKNY1IcKAxIQE2Frk20r1KCxMYJKHPjbV30KJbjevoeobyjEcGOLAAqXYDiJkAiiVS11z93WyqB0Y9K8ajubzlV8ubNMr2tErZcftN4mdIkjKph+4YzJKXYqMTl9oFIQZyB9bTlzq1Qw6lZu+vHLs4cTm87HEsu0jMjKDwxIbpky5lOMiF2bObewzm2thfnpUpUN1rjb6P6i87nQ2ltHhhuCBIY2uvBORJTJGApHGu4AMnfBFwL5fAx0dC9r5X58M+zLu9ReY6s+OfCYhijpM0sJiQBbqhTDGVVvfQMZxrrz8q5tRVSKvdWd/W30JvLdY3Nj9p6+yRV4qkFIS7CEYiVGBBm75MaxPcZdHPjqOlDD8+HPjZdnO6IbmRdo43asiNki4bBp8vDGtuBiBECXJV++MOQy2uW1A5V1CGGTV3fT5q/pchuZ1NvBjY8QIMkWZmmZVcNmdeLMIFzB7R5lRMpIIPfvlsLlQpShvXfD5K/fbj4ajfknYkwbS2meGTBFa6cQcOQFg0yKwW8nsysbO1yHHc864dPD55vszXLuzz7ibz5HWF2ptEtBnw6AM3troy8PvICikSNeymQiS2VstrL4pU6FpWl3dvovLgSpTyyMF2vRxDHrwrcQxAz2+1c5C36xW1/ILXr7Kc3R/dpfL6+v1M2ItvZGItXpFAWoSFqA0G627b4oSznSHDqzuSL8R0UsIl9bDMfAHzFZq2KhSqU6b+Kckku92v4epO69yUlwTfkh3BxySSqsYdne4yre7lh3hcc7i/Overxj0bUnZW/w8PCVZxrKcVd381xXjzPZt2GP6HArXzLGqMG94NH3SG8+7X5btGNsVU7W355n2FKyiktELvCg4Qc2vG6uAeRsbEH4E1o2NvSxPQpf+ROOWqur73/q1fuuY9pWjR6Vv4Gpd9uHjp32KIQrG78NFUG5IUd2x1sADZR5XF6/S8NQ6GjGm5OVla71Z8JiKzq1ZVErXeiM3vFGImw4hURKS7SiIBNGsEzFRyPtDoPAE12oyUlu6LWx1eM6cuks5cL56e1/pmd93DPERzKE63JyXGQ6jlcOBa40NYMZOnOpenbLJ9618T29j060MParfW67rGatWU9ULUIC1CQtQBahB3BK0bZo2ZG+0jFW/aXWolFSVmrkp2NDgt+9oRcsSzjpIqSfvMM341kngMPL+Nu66LFWmuJZJ2o44cxhj6xv/CQVU9lYft819jrrE+w6btTx32cKPSOT+MtR+lUOcvNfYnrE+wg4vtD2hJ/xlj/7caD8WBP41ZHZ2Hj/ABv3t/g5dab4mex+PlxBvPLJKf8AqOz29ATYfCtcKcIK0EkVtt6nMY0rsg027e/GJwIEYtLCOUbk3UdI3Gqjy1HlWLE4ClWe9o+f3RZCtKORvtmdpmDlsJeJA36yl1+DJf8AECvKqbKrx+Gz99pojiIvXI0mC29hp/ocRC/ksik/Fb3FYp4erD4oteBapxejLECqToLUAUAWoCNi8dFELzSRR28XdUt8WNdwpznlFN+BDaWpQbQ7QMBDym4p6QqZL/2/c/erXT2diJ/xt35fn0K3XguJi9u9qE0gK4SMQg/XazyfAe6p/ar0qGyYRd6jv2cPv8iiWIb+HIwMrl2LMSzMSWLG5JPMknma9VJJWRQcZakgW1AOYXCtLIkcYuzsqKP1mNh+dcykopylosyVnke3bTwyYDZq4WO3fAgBtzaQHiyEDmbZz6kCvkMJUlisc8TJZQ/fbsi1ZedvU21YJUuivnLLzWfpcpdlbm5MuITEgNGwYWyoyHrdzltz8SCL86+pntSrXpNqEGuW8/ss/I8+nsynRqL98r87L85Fhs6KSJpFjMkiSHiSM1i0kh0NnKgKfMX8K8KttCpUX72lbK1lZL1v5nr08HCHwXzzv2l/tPDNiYFydxg2YBjpdQylSy3tzOov6V5uzMasBilVlHeVmuWvFdpn2hg3iaLpKW68s9dM9DM4rCzwAkwseQ7itIrEn7ER1F/tIPOvu6G39n11/wCTdfKS+unqfH1dj46m7bikuadvR5kuDduSYEy2QMbktZ5Cethop6XOnLL4Vgxv/LaFJOGEjvf9nkvLV+hpwf8AxqtOXSYmduxfK+i8L95E7Sd2kfZ6vELNhFuviTDoJFJ8bAZ7/qnqa+f2Rj5vEyjUd+kbf/t+dPI+nrUIxprd/jl4Hj1q+rMQWoAtQBloAtQErZmy5sS/Dw8bSPzso5DqzHRR5kiq6lSFOO9N2RKi5OyNzszsolYA4mdI+qxqZG/aNgD8DXl1NrwWUIt9+RojhnxZewdlWEUd+TEP/aRfySsstrVnokvP7liw8TuXstwZHdbEL5h1P5pULatdapeX5HV4lPtDslNr4fE3P2Zk5/205fs1op7X/vDyf0f3OHhuTMRtzdzE4I2xERUE2Dr3o2Pk45HyNj5V6lHE0qy/Y/Dj5FEoSjqQYxpV5wcsNTQCWoBGQHmL0uB2CVo/o2ZPuMV/I1EoqWquSnYkrtbEDlicSPSeUf8AlXHQ0v6R8l9id6XN+Yp2xif+ZxP9/L/mp0NL+kfJfYb0ub8xmXGSv78srfekdvzNSqcFol5Ii75kYRgcgPlVl2QLaoAWoAtQBagC1Aajs0wok2nDf6geT4qhA/FgfhXmbXqbmDnbjZebLqCvUR67tzZS4gREkAxSK4Nr3HJk666cvECvlcDip0XOEVffW7bxun339GzfUpxk4yf8Xf6HMeyrS5tB3TYEG+pW5B+A86txEatGK6WDXl9C+NaLeRKbDW1JA9ayKrd2SLOmQ7hLZbAg2JvbqTex+dcVoyjO0k0+TKd5Sd0Ve9yzvAI8HOkEztZWe2oCklVvyJsBfWtuy6EKta043SV+zxKa8rLJ2ZV7g7Sm4T4fHzI+JjnkjHeBLotrEEAZtc/nYa1p2ts6dGSq06bVNpZ8L/Thr4FGHxUJN03Jby4GsnhDqyMNGUqR1DCx/OvGpzcJKS4O5rkk1Y+a3hKEqeakqfVTY/lX6Te+aPHObUAWoAtQDuEwxlkSNebuqC/K7sFBPzrmclGLk+Cv5EpXdj3CR8PsbDQokbEPKIrrkDPIUdi8jOQOUZ8dNANK+WbqYuo5N8L9y5I35U1ZEz+k+GDFTJZxYFcjk5syLkWykO2aWMWW/vDrVfV6mtvf004nW/EZj3vwjC/FsLjKcjkMpjikz6LdVyzR6tbn0qXhaq4e819COkiOS72YNQxbEIMjZW0Y69+5Fh3gOFJdhcDIddKhYaq/4+/bRO/HmcvvZhQSOJcDPmYK+UGMhWF7d7Uj3b/iKnq1TkR0kTo7bwmItAWEnGumRo3IJ9oCjgr3D7GXRrHuHpRUqtP96ytxv75ob0XkeWbwboSQYmSOAAxggoWbXKwDBT1te1/G1fQYfGwnTUp68THOk1KyMww1NbyoTLQBagC1AFqADSwOcw6j50sxcUW8KWAtqALUAWoAtQBloDVdmk6x7QVnNhwpdTyFkzG/wU15W2abnhGo8187fUvw7tNG3xO/kUk0cOGBJeRFEsncQHMLWU6nWw1sBe/hXkYPZdalLpZNJq9lrna2ZqnWjo9OPcTdg7SMuLeN5CXRWZkOcWLFdQGJA58vMc/CraPS9DepfOWl8l3GhypOyp2014+JpJ8OzoxAFh9ogA6agXvrY9LU2Rg6spqurbufjwyM9erFftYsaM+dwO4oC8rEZSxa46C4HwuOdbNqYGrViqkf43uuPgc060U7Hn+8+I//AK0P1shgsCdMwcNbyvda9XYUNzZFSdtd596ivwzx8fP/AOwprlZeZmcTs9sdiHRJxA0kjuJGNrklmtcEWJv1r3K7awMbrhG/lmYcMoyx88+MreZ3uI2J2ZtIxY+YpCySAF5S0UjBwqPHe9rkczbS9fLbUwirUL0oXkmtFmfQUpuErSZlMW2aR2+07t+0xP8AGvbirJIzsatXRAWqAGWpB3DIUZWU2ZWDKejKQVPzAqGlJNPRk6Htexdr4ba8SZwOLGQ7R5mR0kClc6FSCVszWI662NfL18PVwsnbR8ea7TdCcaiJm0918PPGyZSmYm7KSWIZ43kUkm9mMMdyCDpoRVEMRODv79q504JncG7eHVLOnEYpkd3JzOCkaMWy2FysMY0A90Udebd07e7/AFZO4jtt28Kb+xAu/E0Z1yuc12Szdy+d75bXzG9R09Tn2e+Y3EONsLDlQpiXKC7AXbQysHkPPxYA/Co6ad739obqKjamz8LgphjZJWiyh7ICLOZGkeQKp1Ys8pY+aixAuDfSdWtHooq/0/yxzJRi95nl+2tvy4rESTBmjDnuoD7qqAqj1sBfzvX0VDDQpU1Bq9uJinUcncp2GprScCWoAtQDuGwryuqRqXdjZVXmTXMpRgnKTskSk3kj0nYPZkgAbGuWb+rjOVB5M/Nj6W+NeJiNrSbtSVu1/b/TVDDr+RsMFu9hYfosPEvnkBb4s1ya8yeJrT+KT8y9QitETxCv2V+QqrefM6sRMXsXDzC0sEL+qLf52vVkK9WHwya8Tlwi9UZXbXZrBICcKxhfwBJeM+RB7y/A6dDXoUNrVI5VFdeT+xTPDp/DkeZbV2XLhZTFOuVx8QR4Mp8Qev8AHSvcpVoVY70HdGWUXF2ZEtVpyFqALUA9hNGvy7rfipB/OuJ/CdR1JELsGVk95WDLbXVTcVnbS1L7XNTsvbUn/qb4xoJssrNmVUZiqMABbTW2VTbyrz8dThWoOmppPVZrgd0YyhbJnru72045VFg4ZS4KujA2LZla3iNAPKrtmWjhow4q/wA/ficYmDU7stcViFFrhznYXtG7WCi/ILe2gH9qt7M55PvBsGbjPMqvLIZY3RYkkYrHZ9Guo7wCIKnDzVKMcJFWgoTz4Nt5L1ZkrYduo6+st6Pglr9DNwbuzyTs73w0cEiOvGjbMcpLAhdA1soB7wteu6u0IbsaTkm0krX427c+7I7w+Bak6m61e7vbhfTkMdpmHnONklljVEukUaq6OFURhgLKxI5lul3rqnOPw8eR3KDWfAzQbOt9biwbxvcHKfXun/V6mSsdRdxLVB0FqALUAWoDqNipDKSrA3BUkEHqCNRUNJqzBqNm9oGNhADOso/6q3P7SkE/G9YKmzMPPNK3cXRrzRdxdqb/AF8Kp+7KV/AoayvY0eE/T8lnWXyOn7VD9XCj4zX/ACjqFsZcZ+n5HWewqsf2kYuTSMRRDqq5m+bkj8K0U9lUI/Fd++w4eIk9DKY3FyTvnmdpGPi5LH0F+Q8hXoQpxgt2KsiltvNiRjSuiDlhqakCWoAtQG+7IoEM07m2dUQL1CuWzkfsqK8fbEpKEVwbZpwyV2zV7X21NDNiUEcrAYUPh8kLurTgTF1MioQD3YtG6+N68qnSjKMXda55rTLh5l8pNN9xFxW9WIiBL4Wy3Kq3fvcTxRDMuQXLCQsADqEY8uXccNCWkvlyb+hDm1wOYt6cTIoAwzZiA2aMPJHlb9GKmOTJkkBE0wuCdIr0eHpp/F9Hx4arReY32+As28uKPLDMv/ul0jme7xIjQBTk0z521YWuhHMWosPT/ty4rjrx4Dfly5jzby4gEg4V9JooyMkxbI41lFo8hF7aBtBe+ulc9Xh/bg+XlrcnffIr+1vDocNE5tnWXKp8SrKxYendU/CtmyJS6SUeFivEpbqZ5XavoDGFAFAP4HFtBIskZAZb2uAw1BB0OnjXFSnGpFwlozqMnF3Rv9yd8uJIYcaVBY+zksEF/wCra1gL+B+HiK+e2nsndh0mHWmq18V9jbRxcr2mz0TgDp+dfM77Nu+zhZNCseZ8vdIU6L5M5Nk5+JB1r2MLPaNeO7Tb3dL2SXg7X8jJU6KLu9QhwE3ORUGa+XIZZNByzMF8b9PGvQ/Sq9l/87v4/cr60r/CvT7ELF7YGGmjgkIzSOIwIpeJYgFhxLgFbAX61XXp7Qw9Nz6VNLsz+X1IjKlN23SVjsiK0krZVALOzNYW6k14SnWxFX+0n2G3e6ONtEjyHeHe2SaVhh2aOHkq+LAfWa/Inp4aedfYYTZlOlBdIlKXF/buPPqYqpJ5OyM5JIze8Sdb6knWvStYzHFqkBagC1AOQQNIwRFLMxsqqLknoAK5lJRV5OyJSvkjdbG7M5HAbFSCP9RLO/xY90H0vXk1trRWVNX7Xp9/kaI4dv4jT4Xs/wACnONnPV3b8lIH4VgntPES428C5UIImf0PwP8Ay0f7386q69iP7snoociLidwcC/KIoeqO4/Akj8KsjtLER/lfwRDoQfAzO1+zJlBbCS5/1JbKT6ONPmB61vo7XTyqxt2r7FMsP/VmDxeFeFykqsjroVYWI/8Azzr14TjOO9F3RnaadmLGNKkg4Ya1IEtUgLUBP2HtaTBzLLFa40IPuup5q3loPQgVTXoQrQcJf4dQk4u6PXNg75YbFADOIpPGOQhTf9VuTfDXyr5rEYCtRel1zXvI2wqxkXmIw6SrlkRXU81dQym3LQ6Gsak4u6di1q44igAAAAAWAGgAHIAeFALUAp9s7zYbCA8WQFvCNO9If7I5epsK1UMHVrP9qy58DiVSMdTyXeneKTHyhmGVFuI0BvlB5lj4sbDXyt6/R4TCRw8LLNvV++BiqVHNlLatZWFqALVAC1SAtQHoW4O2J52WB/aRoOTRzT6AcmyMBl5+/ccgByrDLA4fpOk3Fd+9NL9trlnSTta56BLjmTV4ZQF90xqwCjTkJYlVBoPda+nM1oOCHtnegcPM0ogg5XDBppTyyoQefUg2XS7aMlAZTEb44OEXRDKwIKogKxgrcgvI4Bcgk2IXKv1VXUnya+FxeLe7J9HDlrJ99svC/mXxnCGerMbvFvJPjm9q1kBusa6IPM+LN5n4Wr0MJgaOFjams+L4v3yRXOpKbzKa1bCsLUAWoAtQBagPUOynZiLA+IIBkZ2jB8VRQLgdLk3PoK+f2vWk6ip8Er+Jsw8VbeNzM+VWPQE/IXryErs0GMwe/mVI3xUaAS4ZcQnBYuwzSJGI3VrZSWkWzXtz5WrdLB3bUHo7Z917+hUqvMm47fWOOMnhTBuBNKvEVUXNCJM0dywzt7Mmy30IPI3quOEk3qtUvPj68SXUSFxG+8SO6cGdshVWKiO2ZpIowLFwwuZltmAzAEi4osJJpO6z7+18uwdIi72PtJcVEJEVl7zoVewZXjdkdTlJGjKeRIqipTcJbr93O4u6uZrtQ2YkmE4xAEkTLZvEo7BSh6i7A/Dzr0NlVpRrbnB/TiU4iKcbnlcfKvozEcsNakCWoAtQBagArQEzCbTnh+imlQdFdgPle1VzoU5/FFPwOlKS0ZOG9eN/5mX5j87VT1HD/wBEddLPmRcVtrEy6STzMOhdrfIG1WQw1GHwxS8Dlzk9WV+WrjkVVubDU+WpppqB79Ck/q5P2G/lXHSQ5rzJsxl1todPXT867WehAlqALUAWoBaWA7HiXX3XcejMPyNLIDbEkkkkk8ydSfU0sDm1AFqALUAWoAtQBagC1Aarcfen9BZklBMLm5tqUa1swHiLAXHkLdD52PwPTpSj8S9ewupVdzJ6Hq+Dxcc6ZonWRD4qQR5g9PQ183OnOnLdkrM2ppq6I+H2Hho1dI8PAiyC0irEiq46OALMPWunWqNpuTy7QoxXAU7Ew2n+7w6IUHs00Rr5k5cjma48bnrUdLU/s/Mbq5EWDdqFZ5JTmcyHMUfK0ebMjKcuW5KmNMuYnLbS1dvETcVHl5+88+fEjcV7lg7RYaMk8OKMFmJ0RczEsx6XJJPmTXEVOpKyu35k5RR5hv1vaMZaGC/BVsxYixkYcrA6hR56k9LV9Ds/AOj++fxfL8mOtV3sloZSMaV6ZQcsNaAS1AFqALUAWoAtQBagLPd/YMuNkyRAACxd291AeV+pNjYeNvjWfE4qGHjvS8FzO4Qc3ZHpeydxMLAAXXjP4mT3fhGNPnevArbTr1Phe6uz7muNCK1zNJBAsYsiqo6KAo/CsEpSlnJ3LkktB3NXIG5oVcWdVYdGAYfI11GTjmnYNXM7tXcfCTg5U4Lfai7o+Ke6fkK3UdpV6eruu376lUqMH2Hmu8e7suBcLJZkb3JF91rcwR9VvL5Xr38Li4YiN46rVGSpTcHmVFq0lYWoAtQBagC1AFqALUAWoCRgsBJO2WGN5D45FLW9SNB8a4qVYU1ebSJUW9C/wu4OMcXKxx/fcX+SZqxT2ph46NvuX3sWqhNlgnZpP4zQj0Dn+Aqh7YpcIv0O+rS5iSdmk492aE+udf4GpW2KXGL9COrS5kT+h20MMc8I16wS2PxByk+lWfqGEqrdn6r/AEjoakc0c/0w2hh2ySsc3SaIBvyBPrU/p+Eqreh6P/SOmqRyY9/tFxf2YP2G/wA9c/pFDm/NfYnrEyNid+8a/KRU+4ig/Nr1ZHZmGjwv3v8Awh15soMbjJJmzTSPIersWt6X5fCtkKcKatBJFTk3qMWrsgdjGlAcsNaALVIC1AFqgBapAWoAtQHrHZoqDADLbMZJOJ1zX7t/7GSvmdq73WM9LK3vvubsPbcGMbBtIyYp4pGVFkKwRkKxdDwLMoy6AHjXOa51Fhoaqi6FoprO2b8/wS1O7CbF7T4gIiByNyWyRy5DjQL5mYorBcIedxmGvOijh7a/j4flmLz9+I5FtXaVlvhkY+2+oYyxWMNCSDIREC+ZDcsTYEAAm3Lp4f8Aty7eOfDPLMb0+Qwu3tocaKIwxlmDORw2QtEs8CMxHFPBsskh1LXyDTvWrroaG65X9eNn2Z6LkN+d0rHGH2ptKGGFZliaVzBGpdSrM8scme4V7MY2RXa1gVzWta9S6dCUm4t2V35Pu46LtIUppZlr2gKh2fLntoUyffzi1vhf4Xps3e6zHd7b91ia1tx3PH7V9SYAtUgVIyxsoJPQC5+QqG7K7BKGyZzygm/un/lVfT0v7LzR1uy5DE+HeP6RGT7ylfzFdxlGXwu5DTWo1apIFtUg2u4+6C4lePiLmO5CIDbPlNizEa5b6WHO3z8jaGPdJ9HT14vl+TRRo72bPQtmzQlWTDmPLE5jZY8tkdeaELyPlXg1N9vene7zz4mtW0Q9LikQgM6gkqoBIuWe+QW88pt6GuVFvRE3Q7XIFoBtZ1LsgYFlCsy31Ae+QkeAOVrehqbO1xcbxuDjmUpMiup+qwB+I6HzFdU6k6b3oOzIaTyZ5bvruqMGRJCSYXNrHUo3MLfxBANj5V9JgMd063Z/EvUxVaW5mtDLWr0SkS1ALagHYxpQHLDWpAlqALUAWoAtQBagC1AW+7m35cDIWjsytbOh5NbkQfqt5/nWXFYSGIjaWTWjLKdRweR6VsnfHC4gD2gib7Mvd18m90/Ovnq2zq9Lhdc1n+TXGtGRfowIuDcdRqKxNW1LRagCMbanTzOn41KzBR7V3twuHBvIJGH1IrOb9CRovxNbKOz69XSNlzeX5K5Vox4nmu828kmOcZhkjU9yMG4B+0x+s3n4eHjf6HCYOGHWWber98DHUqObKeKIswVQSzEAAakkmwArU2krs4PSd39wI0AfF+0fnwwbRr5EjVz+HkedfP4nas5Pdo5Lnx/HzNcMOlnI2GGwyRLliRUHRFCj5CvKnOU3eTuXpJaD164JEYXFjqOh1FSstAZ3bO5eGxAJVBC/g0YsL/rJ7p/A+db6G0q9LV7y5P76lU6MZdh5htvZEmElMco15qw9118GX+XhX0WHxEK8N+H+GOcHF2Z6F2ebZSTDDD5gssQYAH6ykkh1Hja+o8vOvC2phpQqur/F/PkaqE047vEcw+4kSAKZJHU8IyrIEYSvFK0mZtBqxeS973zeVZnjJPO3O3ZdWOlSQmH3DhXKGbOoGHDB40Jf9HXKuZrXykWuvLSjxk32a8eY6JHC9n0AiyFyzZozndFe6xwLCEdG0Ze4Ht9oA+FT12e9e3P1d/x3DolYZwu4IzTcSVrN3EIAZ3jEeHA/SWI9rrAbodO+3XTqWNdlZf7npy11IVLUck7P4mTLxn5KNURkGX9JtaMjKAv6U2QfU4aWvauVjZJ3t7y4+GfO7J6JDEu5krNiO8g4jx8KUM3HiVZVLNxLd9soY6+LZb5a6WLilHsvdcHl7+epHRvMj9om04khTBw5e4Uuq8o0jWyJ68tPADzrbsqhNzdeX+31ZXXmrbqPP7V7plC1AFqAdQaUByw1oBLUAWoAtQBagCgC1AFqALUA5DMye4zL91iv5VEoxl8SuSm1oSP/AFbEf18/96/86r6vS/ovJE78uZHmnd/fdm+8xb8zXcYRj8KSIbb1G7V0QFqA0G4WUbQhz/r5fv5Gy/x+Nqw7S3urSt2X7rltG2+j0Te9Jzhv904hkDqcsZVS4AN0ZmdCqk2BZTcaaEXFfN4dw3/36e+xm2d7ZFbPi9qB5AkCFQoyk5GNrw2yMZBxHynEEhgi3VbHXW1Rw9ld/Pt7Mlppc5vPkI2J2mrjJCCrS3u/DuFthrBxxvZrY4n3cxDKNCDct3DtZvh29vZnw1sRefIjPjtpYeO7RqVSGR2eTK+qxysC5STOWziIBQpGUnXp3uYebyerX07LaX46kXmkSNhbaxU8sAzRtHIs0khCEGNIpmRFze6xfNGLjS8chUkEEc1aVOEZa3Vku26+n1VyYyk2iH2qleHh+WfO9uuTKM345K3bG3t6fKy8/dyvE2sjz1GKkFSQQbgg2IPUEcq91pNWZkNVsvf3ERACULMB4t3X/aHP4g15tbZVGecf2/LyL44iS1zNFhe0TDt9JHKh8grj53B/CsE9j1l8LT9C1YiPEmrvzgj/AMVh6xyfwWqHsvE/19V9zvp4cwffnBDlIx9I3/iBUrZeJ/qvNEdPDmV+K7RYB9FFK5/WyoPzJ/Cr4bHqv4pJev2OXiY8EZra2/GJnBVCIVPhHfNbzc6/K1ehQ2ZQp5v9z7dPL/SmVeT7DM16JSFqALUAWoB2PlQHDc6ASgCgCgCgCgCgCgCgCgCgCgCgCgOkYqQVJBBBBGhBGoIPWjSasweh7A3+QgJjAVYacRRdW82UaqfTT0rwMTsmSe9RzXL7GuGIWkjYYPHRTC8UiOP1WB+YHKvJqUp03aaaNCknoSbVXck4llCC7sFHViFHzNTGLlklcPIzm2N98PCCI24z+AQ92/6z8vlevRobMrVH+5bq7dfIplXitMzzTa+1JMVKZJTcnQAe6qjkqjprX0NChCjDcgY5ScndkKrjkWgEoAoAoAoBaASgCgCgC1AOpyoDtlFQBMooAyigDKKAMooAy1IDKKgBlFAGUdKAMooAyipAFRUAMoqQGUUAZRQBlFQBMoqQd/pkg0EjgfeP86jooP8AivIbz5nJObVtT1OtTZLQBlFQAyigDKKAMooAy1IDKKgBlqQGUVADKKAMooAy0AZRQBlFAOINKA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8" descr="data:image/jpeg;base64,/9j/4AAQSkZJRgABAQAAAQABAAD/2wCEAAkGBxQQEBQUEBQUFRUVFBYVFRcVFxgUFRYUFBQWGBQVFBUYHSggGB0lHBQUITEhJSkrLi4uFx82ODMtNygtLisBCgoKDg0OGxAQGy0kICQsLC4sLDcsLCwsLCwsLjQsLCwsLC8vLCwsLCwsLCwsLC0sLCwsLCwsLCwsLCwvLCwsLP/AABEIAMIBAwMBEQACEQEDEQH/xAAcAAABBQEBAQAAAAAAAAAAAAAAAQMEBQYCBwj/xABJEAACAQIDBQUEBgYHBwUBAAABAgMAEQQSIQUGEzFRByJBYXEjMoGRM0JScqGxFGKSosHRFlOCk7LS8BckQ1Rjc8IVNETD4SX/xAAbAQEAAwEBAQEAAAAAAAAAAAAAAQMEAgUGB//EADgRAAIBAgMECAUFAAICAwAAAAABAgMRBCExBRJBURMUYXGBkaHwMrHB0eEVIkJS8QZiM4IjJUP/2gAMAwEAAhEDEQA/APF3Y3Op50AmY9TQBmPU0AmY9T86AXMepoAzHqaAMx6mgDMepoBMx6mgFzHqaAMx60AmY9TQC5j1NAGY9TQBmPU0AZj1NAJmPU0AuY9TQCZj1NALmPU0AZj1NAGY9TQBmPU0AZj1PzoAzHqaAMx6mgEzHqaAMx6mgFzHqaATMepoBcx6mgEzHqaAkRE250Aw/M+tAc0AtAFAJQBQBQBQBQC0AlAFAFAFAFAFAFAFAFAFAFAFAFAFALQBQBQCUAtAJQC0AlASIuVAMtzPrQHNAFAFAFAFAFAFAFAFAFAFAXex90sbiwDBhpGU6h2HDQg9HewPwNUVMVRp/FJHcacpaI1eA7HsW/00sEQ6AtI3yAA/Gsc9q0l8Kb9C1YeXEu8L2Lxj6XFufuRKv+JmrPLa0uEfU6WHXFk5OxvB+M2KPo0Y/wDCuP1WryXr9zrq8Rz/AGP4H+sxP7af5K5/VK3JeX5HV4jb9jmD8JsUP7UZ/wDrrr9Vq8l6/cdXiQsV2Lxn6LFyL9+NX/wstdx2tLjH1OXh1wZTY7scxS/QzQSeTZ42+GjD8avhtWm/iTXqcvDy4Myu1ty8dhQTNhpMovdkAlSw8S0ZNh62rXTxdGp8MvoVSpyWqKC9aTgKAKAWgEoAoAoAoAoBaAKAfi5f660Aw/M+tAJQBQBQBQBQBQBQBQBQHcURdlVRdmIVR1LGwHzNQ2krsHve7m4+E2VAZ8QFlljQySSuucIEUs3CTwtY62zH8K+drYyriJbsck8kvubY0owV2X8e8kYjD4hZMMG1TjhQWSwJcBGbKoBFy1svjas7oSvaOfd7RZvrjkLLvRhEJDTAFSQe65GnEvYhbN9DLqL/AEbdDRYeq+Hv215jfiNz71YdMwLMSqTSd1SQUw+XOcw7oHeFrkfleVhqjt4epG+h2XebCLfNOgykgjvXBDOpBFr3Bil+CMeQvXKw9R6L37aJ348xnbO9UGFlijkzEzAMhTIQQzqgsCwLG7jRQTa58K6p4adSLkuHv3ciU0nYkLvFhTl9stnJCGzAORIkZyEjvd+RBp9oeFc9BU5e9foTvxGk3pwpkRBJpIoKPYiNruEUBiPEstj7puNanq9SzdtCN+IHenC90iUFTmu40VQsZkzNexylRoQCD4U6vU5e9Cd+J2d58KLe2Gt+SuSLZwQwC3Q+yl0ax9m3Q1HV6nL37a8xvxKXeHdDBbWjZ48iy3IWeIW74A98CwkHK/jzsRWijiq2HdnpyfvI4lTjNZHgOOwrQyyRPbPG7RtbUZkYq1j6g19FCSlFSXExNWdhiuiAoAoAoAoAoAoAoAoCRFy/11oBl+Z9TQCUAlAFALQCUAUAUAtAJQHSMQQQSCCCCOYI1BFGrg9s3V7TsNiouDtHLFIVyMzi8EoIs1zyS4vcNprz8K8HEbPqU5b1LNeqNkKyatI1UO7GCeNQqZ4+anjSuMpABQNxDeMgAcO+U9KxvEVU83Z9y+2vbqWbkWjjBbpQo8jOTJxJHkse7ZpBMrm6WvdJ3W2gAAsAbkzLEzaSWVsvK32uFTRJm3XwrizRaZZUNpJVuswAlVrOMwOVdDyIBFjrXKxFRceXBcNCdyJ1it3MNJnzxC8kiysys6PxFTIrh0YMpy6aEXuepvEa9SNrPRW8A4Jk1cBGJFlC99IzErXOkZKkra9uarrz0rjflbd4Xv4k2V7lfHu1AskbqthHJLNlJL5ppUCF2ZyWNlBAF7ajoKseIm00+KS8ERuI6j3ZwqqFEWgy2BkkYARyLIiqGY2UOikKNNLWtpUPEVG739FysNyJwm6uEClRCLG+heRrAoUyi7aKFJAUaL4WqXiard7/AC9/cjciMNuvDHMk6OYhErAZu+LuXaR3eQksWL3YsSdNCLm/XWJSi4tXv74DcSdzLbV39wey8KmGwBGIkjTIttYg3i8jrYMSSWIXmfEVrp4KriJudTJPz8PyVyqxgrRPG2MmIlY2aSWRmY5VzMzsSWOVR4kmvc/bCPJIyZtmm2Z2bbRn14HCB8ZmCfu6t+FZJ7QoQ437ixUZvgaDC9jOII9riYVPRFeT88tZpbWh/GLO1h3xZOTsVH1safhAP4yVw9r/APT1/B11btEfsV+zjT8YP5SUW1/+nr+B1btIWL7GcQB7LEwv5Orx/lmqyO1ofyizl4d8GZ7afZvtGC54HEA8YWEn7ujfhWiGPoT427zh0ZrgZWaJkYq6lWHNWBVh6g6itiaauio4qQFASIuVAMsNT60AlqALUAWoCTgNnS4g5YIpJT0jRn+eUaVxOpGGcmkSk3oabBdme0ZecAjHWSRF/dBLfhWWW0MPHjfwLFRm+Bb4fscxh9+bDL6GRz/gA/GqXtWlwT9PuddXkSx2Ly+OLi/u2/nVf6tH+r8zrqz5nMnYxP8AVxUJ9UcflepW1ocYsjq75lfP2Q49fdbDP92RgT+0gH41YtqUXwa8CHh5FDtDcbaEAvJhZSOsdph6+zJtWmGMoT0kvl8zh0prgZ90IJBBBGhB0I9Qa0p3KyVs7aU2GN8PLJEefs3K39QDY1xOnCfxJMlSa0NRge0/aMXOVJR/1Y1P4rlP41kns6hLhbxLFXmi6w3bJiB9JhoG+6zp+eaqJbJh/GTO1iHxRNj7aftYL5T/AM46reyeU/T8nXWewe/20J/yb/3y/wCSo/SX/f0/I6z2DUnbT9nBH4z/AMo6lbI5z9PyOs9hDxPbLOfo8NCv3md/yy13HZMOMmcvEPgilx3ajtGTRZI4v+3Gt/m+Y1fHZtCOqv4nLrzZmNpbXxGJN8RNLL5O5YfBeQ+Va4UoQ+FJFbk3qy23E3TbaeJ4ebJFGA8rjmFJsFQH6x158rE62sacXiVQhfi9DqnT32e/bF2Hh8DHlw0SxgDvMBd2tzLvzavnKtapVd5u5tjFRWQmB3iw04QxTKwkjeVTqBw42VXLEgBbFlBBsdeVTOhUhe60dvMKcXoTf0yO1+IltD7y8iCwPPxCk+gNV7suRN0CYyMmwkQkgkAOpJC+8QL+HjTdlyJuhubaUKLmaRMuUuLMGJVfeZQtywHlepVOTdrEXQ4+NjW+aSMZTZruosbE2OuhsCbeVQoSfAXQPjIxe8iCyhjdlFlPJjroD1puy5E3RC25sDDY+PLiY1kFu63J1v4o41H5VZSrVKTvB2OZQUtTwDfjdZtmYnhls8bjPE/IlL2IYfaB0PXQ+Nq+jwuJVeG9x4mKpDcdjO2rSVkiIaUBww1PrUgS1AKqEkAAkk2AGpJOgAHiagHsu63Zlh8NFx9pFXcLnZWNoIgBc5/t28SdPLxrwsRtGdSW7RyXqzXCikryN7sfF4eSIfojRmMHKBHYKDlDWAFrd1lPoRXnVIzjL997l8WmsibmHUVwSGYdRQHEUysLqwYXK3BBGZSQw08QQQR5Uaa1FxvF42OFM8rqq3C3PizEBVFuZJIsBUxhKTskQ2kdDEoVVgwIfLlI1zZ/dt603XexNx3MOv8ArlUArdtbBw2NXLiYkk8ASLOD+q47wPxq2lWqUneDscyjGWp4t2hbhHZ1pYWL4dmy97342PJWI5g2Nm+B8/dwWNVf9sspfMyVaW5mtDFWr0CkLUAWoBLUAtqgBapAWqAFqkGt7Nt6l2biWMoPBmULIQLshUko4A5gXa452PlasWOwrrw/bqtC2lU3Hme+YbEx4iLPE6vG4NmQhgQR4EeNfOSjKErSVmbU01kZpOz3CKAF4q+wWAlWAzZGiZZSAtuJeGO55G2oNaeu1HrbW/zy7szjoojsm5EJI9pMBbVRwwpbhzpnPcuDlxEnI25aVCxc+S9ex8+wdEhw7l4bOrKCoVFXIqx5CUjeNWIKXvlle4vlN9QajrdS1n9ed/oOjRyNy4QpXizWaHgPfhsWQNIV7zISpXisBlIFrXBtTrcr3stb8fv2Do0LHuVh1fN3z7Uy2bKwuTKcpJW5W87kAnQ0eLm1bst8vsOjQ3FuNAsfDWSbL7EjWO4fDpGiPmyZtViUFb5edgDUvGTbvZcefHx7e8dEi6zQ4HDLndY4okVczkKAFFgNLC/kB6CqLSqzyV2zvKKPB+0begbSxQaIEQxKUjvozXN2cjwubWHQCvo8FhnQp2er1MVWpvvIytq2FQ/ENKAbYan1qQJagHsJOYpEkS2aN1db8syMGF/K4FcyipRcXxJTs7n0Hs/a2F23g5I1a3EjyyxggSx38vGx5NYg2+FfMVKNXC1E2tNHwZuUo1I2Fx26IxDRPiMRLK8R7rFIQQpaJrJlQZGvCO+ves7C9rWiOJ3E1GKV+/t7c9dA6d9WRJNwIFVjFYSZLK2VFu4E4uzBb97j2Y8yEXpXaxs289P8+VsiOiXA5wm4MaKvtWU2GcIsaxnXDsVVMtlGbDISRqczE86Sxsm9Pnfj9wqSH13EhDRkO9o3kdQAqgcWVJbdwC5DItmN9NDewtHXJ2eWtvRWJ6JExN1IUwIwcdkQBbsEQszqB7Rri2c5QcwsQQLGq3iZur0j195dxO4t3dGE3NjDljLKxYxMzNkaUmFFQXmy57EIDa9gxJFddala1lx7s+zQjo0RcP2e4dFQZnOQWQkKSrXgtIt75Xth1F1t7zaCu3jptvt/P3IVJDg3Ehuh4j+zkeQaIty7o95GQAu4MS2diTbneo65PPLX35Z6E9EjKdre+EMsJweHYSMXVpXXVEyG4QEaFswF7crVu2bhJxl0s1bkVV6ia3UeT2r2jKFqALUAtqALVAEtUgLUAWoBbVAJuytrT4Rs2GlkiPjkawb7y+63xBripShUVpq5MZOOhtNmdreMjAE8cMw62MTnzJW6/u159TZVKXwtr19+ZcsRJal/he2OEj2uFlU/qOjj97LWaWyJ/wAZL35lixC4onR9rmCPOPEj1RD+T1W9lVua8/wT1iISdrmCHKPEt6Ig/N6LZVbmvP8AA6xEg4rtjiA9lhZWP67og/dzVZHZE/5SXvyIeIXBGf2n2tYyQEQpDAOoBlceYLd392tVPZVKPxNv09+ZW8RJ6GL2rtSfFPnxMryt4ZzcLf7K8lHkAK306UKatBWKXJvUhWqwgLUA/EulAcsNT60AlqALUB3BI0bBkZkYcmUlWHow1FQ0mrMaGw2T2m4+AAOyTqP61e9+2hB+JvWCps2hPRW7i6NeaNRgu2FD9PhXXzikV/wYLb51knsh/wAZ+a/0sWJXFFth+1fAN7wxCfejB/wM1US2XXWln4/c7WIgSR2nbO/rX/uZf8tcfpuI5eqJ6eBy/afs4f8AEkPpDJ/ECpWzMRyXmh08CDiO1zBr7kWJf+yiD8Xv+FWR2TWerS8/scvERKPH9sEpuMPhUTo0rmT91Qv51ohsiK+OXkrfc4eIfBGO25vfjMYCJ52yH/hx+zj9CF94feJrfSwlGlnGOfPVlMqkpasostaTgLUAWoAtQCEUB7Ft7s0OK2ds59mwRLI0KviGLZC5eKMgkm99cxqAcb1dnkceH2Rh1jjhxM00cOJlXUk8ImVr8mOhI6m1QBverF7H2VOcEuzBiTGF40kkhDguoYZWIJY5WB0ygXsPKQQdg7EwWI2PtfEphxeOWU4YvcyRR8JGjW+Y6jN1OtAeZ2qQFqALUAWoBzD4dpHVI1Z3Y2VVBZifIDnUSkoq7dkEr6G1wXZpKqCTaGIgwcZIHfYM9zyU94IDYH6xPlXnT2lC+7Si5P34+heqL1k7G02b2U4EKGZppwQCCZAqkEaFeGBofU1gntSu3ZWXh9y1UIFvD2ebOX/4qn7zSP8A4mqh7QxD/n8jvoYcjp9wNnH/AOJGPQuv4hqhY/EL+bHRQ5FZj+y/ZxGiyQ3IUFZW94mwAEmYEk+FXQ2niOx+H2scuhAze1+x6RQThMQH6JMuQ/3i3B/ZFa6W1ovKpHy+xXLDvgzISbpY2MlGwk9wdcqF1+DJcH4GvQjiqMldTXmUunJcCkYamtBwJagEtQHIYdR86mzBITByH3Y5D6Ix/IVxvRWrXmTZnRwEo5xSj1jcfwpvw5rzQsyO4y6Noeh0P410s9CBBY8qWB1agEtQC2oAtQBagC1AFqAdgwrv9GjvrY5VZrE8gbDTxoBpktcEEEaEEWIPQg8qA2W9u+gxmDwOHhWWJsLGEdswAe0aJ3cpva6E69agDu2t/TLg9nRQrIk+BaN+K5Vld40y3ABuQTzB5i9LAtdpb/bMxxWbH7MZ8QqgExyAI9uWY5lJHkwNvOlgVWB33iiwG0cKMOyfpkkjxhCvDhWRFVUPI2GXwFLAxFqkCWoBbUAWoD3Dso2DHBgknABlnBZn8QmYhY16DS56knyr5zaVeU6rhwXu5toRSjcud4MLFjY0RcQimPERuCGzXkAbJGcrqQTmuLEHTSs1GUqTbcdU/wDTuSUuJU7d3NkeNuCQ8jy53LsyDh/o5j4agltM1jm5qTmFyBe6liop/uySX1vf3rocypu2RLTcsZ2LSsVaQOUsbECRnyOc3ftmyA2FlAFjXHW8rJcPf37yej7SAN1IxJwGxxMpgVchI4zKsSR3tnuY/ZFgttGLG9WdZlbe3Mr+Gt+Wufkc7i0uWC7nKjKyzOg4uaw0v/vBmRAS2mUXQeXyqvrTas1w+lvyddH2juyN1Dh5IG4ubgoyG0ZBkDC2ZyXIzX1LAAsfLSoqYnfTVte3QmMLWL4YuPXvpoSD3l0INiDr4EGqFGXI6ujwTdzcnFY/vRqEiufayXCnrkA1f4aedfTYjG0qGTd3yXvIwwpSloegbL7KMKgviJJZj4gHhJ8Ave/ery6m1ar+BJer+3oaFh48TS4LdHAw2yYWC48WQSN+09zWOeLrz1m/O3yLFTguBcRRKnuKq/dAH5Vnbb1OxzMetQAzHrQHLa89fXWgK7GbAws30uGgfzaJCfna9XQxFWHwya8WcuEXqjPbR7MsBLfIjwnrG5t+y+YfK1aqe068dWn3r7FboQZidv8AZdiYAWwzDEKPqgZJQPJSbN8Dfyr0aG1KU8prdfoUzoSWmZhWQgkEEEEggixBGhBB5GvTKAtQCZaALUAZaA9L7M9lxuCuIZEyWmKNa7LmBuc2gBCoCCb2blrWTF4eT3ajvbgX4fERW9TVr8Sz2r2bHGYhpmmSFCqhUii1so52L2W+ugvpavLntylS/ZGLdu3IseHlJ3bGn7IoRyxcoJ0F0S1+lri9VL/kDf8A+Xr+A8Lb+Rldo7i8GUoMSjWvqUK+6QGHvHlcC/U19Lgo1MVRjW3d1S0u9e08bFbQo4eo6bvJx1stLkafcmYC8bo/QaoT6X0NaZ4OrDNoro7WwtV2UrPtM7Ph2jYq6lWHMEWIrMeimmro4tUEhloBMtALloDcbhb8DBocNiQxw5zZXTV4i982n1lJJOmoJPO+nm43A9K+kh8Xz/JfSq7uT0NzsXd3CYiJHjmEpUQjNEwCgQQiFRk+pdRcg6g8jXl1a1WnJqStrr2u5fGEWsmSv6D4cm8peU6auIzoAVIsEAAIax62Fcdbnwy8yeiQ3iNwYJM+eSVs4F78P3lhliWT3NXAmJzHW6KfCpWNmrWS9eadu7IOkmWuN3ejleZ2LZpoo4W5EBIy590ggk8Rgbg+VqpjXlFJLg2/P/DpwTdyug3HgXJ35GKNCys4idgYI+GneKXtlvpyBJYWOtWvFzd8ufPjnz96HPRIYO4uEiiPFZiojkTNKUAQSLGrOO6FDERC7cyXcm5auuuVZS/auWl+37/IjoopZmB3gwWzJ8Q7tjWvZE9nh+IpWKNY1IcKAxIQE2Frk20r1KCxMYJKHPjbV30KJbjevoeobyjEcGOLAAqXYDiJkAiiVS11z93WyqB0Y9K8ajubzlV8ubNMr2tErZcftN4mdIkjKph+4YzJKXYqMTl9oFIQZyB9bTlzq1Qw6lZu+vHLs4cTm87HEsu0jMjKDwxIbpky5lOMiF2bObewzm2thfnpUpUN1rjb6P6i87nQ2ltHhhuCBIY2uvBORJTJGApHGu4AMnfBFwL5fAx0dC9r5X58M+zLu9ReY6s+OfCYhijpM0sJiQBbqhTDGVVvfQMZxrrz8q5tRVSKvdWd/W30JvLdY3Nj9p6+yRV4qkFIS7CEYiVGBBm75MaxPcZdHPjqOlDD8+HPjZdnO6IbmRdo43asiNki4bBp8vDGtuBiBECXJV++MOQy2uW1A5V1CGGTV3fT5q/pchuZ1NvBjY8QIMkWZmmZVcNmdeLMIFzB7R5lRMpIIPfvlsLlQpShvXfD5K/fbj4ajfknYkwbS2meGTBFa6cQcOQFg0yKwW8nsysbO1yHHc864dPD55vszXLuzz7ibz5HWF2ptEtBnw6AM3troy8PvICikSNeymQiS2VstrL4pU6FpWl3dvovLgSpTyyMF2vRxDHrwrcQxAz2+1c5C36xW1/ILXr7Kc3R/dpfL6+v1M2ItvZGItXpFAWoSFqA0G627b4oSznSHDqzuSL8R0UsIl9bDMfAHzFZq2KhSqU6b+Kckku92v4epO69yUlwTfkh3BxySSqsYdne4yre7lh3hcc7i/Overxj0bUnZW/w8PCVZxrKcVd381xXjzPZt2GP6HArXzLGqMG94NH3SG8+7X5btGNsVU7W355n2FKyiktELvCg4Qc2vG6uAeRsbEH4E1o2NvSxPQpf+ROOWqur73/q1fuuY9pWjR6Vv4Gpd9uHjp32KIQrG78NFUG5IUd2x1sADZR5XF6/S8NQ6GjGm5OVla71Z8JiKzq1ZVErXeiM3vFGImw4hURKS7SiIBNGsEzFRyPtDoPAE12oyUlu6LWx1eM6cuks5cL56e1/pmd93DPERzKE63JyXGQ6jlcOBa40NYMZOnOpenbLJ9618T29j060MParfW67rGatWU9ULUIC1CQtQBahB3BK0bZo2ZG+0jFW/aXWolFSVmrkp2NDgt+9oRcsSzjpIqSfvMM341kngMPL+Nu66LFWmuJZJ2o44cxhj6xv/CQVU9lYft819jrrE+w6btTx32cKPSOT+MtR+lUOcvNfYnrE+wg4vtD2hJ/xlj/7caD8WBP41ZHZ2Hj/ABv3t/g5dab4mex+PlxBvPLJKf8AqOz29ATYfCtcKcIK0EkVtt6nMY0rsg027e/GJwIEYtLCOUbk3UdI3Gqjy1HlWLE4ClWe9o+f3RZCtKORvtmdpmDlsJeJA36yl1+DJf8AECvKqbKrx+Gz99pojiIvXI0mC29hp/ocRC/ksik/Fb3FYp4erD4oteBapxejLECqToLUAUAWoCNi8dFELzSRR28XdUt8WNdwpznlFN+BDaWpQbQ7QMBDym4p6QqZL/2/c/erXT2diJ/xt35fn0K3XguJi9u9qE0gK4SMQg/XazyfAe6p/ar0qGyYRd6jv2cPv8iiWIb+HIwMrl2LMSzMSWLG5JPMknma9VJJWRQcZakgW1AOYXCtLIkcYuzsqKP1mNh+dcykopylosyVnke3bTwyYDZq4WO3fAgBtzaQHiyEDmbZz6kCvkMJUlisc8TJZQ/fbsi1ZedvU21YJUuivnLLzWfpcpdlbm5MuITEgNGwYWyoyHrdzltz8SCL86+pntSrXpNqEGuW8/ss/I8+nsynRqL98r87L85Fhs6KSJpFjMkiSHiSM1i0kh0NnKgKfMX8K8KttCpUX72lbK1lZL1v5nr08HCHwXzzv2l/tPDNiYFydxg2YBjpdQylSy3tzOov6V5uzMasBilVlHeVmuWvFdpn2hg3iaLpKW68s9dM9DM4rCzwAkwseQ7itIrEn7ER1F/tIPOvu6G39n11/wCTdfKS+unqfH1dj46m7bikuadvR5kuDduSYEy2QMbktZ5Cethop6XOnLL4Vgxv/LaFJOGEjvf9nkvLV+hpwf8AxqtOXSYmduxfK+i8L95E7Sd2kfZ6vELNhFuviTDoJFJ8bAZ7/qnqa+f2Rj5vEyjUd+kbf/t+dPI+nrUIxprd/jl4Hj1q+rMQWoAtQBloAtQErZmy5sS/Dw8bSPzso5DqzHRR5kiq6lSFOO9N2RKi5OyNzszsolYA4mdI+qxqZG/aNgD8DXl1NrwWUIt9+RojhnxZewdlWEUd+TEP/aRfySsstrVnokvP7liw8TuXstwZHdbEL5h1P5pULatdapeX5HV4lPtDslNr4fE3P2Zk5/205fs1op7X/vDyf0f3OHhuTMRtzdzE4I2xERUE2Dr3o2Pk45HyNj5V6lHE0qy/Y/Dj5FEoSjqQYxpV5wcsNTQCWoBGQHmL0uB2CVo/o2ZPuMV/I1EoqWquSnYkrtbEDlicSPSeUf8AlXHQ0v6R8l9id6XN+Yp2xif+ZxP9/L/mp0NL+kfJfYb0ub8xmXGSv78srfekdvzNSqcFol5Ii75kYRgcgPlVl2QLaoAWoAtQBagC1Aajs0wok2nDf6geT4qhA/FgfhXmbXqbmDnbjZebLqCvUR67tzZS4gREkAxSK4Nr3HJk666cvECvlcDip0XOEVffW7bxun339GzfUpxk4yf8Xf6HMeyrS5tB3TYEG+pW5B+A86txEatGK6WDXl9C+NaLeRKbDW1JA9ayKrd2SLOmQ7hLZbAg2JvbqTex+dcVoyjO0k0+TKd5Sd0Ve9yzvAI8HOkEztZWe2oCklVvyJsBfWtuy6EKta043SV+zxKa8rLJ2ZV7g7Sm4T4fHzI+JjnkjHeBLotrEEAZtc/nYa1p2ts6dGSq06bVNpZ8L/Thr4FGHxUJN03Jby4GsnhDqyMNGUqR1DCx/OvGpzcJKS4O5rkk1Y+a3hKEqeakqfVTY/lX6Te+aPHObUAWoAtQDuEwxlkSNebuqC/K7sFBPzrmclGLk+Cv5EpXdj3CR8PsbDQokbEPKIrrkDPIUdi8jOQOUZ8dNANK+WbqYuo5N8L9y5I35U1ZEz+k+GDFTJZxYFcjk5syLkWykO2aWMWW/vDrVfV6mtvf004nW/EZj3vwjC/FsLjKcjkMpjikz6LdVyzR6tbn0qXhaq4e819COkiOS72YNQxbEIMjZW0Y69+5Fh3gOFJdhcDIddKhYaq/4+/bRO/HmcvvZhQSOJcDPmYK+UGMhWF7d7Uj3b/iKnq1TkR0kTo7bwmItAWEnGumRo3IJ9oCjgr3D7GXRrHuHpRUqtP96ytxv75ob0XkeWbwboSQYmSOAAxggoWbXKwDBT1te1/G1fQYfGwnTUp68THOk1KyMww1NbyoTLQBagC1AFqADSwOcw6j50sxcUW8KWAtqALUAWoAtQBloDVdmk6x7QVnNhwpdTyFkzG/wU15W2abnhGo8187fUvw7tNG3xO/kUk0cOGBJeRFEsncQHMLWU6nWw1sBe/hXkYPZdalLpZNJq9lrna2ZqnWjo9OPcTdg7SMuLeN5CXRWZkOcWLFdQGJA58vMc/CraPS9DepfOWl8l3GhypOyp2014+JpJ8OzoxAFh9ogA6agXvrY9LU2Rg6spqurbufjwyM9erFftYsaM+dwO4oC8rEZSxa46C4HwuOdbNqYGrViqkf43uuPgc060U7Hn+8+I//AK0P1shgsCdMwcNbyvda9XYUNzZFSdtd596ivwzx8fP/AOwprlZeZmcTs9sdiHRJxA0kjuJGNrklmtcEWJv1r3K7awMbrhG/lmYcMoyx88+MreZ3uI2J2ZtIxY+YpCySAF5S0UjBwqPHe9rkczbS9fLbUwirUL0oXkmtFmfQUpuErSZlMW2aR2+07t+0xP8AGvbirJIzsatXRAWqAGWpB3DIUZWU2ZWDKejKQVPzAqGlJNPRk6Htexdr4ba8SZwOLGQ7R5mR0kClc6FSCVszWI662NfL18PVwsnbR8ea7TdCcaiJm0918PPGyZSmYm7KSWIZ43kUkm9mMMdyCDpoRVEMRODv79q504JncG7eHVLOnEYpkd3JzOCkaMWy2FysMY0A90Udebd07e7/AFZO4jtt28Kb+xAu/E0Z1yuc12Szdy+d75bXzG9R09Tn2e+Y3EONsLDlQpiXKC7AXbQysHkPPxYA/Co6ad739obqKjamz8LgphjZJWiyh7ICLOZGkeQKp1Ys8pY+aixAuDfSdWtHooq/0/yxzJRi95nl+2tvy4rESTBmjDnuoD7qqAqj1sBfzvX0VDDQpU1Bq9uJinUcncp2GprScCWoAtQDuGwryuqRqXdjZVXmTXMpRgnKTskSk3kj0nYPZkgAbGuWb+rjOVB5M/Nj6W+NeJiNrSbtSVu1/b/TVDDr+RsMFu9hYfosPEvnkBb4s1ya8yeJrT+KT8y9QitETxCv2V+QqrefM6sRMXsXDzC0sEL+qLf52vVkK9WHwya8Tlwi9UZXbXZrBICcKxhfwBJeM+RB7y/A6dDXoUNrVI5VFdeT+xTPDp/DkeZbV2XLhZTFOuVx8QR4Mp8Qev8AHSvcpVoVY70HdGWUXF2ZEtVpyFqALUA9hNGvy7rfipB/OuJ/CdR1JELsGVk95WDLbXVTcVnbS1L7XNTsvbUn/qb4xoJssrNmVUZiqMABbTW2VTbyrz8dThWoOmppPVZrgd0YyhbJnru72045VFg4ZS4KujA2LZla3iNAPKrtmWjhow4q/wA/ficYmDU7stcViFFrhznYXtG7WCi/ILe2gH9qt7M55PvBsGbjPMqvLIZY3RYkkYrHZ9Guo7wCIKnDzVKMcJFWgoTz4Nt5L1ZkrYduo6+st6Pglr9DNwbuzyTs73w0cEiOvGjbMcpLAhdA1soB7wteu6u0IbsaTkm0krX427c+7I7w+Bak6m61e7vbhfTkMdpmHnONklljVEukUaq6OFURhgLKxI5lul3rqnOPw8eR3KDWfAzQbOt9biwbxvcHKfXun/V6mSsdRdxLVB0FqALUAWoDqNipDKSrA3BUkEHqCNRUNJqzBqNm9oGNhADOso/6q3P7SkE/G9YKmzMPPNK3cXRrzRdxdqb/AF8Kp+7KV/AoayvY0eE/T8lnWXyOn7VD9XCj4zX/ACjqFsZcZ+n5HWewqsf2kYuTSMRRDqq5m+bkj8K0U9lUI/Fd++w4eIk9DKY3FyTvnmdpGPi5LH0F+Q8hXoQpxgt2KsiltvNiRjSuiDlhqakCWoAtQG+7IoEM07m2dUQL1CuWzkfsqK8fbEpKEVwbZpwyV2zV7X21NDNiUEcrAYUPh8kLurTgTF1MioQD3YtG6+N68qnSjKMXda55rTLh5l8pNN9xFxW9WIiBL4Wy3Kq3fvcTxRDMuQXLCQsADqEY8uXccNCWkvlyb+hDm1wOYt6cTIoAwzZiA2aMPJHlb9GKmOTJkkBE0wuCdIr0eHpp/F9Hx4arReY32+As28uKPLDMv/ul0jme7xIjQBTk0z521YWuhHMWosPT/ty4rjrx4Dfly5jzby4gEg4V9JooyMkxbI41lFo8hF7aBtBe+ulc9Xh/bg+XlrcnffIr+1vDocNE5tnWXKp8SrKxYendU/CtmyJS6SUeFivEpbqZ5XavoDGFAFAP4HFtBIskZAZb2uAw1BB0OnjXFSnGpFwlozqMnF3Rv9yd8uJIYcaVBY+zksEF/wCra1gL+B+HiK+e2nsndh0mHWmq18V9jbRxcr2mz0TgDp+dfM77Nu+zhZNCseZ8vdIU6L5M5Nk5+JB1r2MLPaNeO7Tb3dL2SXg7X8jJU6KLu9QhwE3ORUGa+XIZZNByzMF8b9PGvQ/Sq9l/87v4/cr60r/CvT7ELF7YGGmjgkIzSOIwIpeJYgFhxLgFbAX61XXp7Qw9Nz6VNLsz+X1IjKlN23SVjsiK0krZVALOzNYW6k14SnWxFX+0n2G3e6ONtEjyHeHe2SaVhh2aOHkq+LAfWa/Inp4aedfYYTZlOlBdIlKXF/buPPqYqpJ5OyM5JIze8Sdb6knWvStYzHFqkBagC1AOQQNIwRFLMxsqqLknoAK5lJRV5OyJSvkjdbG7M5HAbFSCP9RLO/xY90H0vXk1trRWVNX7Xp9/kaI4dv4jT4Xs/wACnONnPV3b8lIH4VgntPES428C5UIImf0PwP8Ay0f7386q69iP7snoociLidwcC/KIoeqO4/Akj8KsjtLER/lfwRDoQfAzO1+zJlBbCS5/1JbKT6ONPmB61vo7XTyqxt2r7FMsP/VmDxeFeFykqsjroVYWI/8Azzr14TjOO9F3RnaadmLGNKkg4Ya1IEtUgLUBP2HtaTBzLLFa40IPuup5q3loPQgVTXoQrQcJf4dQk4u6PXNg75YbFADOIpPGOQhTf9VuTfDXyr5rEYCtRel1zXvI2wqxkXmIw6SrlkRXU81dQym3LQ6Gsak4u6di1q44igAAAAAWAGgAHIAeFALUAp9s7zYbCA8WQFvCNO9If7I5epsK1UMHVrP9qy58DiVSMdTyXeneKTHyhmGVFuI0BvlB5lj4sbDXyt6/R4TCRw8LLNvV++BiqVHNlLatZWFqALVAC1SAtQHoW4O2J52WB/aRoOTRzT6AcmyMBl5+/ccgByrDLA4fpOk3Fd+9NL9trlnSTta56BLjmTV4ZQF90xqwCjTkJYlVBoPda+nM1oOCHtnegcPM0ogg5XDBppTyyoQefUg2XS7aMlAZTEb44OEXRDKwIKogKxgrcgvI4Bcgk2IXKv1VXUnya+FxeLe7J9HDlrJ99svC/mXxnCGerMbvFvJPjm9q1kBusa6IPM+LN5n4Wr0MJgaOFjams+L4v3yRXOpKbzKa1bCsLUAWoAtQBagPUOynZiLA+IIBkZ2jB8VRQLgdLk3PoK+f2vWk6ip8Er+Jsw8VbeNzM+VWPQE/IXryErs0GMwe/mVI3xUaAS4ZcQnBYuwzSJGI3VrZSWkWzXtz5WrdLB3bUHo7Z917+hUqvMm47fWOOMnhTBuBNKvEVUXNCJM0dywzt7Mmy30IPI3quOEk3qtUvPj68SXUSFxG+8SO6cGdshVWKiO2ZpIowLFwwuZltmAzAEi4osJJpO6z7+18uwdIi72PtJcVEJEVl7zoVewZXjdkdTlJGjKeRIqipTcJbr93O4u6uZrtQ2YkmE4xAEkTLZvEo7BSh6i7A/Dzr0NlVpRrbnB/TiU4iKcbnlcfKvozEcsNakCWoAtQBagArQEzCbTnh+imlQdFdgPle1VzoU5/FFPwOlKS0ZOG9eN/5mX5j87VT1HD/wBEddLPmRcVtrEy6STzMOhdrfIG1WQw1GHwxS8Dlzk9WV+WrjkVVubDU+WpppqB79Ck/q5P2G/lXHSQ5rzJsxl1todPXT867WehAlqALUAWoBaWA7HiXX3XcejMPyNLIDbEkkkkk8ydSfU0sDm1AFqALUAWoAtQBagC1Aarcfen9BZklBMLm5tqUa1swHiLAXHkLdD52PwPTpSj8S9ewupVdzJ6Hq+Dxcc6ZonWRD4qQR5g9PQ183OnOnLdkrM2ppq6I+H2Hho1dI8PAiyC0irEiq46OALMPWunWqNpuTy7QoxXAU7Ew2n+7w6IUHs00Rr5k5cjma48bnrUdLU/s/Mbq5EWDdqFZ5JTmcyHMUfK0ebMjKcuW5KmNMuYnLbS1dvETcVHl5+88+fEjcV7lg7RYaMk8OKMFmJ0RczEsx6XJJPmTXEVOpKyu35k5RR5hv1vaMZaGC/BVsxYixkYcrA6hR56k9LV9Ds/AOj++fxfL8mOtV3sloZSMaV6ZQcsNaAS1AFqALUAWoAtQBagLPd/YMuNkyRAACxd291AeV+pNjYeNvjWfE4qGHjvS8FzO4Qc3ZHpeydxMLAAXXjP4mT3fhGNPnevArbTr1Phe6uz7muNCK1zNJBAsYsiqo6KAo/CsEpSlnJ3LkktB3NXIG5oVcWdVYdGAYfI11GTjmnYNXM7tXcfCTg5U4Lfai7o+Ke6fkK3UdpV6eruu376lUqMH2Hmu8e7suBcLJZkb3JF91rcwR9VvL5Xr38Li4YiN46rVGSpTcHmVFq0lYWoAtQBagC1AFqALUAWoCRgsBJO2WGN5D45FLW9SNB8a4qVYU1ebSJUW9C/wu4OMcXKxx/fcX+SZqxT2ph46NvuX3sWqhNlgnZpP4zQj0Dn+Aqh7YpcIv0O+rS5iSdmk492aE+udf4GpW2KXGL9COrS5kT+h20MMc8I16wS2PxByk+lWfqGEqrdn6r/AEjoakc0c/0w2hh2ySsc3SaIBvyBPrU/p+Eqreh6P/SOmqRyY9/tFxf2YP2G/wA9c/pFDm/NfYnrEyNid+8a/KRU+4ig/Nr1ZHZmGjwv3v8Awh15soMbjJJmzTSPIersWt6X5fCtkKcKatBJFTk3qMWrsgdjGlAcsNaALVIC1AFqgBapAWoAtQHrHZoqDADLbMZJOJ1zX7t/7GSvmdq73WM9LK3vvubsPbcGMbBtIyYp4pGVFkKwRkKxdDwLMoy6AHjXOa51Fhoaqi6FoprO2b8/wS1O7CbF7T4gIiByNyWyRy5DjQL5mYorBcIedxmGvOijh7a/j4flmLz9+I5FtXaVlvhkY+2+oYyxWMNCSDIREC+ZDcsTYEAAm3Lp4f8Aty7eOfDPLMb0+Qwu3tocaKIwxlmDORw2QtEs8CMxHFPBsskh1LXyDTvWrroaG65X9eNn2Z6LkN+d0rHGH2ptKGGFZliaVzBGpdSrM8scme4V7MY2RXa1gVzWta9S6dCUm4t2V35Pu46LtIUppZlr2gKh2fLntoUyffzi1vhf4Xps3e6zHd7b91ia1tx3PH7V9SYAtUgVIyxsoJPQC5+QqG7K7BKGyZzygm/un/lVfT0v7LzR1uy5DE+HeP6RGT7ylfzFdxlGXwu5DTWo1apIFtUg2u4+6C4lePiLmO5CIDbPlNizEa5b6WHO3z8jaGPdJ9HT14vl+TRRo72bPQtmzQlWTDmPLE5jZY8tkdeaELyPlXg1N9vene7zz4mtW0Q9LikQgM6gkqoBIuWe+QW88pt6GuVFvRE3Q7XIFoBtZ1LsgYFlCsy31Ae+QkeAOVrehqbO1xcbxuDjmUpMiup+qwB+I6HzFdU6k6b3oOzIaTyZ5bvruqMGRJCSYXNrHUo3MLfxBANj5V9JgMd063Z/EvUxVaW5mtDLWr0SkS1ALagHYxpQHLDWpAlqALUAWoAtQBagC1AW+7m35cDIWjsytbOh5NbkQfqt5/nWXFYSGIjaWTWjLKdRweR6VsnfHC4gD2gib7Mvd18m90/Ovnq2zq9Lhdc1n+TXGtGRfowIuDcdRqKxNW1LRagCMbanTzOn41KzBR7V3twuHBvIJGH1IrOb9CRovxNbKOz69XSNlzeX5K5Vox4nmu828kmOcZhkjU9yMG4B+0x+s3n4eHjf6HCYOGHWWber98DHUqObKeKIswVQSzEAAakkmwArU2krs4PSd39wI0AfF+0fnwwbRr5EjVz+HkedfP4nas5Pdo5Lnx/HzNcMOlnI2GGwyRLliRUHRFCj5CvKnOU3eTuXpJaD164JEYXFjqOh1FSstAZ3bO5eGxAJVBC/g0YsL/rJ7p/A+db6G0q9LV7y5P76lU6MZdh5htvZEmElMco15qw9118GX+XhX0WHxEK8N+H+GOcHF2Z6F2ebZSTDDD5gssQYAH6ykkh1Hja+o8vOvC2phpQqur/F/PkaqE047vEcw+4kSAKZJHU8IyrIEYSvFK0mZtBqxeS973zeVZnjJPO3O3ZdWOlSQmH3DhXKGbOoGHDB40Jf9HXKuZrXykWuvLSjxk32a8eY6JHC9n0AiyFyzZozndFe6xwLCEdG0Ze4Ht9oA+FT12e9e3P1d/x3DolYZwu4IzTcSVrN3EIAZ3jEeHA/SWI9rrAbodO+3XTqWNdlZf7npy11IVLUck7P4mTLxn5KNURkGX9JtaMjKAv6U2QfU4aWvauVjZJ3t7y4+GfO7J6JDEu5krNiO8g4jx8KUM3HiVZVLNxLd9soY6+LZb5a6WLilHsvdcHl7+epHRvMj9om04khTBw5e4Uuq8o0jWyJ68tPADzrbsqhNzdeX+31ZXXmrbqPP7V7plC1AFqAdQaUByw1oBLUAWoAtQBagCgC1AFqALUA5DMye4zL91iv5VEoxl8SuSm1oSP/AFbEf18/96/86r6vS/ovJE78uZHmnd/fdm+8xb8zXcYRj8KSIbb1G7V0QFqA0G4WUbQhz/r5fv5Gy/x+Nqw7S3urSt2X7rltG2+j0Te9Jzhv904hkDqcsZVS4AN0ZmdCqk2BZTcaaEXFfN4dw3/36e+xm2d7ZFbPi9qB5AkCFQoyk5GNrw2yMZBxHynEEhgi3VbHXW1Rw9ld/Pt7Mlppc5vPkI2J2mrjJCCrS3u/DuFthrBxxvZrY4n3cxDKNCDct3DtZvh29vZnw1sRefIjPjtpYeO7RqVSGR2eTK+qxysC5STOWziIBQpGUnXp3uYebyerX07LaX46kXmkSNhbaxU8sAzRtHIs0khCEGNIpmRFze6xfNGLjS8chUkEEc1aVOEZa3Vku26+n1VyYyk2iH2qleHh+WfO9uuTKM345K3bG3t6fKy8/dyvE2sjz1GKkFSQQbgg2IPUEcq91pNWZkNVsvf3ERACULMB4t3X/aHP4g15tbZVGecf2/LyL44iS1zNFhe0TDt9JHKh8grj53B/CsE9j1l8LT9C1YiPEmrvzgj/AMVh6xyfwWqHsvE/19V9zvp4cwffnBDlIx9I3/iBUrZeJ/qvNEdPDmV+K7RYB9FFK5/WyoPzJ/Cr4bHqv4pJev2OXiY8EZra2/GJnBVCIVPhHfNbzc6/K1ehQ2ZQp5v9z7dPL/SmVeT7DM16JSFqALUAWoB2PlQHDc6ASgCgCgCgCgCgCgCgCgCgCgCgCgOkYqQVJBBBBGhBGoIPWjSasweh7A3+QgJjAVYacRRdW82UaqfTT0rwMTsmSe9RzXL7GuGIWkjYYPHRTC8UiOP1WB+YHKvJqUp03aaaNCknoSbVXck4llCC7sFHViFHzNTGLlklcPIzm2N98PCCI24z+AQ92/6z8vlevRobMrVH+5bq7dfIplXitMzzTa+1JMVKZJTcnQAe6qjkqjprX0NChCjDcgY5ScndkKrjkWgEoAoAoAoBaASgCgCgC1AOpyoDtlFQBMooAyigDKKAMooAy1IDKKgBlFAGUdKAMooAyipAFRUAMoqQGUUAZRQBlFQBMoqQd/pkg0EjgfeP86jooP8AivIbz5nJObVtT1OtTZLQBlFQAyigDKKAMooAy1IDKKgBlqQGUVADKKAMooAy0AZRQBlFAOINKA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10" descr="data:image/jpeg;base64,/9j/4AAQSkZJRgABAQAAAQABAAD/2wCEAAkGBxQQEBQUEBQUFRUVFBYVFRcVFxgUFRYUFBQWGBQVFBUYHSggGB0lHBQUITEhJSkrLi4uFx82ODMtNygtLisBCgoKDg0OGxAQGy0kICQsLC4sLDcsLCwsLCwsLjQsLCwsLC8vLCwsLCwsLCwsLC0sLCwsLCwsLCwsLCwvLCwsLP/AABEIAMIBAwMBEQACEQEDEQH/xAAcAAABBQEBAQAAAAAAAAAAAAAAAQMEBQYCBwj/xABJEAACAQIDBQUEBgYHBwUBAAABAgMAEQQSIQUGEzFRByJBYXEjMoGRM0JScqGxFGKSosHRFlOCk7LS8BckQ1Rjc8IVNETD4SX/xAAbAQEAAwEBAQEAAAAAAAAAAAAAAQMEAgUGB//EADgRAAIBAgMECAUFAAICAwAAAAABAgMRBCExBRJBURMUYXGBkaHwMrHB0eEVIkJS8QZiM4IjJUP/2gAMAwEAAhEDEQA/APF3Y3Op50AmY9TQBmPU0AmY9T86AXMepoAzHqaAMx6mgDMepoBMx6mgFzHqaAMx60AmY9TQC5j1NAGY9TQBmPU0AZj1NAJmPU0AuY9TQCZj1NALmPU0AZj1NAGY9TQBmPU0AZj1PzoAzHqaAMx6mgEzHqaAMx6mgFzHqaATMepoBcx6mgEzHqaAkRE250Aw/M+tAc0AtAFAJQBQBQBQBQC0AlAFAFAFAFAFAFAFAFAFAFAFAFAFALQBQBQCUAtAJQC0AlASIuVAMtzPrQHNAFAFAFAFAFAFAFAFAFAFAXex90sbiwDBhpGU6h2HDQg9HewPwNUVMVRp/FJHcacpaI1eA7HsW/00sEQ6AtI3yAA/Gsc9q0l8Kb9C1YeXEu8L2Lxj6XFufuRKv+JmrPLa0uEfU6WHXFk5OxvB+M2KPo0Y/wDCuP1WryXr9zrq8Rz/AGP4H+sxP7af5K5/VK3JeX5HV4jb9jmD8JsUP7UZ/wDrrr9Vq8l6/cdXiQsV2Lxn6LFyL9+NX/wstdx2tLjH1OXh1wZTY7scxS/QzQSeTZ42+GjD8avhtWm/iTXqcvDy4Myu1ty8dhQTNhpMovdkAlSw8S0ZNh62rXTxdGp8MvoVSpyWqKC9aTgKAKAWgEoAoAoAoAoBaAKAfi5f660Aw/M+tAJQBQBQBQBQBQBQBQBQHcURdlVRdmIVR1LGwHzNQ2krsHve7m4+E2VAZ8QFlljQySSuucIEUs3CTwtY62zH8K+drYyriJbsck8kvubY0owV2X8e8kYjD4hZMMG1TjhQWSwJcBGbKoBFy1svjas7oSvaOfd7RZvrjkLLvRhEJDTAFSQe65GnEvYhbN9DLqL/AEbdDRYeq+Hv215jfiNz71YdMwLMSqTSd1SQUw+XOcw7oHeFrkfleVhqjt4epG+h2XebCLfNOgykgjvXBDOpBFr3Bil+CMeQvXKw9R6L37aJ348xnbO9UGFlijkzEzAMhTIQQzqgsCwLG7jRQTa58K6p4adSLkuHv3ciU0nYkLvFhTl9stnJCGzAORIkZyEjvd+RBp9oeFc9BU5e9foTvxGk3pwpkRBJpIoKPYiNruEUBiPEstj7puNanq9SzdtCN+IHenC90iUFTmu40VQsZkzNexylRoQCD4U6vU5e9Cd+J2d58KLe2Gt+SuSLZwQwC3Q+yl0ax9m3Q1HV6nL37a8xvxKXeHdDBbWjZ48iy3IWeIW74A98CwkHK/jzsRWijiq2HdnpyfvI4lTjNZHgOOwrQyyRPbPG7RtbUZkYq1j6g19FCSlFSXExNWdhiuiAoAoAoAoAoAoAoAoCRFy/11oBl+Z9TQCUAlAFALQCUAUAUAtAJQHSMQQQSCCCCOYI1BFGrg9s3V7TsNiouDtHLFIVyMzi8EoIs1zyS4vcNprz8K8HEbPqU5b1LNeqNkKyatI1UO7GCeNQqZ4+anjSuMpABQNxDeMgAcO+U9KxvEVU83Z9y+2vbqWbkWjjBbpQo8jOTJxJHkse7ZpBMrm6WvdJ3W2gAAsAbkzLEzaSWVsvK32uFTRJm3XwrizRaZZUNpJVuswAlVrOMwOVdDyIBFjrXKxFRceXBcNCdyJ1it3MNJnzxC8kiysys6PxFTIrh0YMpy6aEXuepvEa9SNrPRW8A4Jk1cBGJFlC99IzErXOkZKkra9uarrz0rjflbd4Xv4k2V7lfHu1AskbqthHJLNlJL5ppUCF2ZyWNlBAF7ajoKseIm00+KS8ERuI6j3ZwqqFEWgy2BkkYARyLIiqGY2UOikKNNLWtpUPEVG739FysNyJwm6uEClRCLG+heRrAoUyi7aKFJAUaL4WqXiard7/AC9/cjciMNuvDHMk6OYhErAZu+LuXaR3eQksWL3YsSdNCLm/XWJSi4tXv74DcSdzLbV39wey8KmGwBGIkjTIttYg3i8jrYMSSWIXmfEVrp4KriJudTJPz8PyVyqxgrRPG2MmIlY2aSWRmY5VzMzsSWOVR4kmvc/bCPJIyZtmm2Z2bbRn14HCB8ZmCfu6t+FZJ7QoQ437ixUZvgaDC9jOII9riYVPRFeT88tZpbWh/GLO1h3xZOTsVH1safhAP4yVw9r/APT1/B11btEfsV+zjT8YP5SUW1/+nr+B1btIWL7GcQB7LEwv5Orx/lmqyO1ofyizl4d8GZ7afZvtGC54HEA8YWEn7ujfhWiGPoT427zh0ZrgZWaJkYq6lWHNWBVh6g6itiaauio4qQFASIuVAMsNT60AlqALUAWoCTgNnS4g5YIpJT0jRn+eUaVxOpGGcmkSk3oabBdme0ZecAjHWSRF/dBLfhWWW0MPHjfwLFRm+Bb4fscxh9+bDL6GRz/gA/GqXtWlwT9PuddXkSx2Ly+OLi/u2/nVf6tH+r8zrqz5nMnYxP8AVxUJ9UcflepW1ocYsjq75lfP2Q49fdbDP92RgT+0gH41YtqUXwa8CHh5FDtDcbaEAvJhZSOsdph6+zJtWmGMoT0kvl8zh0prgZ90IJBBBGhB0I9Qa0p3KyVs7aU2GN8PLJEefs3K39QDY1xOnCfxJMlSa0NRge0/aMXOVJR/1Y1P4rlP41kns6hLhbxLFXmi6w3bJiB9JhoG+6zp+eaqJbJh/GTO1iHxRNj7aftYL5T/AM46reyeU/T8nXWewe/20J/yb/3y/wCSo/SX/f0/I6z2DUnbT9nBH4z/AMo6lbI5z9PyOs9hDxPbLOfo8NCv3md/yy13HZMOMmcvEPgilx3ajtGTRZI4v+3Gt/m+Y1fHZtCOqv4nLrzZmNpbXxGJN8RNLL5O5YfBeQ+Va4UoQ+FJFbk3qy23E3TbaeJ4ebJFGA8rjmFJsFQH6x158rE62sacXiVQhfi9DqnT32e/bF2Hh8DHlw0SxgDvMBd2tzLvzavnKtapVd5u5tjFRWQmB3iw04QxTKwkjeVTqBw42VXLEgBbFlBBsdeVTOhUhe60dvMKcXoTf0yO1+IltD7y8iCwPPxCk+gNV7suRN0CYyMmwkQkgkAOpJC+8QL+HjTdlyJuhubaUKLmaRMuUuLMGJVfeZQtywHlepVOTdrEXQ4+NjW+aSMZTZruosbE2OuhsCbeVQoSfAXQPjIxe8iCyhjdlFlPJjroD1puy5E3RC25sDDY+PLiY1kFu63J1v4o41H5VZSrVKTvB2OZQUtTwDfjdZtmYnhls8bjPE/IlL2IYfaB0PXQ+Nq+jwuJVeG9x4mKpDcdjO2rSVkiIaUBww1PrUgS1AKqEkAAkk2AGpJOgAHiagHsu63Zlh8NFx9pFXcLnZWNoIgBc5/t28SdPLxrwsRtGdSW7RyXqzXCikryN7sfF4eSIfojRmMHKBHYKDlDWAFrd1lPoRXnVIzjL997l8WmsibmHUVwSGYdRQHEUysLqwYXK3BBGZSQw08QQQR5Uaa1FxvF42OFM8rqq3C3PizEBVFuZJIsBUxhKTskQ2kdDEoVVgwIfLlI1zZ/dt603XexNx3MOv8ArlUArdtbBw2NXLiYkk8ASLOD+q47wPxq2lWqUneDscyjGWp4t2hbhHZ1pYWL4dmy97342PJWI5g2Nm+B8/dwWNVf9sspfMyVaW5mtDFWr0CkLUAWoBLUAtqgBapAWqAFqkGt7Nt6l2biWMoPBmULIQLshUko4A5gXa452PlasWOwrrw/bqtC2lU3Hme+YbEx4iLPE6vG4NmQhgQR4EeNfOSjKErSVmbU01kZpOz3CKAF4q+wWAlWAzZGiZZSAtuJeGO55G2oNaeu1HrbW/zy7szjoojsm5EJI9pMBbVRwwpbhzpnPcuDlxEnI25aVCxc+S9ex8+wdEhw7l4bOrKCoVFXIqx5CUjeNWIKXvlle4vlN9QajrdS1n9ed/oOjRyNy4QpXizWaHgPfhsWQNIV7zISpXisBlIFrXBtTrcr3stb8fv2Do0LHuVh1fN3z7Uy2bKwuTKcpJW5W87kAnQ0eLm1bst8vsOjQ3FuNAsfDWSbL7EjWO4fDpGiPmyZtViUFb5edgDUvGTbvZcefHx7e8dEi6zQ4HDLndY4okVczkKAFFgNLC/kB6CqLSqzyV2zvKKPB+0begbSxQaIEQxKUjvozXN2cjwubWHQCvo8FhnQp2er1MVWpvvIytq2FQ/ENKAbYan1qQJagHsJOYpEkS2aN1db8syMGF/K4FcyipRcXxJTs7n0Hs/a2F23g5I1a3EjyyxggSx38vGx5NYg2+FfMVKNXC1E2tNHwZuUo1I2Fx26IxDRPiMRLK8R7rFIQQpaJrJlQZGvCO+ves7C9rWiOJ3E1GKV+/t7c9dA6d9WRJNwIFVjFYSZLK2VFu4E4uzBb97j2Y8yEXpXaxs289P8+VsiOiXA5wm4MaKvtWU2GcIsaxnXDsVVMtlGbDISRqczE86Sxsm9Pnfj9wqSH13EhDRkO9o3kdQAqgcWVJbdwC5DItmN9NDewtHXJ2eWtvRWJ6JExN1IUwIwcdkQBbsEQszqB7Rri2c5QcwsQQLGq3iZur0j195dxO4t3dGE3NjDljLKxYxMzNkaUmFFQXmy57EIDa9gxJFddala1lx7s+zQjo0RcP2e4dFQZnOQWQkKSrXgtIt75Xth1F1t7zaCu3jptvt/P3IVJDg3Ehuh4j+zkeQaIty7o95GQAu4MS2diTbneo65PPLX35Z6E9EjKdre+EMsJweHYSMXVpXXVEyG4QEaFswF7crVu2bhJxl0s1bkVV6ia3UeT2r2jKFqALUAtqALVAEtUgLUAWoBbVAJuytrT4Rs2GlkiPjkawb7y+63xBripShUVpq5MZOOhtNmdreMjAE8cMw62MTnzJW6/u159TZVKXwtr19+ZcsRJal/he2OEj2uFlU/qOjj97LWaWyJ/wAZL35lixC4onR9rmCPOPEj1RD+T1W9lVua8/wT1iISdrmCHKPEt6Ig/N6LZVbmvP8AA6xEg4rtjiA9lhZWP67og/dzVZHZE/5SXvyIeIXBGf2n2tYyQEQpDAOoBlceYLd392tVPZVKPxNv09+ZW8RJ6GL2rtSfFPnxMryt4ZzcLf7K8lHkAK306UKatBWKXJvUhWqwgLUA/EulAcsNT60AlqALUB3BI0bBkZkYcmUlWHow1FQ0mrMaGw2T2m4+AAOyTqP61e9+2hB+JvWCps2hPRW7i6NeaNRgu2FD9PhXXzikV/wYLb51knsh/wAZ+a/0sWJXFFth+1fAN7wxCfejB/wM1US2XXWln4/c7WIgSR2nbO/rX/uZf8tcfpuI5eqJ6eBy/afs4f8AEkPpDJ/ECpWzMRyXmh08CDiO1zBr7kWJf+yiD8Xv+FWR2TWerS8/scvERKPH9sEpuMPhUTo0rmT91Qv51ohsiK+OXkrfc4eIfBGO25vfjMYCJ52yH/hx+zj9CF94feJrfSwlGlnGOfPVlMqkpasostaTgLUAWoAtQCEUB7Ft7s0OK2ds59mwRLI0KviGLZC5eKMgkm99cxqAcb1dnkceH2Rh1jjhxM00cOJlXUk8ImVr8mOhI6m1QBverF7H2VOcEuzBiTGF40kkhDguoYZWIJY5WB0ygXsPKQQdg7EwWI2PtfEphxeOWU4YvcyRR8JGjW+Y6jN1OtAeZ2qQFqALUAWoBzD4dpHVI1Z3Y2VVBZifIDnUSkoq7dkEr6G1wXZpKqCTaGIgwcZIHfYM9zyU94IDYH6xPlXnT2lC+7Si5P34+heqL1k7G02b2U4EKGZppwQCCZAqkEaFeGBofU1gntSu3ZWXh9y1UIFvD2ebOX/4qn7zSP8A4mqh7QxD/n8jvoYcjp9wNnH/AOJGPQuv4hqhY/EL+bHRQ5FZj+y/ZxGiyQ3IUFZW94mwAEmYEk+FXQ2niOx+H2scuhAze1+x6RQThMQH6JMuQ/3i3B/ZFa6W1ovKpHy+xXLDvgzISbpY2MlGwk9wdcqF1+DJcH4GvQjiqMldTXmUunJcCkYamtBwJagEtQHIYdR86mzBITByH3Y5D6Ix/IVxvRWrXmTZnRwEo5xSj1jcfwpvw5rzQsyO4y6Noeh0P410s9CBBY8qWB1agEtQC2oAtQBagC1AFqAdgwrv9GjvrY5VZrE8gbDTxoBpktcEEEaEEWIPQg8qA2W9u+gxmDwOHhWWJsLGEdswAe0aJ3cpva6E69agDu2t/TLg9nRQrIk+BaN+K5Vld40y3ABuQTzB5i9LAtdpb/bMxxWbH7MZ8QqgExyAI9uWY5lJHkwNvOlgVWB33iiwG0cKMOyfpkkjxhCvDhWRFVUPI2GXwFLAxFqkCWoBbUAWoD3Dso2DHBgknABlnBZn8QmYhY16DS56knyr5zaVeU6rhwXu5toRSjcud4MLFjY0RcQimPERuCGzXkAbJGcrqQTmuLEHTSs1GUqTbcdU/wDTuSUuJU7d3NkeNuCQ8jy53LsyDh/o5j4agltM1jm5qTmFyBe6liop/uySX1vf3rocypu2RLTcsZ2LSsVaQOUsbECRnyOc3ftmyA2FlAFjXHW8rJcPf37yej7SAN1IxJwGxxMpgVchI4zKsSR3tnuY/ZFgttGLG9WdZlbe3Mr+Gt+Wufkc7i0uWC7nKjKyzOg4uaw0v/vBmRAS2mUXQeXyqvrTas1w+lvyddH2juyN1Dh5IG4ubgoyG0ZBkDC2ZyXIzX1LAAsfLSoqYnfTVte3QmMLWL4YuPXvpoSD3l0INiDr4EGqFGXI6ujwTdzcnFY/vRqEiufayXCnrkA1f4aedfTYjG0qGTd3yXvIwwpSloegbL7KMKgviJJZj4gHhJ8Ave/ery6m1ar+BJer+3oaFh48TS4LdHAw2yYWC48WQSN+09zWOeLrz1m/O3yLFTguBcRRKnuKq/dAH5Vnbb1OxzMetQAzHrQHLa89fXWgK7GbAws30uGgfzaJCfna9XQxFWHwya8WcuEXqjPbR7MsBLfIjwnrG5t+y+YfK1aqe068dWn3r7FboQZidv8AZdiYAWwzDEKPqgZJQPJSbN8Dfyr0aG1KU8prdfoUzoSWmZhWQgkEEEEggixBGhBB5GvTKAtQCZaALUAZaA9L7M9lxuCuIZEyWmKNa7LmBuc2gBCoCCb2blrWTF4eT3ajvbgX4fERW9TVr8Sz2r2bHGYhpmmSFCqhUii1so52L2W+ugvpavLntylS/ZGLdu3IseHlJ3bGn7IoRyxcoJ0F0S1+lri9VL/kDf8A+Xr+A8Lb+Rldo7i8GUoMSjWvqUK+6QGHvHlcC/U19Lgo1MVRjW3d1S0u9e08bFbQo4eo6bvJx1stLkafcmYC8bo/QaoT6X0NaZ4OrDNoro7WwtV2UrPtM7Ph2jYq6lWHMEWIrMeimmro4tUEhloBMtALloDcbhb8DBocNiQxw5zZXTV4i982n1lJJOmoJPO+nm43A9K+kh8Xz/JfSq7uT0NzsXd3CYiJHjmEpUQjNEwCgQQiFRk+pdRcg6g8jXl1a1WnJqStrr2u5fGEWsmSv6D4cm8peU6auIzoAVIsEAAIax62Fcdbnwy8yeiQ3iNwYJM+eSVs4F78P3lhliWT3NXAmJzHW6KfCpWNmrWS9eadu7IOkmWuN3ejleZ2LZpoo4W5EBIy590ggk8Rgbg+VqpjXlFJLg2/P/DpwTdyug3HgXJ35GKNCys4idgYI+GneKXtlvpyBJYWOtWvFzd8ufPjnz96HPRIYO4uEiiPFZiojkTNKUAQSLGrOO6FDERC7cyXcm5auuuVZS/auWl+37/IjoopZmB3gwWzJ8Q7tjWvZE9nh+IpWKNY1IcKAxIQE2Frk20r1KCxMYJKHPjbV30KJbjevoeobyjEcGOLAAqXYDiJkAiiVS11z93WyqB0Y9K8ajubzlV8ubNMr2tErZcftN4mdIkjKph+4YzJKXYqMTl9oFIQZyB9bTlzq1Qw6lZu+vHLs4cTm87HEsu0jMjKDwxIbpky5lOMiF2bObewzm2thfnpUpUN1rjb6P6i87nQ2ltHhhuCBIY2uvBORJTJGApHGu4AMnfBFwL5fAx0dC9r5X58M+zLu9ReY6s+OfCYhijpM0sJiQBbqhTDGVVvfQMZxrrz8q5tRVSKvdWd/W30JvLdY3Nj9p6+yRV4qkFIS7CEYiVGBBm75MaxPcZdHPjqOlDD8+HPjZdnO6IbmRdo43asiNki4bBp8vDGtuBiBECXJV++MOQy2uW1A5V1CGGTV3fT5q/pchuZ1NvBjY8QIMkWZmmZVcNmdeLMIFzB7R5lRMpIIPfvlsLlQpShvXfD5K/fbj4ajfknYkwbS2meGTBFa6cQcOQFg0yKwW8nsysbO1yHHc864dPD55vszXLuzz7ibz5HWF2ptEtBnw6AM3troy8PvICikSNeymQiS2VstrL4pU6FpWl3dvovLgSpTyyMF2vRxDHrwrcQxAz2+1c5C36xW1/ILXr7Kc3R/dpfL6+v1M2ItvZGItXpFAWoSFqA0G627b4oSznSHDqzuSL8R0UsIl9bDMfAHzFZq2KhSqU6b+Kckku92v4epO69yUlwTfkh3BxySSqsYdne4yre7lh3hcc7i/Overxj0bUnZW/w8PCVZxrKcVd381xXjzPZt2GP6HArXzLGqMG94NH3SG8+7X5btGNsVU7W355n2FKyiktELvCg4Qc2vG6uAeRsbEH4E1o2NvSxPQpf+ROOWqur73/q1fuuY9pWjR6Vv4Gpd9uHjp32KIQrG78NFUG5IUd2x1sADZR5XF6/S8NQ6GjGm5OVla71Z8JiKzq1ZVErXeiM3vFGImw4hURKS7SiIBNGsEzFRyPtDoPAE12oyUlu6LWx1eM6cuks5cL56e1/pmd93DPERzKE63JyXGQ6jlcOBa40NYMZOnOpenbLJ9618T29j060MParfW67rGatWU9ULUIC1CQtQBahB3BK0bZo2ZG+0jFW/aXWolFSVmrkp2NDgt+9oRcsSzjpIqSfvMM341kngMPL+Nu66LFWmuJZJ2o44cxhj6xv/CQVU9lYft819jrrE+w6btTx32cKPSOT+MtR+lUOcvNfYnrE+wg4vtD2hJ/xlj/7caD8WBP41ZHZ2Hj/ABv3t/g5dab4mex+PlxBvPLJKf8AqOz29ATYfCtcKcIK0EkVtt6nMY0rsg027e/GJwIEYtLCOUbk3UdI3Gqjy1HlWLE4ClWe9o+f3RZCtKORvtmdpmDlsJeJA36yl1+DJf8AECvKqbKrx+Gz99pojiIvXI0mC29hp/ocRC/ksik/Fb3FYp4erD4oteBapxejLECqToLUAUAWoCNi8dFELzSRR28XdUt8WNdwpznlFN+BDaWpQbQ7QMBDym4p6QqZL/2/c/erXT2diJ/xt35fn0K3XguJi9u9qE0gK4SMQg/XazyfAe6p/ar0qGyYRd6jv2cPv8iiWIb+HIwMrl2LMSzMSWLG5JPMknma9VJJWRQcZakgW1AOYXCtLIkcYuzsqKP1mNh+dcykopylosyVnke3bTwyYDZq4WO3fAgBtzaQHiyEDmbZz6kCvkMJUlisc8TJZQ/fbsi1ZedvU21YJUuivnLLzWfpcpdlbm5MuITEgNGwYWyoyHrdzltz8SCL86+pntSrXpNqEGuW8/ss/I8+nsynRqL98r87L85Fhs6KSJpFjMkiSHiSM1i0kh0NnKgKfMX8K8KttCpUX72lbK1lZL1v5nr08HCHwXzzv2l/tPDNiYFydxg2YBjpdQylSy3tzOov6V5uzMasBilVlHeVmuWvFdpn2hg3iaLpKW68s9dM9DM4rCzwAkwseQ7itIrEn7ER1F/tIPOvu6G39n11/wCTdfKS+unqfH1dj46m7bikuadvR5kuDduSYEy2QMbktZ5Cethop6XOnLL4Vgxv/LaFJOGEjvf9nkvLV+hpwf8AxqtOXSYmduxfK+i8L95E7Sd2kfZ6vELNhFuviTDoJFJ8bAZ7/qnqa+f2Rj5vEyjUd+kbf/t+dPI+nrUIxprd/jl4Hj1q+rMQWoAtQBloAtQErZmy5sS/Dw8bSPzso5DqzHRR5kiq6lSFOO9N2RKi5OyNzszsolYA4mdI+qxqZG/aNgD8DXl1NrwWUIt9+RojhnxZewdlWEUd+TEP/aRfySsstrVnokvP7liw8TuXstwZHdbEL5h1P5pULatdapeX5HV4lPtDslNr4fE3P2Zk5/205fs1op7X/vDyf0f3OHhuTMRtzdzE4I2xERUE2Dr3o2Pk45HyNj5V6lHE0qy/Y/Dj5FEoSjqQYxpV5wcsNTQCWoBGQHmL0uB2CVo/o2ZPuMV/I1EoqWquSnYkrtbEDlicSPSeUf8AlXHQ0v6R8l9id6XN+Yp2xif+ZxP9/L/mp0NL+kfJfYb0ub8xmXGSv78srfekdvzNSqcFol5Ii75kYRgcgPlVl2QLaoAWoAtQBagC1Aajs0wok2nDf6geT4qhA/FgfhXmbXqbmDnbjZebLqCvUR67tzZS4gREkAxSK4Nr3HJk666cvECvlcDip0XOEVffW7bxun339GzfUpxk4yf8Xf6HMeyrS5tB3TYEG+pW5B+A86txEatGK6WDXl9C+NaLeRKbDW1JA9ayKrd2SLOmQ7hLZbAg2JvbqTex+dcVoyjO0k0+TKd5Sd0Ve9yzvAI8HOkEztZWe2oCklVvyJsBfWtuy6EKta043SV+zxKa8rLJ2ZV7g7Sm4T4fHzI+JjnkjHeBLotrEEAZtc/nYa1p2ts6dGSq06bVNpZ8L/Thr4FGHxUJN03Jby4GsnhDqyMNGUqR1DCx/OvGpzcJKS4O5rkk1Y+a3hKEqeakqfVTY/lX6Te+aPHObUAWoAtQDuEwxlkSNebuqC/K7sFBPzrmclGLk+Cv5EpXdj3CR8PsbDQokbEPKIrrkDPIUdi8jOQOUZ8dNANK+WbqYuo5N8L9y5I35U1ZEz+k+GDFTJZxYFcjk5syLkWykO2aWMWW/vDrVfV6mtvf004nW/EZj3vwjC/FsLjKcjkMpjikz6LdVyzR6tbn0qXhaq4e819COkiOS72YNQxbEIMjZW0Y69+5Fh3gOFJdhcDIddKhYaq/4+/bRO/HmcvvZhQSOJcDPmYK+UGMhWF7d7Uj3b/iKnq1TkR0kTo7bwmItAWEnGumRo3IJ9oCjgr3D7GXRrHuHpRUqtP96ytxv75ob0XkeWbwboSQYmSOAAxggoWbXKwDBT1te1/G1fQYfGwnTUp68THOk1KyMww1NbyoTLQBagC1AFqADSwOcw6j50sxcUW8KWAtqALUAWoAtQBloDVdmk6x7QVnNhwpdTyFkzG/wU15W2abnhGo8187fUvw7tNG3xO/kUk0cOGBJeRFEsncQHMLWU6nWw1sBe/hXkYPZdalLpZNJq9lrna2ZqnWjo9OPcTdg7SMuLeN5CXRWZkOcWLFdQGJA58vMc/CraPS9DepfOWl8l3GhypOyp2014+JpJ8OzoxAFh9ogA6agXvrY9LU2Rg6spqurbufjwyM9erFftYsaM+dwO4oC8rEZSxa46C4HwuOdbNqYGrViqkf43uuPgc060U7Hn+8+I//AK0P1shgsCdMwcNbyvda9XYUNzZFSdtd596ivwzx8fP/AOwprlZeZmcTs9sdiHRJxA0kjuJGNrklmtcEWJv1r3K7awMbrhG/lmYcMoyx88+MreZ3uI2J2ZtIxY+YpCySAF5S0UjBwqPHe9rkczbS9fLbUwirUL0oXkmtFmfQUpuErSZlMW2aR2+07t+0xP8AGvbirJIzsatXRAWqAGWpB3DIUZWU2ZWDKejKQVPzAqGlJNPRk6Htexdr4ba8SZwOLGQ7R5mR0kClc6FSCVszWI662NfL18PVwsnbR8ea7TdCcaiJm0918PPGyZSmYm7KSWIZ43kUkm9mMMdyCDpoRVEMRODv79q504JncG7eHVLOnEYpkd3JzOCkaMWy2FysMY0A90Udebd07e7/AFZO4jtt28Kb+xAu/E0Z1yuc12Szdy+d75bXzG9R09Tn2e+Y3EONsLDlQpiXKC7AXbQysHkPPxYA/Co6ad739obqKjamz8LgphjZJWiyh7ICLOZGkeQKp1Ys8pY+aixAuDfSdWtHooq/0/yxzJRi95nl+2tvy4rESTBmjDnuoD7qqAqj1sBfzvX0VDDQpU1Bq9uJinUcncp2GprScCWoAtQDuGwryuqRqXdjZVXmTXMpRgnKTskSk3kj0nYPZkgAbGuWb+rjOVB5M/Nj6W+NeJiNrSbtSVu1/b/TVDDr+RsMFu9hYfosPEvnkBb4s1ya8yeJrT+KT8y9QitETxCv2V+QqrefM6sRMXsXDzC0sEL+qLf52vVkK9WHwya8Tlwi9UZXbXZrBICcKxhfwBJeM+RB7y/A6dDXoUNrVI5VFdeT+xTPDp/DkeZbV2XLhZTFOuVx8QR4Mp8Qev8AHSvcpVoVY70HdGWUXF2ZEtVpyFqALUA9hNGvy7rfipB/OuJ/CdR1JELsGVk95WDLbXVTcVnbS1L7XNTsvbUn/qb4xoJssrNmVUZiqMABbTW2VTbyrz8dThWoOmppPVZrgd0YyhbJnru72045VFg4ZS4KujA2LZla3iNAPKrtmWjhow4q/wA/ficYmDU7stcViFFrhznYXtG7WCi/ILe2gH9qt7M55PvBsGbjPMqvLIZY3RYkkYrHZ9Guo7wCIKnDzVKMcJFWgoTz4Nt5L1ZkrYduo6+st6Pglr9DNwbuzyTs73w0cEiOvGjbMcpLAhdA1soB7wteu6u0IbsaTkm0krX427c+7I7w+Bak6m61e7vbhfTkMdpmHnONklljVEukUaq6OFURhgLKxI5lul3rqnOPw8eR3KDWfAzQbOt9biwbxvcHKfXun/V6mSsdRdxLVB0FqALUAWoDqNipDKSrA3BUkEHqCNRUNJqzBqNm9oGNhADOso/6q3P7SkE/G9YKmzMPPNK3cXRrzRdxdqb/AF8Kp+7KV/AoayvY0eE/T8lnWXyOn7VD9XCj4zX/ACjqFsZcZ+n5HWewqsf2kYuTSMRRDqq5m+bkj8K0U9lUI/Fd++w4eIk9DKY3FyTvnmdpGPi5LH0F+Q8hXoQpxgt2KsiltvNiRjSuiDlhqakCWoAtQG+7IoEM07m2dUQL1CuWzkfsqK8fbEpKEVwbZpwyV2zV7X21NDNiUEcrAYUPh8kLurTgTF1MioQD3YtG6+N68qnSjKMXda55rTLh5l8pNN9xFxW9WIiBL4Wy3Kq3fvcTxRDMuQXLCQsADqEY8uXccNCWkvlyb+hDm1wOYt6cTIoAwzZiA2aMPJHlb9GKmOTJkkBE0wuCdIr0eHpp/F9Hx4arReY32+As28uKPLDMv/ul0jme7xIjQBTk0z521YWuhHMWosPT/ty4rjrx4Dfly5jzby4gEg4V9JooyMkxbI41lFo8hF7aBtBe+ulc9Xh/bg+XlrcnffIr+1vDocNE5tnWXKp8SrKxYendU/CtmyJS6SUeFivEpbqZ5XavoDGFAFAP4HFtBIskZAZb2uAw1BB0OnjXFSnGpFwlozqMnF3Rv9yd8uJIYcaVBY+zksEF/wCra1gL+B+HiK+e2nsndh0mHWmq18V9jbRxcr2mz0TgDp+dfM77Nu+zhZNCseZ8vdIU6L5M5Nk5+JB1r2MLPaNeO7Tb3dL2SXg7X8jJU6KLu9QhwE3ORUGa+XIZZNByzMF8b9PGvQ/Sq9l/87v4/cr60r/CvT7ELF7YGGmjgkIzSOIwIpeJYgFhxLgFbAX61XXp7Qw9Nz6VNLsz+X1IjKlN23SVjsiK0krZVALOzNYW6k14SnWxFX+0n2G3e6ONtEjyHeHe2SaVhh2aOHkq+LAfWa/Inp4aedfYYTZlOlBdIlKXF/buPPqYqpJ5OyM5JIze8Sdb6knWvStYzHFqkBagC1AOQQNIwRFLMxsqqLknoAK5lJRV5OyJSvkjdbG7M5HAbFSCP9RLO/xY90H0vXk1trRWVNX7Xp9/kaI4dv4jT4Xs/wACnONnPV3b8lIH4VgntPES428C5UIImf0PwP8Ay0f7386q69iP7snoociLidwcC/KIoeqO4/Akj8KsjtLER/lfwRDoQfAzO1+zJlBbCS5/1JbKT6ONPmB61vo7XTyqxt2r7FMsP/VmDxeFeFykqsjroVYWI/8Azzr14TjOO9F3RnaadmLGNKkg4Ya1IEtUgLUBP2HtaTBzLLFa40IPuup5q3loPQgVTXoQrQcJf4dQk4u6PXNg75YbFADOIpPGOQhTf9VuTfDXyr5rEYCtRel1zXvI2wqxkXmIw6SrlkRXU81dQym3LQ6Gsak4u6di1q44igAAAAAWAGgAHIAeFALUAp9s7zYbCA8WQFvCNO9If7I5epsK1UMHVrP9qy58DiVSMdTyXeneKTHyhmGVFuI0BvlB5lj4sbDXyt6/R4TCRw8LLNvV++BiqVHNlLatZWFqALVAC1SAtQHoW4O2J52WB/aRoOTRzT6AcmyMBl5+/ccgByrDLA4fpOk3Fd+9NL9trlnSTta56BLjmTV4ZQF90xqwCjTkJYlVBoPda+nM1oOCHtnegcPM0ogg5XDBppTyyoQefUg2XS7aMlAZTEb44OEXRDKwIKogKxgrcgvI4Bcgk2IXKv1VXUnya+FxeLe7J9HDlrJ99svC/mXxnCGerMbvFvJPjm9q1kBusa6IPM+LN5n4Wr0MJgaOFjams+L4v3yRXOpKbzKa1bCsLUAWoAtQBagPUOynZiLA+IIBkZ2jB8VRQLgdLk3PoK+f2vWk6ip8Er+Jsw8VbeNzM+VWPQE/IXryErs0GMwe/mVI3xUaAS4ZcQnBYuwzSJGI3VrZSWkWzXtz5WrdLB3bUHo7Z917+hUqvMm47fWOOMnhTBuBNKvEVUXNCJM0dywzt7Mmy30IPI3quOEk3qtUvPj68SXUSFxG+8SO6cGdshVWKiO2ZpIowLFwwuZltmAzAEi4osJJpO6z7+18uwdIi72PtJcVEJEVl7zoVewZXjdkdTlJGjKeRIqipTcJbr93O4u6uZrtQ2YkmE4xAEkTLZvEo7BSh6i7A/Dzr0NlVpRrbnB/TiU4iKcbnlcfKvozEcsNakCWoAtQBagArQEzCbTnh+imlQdFdgPle1VzoU5/FFPwOlKS0ZOG9eN/5mX5j87VT1HD/wBEddLPmRcVtrEy6STzMOhdrfIG1WQw1GHwxS8Dlzk9WV+WrjkVVubDU+WpppqB79Ck/q5P2G/lXHSQ5rzJsxl1todPXT867WehAlqALUAWoBaWA7HiXX3XcejMPyNLIDbEkkkkk8ydSfU0sDm1AFqALUAWoAtQBagC1Aarcfen9BZklBMLm5tqUa1swHiLAXHkLdD52PwPTpSj8S9ewupVdzJ6Hq+Dxcc6ZonWRD4qQR5g9PQ183OnOnLdkrM2ppq6I+H2Hho1dI8PAiyC0irEiq46OALMPWunWqNpuTy7QoxXAU7Ew2n+7w6IUHs00Rr5k5cjma48bnrUdLU/s/Mbq5EWDdqFZ5JTmcyHMUfK0ebMjKcuW5KmNMuYnLbS1dvETcVHl5+88+fEjcV7lg7RYaMk8OKMFmJ0RczEsx6XJJPmTXEVOpKyu35k5RR5hv1vaMZaGC/BVsxYixkYcrA6hR56k9LV9Ds/AOj++fxfL8mOtV3sloZSMaV6ZQcsNaAS1AFqALUAWoAtQBagLPd/YMuNkyRAACxd291AeV+pNjYeNvjWfE4qGHjvS8FzO4Qc3ZHpeydxMLAAXXjP4mT3fhGNPnevArbTr1Phe6uz7muNCK1zNJBAsYsiqo6KAo/CsEpSlnJ3LkktB3NXIG5oVcWdVYdGAYfI11GTjmnYNXM7tXcfCTg5U4Lfai7o+Ke6fkK3UdpV6eruu376lUqMH2Hmu8e7suBcLJZkb3JF91rcwR9VvL5Xr38Li4YiN46rVGSpTcHmVFq0lYWoAtQBagC1AFqALUAWoCRgsBJO2WGN5D45FLW9SNB8a4qVYU1ebSJUW9C/wu4OMcXKxx/fcX+SZqxT2ph46NvuX3sWqhNlgnZpP4zQj0Dn+Aqh7YpcIv0O+rS5iSdmk492aE+udf4GpW2KXGL9COrS5kT+h20MMc8I16wS2PxByk+lWfqGEqrdn6r/AEjoakc0c/0w2hh2ySsc3SaIBvyBPrU/p+Eqreh6P/SOmqRyY9/tFxf2YP2G/wA9c/pFDm/NfYnrEyNid+8a/KRU+4ig/Nr1ZHZmGjwv3v8Awh15soMbjJJmzTSPIersWt6X5fCtkKcKatBJFTk3qMWrsgdjGlAcsNaALVIC1AFqgBapAWoAtQHrHZoqDADLbMZJOJ1zX7t/7GSvmdq73WM9LK3vvubsPbcGMbBtIyYp4pGVFkKwRkKxdDwLMoy6AHjXOa51Fhoaqi6FoprO2b8/wS1O7CbF7T4gIiByNyWyRy5DjQL5mYorBcIedxmGvOijh7a/j4flmLz9+I5FtXaVlvhkY+2+oYyxWMNCSDIREC+ZDcsTYEAAm3Lp4f8Aty7eOfDPLMb0+Qwu3tocaKIwxlmDORw2QtEs8CMxHFPBsskh1LXyDTvWrroaG65X9eNn2Z6LkN+d0rHGH2ptKGGFZliaVzBGpdSrM8scme4V7MY2RXa1gVzWta9S6dCUm4t2V35Pu46LtIUppZlr2gKh2fLntoUyffzi1vhf4Xps3e6zHd7b91ia1tx3PH7V9SYAtUgVIyxsoJPQC5+QqG7K7BKGyZzygm/un/lVfT0v7LzR1uy5DE+HeP6RGT7ylfzFdxlGXwu5DTWo1apIFtUg2u4+6C4lePiLmO5CIDbPlNizEa5b6WHO3z8jaGPdJ9HT14vl+TRRo72bPQtmzQlWTDmPLE5jZY8tkdeaELyPlXg1N9vene7zz4mtW0Q9LikQgM6gkqoBIuWe+QW88pt6GuVFvRE3Q7XIFoBtZ1LsgYFlCsy31Ae+QkeAOVrehqbO1xcbxuDjmUpMiup+qwB+I6HzFdU6k6b3oOzIaTyZ5bvruqMGRJCSYXNrHUo3MLfxBANj5V9JgMd063Z/EvUxVaW5mtDLWr0SkS1ALagHYxpQHLDWpAlqALUAWoAtQBagC1AW+7m35cDIWjsytbOh5NbkQfqt5/nWXFYSGIjaWTWjLKdRweR6VsnfHC4gD2gib7Mvd18m90/Ovnq2zq9Lhdc1n+TXGtGRfowIuDcdRqKxNW1LRagCMbanTzOn41KzBR7V3twuHBvIJGH1IrOb9CRovxNbKOz69XSNlzeX5K5Vox4nmu828kmOcZhkjU9yMG4B+0x+s3n4eHjf6HCYOGHWWber98DHUqObKeKIswVQSzEAAakkmwArU2krs4PSd39wI0AfF+0fnwwbRr5EjVz+HkedfP4nas5Pdo5Lnx/HzNcMOlnI2GGwyRLliRUHRFCj5CvKnOU3eTuXpJaD164JEYXFjqOh1FSstAZ3bO5eGxAJVBC/g0YsL/rJ7p/A+db6G0q9LV7y5P76lU6MZdh5htvZEmElMco15qw9118GX+XhX0WHxEK8N+H+GOcHF2Z6F2ebZSTDDD5gssQYAH6ykkh1Hja+o8vOvC2phpQqur/F/PkaqE047vEcw+4kSAKZJHU8IyrIEYSvFK0mZtBqxeS973zeVZnjJPO3O3ZdWOlSQmH3DhXKGbOoGHDB40Jf9HXKuZrXykWuvLSjxk32a8eY6JHC9n0AiyFyzZozndFe6xwLCEdG0Ze4Ht9oA+FT12e9e3P1d/x3DolYZwu4IzTcSVrN3EIAZ3jEeHA/SWI9rrAbodO+3XTqWNdlZf7npy11IVLUck7P4mTLxn5KNURkGX9JtaMjKAv6U2QfU4aWvauVjZJ3t7y4+GfO7J6JDEu5krNiO8g4jx8KUM3HiVZVLNxLd9soY6+LZb5a6WLilHsvdcHl7+epHRvMj9om04khTBw5e4Uuq8o0jWyJ68tPADzrbsqhNzdeX+31ZXXmrbqPP7V7plC1AFqAdQaUByw1oBLUAWoAtQBagCgC1AFqALUA5DMye4zL91iv5VEoxl8SuSm1oSP/AFbEf18/96/86r6vS/ovJE78uZHmnd/fdm+8xb8zXcYRj8KSIbb1G7V0QFqA0G4WUbQhz/r5fv5Gy/x+Nqw7S3urSt2X7rltG2+j0Te9Jzhv904hkDqcsZVS4AN0ZmdCqk2BZTcaaEXFfN4dw3/36e+xm2d7ZFbPi9qB5AkCFQoyk5GNrw2yMZBxHynEEhgi3VbHXW1Rw9ld/Pt7Mlppc5vPkI2J2mrjJCCrS3u/DuFthrBxxvZrY4n3cxDKNCDct3DtZvh29vZnw1sRefIjPjtpYeO7RqVSGR2eTK+qxysC5STOWziIBQpGUnXp3uYebyerX07LaX46kXmkSNhbaxU8sAzRtHIs0khCEGNIpmRFze6xfNGLjS8chUkEEc1aVOEZa3Vku26+n1VyYyk2iH2qleHh+WfO9uuTKM345K3bG3t6fKy8/dyvE2sjz1GKkFSQQbgg2IPUEcq91pNWZkNVsvf3ERACULMB4t3X/aHP4g15tbZVGecf2/LyL44iS1zNFhe0TDt9JHKh8grj53B/CsE9j1l8LT9C1YiPEmrvzgj/AMVh6xyfwWqHsvE/19V9zvp4cwffnBDlIx9I3/iBUrZeJ/qvNEdPDmV+K7RYB9FFK5/WyoPzJ/Cr4bHqv4pJev2OXiY8EZra2/GJnBVCIVPhHfNbzc6/K1ehQ2ZQp5v9z7dPL/SmVeT7DM16JSFqALUAWoB2PlQHDc6ASgCgCgCgCgCgCgCgCgCgCgCgCgOkYqQVJBBBBGhBGoIPWjSasweh7A3+QgJjAVYacRRdW82UaqfTT0rwMTsmSe9RzXL7GuGIWkjYYPHRTC8UiOP1WB+YHKvJqUp03aaaNCknoSbVXck4llCC7sFHViFHzNTGLlklcPIzm2N98PCCI24z+AQ92/6z8vlevRobMrVH+5bq7dfIplXitMzzTa+1JMVKZJTcnQAe6qjkqjprX0NChCjDcgY5ScndkKrjkWgEoAoAoAoBaASgCgCgC1AOpyoDtlFQBMooAyigDKKAMooAy1IDKKgBlFAGUdKAMooAyipAFRUAMoqQGUUAZRQBlFQBMoqQd/pkg0EjgfeP86jooP8AivIbz5nJObVtT1OtTZLQBlFQAyigDKKAMooAy1IDKKgBlqQGUVADKKAMooAy0AZRQBlFAOINKA/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6" name="Picture 2" descr="E:\JuooSat\downlo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56792"/>
            <a:ext cx="6365746" cy="476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188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Users Can be ‘Central’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sz="2800" dirty="0">
                <a:ea typeface="ＭＳ Ｐゴシック" pitchFamily="-84" charset="-128"/>
              </a:rPr>
              <a:t>In summary: users of computers can and often should be central to systems design.</a:t>
            </a:r>
          </a:p>
          <a:p>
            <a:pPr>
              <a:buNone/>
            </a:pPr>
            <a:endParaRPr lang="en-IE" sz="2800" dirty="0">
              <a:ea typeface="ＭＳ Ｐゴシック" pitchFamily="-84" charset="-128"/>
            </a:endParaRPr>
          </a:p>
          <a:p>
            <a:pPr>
              <a:buNone/>
            </a:pPr>
            <a:r>
              <a:rPr lang="en-IE" sz="2800" dirty="0">
                <a:ea typeface="ＭＳ Ｐゴシック" pitchFamily="-84" charset="-128"/>
              </a:rPr>
              <a:t>Thus their systems are expected to be more efficient and usable.</a:t>
            </a:r>
          </a:p>
          <a:p>
            <a:pPr>
              <a:buNone/>
            </a:pPr>
            <a:endParaRPr lang="en-IE" sz="2800" dirty="0">
              <a:ea typeface="ＭＳ Ｐゴシック" pitchFamily="-84" charset="-128"/>
            </a:endParaRPr>
          </a:p>
          <a:p>
            <a:pPr>
              <a:buNone/>
            </a:pPr>
            <a:r>
              <a:rPr lang="en-IE" sz="2800" dirty="0">
                <a:ea typeface="ＭＳ Ｐゴシック" pitchFamily="-84" charset="-128"/>
              </a:rPr>
              <a:t>The process of investigation of user-</a:t>
            </a:r>
            <a:r>
              <a:rPr lang="en-IE" sz="2800" dirty="0" err="1">
                <a:ea typeface="ＭＳ Ｐゴシック" pitchFamily="-84" charset="-128"/>
              </a:rPr>
              <a:t>centredness</a:t>
            </a:r>
            <a:r>
              <a:rPr lang="en-IE" sz="2800" dirty="0">
                <a:ea typeface="ＭＳ Ｐゴシック" pitchFamily="-84" charset="-128"/>
              </a:rPr>
              <a:t> can be expensive for system developers, but there is a pay-off, if done correctly.</a:t>
            </a:r>
          </a:p>
          <a:p>
            <a:pPr>
              <a:buNone/>
            </a:pPr>
            <a:endParaRPr lang="en-IE" sz="2600" dirty="0">
              <a:ea typeface="ＭＳ Ｐゴシック" pitchFamily="-84" charset="-128"/>
            </a:endParaRPr>
          </a:p>
          <a:p>
            <a:pPr>
              <a:buNone/>
            </a:pPr>
            <a:endParaRPr lang="en-US" sz="2600" dirty="0">
              <a:ea typeface="ＭＳ Ｐゴシック" pitchFamily="-8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43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6257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Week 9’s lecture title is:</a:t>
            </a:r>
          </a:p>
          <a:p>
            <a:pPr eaLnBrk="1" hangingPunct="1"/>
            <a:endParaRPr lang="en-US" dirty="0"/>
          </a:p>
          <a:p>
            <a:pPr eaLnBrk="1" hangingPunct="1">
              <a:buNone/>
            </a:pPr>
            <a:r>
              <a:rPr lang="en-IE" sz="3000" dirty="0"/>
              <a:t>	Information Technology Professionals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Up Next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E85034-8461-434F-A239-AD5369A9B9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The End User (2)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There are often two types of users; users who require a finished product (end users), and users who may use the same product for development purposes (as in ‘end user computing or end user development). </a:t>
            </a:r>
          </a:p>
          <a:p>
            <a:pPr eaLnBrk="1" hangingPunct="1"/>
            <a:r>
              <a:rPr lang="en-US" dirty="0"/>
              <a:t>The term </a:t>
            </a:r>
            <a:r>
              <a:rPr lang="en-US" i="1" dirty="0"/>
              <a:t>end user</a:t>
            </a:r>
            <a:r>
              <a:rPr lang="en-US" dirty="0"/>
              <a:t> usually implies an individual with a relatively low level of computer expertise.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CEF61-3BA6-4E8E-9CB4-7701B444488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1986" name="Picture 2" descr="http://technology.amis.nl/wp-content/uploads/images/footballprototype0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509120"/>
            <a:ext cx="3240360" cy="2157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642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The User Group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user group is a group of individuals with common interests in some aspect of computers.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Some user groups cover nearly everything with subgroups (called SIGs – Special Interest Groups), while others concentrate on a particular area, such as computer graphics, or a particular application (such as Sage Accounts). </a:t>
            </a:r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25CA6C-FEC3-4DC2-AB9E-4EC74F1406E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9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8E27B-2846-47AD-83A2-677548FACDB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Does the User Want?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IE" sz="2800" dirty="0"/>
              <a:t>Ask them. Here is a list of possibilities: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Single logon,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A common look-and-feel (interface),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Web access,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Seeing only what they need to do their business,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A guide through the work processes,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To route information electronically when needed,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One place to do all their business,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Information ‘look-up’ when they need it,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To run a report or download data when they need it.</a:t>
            </a:r>
          </a:p>
        </p:txBody>
      </p:sp>
    </p:spTree>
    <p:extLst>
      <p:ext uri="{BB962C8B-B14F-4D97-AF65-F5344CB8AC3E}">
        <p14:creationId xmlns:p14="http://schemas.microsoft.com/office/powerpoint/2010/main" val="375922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User Interface Analysis</a:t>
            </a:r>
            <a:endParaRPr 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Interface analysis means understanding:</a:t>
            </a:r>
          </a:p>
          <a:p>
            <a:pPr lvl="1" eaLnBrk="1" hangingPunct="1"/>
            <a:r>
              <a:rPr lang="en-US" sz="2400" dirty="0">
                <a:solidFill>
                  <a:schemeClr val="tx1"/>
                </a:solidFill>
              </a:rPr>
              <a:t>the people (end-users) who will interact with the system through the interface,</a:t>
            </a:r>
          </a:p>
          <a:p>
            <a:pPr lvl="1" eaLnBrk="1" hangingPunct="1"/>
            <a:r>
              <a:rPr lang="en-US" sz="2400" dirty="0">
                <a:solidFill>
                  <a:schemeClr val="tx1"/>
                </a:solidFill>
              </a:rPr>
              <a:t>the tasks that end-users must perform to do their work, </a:t>
            </a:r>
          </a:p>
          <a:p>
            <a:pPr lvl="1" eaLnBrk="1" hangingPunct="1"/>
            <a:r>
              <a:rPr lang="en-US" sz="2400" dirty="0">
                <a:solidFill>
                  <a:schemeClr val="tx1"/>
                </a:solidFill>
              </a:rPr>
              <a:t>the content that is presented as part of the interface,</a:t>
            </a:r>
          </a:p>
          <a:p>
            <a:pPr lvl="1" eaLnBrk="1" hangingPunct="1"/>
            <a:r>
              <a:rPr lang="en-US" sz="2400" dirty="0">
                <a:solidFill>
                  <a:schemeClr val="tx1"/>
                </a:solidFill>
              </a:rPr>
              <a:t>the environment in which these tasks will be conducted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C203F-F1ED-401C-A0E1-6DABC6AEC2A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1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User Interface Design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539750" y="1557338"/>
            <a:ext cx="8229600" cy="4525962"/>
          </a:xfrm>
        </p:spPr>
        <p:txBody>
          <a:bodyPr/>
          <a:lstStyle/>
          <a:p>
            <a:pPr eaLnBrk="1" hangingPunct="1"/>
            <a:r>
              <a:rPr lang="en-IE" dirty="0"/>
              <a:t>Is the user’s new application/system:</a:t>
            </a:r>
          </a:p>
          <a:p>
            <a:pPr lvl="1" eaLnBrk="1" hangingPunct="1"/>
            <a:r>
              <a:rPr lang="en-IE" sz="2700" dirty="0">
                <a:solidFill>
                  <a:schemeClr val="tx1"/>
                </a:solidFill>
              </a:rPr>
              <a:t>Easy to learn?</a:t>
            </a:r>
          </a:p>
          <a:p>
            <a:pPr lvl="1" eaLnBrk="1" hangingPunct="1"/>
            <a:r>
              <a:rPr lang="en-IE" sz="2700" dirty="0">
                <a:solidFill>
                  <a:schemeClr val="tx1"/>
                </a:solidFill>
              </a:rPr>
              <a:t>Easy to use?</a:t>
            </a:r>
          </a:p>
          <a:p>
            <a:pPr lvl="1" eaLnBrk="1" hangingPunct="1"/>
            <a:r>
              <a:rPr lang="en-IE" sz="2700" dirty="0">
                <a:solidFill>
                  <a:schemeClr val="tx1"/>
                </a:solidFill>
              </a:rPr>
              <a:t>Easy to understand?</a:t>
            </a:r>
          </a:p>
          <a:p>
            <a:pPr lvl="1" eaLnBrk="1" hangingPunct="1">
              <a:buFont typeface="Arial" charset="0"/>
              <a:buNone/>
            </a:pPr>
            <a:endParaRPr lang="en-IE" sz="2700" dirty="0"/>
          </a:p>
          <a:p>
            <a:pPr eaLnBrk="1" hangingPunct="1"/>
            <a:r>
              <a:rPr lang="en-IE" dirty="0"/>
              <a:t>Golden rules:</a:t>
            </a:r>
          </a:p>
          <a:p>
            <a:pPr lvl="1" eaLnBrk="1" hangingPunct="1"/>
            <a:r>
              <a:rPr lang="en-US" sz="2700" dirty="0">
                <a:solidFill>
                  <a:schemeClr val="tx1"/>
                </a:solidFill>
              </a:rPr>
              <a:t>Place the user in control</a:t>
            </a:r>
          </a:p>
          <a:p>
            <a:pPr lvl="1" eaLnBrk="1" hangingPunct="1"/>
            <a:r>
              <a:rPr lang="en-US" sz="2700" dirty="0">
                <a:solidFill>
                  <a:schemeClr val="tx1"/>
                </a:solidFill>
              </a:rPr>
              <a:t>Reduce the user’s memory load</a:t>
            </a:r>
          </a:p>
          <a:p>
            <a:pPr lvl="1" eaLnBrk="1" hangingPunct="1"/>
            <a:r>
              <a:rPr lang="en-US" sz="2700" dirty="0">
                <a:solidFill>
                  <a:schemeClr val="tx1"/>
                </a:solidFill>
              </a:rPr>
              <a:t>Make the interface consistent</a:t>
            </a:r>
          </a:p>
          <a:p>
            <a:pPr lvl="1" eaLnBrk="1" hangingPunct="1"/>
            <a:endParaRPr lang="en-IE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3B2C-BDE2-4FB5-B538-34F0892A34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7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996</TotalTime>
  <Words>1896</Words>
  <Application>Microsoft Office PowerPoint</Application>
  <PresentationFormat>On-screen Show (4:3)</PresentationFormat>
  <Paragraphs>301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ＭＳ Ｐゴシック</vt:lpstr>
      <vt:lpstr>Arial</vt:lpstr>
      <vt:lpstr>Calibri</vt:lpstr>
      <vt:lpstr>Lucida Sans Unicode</vt:lpstr>
      <vt:lpstr>Symbol</vt:lpstr>
      <vt:lpstr>Verdana</vt:lpstr>
      <vt:lpstr>Wingdings 2</vt:lpstr>
      <vt:lpstr>Wingdings 3</vt:lpstr>
      <vt:lpstr>Concourse</vt:lpstr>
      <vt:lpstr>Course -  DT228/1</vt:lpstr>
      <vt:lpstr>Users of Information Systems</vt:lpstr>
      <vt:lpstr>Information Systems as Mediators</vt:lpstr>
      <vt:lpstr>The End User</vt:lpstr>
      <vt:lpstr>The End User (2)</vt:lpstr>
      <vt:lpstr>The User Group</vt:lpstr>
      <vt:lpstr>What Does the User Want?</vt:lpstr>
      <vt:lpstr>User Interface Analysis</vt:lpstr>
      <vt:lpstr>User Interface Design</vt:lpstr>
      <vt:lpstr>User Interface Design (2)</vt:lpstr>
      <vt:lpstr>User Interface Design Process</vt:lpstr>
      <vt:lpstr>Human-Computer Interaction (HCI)</vt:lpstr>
      <vt:lpstr>HCI Design</vt:lpstr>
      <vt:lpstr>User Centred System Design</vt:lpstr>
      <vt:lpstr>Working Environments</vt:lpstr>
      <vt:lpstr>Environmental Factors</vt:lpstr>
      <vt:lpstr>Workspace Organisation</vt:lpstr>
      <vt:lpstr>Key Points</vt:lpstr>
      <vt:lpstr>Key Points (2)</vt:lpstr>
      <vt:lpstr>People CMM</vt:lpstr>
      <vt:lpstr>Factors, Points and Design</vt:lpstr>
      <vt:lpstr>Back to User Centred Design</vt:lpstr>
      <vt:lpstr>User Centred Design</vt:lpstr>
      <vt:lpstr>User Centred Design (2)</vt:lpstr>
      <vt:lpstr>User Centred Design Methodology</vt:lpstr>
      <vt:lpstr>User Centred Design Methodology (2)</vt:lpstr>
      <vt:lpstr>User Centred Approach</vt:lpstr>
      <vt:lpstr>Interaction Design Activities</vt:lpstr>
      <vt:lpstr>An Interaction Design Model</vt:lpstr>
      <vt:lpstr>Practical Issues</vt:lpstr>
      <vt:lpstr>Who are the Users/Stakeholders?</vt:lpstr>
      <vt:lpstr>Who are the Users/Stakeholders? (2)</vt:lpstr>
      <vt:lpstr>What are the Users’ Capabilities?</vt:lpstr>
      <vt:lpstr>What are the Users’ Needs?</vt:lpstr>
      <vt:lpstr>What are the Users’ Needs? (2)</vt:lpstr>
      <vt:lpstr>User Requirements Data</vt:lpstr>
      <vt:lpstr>Interviews for Requirements</vt:lpstr>
      <vt:lpstr>Questionnaires</vt:lpstr>
      <vt:lpstr>Online Questionnaires</vt:lpstr>
      <vt:lpstr>Observation</vt:lpstr>
      <vt:lpstr>Observation Analysis</vt:lpstr>
      <vt:lpstr>User Centred Domains</vt:lpstr>
      <vt:lpstr>Users Can be ‘Central’</vt:lpstr>
      <vt:lpstr>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-  DT228/1</dc:title>
  <dc:creator>DIT</dc:creator>
  <cp:lastModifiedBy>William Carey</cp:lastModifiedBy>
  <cp:revision>74</cp:revision>
  <dcterms:created xsi:type="dcterms:W3CDTF">2011-09-20T11:22:10Z</dcterms:created>
  <dcterms:modified xsi:type="dcterms:W3CDTF">2016-10-25T10:14:22Z</dcterms:modified>
</cp:coreProperties>
</file>