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8"/>
  </p:notesMasterIdLst>
  <p:sldIdLst>
    <p:sldId id="257" r:id="rId2"/>
    <p:sldId id="304" r:id="rId3"/>
    <p:sldId id="305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4" r:id="rId22"/>
    <p:sldId id="325" r:id="rId23"/>
    <p:sldId id="326" r:id="rId24"/>
    <p:sldId id="327" r:id="rId25"/>
    <p:sldId id="328" r:id="rId26"/>
    <p:sldId id="329" r:id="rId27"/>
    <p:sldId id="330" r:id="rId28"/>
    <p:sldId id="331" r:id="rId29"/>
    <p:sldId id="332" r:id="rId30"/>
    <p:sldId id="333" r:id="rId31"/>
    <p:sldId id="334" r:id="rId32"/>
    <p:sldId id="335" r:id="rId33"/>
    <p:sldId id="336" r:id="rId34"/>
    <p:sldId id="337" r:id="rId35"/>
    <p:sldId id="338" r:id="rId36"/>
    <p:sldId id="339" r:id="rId37"/>
    <p:sldId id="340" r:id="rId38"/>
    <p:sldId id="341" r:id="rId39"/>
    <p:sldId id="342" r:id="rId40"/>
    <p:sldId id="343" r:id="rId41"/>
    <p:sldId id="344" r:id="rId42"/>
    <p:sldId id="345" r:id="rId43"/>
    <p:sldId id="346" r:id="rId44"/>
    <p:sldId id="347" r:id="rId45"/>
    <p:sldId id="348" r:id="rId46"/>
    <p:sldId id="303" r:id="rId4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00"/>
    <a:srgbClr val="00CC66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BEB3CD2-82CF-4280-B61E-9A9E31E8C523}" type="datetimeFigureOut">
              <a:rPr lang="en-US"/>
              <a:pPr>
                <a:defRPr/>
              </a:pPr>
              <a:t>11/4/2016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BA9AB1B-DE1D-4F77-B593-016E2FD4FA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4309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C492C1D-3B43-4FD3-8E3E-7C270D840315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GB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84C51A-B23A-4FC6-80B0-B3C59C708FA3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58913" y="569913"/>
            <a:ext cx="2643187" cy="1982787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708275"/>
            <a:ext cx="5410200" cy="5916613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8DAA3B-D056-4406-AA3B-98A4C19E0155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58913" y="569913"/>
            <a:ext cx="2643187" cy="1982787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708275"/>
            <a:ext cx="5410200" cy="5916613"/>
          </a:xfrm>
          <a:noFill/>
          <a:ln/>
        </p:spPr>
        <p:txBody>
          <a:bodyPr/>
          <a:lstStyle/>
          <a:p>
            <a:pPr eaLnBrk="1" hangingPunct="1"/>
            <a:r>
              <a:rPr lang="en-GB" smtClean="0"/>
              <a:t>Construction industry is a good example – NEVER JUST START BUILDING</a:t>
            </a:r>
          </a:p>
          <a:p>
            <a:pPr eaLnBrk="1" hangingPunct="1"/>
            <a:r>
              <a:rPr lang="en-GB" smtClean="0"/>
              <a:t>Ie “Hacking it”</a:t>
            </a:r>
          </a:p>
          <a:p>
            <a:pPr eaLnBrk="1" hangingPunct="1"/>
            <a:r>
              <a:rPr lang="en-GB" smtClean="0"/>
              <a:t>So why do so many programmers start this way?</a:t>
            </a:r>
          </a:p>
          <a:p>
            <a:pPr eaLnBrk="1" hangingPunct="1"/>
            <a:endParaRPr lang="en-GB" smtClean="0"/>
          </a:p>
          <a:p>
            <a:pPr eaLnBrk="1" hangingPunct="1"/>
            <a:r>
              <a:rPr lang="en-GB" smtClean="0"/>
              <a:t>Pre meditated actions, progressively considering detail</a:t>
            </a:r>
          </a:p>
          <a:p>
            <a:pPr eaLnBrk="1" hangingPunct="1"/>
            <a:r>
              <a:rPr lang="en-GB" smtClean="0"/>
              <a:t>To (try and) ensure successful outcome.</a:t>
            </a:r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AFDB9F-CF15-4C13-B4B7-B5120FA8D126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58913" y="569913"/>
            <a:ext cx="2643187" cy="1982787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708275"/>
            <a:ext cx="5410200" cy="5916613"/>
          </a:xfrm>
          <a:noFill/>
          <a:ln/>
        </p:spPr>
        <p:txBody>
          <a:bodyPr/>
          <a:lstStyle/>
          <a:p>
            <a:pPr eaLnBrk="1" hangingPunct="1"/>
            <a:r>
              <a:rPr lang="en-GB" smtClean="0"/>
              <a:t>Modern trend towards concurrent engineering</a:t>
            </a:r>
          </a:p>
          <a:p>
            <a:pPr eaLnBrk="1" hangingPunct="1"/>
            <a:endParaRPr lang="en-GB" smtClean="0"/>
          </a:p>
          <a:p>
            <a:pPr eaLnBrk="1" hangingPunct="1"/>
            <a:r>
              <a:rPr lang="en-GB" smtClean="0"/>
              <a:t>Useful to white board these in chart/diagram form</a:t>
            </a:r>
          </a:p>
          <a:p>
            <a:pPr eaLnBrk="1" hangingPunct="1"/>
            <a:endParaRPr lang="en-GB" smtClean="0"/>
          </a:p>
          <a:p>
            <a:pPr eaLnBrk="1" hangingPunct="1"/>
            <a:r>
              <a:rPr lang="en-GB" smtClean="0"/>
              <a:t>Ie design just enough in front to enable production (programming) to start</a:t>
            </a:r>
          </a:p>
          <a:p>
            <a:pPr eaLnBrk="1" hangingPunct="1"/>
            <a:r>
              <a:rPr lang="en-GB" smtClean="0"/>
              <a:t>Can be high risk, but much faster development time</a:t>
            </a:r>
          </a:p>
          <a:p>
            <a:pPr eaLnBrk="1" hangingPunct="1"/>
            <a:endParaRPr lang="en-GB" smtClean="0"/>
          </a:p>
          <a:p>
            <a:pPr eaLnBrk="1" hangingPunct="1"/>
            <a:r>
              <a:rPr lang="en-GB" smtClean="0"/>
              <a:t>Rapid Application,  Analyse a bit, design a bit, build a bit … iterations</a:t>
            </a:r>
          </a:p>
          <a:p>
            <a:pPr eaLnBrk="1" hangingPunct="1"/>
            <a:endParaRPr lang="en-GB" smtClean="0"/>
          </a:p>
          <a:p>
            <a:pPr eaLnBrk="1" hangingPunct="1"/>
            <a:r>
              <a:rPr lang="en-GB" smtClean="0"/>
              <a:t>Will depend on life cycle model being followed</a:t>
            </a:r>
          </a:p>
          <a:p>
            <a:pPr eaLnBrk="1" hangingPunct="1"/>
            <a:endParaRPr lang="en-GB" smtClean="0"/>
          </a:p>
          <a:p>
            <a:pPr eaLnBrk="1" hangingPunct="1"/>
            <a:r>
              <a:rPr lang="en-GB" smtClean="0"/>
              <a:t>Importance of independence of design (logical) for portability and extended system life – can be easily implemented on a new (perhaps as yet unknown) platform.</a:t>
            </a:r>
          </a:p>
          <a:p>
            <a:pPr eaLnBrk="1" hangingPunct="1"/>
            <a:r>
              <a:rPr lang="en-GB" smtClean="0"/>
              <a:t>But tends to slow development down, as it is an interim stage.  Much used with Structured Systems Methodologies.</a:t>
            </a:r>
          </a:p>
          <a:p>
            <a:pPr eaLnBrk="1" hangingPunct="1"/>
            <a:endParaRPr lang="en-GB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8B8DAD-959F-4A86-A864-E9A7FCFB07F2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58913" y="569913"/>
            <a:ext cx="2643187" cy="1982787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708275"/>
            <a:ext cx="5410200" cy="5916613"/>
          </a:xfrm>
          <a:noFill/>
          <a:ln/>
        </p:spPr>
        <p:txBody>
          <a:bodyPr/>
          <a:lstStyle/>
          <a:p>
            <a:pPr eaLnBrk="1" hangingPunct="1"/>
            <a:r>
              <a:rPr lang="en-GB" smtClean="0"/>
              <a:t>Modern trend towards concurrent engineering</a:t>
            </a:r>
          </a:p>
          <a:p>
            <a:pPr eaLnBrk="1" hangingPunct="1"/>
            <a:endParaRPr lang="en-GB" smtClean="0"/>
          </a:p>
          <a:p>
            <a:pPr eaLnBrk="1" hangingPunct="1"/>
            <a:r>
              <a:rPr lang="en-GB" smtClean="0"/>
              <a:t>Useful to white board these in chart/diagram form</a:t>
            </a:r>
          </a:p>
          <a:p>
            <a:pPr eaLnBrk="1" hangingPunct="1"/>
            <a:endParaRPr lang="en-GB" smtClean="0"/>
          </a:p>
          <a:p>
            <a:pPr eaLnBrk="1" hangingPunct="1"/>
            <a:r>
              <a:rPr lang="en-GB" smtClean="0"/>
              <a:t>Ie design just enough in front to enable production (programming) to start</a:t>
            </a:r>
          </a:p>
          <a:p>
            <a:pPr eaLnBrk="1" hangingPunct="1"/>
            <a:r>
              <a:rPr lang="en-GB" smtClean="0"/>
              <a:t>Can be high risk, but much faster development time</a:t>
            </a:r>
          </a:p>
          <a:p>
            <a:pPr eaLnBrk="1" hangingPunct="1"/>
            <a:endParaRPr lang="en-GB" smtClean="0"/>
          </a:p>
          <a:p>
            <a:pPr eaLnBrk="1" hangingPunct="1"/>
            <a:r>
              <a:rPr lang="en-GB" smtClean="0"/>
              <a:t>Rapid Application,  Analyse a bit, design a bit, build a bit … iterations</a:t>
            </a:r>
          </a:p>
          <a:p>
            <a:pPr eaLnBrk="1" hangingPunct="1"/>
            <a:endParaRPr lang="en-GB" smtClean="0"/>
          </a:p>
          <a:p>
            <a:pPr eaLnBrk="1" hangingPunct="1"/>
            <a:r>
              <a:rPr lang="en-GB" smtClean="0"/>
              <a:t>Will depend on life cycle model being followed</a:t>
            </a:r>
          </a:p>
          <a:p>
            <a:pPr eaLnBrk="1" hangingPunct="1"/>
            <a:endParaRPr lang="en-GB" smtClean="0"/>
          </a:p>
          <a:p>
            <a:pPr eaLnBrk="1" hangingPunct="1"/>
            <a:r>
              <a:rPr lang="en-GB" smtClean="0"/>
              <a:t>Importance of independence of design (logical) for portability and extended system life – can be easily implemented on a new (perhaps as yet unknown) platform.</a:t>
            </a:r>
          </a:p>
          <a:p>
            <a:pPr eaLnBrk="1" hangingPunct="1"/>
            <a:r>
              <a:rPr lang="en-GB" smtClean="0"/>
              <a:t>But tends to slow development down, as it is an interim stage.  Much used with Structured Systems Methodologies.</a:t>
            </a:r>
          </a:p>
          <a:p>
            <a:pPr eaLnBrk="1" hangingPunct="1"/>
            <a:endParaRPr lang="en-GB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EC8014-5FAF-4875-AFC2-DE7814838B4D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9DDAC0-4E6C-4ED2-BFD9-16EDFE564B58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1C5893-80E9-4A3F-9DB8-359C4F52E0E5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81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A8E0DA-4836-48E1-907B-1206714D88D0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81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A5BE1C-E8C0-4296-A1BF-F4F454949A9E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81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5EEB0A-68F0-404B-BBBF-81C3392D392E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81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6083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6A2ECB-3227-4997-AA82-75C1F6AA4E39}" type="slidenum">
              <a:rPr lang="en-US" smtClean="0"/>
              <a:pPr>
                <a:defRPr/>
              </a:pPr>
              <a:t>4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7321C3-F06E-40CD-9369-C3CF5AF2D454}" type="slidenum">
              <a:rPr lang="en-US" smtClean="0"/>
              <a:pPr>
                <a:defRPr/>
              </a:pPr>
              <a:t>5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781C28-7AF5-4F2C-B573-983582F9EA2F}" type="slidenum">
              <a:rPr lang="en-US" smtClean="0"/>
              <a:pPr>
                <a:defRPr/>
              </a:pPr>
              <a:t>6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0179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5299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9B26AA-4F12-442A-B851-FBEDA6292608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3813" y="798513"/>
            <a:ext cx="4273550" cy="3205162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385127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D22FD8-9097-4C62-BCB9-3E332404CE51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58913" y="569913"/>
            <a:ext cx="2643187" cy="1982787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708275"/>
            <a:ext cx="5410200" cy="5916613"/>
          </a:xfrm>
          <a:noFill/>
          <a:ln/>
        </p:spPr>
        <p:txBody>
          <a:bodyPr/>
          <a:lstStyle/>
          <a:p>
            <a:pPr eaLnBrk="1" hangingPunct="1"/>
            <a:r>
              <a:rPr lang="en-GB" smtClean="0"/>
              <a:t>Important to stress that it is now impossible for one person to have all the necessary skills</a:t>
            </a:r>
          </a:p>
          <a:p>
            <a:pPr eaLnBrk="1" hangingPunct="1"/>
            <a:endParaRPr lang="en-GB" smtClean="0"/>
          </a:p>
          <a:p>
            <a:pPr eaLnBrk="1" hangingPunct="1"/>
            <a:r>
              <a:rPr lang="en-GB" smtClean="0"/>
              <a:t>Systems are getting more complex, </a:t>
            </a:r>
          </a:p>
          <a:p>
            <a:pPr eaLnBrk="1" hangingPunct="1"/>
            <a:r>
              <a:rPr lang="en-GB" smtClean="0"/>
              <a:t>Business ..  Computers..  Communication .. </a:t>
            </a:r>
          </a:p>
          <a:p>
            <a:pPr eaLnBrk="1" hangingPunct="1"/>
            <a:endParaRPr lang="en-GB" smtClean="0"/>
          </a:p>
          <a:p>
            <a:pPr eaLnBrk="1" hangingPunct="1"/>
            <a:r>
              <a:rPr lang="en-GB" smtClean="0"/>
              <a:t>Refer to computer weekly etc for them to see the variety of skills required.</a:t>
            </a:r>
          </a:p>
          <a:p>
            <a:pPr eaLnBrk="1" hangingPunct="1"/>
            <a:endParaRPr lang="en-GB" smtClean="0"/>
          </a:p>
          <a:p>
            <a:pPr eaLnBrk="1" hangingPunct="1"/>
            <a:r>
              <a:rPr lang="en-GB" smtClean="0"/>
              <a:t>One of the key modern trends is the separation of Business requirements, i.e. </a:t>
            </a:r>
            <a:r>
              <a:rPr lang="en-GB" b="1" smtClean="0"/>
              <a:t>Business Analyst</a:t>
            </a:r>
          </a:p>
          <a:p>
            <a:pPr eaLnBrk="1" hangingPunct="1"/>
            <a:endParaRPr lang="en-GB" b="1" smtClean="0"/>
          </a:p>
          <a:p>
            <a:pPr eaLnBrk="1" hangingPunct="1"/>
            <a:r>
              <a:rPr lang="en-GB" smtClean="0"/>
              <a:t>The </a:t>
            </a:r>
            <a:r>
              <a:rPr lang="en-GB" b="1" smtClean="0"/>
              <a:t>general analyst is now often a project manager, coordinating specialist skills</a:t>
            </a:r>
            <a:endParaRPr lang="en-US" b="1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6B6EF021-80AC-4978-BDF4-D5D47DD9C2F0}" type="datetime1">
              <a:rPr lang="en-US"/>
              <a:pPr>
                <a:defRPr/>
              </a:pPr>
              <a:t>11/4/2016</a:t>
            </a:fld>
            <a:endParaRPr lang="en-US" dirty="0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9C1FF921-B1BD-4F6E-8663-7381EDB3FDF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EE92B-5421-4AD9-A06A-6121A015A064}" type="datetime1">
              <a:rPr lang="en-US"/>
              <a:pPr>
                <a:defRPr/>
              </a:pPr>
              <a:t>11/4/2016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71DDA-4814-4051-AC02-A4501018AB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8E39F6-DB2A-41D8-8DBF-E8BEFA72C30A}" type="datetime1">
              <a:rPr lang="en-US"/>
              <a:pPr>
                <a:defRPr/>
              </a:pPr>
              <a:t>11/4/2016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549A98-DC68-4A5E-9B68-2422EC511F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7D9EE4-BC23-41F8-A90D-6010CA84B9C6}" type="datetime1">
              <a:rPr lang="en-US"/>
              <a:pPr>
                <a:defRPr/>
              </a:pPr>
              <a:t>11/4/2016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6A0280-6DB7-40D1-A84C-7B25AE5E7B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74DFA13-92DE-45C8-98FE-87054EE81159}" type="datetime1">
              <a:rPr lang="en-US"/>
              <a:pPr>
                <a:defRPr/>
              </a:pPr>
              <a:t>11/4/2016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7544B2C-7E8B-41CB-A4BC-0E136E09E2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6E54905-FB48-46E3-A418-DA0F0DF4232E}" type="datetime1">
              <a:rPr lang="en-US"/>
              <a:pPr>
                <a:defRPr/>
              </a:pPr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597110D-8923-4033-A631-195C04906A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E471B9F-A352-415A-A0ED-C2C826CDEF55}" type="datetime1">
              <a:rPr lang="en-US"/>
              <a:pPr>
                <a:defRPr/>
              </a:pPr>
              <a:t>11/4/2016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154F996-76E6-4531-8081-C6DEED26B3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EC07B71-FFCE-46F9-9B47-8E5F8B170EA0}" type="datetime1">
              <a:rPr lang="en-US"/>
              <a:pPr>
                <a:defRPr/>
              </a:pPr>
              <a:t>11/4/2016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AFD81E5-4B71-4402-8892-7EAB6188C1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5FD46C-E198-480E-A9C3-2165DA266C56}" type="datetime1">
              <a:rPr lang="en-US"/>
              <a:pPr>
                <a:defRPr/>
              </a:pPr>
              <a:t>11/4/2016</a:t>
            </a:fld>
            <a:endParaRPr lang="en-US" dirty="0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2B77C9-42CB-4D89-8EA5-252671BF13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F622840-3ACC-46A6-B264-347D7D891A2B}" type="datetime1">
              <a:rPr lang="en-US"/>
              <a:pPr>
                <a:defRPr/>
              </a:pPr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9701262-8BA0-4E47-88F7-643A66BC00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E7645AB1-677A-416C-9DFD-2C851154440D}" type="datetime1">
              <a:rPr lang="en-US"/>
              <a:pPr>
                <a:defRPr/>
              </a:pPr>
              <a:t>11/4/2016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53D42EF2-7FCF-4FA6-96BF-9481DCA208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A826B9F6-06DF-479A-A71A-1D1163EFFDAD}" type="datetime1">
              <a:rPr lang="en-US"/>
              <a:pPr>
                <a:defRPr/>
              </a:pPr>
              <a:t>11/4/2016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BD30E8DE-CACF-49E3-90F8-AB8CCBAEB4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97" r:id="rId2"/>
    <p:sldLayoutId id="2147483702" r:id="rId3"/>
    <p:sldLayoutId id="2147483703" r:id="rId4"/>
    <p:sldLayoutId id="2147483704" r:id="rId5"/>
    <p:sldLayoutId id="2147483705" r:id="rId6"/>
    <p:sldLayoutId id="2147483698" r:id="rId7"/>
    <p:sldLayoutId id="2147483706" r:id="rId8"/>
    <p:sldLayoutId id="2147483707" r:id="rId9"/>
    <p:sldLayoutId id="2147483699" r:id="rId10"/>
    <p:sldLayoutId id="214748370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404813"/>
            <a:ext cx="7772400" cy="17367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E" sz="3600" smtClean="0"/>
              <a:t>Course -  DT228/1</a:t>
            </a:r>
            <a:endParaRPr lang="en-US" sz="360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1913" y="2997200"/>
            <a:ext cx="6400800" cy="911225"/>
          </a:xfrm>
        </p:spPr>
        <p:txBody>
          <a:bodyPr/>
          <a:lstStyle/>
          <a:p>
            <a:pPr marR="0" algn="ctr" eaLnBrk="1" hangingPunct="1">
              <a:lnSpc>
                <a:spcPct val="80000"/>
              </a:lnSpc>
            </a:pPr>
            <a:r>
              <a:rPr lang="en-IE" sz="3300" smtClean="0">
                <a:solidFill>
                  <a:srgbClr val="474B78"/>
                </a:solidFill>
              </a:rPr>
              <a:t>Information Technology Fundamentals</a:t>
            </a:r>
            <a:endParaRPr lang="en-US" sz="3300" smtClean="0">
              <a:solidFill>
                <a:srgbClr val="474B78"/>
              </a:solidFill>
            </a:endParaRP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1187624" y="4365104"/>
            <a:ext cx="6985000" cy="91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IE" sz="3200" dirty="0" smtClean="0">
                <a:solidFill>
                  <a:srgbClr val="CC0000"/>
                </a:solidFill>
                <a:latin typeface="Lucida Sans Unicode" pitchFamily="34" charset="0"/>
              </a:rPr>
              <a:t>INFORMATION TECHNOLOGY (IT) PROFESSIONALS</a:t>
            </a:r>
            <a:endParaRPr lang="en-US" sz="3200" dirty="0">
              <a:solidFill>
                <a:srgbClr val="CC0000"/>
              </a:solidFill>
              <a:latin typeface="Lucida Sans Unicode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Motivating People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800" dirty="0" smtClean="0"/>
              <a:t>An important role of a manager is to motivate the people working on a project.</a:t>
            </a:r>
          </a:p>
          <a:p>
            <a:pPr eaLnBrk="1" hangingPunct="1">
              <a:lnSpc>
                <a:spcPct val="90000"/>
              </a:lnSpc>
              <a:buNone/>
            </a:pPr>
            <a:endParaRPr lang="en-GB" sz="2000" dirty="0" smtClean="0"/>
          </a:p>
          <a:p>
            <a:pPr eaLnBrk="1" hangingPunct="1">
              <a:lnSpc>
                <a:spcPct val="90000"/>
              </a:lnSpc>
            </a:pPr>
            <a:r>
              <a:rPr lang="en-GB" sz="2800" dirty="0" smtClean="0"/>
              <a:t>Motivation is a complex issue but it appears that their are different types of motivation based on: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600" dirty="0" smtClean="0">
                <a:solidFill>
                  <a:schemeClr val="tx1"/>
                </a:solidFill>
              </a:rPr>
              <a:t>Basic needs (e.g. food, sleep, etc.);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600" dirty="0" smtClean="0">
                <a:solidFill>
                  <a:schemeClr val="tx1"/>
                </a:solidFill>
              </a:rPr>
              <a:t>Personal needs (e.g. respect, self-esteem);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600" dirty="0" smtClean="0">
                <a:solidFill>
                  <a:schemeClr val="tx1"/>
                </a:solidFill>
              </a:rPr>
              <a:t>Social needs (e.g. to be accepted as part of a group).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87EA6E-4245-4F3C-99D8-12DB93EEF13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840" tIns="44623" rIns="90840" bIns="44623"/>
          <a:lstStyle/>
          <a:p>
            <a:pPr eaLnBrk="1" hangingPunct="1"/>
            <a:r>
              <a:rPr lang="en-GB" smtClean="0"/>
              <a:t>Personality Types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840" tIns="44623" rIns="90840" bIns="44623"/>
          <a:lstStyle/>
          <a:p>
            <a:pPr eaLnBrk="1" hangingPunct="1"/>
            <a:r>
              <a:rPr lang="en-GB" sz="2800" dirty="0" smtClean="0"/>
              <a:t>The needs hierarchy is almost certainly an over-simplification of motivation in practice.</a:t>
            </a:r>
          </a:p>
          <a:p>
            <a:pPr eaLnBrk="1" hangingPunct="1"/>
            <a:endParaRPr lang="en-GB" sz="2800" dirty="0" smtClean="0"/>
          </a:p>
          <a:p>
            <a:pPr eaLnBrk="1" hangingPunct="1"/>
            <a:r>
              <a:rPr lang="en-GB" sz="2800" dirty="0" smtClean="0"/>
              <a:t>Motivation should also take into account different personality types:</a:t>
            </a:r>
          </a:p>
          <a:p>
            <a:pPr lvl="1" eaLnBrk="1" hangingPunct="1"/>
            <a:r>
              <a:rPr lang="en-GB" sz="2600" dirty="0" smtClean="0">
                <a:solidFill>
                  <a:schemeClr val="tx1"/>
                </a:solidFill>
              </a:rPr>
              <a:t>Task-oriented;</a:t>
            </a:r>
          </a:p>
          <a:p>
            <a:pPr lvl="1" eaLnBrk="1" hangingPunct="1"/>
            <a:r>
              <a:rPr lang="en-GB" sz="2600" dirty="0" smtClean="0">
                <a:solidFill>
                  <a:schemeClr val="tx1"/>
                </a:solidFill>
              </a:rPr>
              <a:t>Self-oriented;</a:t>
            </a:r>
          </a:p>
          <a:p>
            <a:pPr lvl="1" eaLnBrk="1" hangingPunct="1"/>
            <a:r>
              <a:rPr lang="en-GB" sz="2600" dirty="0" smtClean="0">
                <a:solidFill>
                  <a:schemeClr val="tx1"/>
                </a:solidFill>
              </a:rPr>
              <a:t>Interaction-oriented.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47908-B90D-4BC0-83EE-3DBAA812FF6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The Team and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The Project Team itself</a:t>
            </a:r>
          </a:p>
          <a:p>
            <a:pPr lvl="1"/>
            <a:r>
              <a:rPr lang="en-GB" sz="2600" dirty="0" smtClean="0">
                <a:solidFill>
                  <a:schemeClr val="tx1"/>
                </a:solidFill>
              </a:rPr>
              <a:t>A group responsible for the actual work in the project. </a:t>
            </a:r>
          </a:p>
          <a:p>
            <a:pPr lvl="1"/>
            <a:r>
              <a:rPr lang="en-GB" sz="2600" dirty="0" smtClean="0">
                <a:solidFill>
                  <a:schemeClr val="tx1"/>
                </a:solidFill>
              </a:rPr>
              <a:t>Headed by a Project Manager who reports to the Steering Committee on/for the project. </a:t>
            </a:r>
          </a:p>
          <a:p>
            <a:pPr lvl="1"/>
            <a:r>
              <a:rPr lang="en-GB" sz="2600" dirty="0" smtClean="0">
                <a:solidFill>
                  <a:schemeClr val="tx1"/>
                </a:solidFill>
              </a:rPr>
              <a:t>This leader is normally a senior member of the Information Technology staff.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The Team and The Project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800" dirty="0" smtClean="0"/>
              <a:t>The Project Steering Committee</a:t>
            </a:r>
          </a:p>
          <a:p>
            <a:pPr lvl="1">
              <a:lnSpc>
                <a:spcPct val="90000"/>
              </a:lnSpc>
            </a:pPr>
            <a:r>
              <a:rPr lang="en-GB" sz="2600" dirty="0" smtClean="0">
                <a:solidFill>
                  <a:schemeClr val="tx1"/>
                </a:solidFill>
              </a:rPr>
              <a:t>Initiates formal communication procedures between groups involved in the project.</a:t>
            </a:r>
          </a:p>
          <a:p>
            <a:pPr lvl="1">
              <a:lnSpc>
                <a:spcPct val="90000"/>
              </a:lnSpc>
            </a:pPr>
            <a:r>
              <a:rPr lang="en-GB" sz="2600" dirty="0" smtClean="0">
                <a:solidFill>
                  <a:schemeClr val="tx1"/>
                </a:solidFill>
              </a:rPr>
              <a:t>Helps ensure that all planned deliverables are on time and within budget.</a:t>
            </a:r>
          </a:p>
          <a:p>
            <a:pPr lvl="1">
              <a:lnSpc>
                <a:spcPct val="90000"/>
              </a:lnSpc>
            </a:pPr>
            <a:r>
              <a:rPr lang="en-GB" sz="2600" dirty="0" smtClean="0">
                <a:solidFill>
                  <a:schemeClr val="tx1"/>
                </a:solidFill>
              </a:rPr>
              <a:t>Reviews and approves all project plans.</a:t>
            </a:r>
          </a:p>
          <a:p>
            <a:pPr lvl="1">
              <a:lnSpc>
                <a:spcPct val="90000"/>
              </a:lnSpc>
            </a:pPr>
            <a:r>
              <a:rPr lang="en-GB" sz="2600" dirty="0" smtClean="0">
                <a:solidFill>
                  <a:schemeClr val="tx1"/>
                </a:solidFill>
              </a:rPr>
              <a:t>Authorises commitment of resources.</a:t>
            </a:r>
          </a:p>
          <a:p>
            <a:pPr lvl="1">
              <a:lnSpc>
                <a:spcPct val="90000"/>
              </a:lnSpc>
            </a:pPr>
            <a:r>
              <a:rPr lang="en-GB" sz="2600" dirty="0" smtClean="0">
                <a:solidFill>
                  <a:schemeClr val="tx1"/>
                </a:solidFill>
              </a:rPr>
              <a:t>Approves or disproves continuance of the project.</a:t>
            </a:r>
          </a:p>
          <a:p>
            <a:pPr lvl="1">
              <a:lnSpc>
                <a:spcPct val="90000"/>
              </a:lnSpc>
            </a:pPr>
            <a:r>
              <a:rPr lang="en-GB" sz="2600" dirty="0" smtClean="0">
                <a:solidFill>
                  <a:schemeClr val="tx1"/>
                </a:solidFill>
              </a:rPr>
              <a:t>Evaluates the post-implementation review</a:t>
            </a:r>
            <a:r>
              <a:rPr lang="en-GB" sz="2400" dirty="0" smtClean="0">
                <a:solidFill>
                  <a:schemeClr val="tx1"/>
                </a:solidFill>
              </a:rPr>
              <a:t>.</a:t>
            </a:r>
            <a:endParaRPr lang="en-US" sz="2400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The Team and The Project (3)</a:t>
            </a:r>
            <a:endParaRPr lang="en-US" dirty="0"/>
          </a:p>
        </p:txBody>
      </p:sp>
      <p:pic>
        <p:nvPicPr>
          <p:cNvPr id="1026" name="Picture 2" descr="http://prg.is.titech.ac.jp/wp-content/uploads/2013/09/prg-banner-20130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9530" y="3933056"/>
            <a:ext cx="7654958" cy="2448272"/>
          </a:xfrm>
          <a:prstGeom prst="rect">
            <a:avLst/>
          </a:prstGeom>
          <a:noFill/>
        </p:spPr>
      </p:pic>
      <p:pic>
        <p:nvPicPr>
          <p:cNvPr id="1028" name="Picture 4" descr="http://3.bp.blogspot.com/--qccwpadG7g/UdVTAjdQTBI/AAAAAAAAAXs/-gcglU-ycX0/s500/5439509202_34063a4f2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628800"/>
            <a:ext cx="3744416" cy="2478803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283968" y="1916832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One of Google’s older programming groups?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Group 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sz="2600" dirty="0" smtClean="0"/>
              <a:t>Group composed of members who share the same motivation can be problematic</a:t>
            </a:r>
          </a:p>
          <a:p>
            <a:pPr lvl="1"/>
            <a:r>
              <a:rPr lang="en-GB" sz="2600" dirty="0" smtClean="0">
                <a:solidFill>
                  <a:schemeClr val="tx1"/>
                </a:solidFill>
              </a:rPr>
              <a:t>Task-oriented - everyone wants to do their own thing;</a:t>
            </a:r>
          </a:p>
          <a:p>
            <a:pPr lvl="1"/>
            <a:r>
              <a:rPr lang="en-GB" sz="2600" dirty="0" smtClean="0">
                <a:solidFill>
                  <a:schemeClr val="tx1"/>
                </a:solidFill>
              </a:rPr>
              <a:t>Self-oriented - everyone wants to be the boss;</a:t>
            </a:r>
          </a:p>
          <a:p>
            <a:pPr lvl="1"/>
            <a:r>
              <a:rPr lang="en-GB" sz="2600" dirty="0" smtClean="0">
                <a:solidFill>
                  <a:schemeClr val="tx1"/>
                </a:solidFill>
              </a:rPr>
              <a:t>Interaction-oriented - too much chatting, not enough work.</a:t>
            </a:r>
          </a:p>
          <a:p>
            <a:endParaRPr lang="en-GB" sz="2600" dirty="0" smtClean="0"/>
          </a:p>
          <a:p>
            <a:r>
              <a:rPr lang="en-GB" sz="2600" dirty="0" smtClean="0"/>
              <a:t>An effective group has a balance of all types.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Group Composition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600" dirty="0" smtClean="0"/>
              <a:t>This can be difficult to achieve software engineers are often task-oriented.</a:t>
            </a:r>
          </a:p>
          <a:p>
            <a:endParaRPr lang="en-GB" sz="2600" dirty="0" smtClean="0"/>
          </a:p>
          <a:p>
            <a:r>
              <a:rPr lang="en-GB" sz="2600" dirty="0" smtClean="0"/>
              <a:t>Interaction-oriented people are very important as they can detect and defuse tensions that arise.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Group Leadership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600" dirty="0" smtClean="0"/>
              <a:t>Leadership depends on respect not ‘title </a:t>
            </a:r>
            <a:br>
              <a:rPr lang="en-GB" sz="2600" dirty="0" smtClean="0"/>
            </a:br>
            <a:r>
              <a:rPr lang="en-GB" sz="2600" dirty="0" smtClean="0"/>
              <a:t>status’.</a:t>
            </a:r>
          </a:p>
          <a:p>
            <a:endParaRPr lang="en-GB" sz="2600" dirty="0" smtClean="0"/>
          </a:p>
          <a:p>
            <a:r>
              <a:rPr lang="en-GB" sz="2600" dirty="0" smtClean="0"/>
              <a:t>There may be both a technical and an </a:t>
            </a:r>
            <a:br>
              <a:rPr lang="en-GB" sz="2600" dirty="0" smtClean="0"/>
            </a:br>
            <a:r>
              <a:rPr lang="en-GB" sz="2600" dirty="0" smtClean="0"/>
              <a:t>administrative leader.</a:t>
            </a:r>
          </a:p>
          <a:p>
            <a:endParaRPr lang="en-GB" sz="2600" dirty="0" smtClean="0"/>
          </a:p>
          <a:p>
            <a:r>
              <a:rPr lang="en-GB" sz="2600" dirty="0" smtClean="0"/>
              <a:t>Democratic leadership is more effective than autocratic leadership.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Group Cohesiveness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75617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GB" sz="2600" dirty="0" smtClean="0"/>
              <a:t>In a cohesive group, members consider the group to be more important than any individual in it.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  <a:defRPr/>
            </a:pPr>
            <a:endParaRPr lang="en-GB" sz="2600" dirty="0" smtClean="0"/>
          </a:p>
          <a:p>
            <a:pPr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GB" sz="2600" dirty="0" smtClean="0"/>
              <a:t>The advantages of a cohesive group are: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–"/>
              <a:defRPr/>
            </a:pPr>
            <a:r>
              <a:rPr lang="en-GB" sz="2400" dirty="0" smtClean="0">
                <a:solidFill>
                  <a:schemeClr val="tx1"/>
                </a:solidFill>
              </a:rPr>
              <a:t>Group quality standards can be developed;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–"/>
              <a:defRPr/>
            </a:pPr>
            <a:r>
              <a:rPr lang="en-GB" sz="2400" dirty="0" smtClean="0">
                <a:solidFill>
                  <a:schemeClr val="tx1"/>
                </a:solidFill>
              </a:rPr>
              <a:t>Group members work closely together so inhibitions caused by ignorance are reduced;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–"/>
              <a:defRPr/>
            </a:pPr>
            <a:r>
              <a:rPr lang="en-GB" sz="2400" dirty="0" smtClean="0">
                <a:solidFill>
                  <a:schemeClr val="tx1"/>
                </a:solidFill>
              </a:rPr>
              <a:t>Team members  learn from each other and get to know each other’s work;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–"/>
              <a:defRPr/>
            </a:pPr>
            <a:r>
              <a:rPr lang="en-GB" sz="2400" dirty="0" smtClean="0">
                <a:solidFill>
                  <a:schemeClr val="tx1"/>
                </a:solidFill>
              </a:rPr>
              <a:t>Egoless programming where members strive to improve each other’s programs can be practised.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Developing Cohesiveness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2600" dirty="0" smtClean="0"/>
              <a:t>Cohesiveness is influenced by factors such as the organisational culture and the personalities in the group.</a:t>
            </a:r>
            <a:endParaRPr lang="en-GB" sz="2000" dirty="0" smtClean="0"/>
          </a:p>
          <a:p>
            <a:pPr eaLnBrk="1" hangingPunct="1"/>
            <a:r>
              <a:rPr lang="en-GB" sz="2600" dirty="0" smtClean="0"/>
              <a:t>Cohesiveness can be encouraged through</a:t>
            </a:r>
          </a:p>
          <a:p>
            <a:pPr lvl="1" eaLnBrk="1" hangingPunct="1"/>
            <a:r>
              <a:rPr lang="en-GB" sz="2400" dirty="0" smtClean="0">
                <a:solidFill>
                  <a:schemeClr val="tx1"/>
                </a:solidFill>
              </a:rPr>
              <a:t>Social events;</a:t>
            </a:r>
          </a:p>
          <a:p>
            <a:pPr lvl="1" eaLnBrk="1" hangingPunct="1"/>
            <a:r>
              <a:rPr lang="en-GB" sz="2400" dirty="0" smtClean="0">
                <a:solidFill>
                  <a:schemeClr val="tx1"/>
                </a:solidFill>
              </a:rPr>
              <a:t>Developing a group identity and territory;</a:t>
            </a:r>
          </a:p>
          <a:p>
            <a:pPr lvl="1" eaLnBrk="1" hangingPunct="1"/>
            <a:r>
              <a:rPr lang="en-GB" sz="2400" dirty="0" smtClean="0">
                <a:solidFill>
                  <a:schemeClr val="tx1"/>
                </a:solidFill>
              </a:rPr>
              <a:t>Explicit team-building activities.</a:t>
            </a:r>
          </a:p>
          <a:p>
            <a:pPr eaLnBrk="1" hangingPunct="1">
              <a:buNone/>
            </a:pPr>
            <a:endParaRPr lang="en-GB" sz="2000" dirty="0" smtClean="0"/>
          </a:p>
          <a:p>
            <a:pPr eaLnBrk="1" hangingPunct="1"/>
            <a:r>
              <a:rPr lang="en-GB" sz="2600" dirty="0" smtClean="0"/>
              <a:t>Openness with information is a simple way of ensuring all group members feel part of the group.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00B1DD-672F-49E1-A485-B5431AB7AE1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840" tIns="44623" rIns="90840" bIns="44623"/>
          <a:lstStyle/>
          <a:p>
            <a:pPr eaLnBrk="1" hangingPunct="1"/>
            <a:r>
              <a:rPr lang="en-GB" dirty="0" smtClean="0"/>
              <a:t>People in the Organisation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840" tIns="44623" rIns="90840" bIns="44623"/>
          <a:lstStyle/>
          <a:p>
            <a:pPr eaLnBrk="1" hangingPunct="1"/>
            <a:r>
              <a:rPr lang="en-GB" sz="2800" dirty="0" smtClean="0"/>
              <a:t>People are an organisation’s most important </a:t>
            </a:r>
            <a:r>
              <a:rPr lang="en-GB" sz="2800" dirty="0" smtClean="0"/>
              <a:t>asset.</a:t>
            </a:r>
            <a:endParaRPr lang="en-GB" sz="2800" dirty="0" smtClean="0"/>
          </a:p>
          <a:p>
            <a:pPr eaLnBrk="1" hangingPunct="1"/>
            <a:endParaRPr lang="en-GB" sz="2800" dirty="0" smtClean="0"/>
          </a:p>
          <a:p>
            <a:pPr eaLnBrk="1" hangingPunct="1"/>
            <a:r>
              <a:rPr lang="en-GB" sz="2800" dirty="0" smtClean="0"/>
              <a:t>The tasks of a manager are essentially people-oriented. Unless there is some understanding of people, management will be unsuccessful.</a:t>
            </a:r>
          </a:p>
          <a:p>
            <a:pPr eaLnBrk="1" hangingPunct="1"/>
            <a:endParaRPr lang="en-GB" sz="2800" dirty="0" smtClean="0"/>
          </a:p>
          <a:p>
            <a:pPr eaLnBrk="1" hangingPunct="1"/>
            <a:r>
              <a:rPr lang="en-GB" sz="2800" dirty="0" smtClean="0"/>
              <a:t>Poor people management is an important contributor to project failure.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BA1D2-DDC0-4DE7-926F-C8A3CC8D5E6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 advTm="2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840" tIns="44623" rIns="90840" bIns="44623"/>
          <a:lstStyle/>
          <a:p>
            <a:pPr eaLnBrk="1" hangingPunct="1"/>
            <a:r>
              <a:rPr lang="en-GB" sz="2600" dirty="0" smtClean="0"/>
              <a:t>Group members tend to be loyal to cohesive groups.</a:t>
            </a:r>
          </a:p>
          <a:p>
            <a:pPr eaLnBrk="1" hangingPunct="1"/>
            <a:endParaRPr lang="en-GB" sz="2600" dirty="0" smtClean="0"/>
          </a:p>
          <a:p>
            <a:pPr eaLnBrk="1" hangingPunct="1"/>
            <a:r>
              <a:rPr lang="en-GB" sz="2600" dirty="0" smtClean="0"/>
              <a:t>'Groupthink' is preservation of group </a:t>
            </a:r>
            <a:br>
              <a:rPr lang="en-GB" sz="2600" dirty="0" smtClean="0"/>
            </a:br>
            <a:r>
              <a:rPr lang="en-GB" sz="2600" dirty="0" smtClean="0"/>
              <a:t>irrespective of technical or organisational </a:t>
            </a:r>
            <a:br>
              <a:rPr lang="en-GB" sz="2600" dirty="0" smtClean="0"/>
            </a:br>
            <a:r>
              <a:rPr lang="en-GB" sz="2600" dirty="0" smtClean="0"/>
              <a:t>considerations.</a:t>
            </a:r>
          </a:p>
          <a:p>
            <a:pPr eaLnBrk="1" hangingPunct="1"/>
            <a:endParaRPr lang="en-GB" sz="2600" dirty="0" smtClean="0"/>
          </a:p>
          <a:p>
            <a:pPr eaLnBrk="1" hangingPunct="1"/>
            <a:r>
              <a:rPr lang="en-GB" sz="2600" dirty="0" smtClean="0"/>
              <a:t>Management should act positively to avoid </a:t>
            </a:r>
            <a:br>
              <a:rPr lang="en-GB" sz="2600" dirty="0" smtClean="0"/>
            </a:br>
            <a:r>
              <a:rPr lang="en-GB" sz="2600" dirty="0" smtClean="0"/>
              <a:t>groupthink by forcing external involvement with each group.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840" tIns="44623" rIns="90840" bIns="44623"/>
          <a:lstStyle/>
          <a:p>
            <a:pPr eaLnBrk="1" hangingPunct="1"/>
            <a:r>
              <a:rPr lang="en-GB" dirty="0" smtClean="0"/>
              <a:t>Group Loyalties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46919F-4EE7-4549-84FD-A8AF250B030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ransition advTm="2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Group Communications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sz="2600" dirty="0" smtClean="0"/>
              <a:t>Good communications are essential for effective group working.</a:t>
            </a:r>
          </a:p>
          <a:p>
            <a:pPr eaLnBrk="1" hangingPunct="1"/>
            <a:endParaRPr lang="en-GB" sz="2600" dirty="0" smtClean="0"/>
          </a:p>
          <a:p>
            <a:pPr eaLnBrk="1" hangingPunct="1"/>
            <a:r>
              <a:rPr lang="en-GB" sz="2600" dirty="0" smtClean="0"/>
              <a:t>Information must be exchanged on the status of work, design decisions and changes to previous decisions.</a:t>
            </a:r>
          </a:p>
          <a:p>
            <a:pPr eaLnBrk="1" hangingPunct="1"/>
            <a:endParaRPr lang="en-GB" sz="2600" dirty="0" smtClean="0"/>
          </a:p>
          <a:p>
            <a:pPr eaLnBrk="1" hangingPunct="1"/>
            <a:r>
              <a:rPr lang="en-GB" sz="2600" dirty="0" smtClean="0"/>
              <a:t>Good communications also strengthens group cohesion as it promotes understanding.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3206B4-0949-43B3-81BC-C92FB17A41D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Group Communications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600" dirty="0" smtClean="0"/>
              <a:t>Group size</a:t>
            </a:r>
          </a:p>
          <a:p>
            <a:pPr lvl="1">
              <a:lnSpc>
                <a:spcPct val="90000"/>
              </a:lnSpc>
            </a:pPr>
            <a:r>
              <a:rPr lang="en-GB" sz="2200" dirty="0" smtClean="0">
                <a:solidFill>
                  <a:schemeClr val="tx1"/>
                </a:solidFill>
              </a:rPr>
              <a:t>The larger the group, the harder it is for people to communicate with other group members.</a:t>
            </a:r>
          </a:p>
          <a:p>
            <a:pPr>
              <a:lnSpc>
                <a:spcPct val="90000"/>
              </a:lnSpc>
            </a:pPr>
            <a:r>
              <a:rPr lang="en-GB" sz="2600" dirty="0" smtClean="0"/>
              <a:t>Group structure</a:t>
            </a:r>
          </a:p>
          <a:p>
            <a:pPr lvl="1">
              <a:lnSpc>
                <a:spcPct val="90000"/>
              </a:lnSpc>
            </a:pPr>
            <a:r>
              <a:rPr lang="en-GB" sz="2200" dirty="0" smtClean="0">
                <a:solidFill>
                  <a:schemeClr val="tx1"/>
                </a:solidFill>
              </a:rPr>
              <a:t>Communication is better in informally structured groups than in hierarchically structured groups.</a:t>
            </a:r>
          </a:p>
          <a:p>
            <a:pPr>
              <a:lnSpc>
                <a:spcPct val="90000"/>
              </a:lnSpc>
            </a:pPr>
            <a:r>
              <a:rPr lang="en-GB" sz="2600" dirty="0" smtClean="0"/>
              <a:t>Group composition</a:t>
            </a:r>
          </a:p>
          <a:p>
            <a:pPr lvl="1">
              <a:lnSpc>
                <a:spcPct val="90000"/>
              </a:lnSpc>
            </a:pPr>
            <a:r>
              <a:rPr lang="en-GB" sz="2200" dirty="0" smtClean="0">
                <a:solidFill>
                  <a:schemeClr val="tx1"/>
                </a:solidFill>
              </a:rPr>
              <a:t>Communication is better when there are different personality types in a group and when groups are mixed rather than single sex.</a:t>
            </a:r>
          </a:p>
          <a:p>
            <a:pPr>
              <a:lnSpc>
                <a:spcPct val="90000"/>
              </a:lnSpc>
            </a:pPr>
            <a:r>
              <a:rPr lang="en-GB" sz="2600" dirty="0" smtClean="0"/>
              <a:t>The physical work environment</a:t>
            </a:r>
          </a:p>
          <a:p>
            <a:pPr lvl="1">
              <a:lnSpc>
                <a:spcPct val="90000"/>
              </a:lnSpc>
            </a:pPr>
            <a:r>
              <a:rPr lang="en-GB" sz="2200" dirty="0" smtClean="0">
                <a:solidFill>
                  <a:schemeClr val="tx1"/>
                </a:solidFill>
              </a:rPr>
              <a:t>Good workplace organisation can help encourage communications.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Group Organisation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600" dirty="0" smtClean="0"/>
              <a:t>Small software engineering groups are usually organised informally without a rigid structure.</a:t>
            </a:r>
          </a:p>
          <a:p>
            <a:endParaRPr lang="en-GB" sz="2600" dirty="0" smtClean="0"/>
          </a:p>
          <a:p>
            <a:r>
              <a:rPr lang="en-GB" sz="2600" dirty="0" smtClean="0"/>
              <a:t>For large projects, there may be a hierarchical structure where different groups are responsible for different sub-projects.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Informal Groups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GB" sz="2800" dirty="0" smtClean="0"/>
              <a:t>The group acts as a whole and comes to a consensus on decisions affecting the system.</a:t>
            </a:r>
          </a:p>
          <a:p>
            <a:pPr eaLnBrk="1" hangingPunct="1"/>
            <a:endParaRPr lang="en-GB" sz="2800" dirty="0" smtClean="0"/>
          </a:p>
          <a:p>
            <a:pPr eaLnBrk="1" hangingPunct="1"/>
            <a:r>
              <a:rPr lang="en-GB" sz="2800" dirty="0" smtClean="0"/>
              <a:t>The group leader serves as the external interface of the group but does not allocate specific work items.</a:t>
            </a:r>
          </a:p>
          <a:p>
            <a:pPr eaLnBrk="1" hangingPunct="1"/>
            <a:r>
              <a:rPr lang="en-GB" sz="2800" dirty="0" smtClean="0"/>
              <a:t>Rather, work is discussed by the group as a whole and tasks are allocated according to ability and experience.</a:t>
            </a:r>
          </a:p>
          <a:p>
            <a:pPr eaLnBrk="1" hangingPunct="1"/>
            <a:endParaRPr lang="en-GB" sz="2600" dirty="0" smtClean="0"/>
          </a:p>
          <a:p>
            <a:pPr eaLnBrk="1" hangingPunct="1"/>
            <a:r>
              <a:rPr lang="en-GB" sz="2600" dirty="0" smtClean="0"/>
              <a:t>This approach is successful for groups where all members are experienced and competent.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D5B344-BBE6-4A5E-9B38-C5AC9FC1B0CF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 smtClean="0"/>
              <a:t>Extreme Programming Groups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2600" dirty="0" smtClean="0"/>
              <a:t>Extreme programming groups are variants of an informal, democratic organisation.</a:t>
            </a:r>
          </a:p>
          <a:p>
            <a:pPr eaLnBrk="1" hangingPunct="1"/>
            <a:endParaRPr lang="en-GB" sz="2600" dirty="0" smtClean="0"/>
          </a:p>
          <a:p>
            <a:pPr eaLnBrk="1" hangingPunct="1"/>
            <a:r>
              <a:rPr lang="en-GB" sz="2600" dirty="0" smtClean="0"/>
              <a:t>In extreme programming groups, some ‘management’ decisions are devolved to group members.</a:t>
            </a:r>
          </a:p>
          <a:p>
            <a:pPr eaLnBrk="1" hangingPunct="1"/>
            <a:endParaRPr lang="en-GB" sz="2600" dirty="0" smtClean="0"/>
          </a:p>
          <a:p>
            <a:pPr eaLnBrk="1" hangingPunct="1"/>
            <a:r>
              <a:rPr lang="en-GB" sz="2600" dirty="0" smtClean="0"/>
              <a:t>Programmers work in pairs and take a collective responsibility for code that is developed.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B5F497-B774-4DB5-BBEA-B65BB39A7BB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Chief Programmer Teams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600" dirty="0" smtClean="0"/>
              <a:t>Chief programmer teams consist of a kernel of specialists helped by others added to the project as required.</a:t>
            </a:r>
          </a:p>
          <a:p>
            <a:r>
              <a:rPr lang="en-GB" sz="2600" dirty="0" smtClean="0"/>
              <a:t>The motivation behind their development is the wide difference in ability in different programmers.</a:t>
            </a:r>
          </a:p>
          <a:p>
            <a:endParaRPr lang="en-GB" sz="2600" dirty="0" smtClean="0"/>
          </a:p>
          <a:p>
            <a:r>
              <a:rPr lang="en-GB" sz="2600" dirty="0" smtClean="0"/>
              <a:t>Chief programmer teams provide a supporting environment for very able programmers to be responsible for most of the system development.</a:t>
            </a:r>
            <a:endParaRPr lang="en-US" sz="26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Problems 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1138"/>
            <a:ext cx="8229600" cy="490019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GB" sz="2600" dirty="0" smtClean="0"/>
              <a:t>This chief programmer approach, in different forms, has been successful in some settings.</a:t>
            </a:r>
          </a:p>
          <a:p>
            <a:pPr eaLnBrk="1" hangingPunct="1">
              <a:lnSpc>
                <a:spcPct val="90000"/>
              </a:lnSpc>
            </a:pPr>
            <a:r>
              <a:rPr lang="en-GB" sz="2600" dirty="0" smtClean="0"/>
              <a:t>However, it suffers from a number of problems: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600" dirty="0" smtClean="0">
                <a:solidFill>
                  <a:schemeClr val="tx1"/>
                </a:solidFill>
              </a:rPr>
              <a:t>Talented designers and programmers are hard to find. Without exceptional people in these roles, the approach will fail;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600" dirty="0" smtClean="0">
                <a:solidFill>
                  <a:schemeClr val="tx1"/>
                </a:solidFill>
              </a:rPr>
              <a:t>Other group members may resent the chief programmer taking the credit for success so may deliberately undermine his/her role;</a:t>
            </a:r>
          </a:p>
          <a:p>
            <a:pPr lvl="1" eaLnBrk="1" hangingPunct="1">
              <a:lnSpc>
                <a:spcPct val="90000"/>
              </a:lnSpc>
            </a:pPr>
            <a:endParaRPr lang="en-GB" sz="2400" dirty="0" smtClean="0"/>
          </a:p>
          <a:p>
            <a:pPr lvl="1" eaLnBrk="1" hangingPunct="1">
              <a:lnSpc>
                <a:spcPct val="90000"/>
              </a:lnSpc>
            </a:pPr>
            <a:endParaRPr lang="en-GB" sz="2400" dirty="0" smtClean="0"/>
          </a:p>
          <a:p>
            <a:pPr lvl="1" algn="r" eaLnBrk="1" hangingPunct="1">
              <a:lnSpc>
                <a:spcPct val="90000"/>
              </a:lnSpc>
            </a:pPr>
            <a:r>
              <a:rPr lang="en-GB" sz="2400" dirty="0" smtClean="0"/>
              <a:t>.../ continued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FD1F50-CF61-4192-A614-0930DD5DF771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Problems (2) 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GB" sz="2600" dirty="0" smtClean="0">
                <a:solidFill>
                  <a:schemeClr val="tx1"/>
                </a:solidFill>
              </a:rPr>
              <a:t>There is a high project risk as the project will fail if both the chief and deputy programmer are unavailable.</a:t>
            </a:r>
          </a:p>
          <a:p>
            <a:pPr lvl="1" eaLnBrk="1" hangingPunct="1">
              <a:lnSpc>
                <a:spcPct val="90000"/>
              </a:lnSpc>
            </a:pPr>
            <a:endParaRPr lang="en-GB" sz="2600" dirty="0" smtClean="0">
              <a:solidFill>
                <a:schemeClr val="tx1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GB" sz="2600" dirty="0" smtClean="0">
                <a:solidFill>
                  <a:schemeClr val="tx1"/>
                </a:solidFill>
              </a:rPr>
              <a:t>The organisational structures and grades in a company may be unable to accommodate this type of group.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FD1F50-CF61-4192-A614-0930DD5DF771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AU" sz="2600" dirty="0" smtClean="0"/>
              <a:t>Bridging the gap between the various stakeholders, defining technical requirements, defining the Information Systems scope.</a:t>
            </a:r>
          </a:p>
          <a:p>
            <a:pPr eaLnBrk="1" hangingPunct="1">
              <a:lnSpc>
                <a:spcPct val="90000"/>
              </a:lnSpc>
            </a:pPr>
            <a:endParaRPr lang="en-AU" sz="2600" dirty="0" smtClean="0"/>
          </a:p>
          <a:p>
            <a:pPr eaLnBrk="1" hangingPunct="1">
              <a:lnSpc>
                <a:spcPct val="90000"/>
              </a:lnSpc>
            </a:pPr>
            <a:r>
              <a:rPr lang="en-AU" sz="2600" dirty="0" smtClean="0"/>
              <a:t>Skilled at working with end-users to determine what their computational needs are.</a:t>
            </a:r>
          </a:p>
          <a:p>
            <a:pPr eaLnBrk="1" hangingPunct="1">
              <a:lnSpc>
                <a:spcPct val="90000"/>
              </a:lnSpc>
            </a:pPr>
            <a:endParaRPr lang="en-AU" sz="2600" dirty="0" smtClean="0"/>
          </a:p>
          <a:p>
            <a:pPr eaLnBrk="1" hangingPunct="1">
              <a:lnSpc>
                <a:spcPct val="90000"/>
              </a:lnSpc>
            </a:pPr>
            <a:r>
              <a:rPr lang="en-AU" sz="2600" dirty="0" smtClean="0"/>
              <a:t>The systems analyst has some organisational experience which is useful in determining if a user's requests are feasible – but, really, their perspective is mainly that of </a:t>
            </a:r>
            <a:r>
              <a:rPr lang="en-AU" sz="2600" b="1" dirty="0" smtClean="0"/>
              <a:t>the technology.</a:t>
            </a:r>
            <a:endParaRPr lang="en-GB" sz="260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Systems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6A0280-6DB7-40D1-A84C-7B25AE5E7BDC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IE" sz="3800" dirty="0" smtClean="0"/>
              <a:t>Information System as a Project</a:t>
            </a:r>
            <a:endParaRPr lang="en-US" sz="3800" dirty="0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IE" sz="2800" dirty="0" smtClean="0"/>
              <a:t>An information system will usually need to be built.</a:t>
            </a:r>
          </a:p>
          <a:p>
            <a:pPr eaLnBrk="1" hangingPunct="1"/>
            <a:endParaRPr lang="en-IE" sz="2800" dirty="0" smtClean="0"/>
          </a:p>
          <a:p>
            <a:pPr eaLnBrk="1" hangingPunct="1"/>
            <a:r>
              <a:rPr lang="en-IE" sz="2800" dirty="0" smtClean="0"/>
              <a:t>The building of an information system will be a major project, usually.</a:t>
            </a:r>
          </a:p>
          <a:p>
            <a:pPr eaLnBrk="1" hangingPunct="1"/>
            <a:r>
              <a:rPr lang="en-IE" sz="2800" dirty="0" smtClean="0"/>
              <a:t>A project makes the system build manageable – controllable.</a:t>
            </a:r>
          </a:p>
          <a:p>
            <a:pPr eaLnBrk="1" hangingPunct="1"/>
            <a:r>
              <a:rPr lang="en-IE" sz="2800" dirty="0" smtClean="0"/>
              <a:t>Project management needs a project manager.</a:t>
            </a:r>
          </a:p>
          <a:p>
            <a:pPr eaLnBrk="1" hangingPunct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AD0A8F-C96B-4E69-BD6A-414D7F0EA9F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What a Systems Analyst Does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GB" sz="2800" dirty="0" smtClean="0"/>
              <a:t>Conducts feasibility studies (with alternatives)</a:t>
            </a:r>
          </a:p>
          <a:p>
            <a:pPr>
              <a:lnSpc>
                <a:spcPct val="90000"/>
              </a:lnSpc>
            </a:pPr>
            <a:r>
              <a:rPr lang="en-GB" sz="2800" dirty="0" smtClean="0"/>
              <a:t>Liaises with users and determines requirements</a:t>
            </a:r>
          </a:p>
          <a:p>
            <a:pPr>
              <a:lnSpc>
                <a:spcPct val="90000"/>
              </a:lnSpc>
            </a:pPr>
            <a:r>
              <a:rPr lang="en-GB" sz="2800" dirty="0" smtClean="0"/>
              <a:t>Finds out facts important to the design of the proposed system</a:t>
            </a:r>
          </a:p>
          <a:p>
            <a:pPr>
              <a:lnSpc>
                <a:spcPct val="90000"/>
              </a:lnSpc>
            </a:pPr>
            <a:r>
              <a:rPr lang="en-GB" sz="2800" dirty="0" smtClean="0"/>
              <a:t>Determines human and computer procedures that will make up the new system</a:t>
            </a:r>
          </a:p>
          <a:p>
            <a:pPr>
              <a:lnSpc>
                <a:spcPct val="90000"/>
              </a:lnSpc>
            </a:pPr>
            <a:r>
              <a:rPr lang="en-GB" sz="2800" dirty="0" smtClean="0"/>
              <a:t>Designs data storage (files) and interfaces</a:t>
            </a:r>
          </a:p>
          <a:p>
            <a:pPr>
              <a:lnSpc>
                <a:spcPct val="90000"/>
              </a:lnSpc>
            </a:pPr>
            <a:r>
              <a:rPr lang="en-GB" sz="2800" dirty="0" smtClean="0"/>
              <a:t>Writes program specifications</a:t>
            </a:r>
          </a:p>
          <a:p>
            <a:pPr>
              <a:lnSpc>
                <a:spcPct val="90000"/>
              </a:lnSpc>
            </a:pPr>
            <a:r>
              <a:rPr lang="en-GB" sz="2800" dirty="0" smtClean="0"/>
              <a:t>Tests programs and systems</a:t>
            </a:r>
          </a:p>
          <a:p>
            <a:pPr>
              <a:lnSpc>
                <a:spcPct val="90000"/>
              </a:lnSpc>
            </a:pPr>
            <a:r>
              <a:rPr lang="en-GB" sz="2800" dirty="0" smtClean="0"/>
              <a:t>Designs implementation procedures</a:t>
            </a:r>
          </a:p>
          <a:p>
            <a:pPr>
              <a:lnSpc>
                <a:spcPct val="90000"/>
              </a:lnSpc>
            </a:pPr>
            <a:r>
              <a:rPr lang="en-GB" sz="2800" dirty="0" smtClean="0"/>
              <a:t>Documents the system</a:t>
            </a:r>
          </a:p>
          <a:p>
            <a:pPr>
              <a:lnSpc>
                <a:spcPct val="90000"/>
              </a:lnSpc>
            </a:pPr>
            <a:r>
              <a:rPr lang="en-GB" sz="2800" dirty="0" smtClean="0"/>
              <a:t>Plans, monitors and controls the systems development</a:t>
            </a:r>
          </a:p>
          <a:p>
            <a:pPr>
              <a:lnSpc>
                <a:spcPct val="90000"/>
              </a:lnSpc>
            </a:pPr>
            <a:r>
              <a:rPr lang="en-GB" sz="2800" dirty="0" smtClean="0"/>
              <a:t>Reviews how successful the project was</a:t>
            </a:r>
          </a:p>
          <a:p>
            <a:pPr>
              <a:lnSpc>
                <a:spcPct val="90000"/>
              </a:lnSpc>
            </a:pPr>
            <a:r>
              <a:rPr lang="en-GB" sz="2800" dirty="0" smtClean="0"/>
              <a:t>Oversees the maintenance of the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17A8-0E06-4059-AC45-433E2E67A85D}" type="slidenum">
              <a:rPr kumimoji="0" lang="en-US" smtClean="0"/>
              <a:pPr/>
              <a:t>30</a:t>
            </a:fld>
            <a:endParaRPr kumimoji="0"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600" dirty="0" smtClean="0"/>
              <a:t>Systems Thinking – the analyst must</a:t>
            </a:r>
          </a:p>
          <a:p>
            <a:pPr lvl="2" eaLnBrk="1" hangingPunct="1">
              <a:lnSpc>
                <a:spcPct val="90000"/>
              </a:lnSpc>
            </a:pPr>
            <a:r>
              <a:rPr lang="en-GB" sz="2000" dirty="0" smtClean="0"/>
              <a:t>understand systems concepts</a:t>
            </a:r>
          </a:p>
          <a:p>
            <a:pPr lvl="2" eaLnBrk="1" hangingPunct="1">
              <a:lnSpc>
                <a:spcPct val="90000"/>
              </a:lnSpc>
            </a:pPr>
            <a:r>
              <a:rPr lang="en-GB" sz="2000" dirty="0" smtClean="0"/>
              <a:t>be able to apply systems thinking to Information Systems</a:t>
            </a:r>
          </a:p>
          <a:p>
            <a:pPr eaLnBrk="1" hangingPunct="1">
              <a:lnSpc>
                <a:spcPct val="90000"/>
              </a:lnSpc>
            </a:pPr>
            <a:endParaRPr lang="en-GB" sz="2600" dirty="0" smtClean="0"/>
          </a:p>
          <a:p>
            <a:pPr eaLnBrk="1" hangingPunct="1">
              <a:lnSpc>
                <a:spcPct val="90000"/>
              </a:lnSpc>
            </a:pPr>
            <a:r>
              <a:rPr lang="en-GB" sz="2600" dirty="0" smtClean="0"/>
              <a:t>Organisational Knowledge – the analyst must</a:t>
            </a:r>
          </a:p>
          <a:p>
            <a:pPr lvl="2" eaLnBrk="1" hangingPunct="1">
              <a:lnSpc>
                <a:spcPct val="90000"/>
              </a:lnSpc>
            </a:pPr>
            <a:r>
              <a:rPr lang="en-GB" sz="2000" dirty="0" smtClean="0"/>
              <a:t>be able to identify processes / internal politics</a:t>
            </a:r>
          </a:p>
          <a:p>
            <a:pPr lvl="2" eaLnBrk="1" hangingPunct="1">
              <a:lnSpc>
                <a:spcPct val="90000"/>
              </a:lnSpc>
            </a:pPr>
            <a:r>
              <a:rPr lang="en-GB" sz="2000" dirty="0" smtClean="0"/>
              <a:t>be able to negotiate the competitive and regulative environment / strategies and tactics</a:t>
            </a:r>
          </a:p>
          <a:p>
            <a:pPr eaLnBrk="1" hangingPunct="1">
              <a:lnSpc>
                <a:spcPct val="90000"/>
              </a:lnSpc>
            </a:pPr>
            <a:endParaRPr lang="en-GB" sz="2600" dirty="0" smtClean="0"/>
          </a:p>
          <a:p>
            <a:pPr eaLnBrk="1" hangingPunct="1">
              <a:lnSpc>
                <a:spcPct val="90000"/>
              </a:lnSpc>
            </a:pPr>
            <a:r>
              <a:rPr lang="en-GB" sz="2600" dirty="0" smtClean="0"/>
              <a:t>The analyst must be good at problem Identification, problem/situation analysis and problem solving.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Systems Analyst Skills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6A0280-6DB7-40D1-A84C-7B25AE5E7BDC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74AFA5-3947-460B-AECF-FF1568745D45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 smtClean="0"/>
              <a:t>Systems Analyst Skills (2)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84784"/>
            <a:ext cx="77724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600" dirty="0" smtClean="0"/>
              <a:t>Technical Skills - </a:t>
            </a:r>
          </a:p>
          <a:p>
            <a:pPr lvl="2" eaLnBrk="1" hangingPunct="1">
              <a:lnSpc>
                <a:spcPct val="90000"/>
              </a:lnSpc>
            </a:pPr>
            <a:r>
              <a:rPr lang="en-GB" sz="2000" dirty="0" smtClean="0"/>
              <a:t>understanding hardware / software</a:t>
            </a:r>
          </a:p>
          <a:p>
            <a:pPr lvl="2" eaLnBrk="1" hangingPunct="1">
              <a:lnSpc>
                <a:spcPct val="90000"/>
              </a:lnSpc>
            </a:pPr>
            <a:r>
              <a:rPr lang="en-GB" sz="2000" dirty="0" smtClean="0"/>
              <a:t>be willing to become involved in publications / professional societies / courses and conferences</a:t>
            </a:r>
          </a:p>
          <a:p>
            <a:pPr eaLnBrk="1" hangingPunct="1">
              <a:lnSpc>
                <a:spcPct val="90000"/>
              </a:lnSpc>
            </a:pPr>
            <a:r>
              <a:rPr lang="en-GB" sz="2600" dirty="0" smtClean="0"/>
              <a:t>Management Skills -</a:t>
            </a:r>
          </a:p>
          <a:p>
            <a:pPr lvl="2" eaLnBrk="1" hangingPunct="1">
              <a:lnSpc>
                <a:spcPct val="90000"/>
              </a:lnSpc>
            </a:pPr>
            <a:r>
              <a:rPr lang="en-GB" sz="2000" dirty="0" smtClean="0"/>
              <a:t>have some capability in resource management / project management – as well as</a:t>
            </a:r>
          </a:p>
          <a:p>
            <a:pPr lvl="2" eaLnBrk="1" hangingPunct="1">
              <a:lnSpc>
                <a:spcPct val="90000"/>
              </a:lnSpc>
            </a:pPr>
            <a:r>
              <a:rPr lang="en-GB" sz="2000" dirty="0" smtClean="0"/>
              <a:t>risk management / change management / people management</a:t>
            </a:r>
          </a:p>
          <a:p>
            <a:pPr eaLnBrk="1" hangingPunct="1">
              <a:lnSpc>
                <a:spcPct val="90000"/>
              </a:lnSpc>
            </a:pPr>
            <a:r>
              <a:rPr lang="en-GB" sz="2600" dirty="0" smtClean="0"/>
              <a:t>Interpersonal Skills – analysts must</a:t>
            </a:r>
          </a:p>
          <a:p>
            <a:pPr lvl="2" eaLnBrk="1" hangingPunct="1">
              <a:lnSpc>
                <a:spcPct val="90000"/>
              </a:lnSpc>
            </a:pPr>
            <a:r>
              <a:rPr lang="en-GB" sz="2000" dirty="0" smtClean="0"/>
              <a:t>have communication skills / working alone and in teams</a:t>
            </a:r>
          </a:p>
          <a:p>
            <a:pPr lvl="2" eaLnBrk="1" hangingPunct="1">
              <a:lnSpc>
                <a:spcPct val="90000"/>
              </a:lnSpc>
            </a:pPr>
            <a:r>
              <a:rPr lang="en-GB" sz="2000" dirty="0" smtClean="0"/>
              <a:t>be able to facilitate groups / manage expectations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A7B10AC-62BE-4C5E-A1D6-BBDF292D3A73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 smtClean="0"/>
              <a:t>Specialist Skills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GB" sz="2600" dirty="0" smtClean="0"/>
              <a:t>IT Systems Analysts used to do all these tasks but computing is getter ever more complex. It is beyond the capability of one person…</a:t>
            </a:r>
          </a:p>
          <a:p>
            <a:pPr eaLnBrk="1" hangingPunct="1"/>
            <a:endParaRPr lang="en-GB" sz="2600" dirty="0" smtClean="0"/>
          </a:p>
          <a:p>
            <a:pPr eaLnBrk="1" hangingPunct="1"/>
            <a:r>
              <a:rPr lang="en-GB" sz="2600" dirty="0" err="1" smtClean="0"/>
              <a:t>Specialisms</a:t>
            </a:r>
            <a:r>
              <a:rPr lang="en-GB" sz="2600" dirty="0" smtClean="0"/>
              <a:t> have emerged. Systems analysts may work in specific areas such as;</a:t>
            </a:r>
          </a:p>
          <a:p>
            <a:pPr lvl="1" eaLnBrk="1" hangingPunct="1"/>
            <a:r>
              <a:rPr lang="en-GB" sz="2600" dirty="0" smtClean="0">
                <a:solidFill>
                  <a:schemeClr val="tx1"/>
                </a:solidFill>
              </a:rPr>
              <a:t>Business Analysis</a:t>
            </a:r>
          </a:p>
          <a:p>
            <a:pPr lvl="1" eaLnBrk="1" hangingPunct="1"/>
            <a:r>
              <a:rPr lang="en-GB" sz="2600" dirty="0" smtClean="0">
                <a:solidFill>
                  <a:schemeClr val="tx1"/>
                </a:solidFill>
              </a:rPr>
              <a:t>Data Analysis</a:t>
            </a:r>
          </a:p>
          <a:p>
            <a:pPr lvl="1" eaLnBrk="1" hangingPunct="1"/>
            <a:r>
              <a:rPr lang="en-GB" sz="2600" dirty="0" smtClean="0">
                <a:solidFill>
                  <a:schemeClr val="tx1"/>
                </a:solidFill>
              </a:rPr>
              <a:t>Networking</a:t>
            </a:r>
          </a:p>
          <a:p>
            <a:pPr lvl="1" eaLnBrk="1" hangingPunct="1"/>
            <a:r>
              <a:rPr lang="en-GB" sz="2600" dirty="0" smtClean="0">
                <a:solidFill>
                  <a:schemeClr val="tx1"/>
                </a:solidFill>
              </a:rPr>
              <a:t>Communications … World-Wide Web (WWW) … etcetera.</a:t>
            </a:r>
            <a:endParaRPr lang="en-US" sz="26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The Role of the Systems Analyst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600" dirty="0" smtClean="0"/>
              <a:t>Rules for roles of Systems Analysis</a:t>
            </a:r>
          </a:p>
          <a:p>
            <a:pPr lvl="1">
              <a:lnSpc>
                <a:spcPct val="90000"/>
              </a:lnSpc>
            </a:pPr>
            <a:r>
              <a:rPr lang="en-GB" sz="2600" dirty="0" smtClean="0">
                <a:solidFill>
                  <a:schemeClr val="tx1"/>
                </a:solidFill>
              </a:rPr>
              <a:t>Do not assume that a computer system </a:t>
            </a:r>
            <a:r>
              <a:rPr lang="en-GB" sz="2600" b="1" dirty="0" smtClean="0">
                <a:solidFill>
                  <a:schemeClr val="tx1"/>
                </a:solidFill>
              </a:rPr>
              <a:t>is</a:t>
            </a:r>
            <a:r>
              <a:rPr lang="en-GB" sz="2600" dirty="0" smtClean="0">
                <a:solidFill>
                  <a:schemeClr val="tx1"/>
                </a:solidFill>
              </a:rPr>
              <a:t> the solution</a:t>
            </a:r>
          </a:p>
          <a:p>
            <a:pPr lvl="1">
              <a:lnSpc>
                <a:spcPct val="90000"/>
              </a:lnSpc>
            </a:pPr>
            <a:r>
              <a:rPr lang="en-GB" sz="2600" dirty="0" smtClean="0">
                <a:solidFill>
                  <a:schemeClr val="tx1"/>
                </a:solidFill>
              </a:rPr>
              <a:t>“Computerising a bad system gets you into trouble faster”</a:t>
            </a:r>
          </a:p>
          <a:p>
            <a:pPr lvl="1">
              <a:lnSpc>
                <a:spcPct val="90000"/>
              </a:lnSpc>
            </a:pPr>
            <a:r>
              <a:rPr lang="en-GB" sz="2600" dirty="0" smtClean="0">
                <a:solidFill>
                  <a:schemeClr val="tx1"/>
                </a:solidFill>
              </a:rPr>
              <a:t>Analysts do not decide the best solution</a:t>
            </a:r>
          </a:p>
          <a:p>
            <a:pPr lvl="1">
              <a:lnSpc>
                <a:spcPct val="90000"/>
              </a:lnSpc>
            </a:pPr>
            <a:r>
              <a:rPr lang="en-GB" sz="2600" dirty="0" smtClean="0">
                <a:solidFill>
                  <a:schemeClr val="tx1"/>
                </a:solidFill>
              </a:rPr>
              <a:t>The client must decide from options given</a:t>
            </a:r>
          </a:p>
          <a:p>
            <a:pPr lvl="1">
              <a:lnSpc>
                <a:spcPct val="90000"/>
              </a:lnSpc>
            </a:pPr>
            <a:r>
              <a:rPr lang="en-GB" sz="2600" dirty="0" smtClean="0">
                <a:solidFill>
                  <a:schemeClr val="tx1"/>
                </a:solidFill>
              </a:rPr>
              <a:t>The underlying business process must be sustainable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17A8-0E06-4059-AC45-433E2E67A85D}" type="slidenum">
              <a:rPr kumimoji="0" lang="en-US" smtClean="0"/>
              <a:pPr/>
              <a:t>34</a:t>
            </a:fld>
            <a:endParaRPr kumimoji="0"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72BE1C-9BD6-4B57-A5D1-F344448FE0E4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sz="3800" dirty="0" smtClean="0"/>
              <a:t>Analysis and Design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66700" y="1676400"/>
            <a:ext cx="8610600" cy="4197350"/>
            <a:chOff x="96" y="1008"/>
            <a:chExt cx="5175" cy="2774"/>
          </a:xfrm>
        </p:grpSpPr>
        <p:sp>
          <p:nvSpPr>
            <p:cNvPr id="16391" name="Rectangle 5"/>
            <p:cNvSpPr>
              <a:spLocks noChangeArrowheads="1"/>
            </p:cNvSpPr>
            <p:nvPr/>
          </p:nvSpPr>
          <p:spPr bwMode="auto">
            <a:xfrm>
              <a:off x="96" y="1057"/>
              <a:ext cx="1287" cy="313"/>
            </a:xfrm>
            <a:prstGeom prst="rect">
              <a:avLst/>
            </a:prstGeom>
            <a:solidFill>
              <a:srgbClr val="99CCFF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2" name="Rectangle 6"/>
            <p:cNvSpPr>
              <a:spLocks noChangeArrowheads="1"/>
            </p:cNvSpPr>
            <p:nvPr/>
          </p:nvSpPr>
          <p:spPr bwMode="auto">
            <a:xfrm>
              <a:off x="2636" y="2649"/>
              <a:ext cx="1287" cy="312"/>
            </a:xfrm>
            <a:prstGeom prst="rect">
              <a:avLst/>
            </a:prstGeom>
            <a:solidFill>
              <a:srgbClr val="99CCFF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3" name="Rectangle 7"/>
            <p:cNvSpPr>
              <a:spLocks noChangeArrowheads="1"/>
            </p:cNvSpPr>
            <p:nvPr/>
          </p:nvSpPr>
          <p:spPr bwMode="auto">
            <a:xfrm>
              <a:off x="2014" y="2225"/>
              <a:ext cx="1287" cy="312"/>
            </a:xfrm>
            <a:prstGeom prst="rect">
              <a:avLst/>
            </a:prstGeom>
            <a:solidFill>
              <a:srgbClr val="99CCFF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4" name="Rectangle 8"/>
            <p:cNvSpPr>
              <a:spLocks noChangeArrowheads="1"/>
            </p:cNvSpPr>
            <p:nvPr/>
          </p:nvSpPr>
          <p:spPr bwMode="auto">
            <a:xfrm>
              <a:off x="1340" y="1836"/>
              <a:ext cx="1287" cy="312"/>
            </a:xfrm>
            <a:prstGeom prst="rect">
              <a:avLst/>
            </a:prstGeom>
            <a:solidFill>
              <a:srgbClr val="99CCFF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5" name="Rectangle 9"/>
            <p:cNvSpPr>
              <a:spLocks noChangeArrowheads="1"/>
            </p:cNvSpPr>
            <p:nvPr/>
          </p:nvSpPr>
          <p:spPr bwMode="auto">
            <a:xfrm>
              <a:off x="3362" y="3038"/>
              <a:ext cx="1287" cy="312"/>
            </a:xfrm>
            <a:prstGeom prst="rect">
              <a:avLst/>
            </a:prstGeom>
            <a:solidFill>
              <a:srgbClr val="99CCFF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6" name="Rectangle 10"/>
            <p:cNvSpPr>
              <a:spLocks noChangeArrowheads="1"/>
            </p:cNvSpPr>
            <p:nvPr/>
          </p:nvSpPr>
          <p:spPr bwMode="auto">
            <a:xfrm>
              <a:off x="770" y="1447"/>
              <a:ext cx="1287" cy="312"/>
            </a:xfrm>
            <a:prstGeom prst="rect">
              <a:avLst/>
            </a:prstGeom>
            <a:solidFill>
              <a:srgbClr val="99CCFF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7" name="Rectangle 11"/>
            <p:cNvSpPr>
              <a:spLocks noChangeArrowheads="1"/>
            </p:cNvSpPr>
            <p:nvPr/>
          </p:nvSpPr>
          <p:spPr bwMode="auto">
            <a:xfrm>
              <a:off x="3984" y="3427"/>
              <a:ext cx="1287" cy="312"/>
            </a:xfrm>
            <a:prstGeom prst="rect">
              <a:avLst/>
            </a:prstGeom>
            <a:solidFill>
              <a:srgbClr val="99CCFF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8" name="Rectangle 12"/>
            <p:cNvSpPr>
              <a:spLocks noChangeArrowheads="1"/>
            </p:cNvSpPr>
            <p:nvPr/>
          </p:nvSpPr>
          <p:spPr bwMode="auto">
            <a:xfrm>
              <a:off x="1392" y="1777"/>
              <a:ext cx="975" cy="42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GB" b="1">
                  <a:latin typeface="Times New Roman" pitchFamily="18" charset="0"/>
                </a:rPr>
                <a:t>Systems</a:t>
              </a:r>
            </a:p>
            <a:p>
              <a:pPr eaLnBrk="0" hangingPunct="0"/>
              <a:r>
                <a:rPr lang="en-GB" b="1">
                  <a:latin typeface="Times New Roman" pitchFamily="18" charset="0"/>
                </a:rPr>
                <a:t>   Investigation</a:t>
              </a:r>
              <a:endParaRPr lang="en-GB" sz="2000" b="1">
                <a:latin typeface="Times New Roman" pitchFamily="18" charset="0"/>
              </a:endParaRPr>
            </a:p>
          </p:txBody>
        </p:sp>
        <p:sp>
          <p:nvSpPr>
            <p:cNvPr id="16399" name="Rectangle 13"/>
            <p:cNvSpPr>
              <a:spLocks noChangeArrowheads="1"/>
            </p:cNvSpPr>
            <p:nvPr/>
          </p:nvSpPr>
          <p:spPr bwMode="auto">
            <a:xfrm>
              <a:off x="2112" y="2160"/>
              <a:ext cx="811" cy="42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GB" b="1">
                  <a:latin typeface="Times New Roman" pitchFamily="18" charset="0"/>
                </a:rPr>
                <a:t>Systems</a:t>
              </a:r>
            </a:p>
            <a:p>
              <a:pPr eaLnBrk="0" hangingPunct="0"/>
              <a:r>
                <a:rPr lang="en-GB" b="1">
                  <a:latin typeface="Times New Roman" pitchFamily="18" charset="0"/>
                </a:rPr>
                <a:t>      Analysis</a:t>
              </a:r>
              <a:endParaRPr lang="en-GB" sz="2000" b="1">
                <a:latin typeface="Times New Roman" pitchFamily="18" charset="0"/>
              </a:endParaRPr>
            </a:p>
          </p:txBody>
        </p:sp>
        <p:sp>
          <p:nvSpPr>
            <p:cNvPr id="16400" name="Rectangle 14"/>
            <p:cNvSpPr>
              <a:spLocks noChangeArrowheads="1"/>
            </p:cNvSpPr>
            <p:nvPr/>
          </p:nvSpPr>
          <p:spPr bwMode="auto">
            <a:xfrm>
              <a:off x="2688" y="2593"/>
              <a:ext cx="746" cy="42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GB" b="1">
                  <a:latin typeface="Times New Roman" pitchFamily="18" charset="0"/>
                </a:rPr>
                <a:t>Systems</a:t>
              </a:r>
            </a:p>
            <a:p>
              <a:pPr eaLnBrk="0" hangingPunct="0"/>
              <a:r>
                <a:rPr lang="en-GB" b="1">
                  <a:latin typeface="Times New Roman" pitchFamily="18" charset="0"/>
                </a:rPr>
                <a:t>       Design</a:t>
              </a:r>
              <a:endParaRPr lang="en-GB" sz="2000" b="1">
                <a:latin typeface="Times New Roman" pitchFamily="18" charset="0"/>
              </a:endParaRPr>
            </a:p>
          </p:txBody>
        </p:sp>
        <p:sp>
          <p:nvSpPr>
            <p:cNvPr id="16401" name="Rectangle 15"/>
            <p:cNvSpPr>
              <a:spLocks noChangeArrowheads="1"/>
            </p:cNvSpPr>
            <p:nvPr/>
          </p:nvSpPr>
          <p:spPr bwMode="auto">
            <a:xfrm>
              <a:off x="3360" y="2977"/>
              <a:ext cx="1082" cy="42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GB" b="1">
                  <a:latin typeface="Times New Roman" pitchFamily="18" charset="0"/>
                </a:rPr>
                <a:t>Systems</a:t>
              </a:r>
            </a:p>
            <a:p>
              <a:pPr eaLnBrk="0" hangingPunct="0"/>
              <a:r>
                <a:rPr lang="en-GB" b="1">
                  <a:latin typeface="Times New Roman" pitchFamily="18" charset="0"/>
                </a:rPr>
                <a:t> Implementation</a:t>
              </a:r>
              <a:endParaRPr lang="en-GB" sz="2000" b="1">
                <a:latin typeface="Times New Roman" pitchFamily="18" charset="0"/>
              </a:endParaRPr>
            </a:p>
          </p:txBody>
        </p:sp>
        <p:sp>
          <p:nvSpPr>
            <p:cNvPr id="16402" name="Rectangle 16"/>
            <p:cNvSpPr>
              <a:spLocks noChangeArrowheads="1"/>
            </p:cNvSpPr>
            <p:nvPr/>
          </p:nvSpPr>
          <p:spPr bwMode="auto">
            <a:xfrm>
              <a:off x="4032" y="3360"/>
              <a:ext cx="1009" cy="42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GB" b="1">
                  <a:latin typeface="Times New Roman" pitchFamily="18" charset="0"/>
                </a:rPr>
                <a:t>Review &amp;</a:t>
              </a:r>
            </a:p>
            <a:p>
              <a:pPr eaLnBrk="0" hangingPunct="0"/>
              <a:r>
                <a:rPr lang="en-GB" b="1">
                  <a:latin typeface="Times New Roman" pitchFamily="18" charset="0"/>
                </a:rPr>
                <a:t>    Maintenance</a:t>
              </a:r>
              <a:endParaRPr lang="en-GB" sz="2000" b="1">
                <a:latin typeface="Times New Roman" pitchFamily="18" charset="0"/>
              </a:endParaRPr>
            </a:p>
          </p:txBody>
        </p:sp>
        <p:sp>
          <p:nvSpPr>
            <p:cNvPr id="16403" name="Line 17"/>
            <p:cNvSpPr>
              <a:spLocks noChangeShapeType="1"/>
            </p:cNvSpPr>
            <p:nvPr/>
          </p:nvSpPr>
          <p:spPr bwMode="auto">
            <a:xfrm>
              <a:off x="1405" y="1314"/>
              <a:ext cx="173" cy="11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4" name="Line 18"/>
            <p:cNvSpPr>
              <a:spLocks noChangeShapeType="1"/>
            </p:cNvSpPr>
            <p:nvPr/>
          </p:nvSpPr>
          <p:spPr bwMode="auto">
            <a:xfrm>
              <a:off x="2079" y="1703"/>
              <a:ext cx="224" cy="11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5" name="Line 19"/>
            <p:cNvSpPr>
              <a:spLocks noChangeShapeType="1"/>
            </p:cNvSpPr>
            <p:nvPr/>
          </p:nvSpPr>
          <p:spPr bwMode="auto">
            <a:xfrm>
              <a:off x="2649" y="2092"/>
              <a:ext cx="225" cy="11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6" name="Line 20"/>
            <p:cNvSpPr>
              <a:spLocks noChangeShapeType="1"/>
            </p:cNvSpPr>
            <p:nvPr/>
          </p:nvSpPr>
          <p:spPr bwMode="auto">
            <a:xfrm>
              <a:off x="3323" y="2481"/>
              <a:ext cx="276" cy="153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7" name="Line 21"/>
            <p:cNvSpPr>
              <a:spLocks noChangeShapeType="1"/>
            </p:cNvSpPr>
            <p:nvPr/>
          </p:nvSpPr>
          <p:spPr bwMode="auto">
            <a:xfrm>
              <a:off x="3945" y="2905"/>
              <a:ext cx="224" cy="11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8" name="Line 22"/>
            <p:cNvSpPr>
              <a:spLocks noChangeShapeType="1"/>
            </p:cNvSpPr>
            <p:nvPr/>
          </p:nvSpPr>
          <p:spPr bwMode="auto">
            <a:xfrm>
              <a:off x="4671" y="3294"/>
              <a:ext cx="224" cy="11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9" name="Rectangle 23"/>
            <p:cNvSpPr>
              <a:spLocks noChangeArrowheads="1"/>
            </p:cNvSpPr>
            <p:nvPr/>
          </p:nvSpPr>
          <p:spPr bwMode="auto">
            <a:xfrm>
              <a:off x="816" y="1392"/>
              <a:ext cx="796" cy="42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GB" b="1">
                  <a:latin typeface="Times New Roman" pitchFamily="18" charset="0"/>
                </a:rPr>
                <a:t>Feasibility</a:t>
              </a:r>
            </a:p>
            <a:p>
              <a:pPr eaLnBrk="0" hangingPunct="0"/>
              <a:r>
                <a:rPr lang="en-GB" b="1">
                  <a:latin typeface="Times New Roman" pitchFamily="18" charset="0"/>
                </a:rPr>
                <a:t>          Study</a:t>
              </a:r>
              <a:endParaRPr lang="en-GB" sz="2000" b="1">
                <a:latin typeface="Times New Roman" pitchFamily="18" charset="0"/>
              </a:endParaRPr>
            </a:p>
          </p:txBody>
        </p:sp>
        <p:sp>
          <p:nvSpPr>
            <p:cNvPr id="16410" name="Rectangle 24"/>
            <p:cNvSpPr>
              <a:spLocks noChangeArrowheads="1"/>
            </p:cNvSpPr>
            <p:nvPr/>
          </p:nvSpPr>
          <p:spPr bwMode="auto">
            <a:xfrm>
              <a:off x="192" y="1008"/>
              <a:ext cx="1139" cy="2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/>
              <a:r>
                <a:rPr lang="en-GB" b="1">
                  <a:latin typeface="Times New Roman" pitchFamily="18" charset="0"/>
                </a:rPr>
                <a:t>Project Selection</a:t>
              </a:r>
              <a:endParaRPr lang="en-GB" sz="2000" b="1">
                <a:latin typeface="Times New Roman" pitchFamily="18" charset="0"/>
              </a:endParaRPr>
            </a:p>
          </p:txBody>
        </p:sp>
        <p:sp>
          <p:nvSpPr>
            <p:cNvPr id="16411" name="Text Box 25"/>
            <p:cNvSpPr txBox="1">
              <a:spLocks noChangeArrowheads="1"/>
            </p:cNvSpPr>
            <p:nvPr/>
          </p:nvSpPr>
          <p:spPr bwMode="auto">
            <a:xfrm>
              <a:off x="3014" y="1465"/>
              <a:ext cx="110" cy="30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endParaRPr lang="en-US" sz="2400">
                <a:latin typeface="Book Antiqua" pitchFamily="18" charset="0"/>
              </a:endParaRPr>
            </a:p>
          </p:txBody>
        </p:sp>
      </p:grpSp>
      <p:sp>
        <p:nvSpPr>
          <p:cNvPr id="16389" name="Rectangle 26"/>
          <p:cNvSpPr>
            <a:spLocks noChangeArrowheads="1"/>
          </p:cNvSpPr>
          <p:nvPr/>
        </p:nvSpPr>
        <p:spPr bwMode="auto">
          <a:xfrm>
            <a:off x="323850" y="5300663"/>
            <a:ext cx="510540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None/>
            </a:pPr>
            <a:r>
              <a:rPr lang="en-GB" sz="2000"/>
              <a:t>Design is building upon the              analysis to develop the selected solution</a:t>
            </a:r>
          </a:p>
        </p:txBody>
      </p:sp>
      <p:sp>
        <p:nvSpPr>
          <p:cNvPr id="16390" name="Text Box 27"/>
          <p:cNvSpPr txBox="1">
            <a:spLocks noChangeArrowheads="1"/>
          </p:cNvSpPr>
          <p:nvPr/>
        </p:nvSpPr>
        <p:spPr bwMode="auto">
          <a:xfrm>
            <a:off x="4859338" y="1557338"/>
            <a:ext cx="27352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Analysis is the problem solving stage</a:t>
            </a:r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12682D1-E75B-49AC-8B07-FEF4BD2527F9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 smtClean="0"/>
              <a:t>Design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556792"/>
            <a:ext cx="7772400" cy="40767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GB" sz="2600" dirty="0" smtClean="0"/>
              <a:t>“Stating </a:t>
            </a:r>
            <a:r>
              <a:rPr lang="en-GB" sz="2600" i="1" dirty="0" smtClean="0"/>
              <a:t>how</a:t>
            </a:r>
            <a:r>
              <a:rPr lang="en-GB" sz="2600" dirty="0" smtClean="0"/>
              <a:t> a system will be constructed without actually building it.” (</a:t>
            </a:r>
            <a:r>
              <a:rPr lang="en-GB" sz="2600" dirty="0" err="1" smtClean="0"/>
              <a:t>Rumbaugh</a:t>
            </a:r>
            <a:r>
              <a:rPr lang="en-GB" sz="2600" dirty="0" smtClean="0"/>
              <a:t>)</a:t>
            </a:r>
          </a:p>
          <a:p>
            <a:pPr eaLnBrk="1" hangingPunct="1"/>
            <a:endParaRPr lang="en-GB" sz="2600" dirty="0" smtClean="0"/>
          </a:p>
          <a:p>
            <a:pPr eaLnBrk="1" hangingPunct="1"/>
            <a:r>
              <a:rPr lang="en-GB" sz="2600" dirty="0" smtClean="0"/>
              <a:t>A construction industry corollary;</a:t>
            </a:r>
          </a:p>
          <a:p>
            <a:pPr lvl="1" eaLnBrk="1" hangingPunct="1"/>
            <a:r>
              <a:rPr lang="en-GB" sz="2600" dirty="0" smtClean="0">
                <a:solidFill>
                  <a:schemeClr val="tx1"/>
                </a:solidFill>
              </a:rPr>
              <a:t>Sketch plans</a:t>
            </a:r>
          </a:p>
          <a:p>
            <a:pPr lvl="1" eaLnBrk="1" hangingPunct="1"/>
            <a:r>
              <a:rPr lang="en-GB" sz="2600" dirty="0" smtClean="0">
                <a:solidFill>
                  <a:schemeClr val="tx1"/>
                </a:solidFill>
              </a:rPr>
              <a:t>Outline</a:t>
            </a:r>
          </a:p>
          <a:p>
            <a:pPr lvl="1" eaLnBrk="1" hangingPunct="1"/>
            <a:r>
              <a:rPr lang="en-GB" sz="2600" dirty="0" smtClean="0">
                <a:solidFill>
                  <a:schemeClr val="tx1"/>
                </a:solidFill>
              </a:rPr>
              <a:t>Detail</a:t>
            </a:r>
          </a:p>
          <a:p>
            <a:pPr lvl="1" eaLnBrk="1" hangingPunct="1"/>
            <a:r>
              <a:rPr lang="en-GB" sz="2600" dirty="0" smtClean="0">
                <a:solidFill>
                  <a:schemeClr val="tx1"/>
                </a:solidFill>
              </a:rPr>
              <a:t>Written Specifications ….THEN</a:t>
            </a:r>
          </a:p>
          <a:p>
            <a:pPr lvl="1" eaLnBrk="1" hangingPunct="1"/>
            <a:r>
              <a:rPr lang="en-GB" sz="2600" dirty="0" smtClean="0">
                <a:solidFill>
                  <a:schemeClr val="tx1"/>
                </a:solidFill>
              </a:rPr>
              <a:t>Actual construction (For Information Systems, that would be a good idea!)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AC64AD-3685-4317-9F8C-2E9F0A7438AF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 smtClean="0"/>
              <a:t>When to Design?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2600" dirty="0" smtClean="0"/>
              <a:t>Alongside construction (e.g. Just In Time?)</a:t>
            </a:r>
          </a:p>
          <a:p>
            <a:pPr eaLnBrk="1" hangingPunct="1">
              <a:buFontTx/>
              <a:buNone/>
            </a:pPr>
            <a:endParaRPr lang="en-GB" sz="2200" dirty="0" smtClean="0"/>
          </a:p>
          <a:p>
            <a:pPr eaLnBrk="1" hangingPunct="1"/>
            <a:r>
              <a:rPr lang="en-GB" sz="2600" dirty="0" smtClean="0"/>
              <a:t>Alongside Analysis (finding solutions to problems as we go along – often only in outline)?</a:t>
            </a:r>
          </a:p>
          <a:p>
            <a:pPr eaLnBrk="1" hangingPunct="1">
              <a:buFontTx/>
              <a:buNone/>
            </a:pPr>
            <a:endParaRPr lang="en-GB" sz="2200" dirty="0" smtClean="0"/>
          </a:p>
          <a:p>
            <a:pPr eaLnBrk="1" hangingPunct="1"/>
            <a:r>
              <a:rPr lang="en-GB" sz="2600" dirty="0" smtClean="0"/>
              <a:t>After the analysis stage (e.g. detailed design)?</a:t>
            </a:r>
          </a:p>
          <a:p>
            <a:pPr eaLnBrk="1" hangingPunct="1"/>
            <a:r>
              <a:rPr lang="en-GB" sz="2600" dirty="0" smtClean="0"/>
              <a:t>Or both – as in rapid development (RAD – Rapid Application Development – or prototyping).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Analyst as Designer</a:t>
            </a:r>
            <a:endParaRPr lang="en-US" dirty="0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800" dirty="0" smtClean="0"/>
              <a:t>Does a systems analyst get involved in systems design?</a:t>
            </a:r>
          </a:p>
          <a:p>
            <a:endParaRPr lang="en-IE" sz="2800" dirty="0" smtClean="0"/>
          </a:p>
          <a:p>
            <a:r>
              <a:rPr lang="en-IE" sz="2600" dirty="0" smtClean="0"/>
              <a:t>Sometimes.</a:t>
            </a:r>
          </a:p>
          <a:p>
            <a:endParaRPr lang="en-IE" sz="2600" dirty="0" smtClean="0"/>
          </a:p>
          <a:p>
            <a:r>
              <a:rPr lang="en-IE" sz="2600" dirty="0" smtClean="0"/>
              <a:t>There follows a few points about design that are pertinent to an analyst/designer or an analyst/programmer.</a:t>
            </a:r>
            <a:endParaRPr lang="en-US" sz="2600" dirty="0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AB26ED-1CFC-4909-925E-F260F0F395B7}" type="slidenum">
              <a:rPr lang="en-US" smtClean="0"/>
              <a:pPr/>
              <a:t>38</a:t>
            </a:fld>
            <a:endParaRPr lang="en-US" smtClean="0"/>
          </a:p>
        </p:txBody>
      </p:sp>
    </p:spTree>
  </p:cSld>
  <p:clrMapOvr>
    <a:masterClrMapping/>
  </p:clrMapOvr>
  <p:transition advClick="0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1563892-AD88-4443-9C2E-26DE706CE64F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 smtClean="0"/>
              <a:t>When to Design?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800" dirty="0" smtClean="0"/>
              <a:t>By the way, there is usually a distinction between ‘Logical Design’ and ‘Physical Design’.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sz="2800" dirty="0" smtClean="0"/>
          </a:p>
          <a:p>
            <a:pPr eaLnBrk="1" hangingPunct="1">
              <a:lnSpc>
                <a:spcPct val="90000"/>
              </a:lnSpc>
            </a:pPr>
            <a:r>
              <a:rPr lang="en-GB" sz="2600" dirty="0" smtClean="0"/>
              <a:t>Why?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sz="2600" dirty="0" smtClean="0"/>
          </a:p>
          <a:p>
            <a:pPr eaLnBrk="1" hangingPunct="1">
              <a:lnSpc>
                <a:spcPct val="90000"/>
              </a:lnSpc>
            </a:pPr>
            <a:r>
              <a:rPr lang="en-GB" sz="2600" dirty="0" smtClean="0"/>
              <a:t>There is an independence of the physical implementation.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34C43E-A80F-4D13-98BD-886A430AD956}" type="slidenum">
              <a:rPr lang="en-US" smtClean="0"/>
              <a:pPr>
                <a:defRPr/>
              </a:pPr>
              <a:t>4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Manager of a Project</a:t>
            </a:r>
            <a:endParaRPr lang="en-US" dirty="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2800" dirty="0" smtClean="0"/>
              <a:t>The Project Manager:</a:t>
            </a:r>
          </a:p>
          <a:p>
            <a:pPr lvl="1" eaLnBrk="1" hangingPunct="1"/>
            <a:r>
              <a:rPr lang="en-GB" sz="2800" dirty="0" smtClean="0">
                <a:solidFill>
                  <a:schemeClr val="tx1"/>
                </a:solidFill>
              </a:rPr>
              <a:t>Defines and reviews deliverables,</a:t>
            </a:r>
          </a:p>
          <a:p>
            <a:pPr lvl="1" eaLnBrk="1" hangingPunct="1"/>
            <a:r>
              <a:rPr lang="en-GB" sz="2800" dirty="0" smtClean="0">
                <a:solidFill>
                  <a:schemeClr val="tx1"/>
                </a:solidFill>
              </a:rPr>
              <a:t>Estimates resources,</a:t>
            </a:r>
          </a:p>
          <a:p>
            <a:pPr lvl="1" eaLnBrk="1" hangingPunct="1"/>
            <a:r>
              <a:rPr lang="en-GB" sz="2800" dirty="0" smtClean="0">
                <a:solidFill>
                  <a:schemeClr val="tx1"/>
                </a:solidFill>
              </a:rPr>
              <a:t>Plans, schedules and tracks tasks,</a:t>
            </a:r>
          </a:p>
          <a:p>
            <a:pPr lvl="1" eaLnBrk="1" hangingPunct="1"/>
            <a:r>
              <a:rPr lang="en-GB" sz="2800" dirty="0" smtClean="0">
                <a:solidFill>
                  <a:schemeClr val="tx1"/>
                </a:solidFill>
              </a:rPr>
              <a:t>Assesses risk,</a:t>
            </a:r>
          </a:p>
          <a:p>
            <a:pPr lvl="1" eaLnBrk="1" hangingPunct="1"/>
            <a:r>
              <a:rPr lang="en-GB" sz="2800" dirty="0" smtClean="0">
                <a:solidFill>
                  <a:schemeClr val="tx1"/>
                </a:solidFill>
              </a:rPr>
              <a:t>Resolves issues.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Click="0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8D4D5D-62FA-457E-B0E6-F05C8F531976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sz="3800" dirty="0" smtClean="0"/>
              <a:t>Systems Analysis and Design</a:t>
            </a:r>
            <a:endParaRPr lang="en-US" sz="3800" dirty="0" smtClean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2800" dirty="0" smtClean="0"/>
              <a:t>Slide </a:t>
            </a:r>
            <a:r>
              <a:rPr lang="en-GB" sz="2800" dirty="0" smtClean="0"/>
              <a:t>35 </a:t>
            </a:r>
            <a:r>
              <a:rPr lang="en-GB" sz="2800" dirty="0" smtClean="0"/>
              <a:t>showed the ‘Waterfall Model’ of Systems Analysis – it is, essentially, a Life Cycle.</a:t>
            </a:r>
          </a:p>
          <a:p>
            <a:pPr eaLnBrk="1" hangingPunct="1"/>
            <a:endParaRPr lang="en-GB" sz="2800" dirty="0" smtClean="0"/>
          </a:p>
          <a:p>
            <a:pPr eaLnBrk="1" hangingPunct="1"/>
            <a:r>
              <a:rPr lang="en-GB" sz="2800" dirty="0" smtClean="0"/>
              <a:t>It began with ‘Project Selection’ but this could also be termed, ‘Fact Finding’ with variant stages (or phases) thereafter – up until the design phase.</a:t>
            </a:r>
            <a:endParaRPr lang="en-US" sz="2800" dirty="0" smtClean="0"/>
          </a:p>
        </p:txBody>
      </p:sp>
    </p:spTree>
  </p:cSld>
  <p:clrMapOvr>
    <a:masterClrMapping/>
  </p:clrMapOvr>
  <p:transition advClick="0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BBE2E2-314C-4A23-891A-A95E70E97616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sz="3800" dirty="0" smtClean="0"/>
              <a:t>Systems Analysis and Design (2)</a:t>
            </a:r>
            <a:endParaRPr lang="en-US" sz="3800" dirty="0" smtClean="0"/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2800" dirty="0" smtClean="0"/>
              <a:t>So, for example, Requirements Modelling comes immediately after Fact-Finding logically.</a:t>
            </a:r>
          </a:p>
          <a:p>
            <a:pPr eaLnBrk="1" hangingPunct="1"/>
            <a:r>
              <a:rPr lang="en-GB" sz="2800" dirty="0" smtClean="0"/>
              <a:t>Practically speaking, it is impossible to separate the two.</a:t>
            </a:r>
          </a:p>
          <a:p>
            <a:pPr eaLnBrk="1" hangingPunct="1"/>
            <a:r>
              <a:rPr lang="en-GB" sz="2800" dirty="0" smtClean="0"/>
              <a:t>Analysts generally model as they go along so the Design phase might be reached via this model. </a:t>
            </a:r>
            <a:endParaRPr lang="en-US" sz="2800" dirty="0" smtClean="0"/>
          </a:p>
        </p:txBody>
      </p:sp>
    </p:spTree>
  </p:cSld>
  <p:clrMapOvr>
    <a:masterClrMapping/>
  </p:clrMapOvr>
  <p:transition advClick="0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49EB064-6A50-4E3E-B99E-EC6F1749E221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sz="3800" dirty="0" smtClean="0"/>
              <a:t>Systems Analysis and Design (3)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2600" dirty="0" smtClean="0"/>
              <a:t>Next step - Requirements Analysis</a:t>
            </a:r>
          </a:p>
          <a:p>
            <a:pPr eaLnBrk="1" hangingPunct="1"/>
            <a:endParaRPr lang="en-GB" sz="2000" dirty="0" smtClean="0"/>
          </a:p>
          <a:p>
            <a:pPr eaLnBrk="1" hangingPunct="1"/>
            <a:r>
              <a:rPr lang="en-GB" sz="2600" dirty="0" smtClean="0"/>
              <a:t>After that, Design</a:t>
            </a:r>
          </a:p>
          <a:p>
            <a:pPr eaLnBrk="1" hangingPunct="1"/>
            <a:endParaRPr lang="en-GB" sz="2000" dirty="0" smtClean="0"/>
          </a:p>
          <a:p>
            <a:pPr eaLnBrk="1" hangingPunct="1"/>
            <a:r>
              <a:rPr lang="en-GB" sz="2600" dirty="0" smtClean="0"/>
              <a:t>Only when we </a:t>
            </a:r>
            <a:r>
              <a:rPr lang="en-GB" sz="2600" u="sng" dirty="0" smtClean="0"/>
              <a:t>fully</a:t>
            </a:r>
            <a:r>
              <a:rPr lang="en-GB" sz="2600" dirty="0" smtClean="0"/>
              <a:t> understand the </a:t>
            </a:r>
            <a:r>
              <a:rPr lang="en-GB" sz="2600" u="sng" dirty="0" smtClean="0"/>
              <a:t>problem</a:t>
            </a:r>
            <a:r>
              <a:rPr lang="en-GB" sz="2600" dirty="0" smtClean="0"/>
              <a:t>, can we develop a complete </a:t>
            </a:r>
            <a:r>
              <a:rPr lang="en-GB" sz="2600" u="sng" dirty="0" smtClean="0"/>
              <a:t>solution</a:t>
            </a:r>
            <a:r>
              <a:rPr lang="en-GB" sz="2600" dirty="0" smtClean="0"/>
              <a:t>.</a:t>
            </a:r>
          </a:p>
          <a:p>
            <a:pPr eaLnBrk="1" hangingPunct="1"/>
            <a:endParaRPr lang="en-GB" sz="2000" dirty="0" smtClean="0"/>
          </a:p>
          <a:p>
            <a:pPr eaLnBrk="1" hangingPunct="1"/>
            <a:r>
              <a:rPr lang="en-GB" sz="2600" dirty="0" smtClean="0"/>
              <a:t>(In practice, developers often begin designing parts of the solution earlier)</a:t>
            </a:r>
          </a:p>
          <a:p>
            <a:pPr eaLnBrk="1" hangingPunct="1"/>
            <a:endParaRPr lang="en-GB" sz="2000" dirty="0" smtClean="0"/>
          </a:p>
          <a:p>
            <a:pPr eaLnBrk="1" hangingPunct="1"/>
            <a:r>
              <a:rPr lang="en-GB" sz="2600" dirty="0" smtClean="0"/>
              <a:t> A Life Cycle emerges.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B52537A-BFF9-4260-8D4B-4D0B42988E32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sz="3800" dirty="0" smtClean="0"/>
              <a:t>Systems Analysis and Design (4)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2600" dirty="0" smtClean="0"/>
              <a:t>Fact-Finding + Requirements Modelling + Requirements Analysis = the entire Systems Analysis activity.</a:t>
            </a:r>
          </a:p>
          <a:p>
            <a:pPr eaLnBrk="1" hangingPunct="1"/>
            <a:endParaRPr lang="en-GB" sz="2600" dirty="0" smtClean="0"/>
          </a:p>
          <a:p>
            <a:pPr eaLnBrk="1" hangingPunct="1"/>
            <a:r>
              <a:rPr lang="en-GB" sz="2600" dirty="0" smtClean="0"/>
              <a:t>For a strictly waterfall lifecycle:</a:t>
            </a:r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1905000" y="4445000"/>
            <a:ext cx="1524000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>
                <a:latin typeface="Book Antiqua" pitchFamily="18" charset="0"/>
              </a:rPr>
              <a:t>Fact-Finding</a:t>
            </a:r>
            <a:endParaRPr lang="en-GB" sz="2000">
              <a:latin typeface="Book Antiqua" pitchFamily="18" charset="0"/>
            </a:endParaRPr>
          </a:p>
        </p:txBody>
      </p:sp>
      <p:sp>
        <p:nvSpPr>
          <p:cNvPr id="24582" name="Text Box 5"/>
          <p:cNvSpPr txBox="1">
            <a:spLocks noChangeArrowheads="1"/>
          </p:cNvSpPr>
          <p:nvPr/>
        </p:nvSpPr>
        <p:spPr bwMode="auto">
          <a:xfrm>
            <a:off x="3505200" y="4876800"/>
            <a:ext cx="1371600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>
                <a:latin typeface="Book Antiqua" pitchFamily="18" charset="0"/>
              </a:rPr>
              <a:t>Modelling</a:t>
            </a:r>
            <a:endParaRPr lang="en-GB" sz="2000">
              <a:latin typeface="Book Antiqua" pitchFamily="18" charset="0"/>
            </a:endParaRPr>
          </a:p>
        </p:txBody>
      </p:sp>
      <p:sp>
        <p:nvSpPr>
          <p:cNvPr id="24583" name="Text Box 6"/>
          <p:cNvSpPr txBox="1">
            <a:spLocks noChangeArrowheads="1"/>
          </p:cNvSpPr>
          <p:nvPr/>
        </p:nvSpPr>
        <p:spPr bwMode="auto">
          <a:xfrm>
            <a:off x="4953000" y="5321300"/>
            <a:ext cx="1130300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>
                <a:latin typeface="Book Antiqua" pitchFamily="18" charset="0"/>
              </a:rPr>
              <a:t>Analysis</a:t>
            </a:r>
          </a:p>
        </p:txBody>
      </p:sp>
      <p:sp>
        <p:nvSpPr>
          <p:cNvPr id="24584" name="AutoShape 7"/>
          <p:cNvSpPr>
            <a:spLocks noChangeArrowheads="1"/>
          </p:cNvSpPr>
          <p:nvPr/>
        </p:nvSpPr>
        <p:spPr bwMode="auto">
          <a:xfrm flipV="1">
            <a:off x="3505200" y="4572000"/>
            <a:ext cx="304800" cy="215900"/>
          </a:xfrm>
          <a:custGeom>
            <a:avLst/>
            <a:gdLst>
              <a:gd name="T0" fmla="*/ 3072271 w 21600"/>
              <a:gd name="T1" fmla="*/ 0 h 21600"/>
              <a:gd name="T2" fmla="*/ 1843292 w 21600"/>
              <a:gd name="T3" fmla="*/ 719337 h 21600"/>
              <a:gd name="T4" fmla="*/ 0 w 21600"/>
              <a:gd name="T5" fmla="*/ 1798437 h 21600"/>
              <a:gd name="T6" fmla="*/ 1843292 w 21600"/>
              <a:gd name="T7" fmla="*/ 2158000 h 21600"/>
              <a:gd name="T8" fmla="*/ 3686570 w 21600"/>
              <a:gd name="T9" fmla="*/ 1498616 h 21600"/>
              <a:gd name="T10" fmla="*/ 4301067 w 21600"/>
              <a:gd name="T11" fmla="*/ 719337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AutoShape 8"/>
          <p:cNvSpPr>
            <a:spLocks noChangeArrowheads="1"/>
          </p:cNvSpPr>
          <p:nvPr/>
        </p:nvSpPr>
        <p:spPr bwMode="auto">
          <a:xfrm flipV="1">
            <a:off x="4953000" y="5029200"/>
            <a:ext cx="304800" cy="215900"/>
          </a:xfrm>
          <a:custGeom>
            <a:avLst/>
            <a:gdLst>
              <a:gd name="T0" fmla="*/ 3072271 w 21600"/>
              <a:gd name="T1" fmla="*/ 0 h 21600"/>
              <a:gd name="T2" fmla="*/ 1843292 w 21600"/>
              <a:gd name="T3" fmla="*/ 719337 h 21600"/>
              <a:gd name="T4" fmla="*/ 0 w 21600"/>
              <a:gd name="T5" fmla="*/ 1798437 h 21600"/>
              <a:gd name="T6" fmla="*/ 1843292 w 21600"/>
              <a:gd name="T7" fmla="*/ 2158000 h 21600"/>
              <a:gd name="T8" fmla="*/ 3686570 w 21600"/>
              <a:gd name="T9" fmla="*/ 1498616 h 21600"/>
              <a:gd name="T10" fmla="*/ 4301067 w 21600"/>
              <a:gd name="T11" fmla="*/ 719337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15E502-4E91-4365-8E77-E5964825657E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sz="3800" dirty="0" smtClean="0"/>
              <a:t>Systems Analysis and Design (5)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772400" cy="4457700"/>
          </a:xfrm>
        </p:spPr>
        <p:txBody>
          <a:bodyPr/>
          <a:lstStyle/>
          <a:p>
            <a:pPr eaLnBrk="1" hangingPunct="1"/>
            <a:r>
              <a:rPr lang="en-GB" sz="2400" dirty="0" smtClean="0"/>
              <a:t>As an iterative (repeated, looped) activity (common even within a Waterfall Life Cycle)</a:t>
            </a:r>
          </a:p>
          <a:p>
            <a:pPr eaLnBrk="1" hangingPunct="1"/>
            <a:endParaRPr lang="en-GB" sz="2400" dirty="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371600" y="3200400"/>
            <a:ext cx="2286000" cy="838200"/>
            <a:chOff x="432" y="1632"/>
            <a:chExt cx="1872" cy="672"/>
          </a:xfrm>
        </p:grpSpPr>
        <p:sp>
          <p:nvSpPr>
            <p:cNvPr id="25618" name="Text Box 5"/>
            <p:cNvSpPr txBox="1">
              <a:spLocks noChangeArrowheads="1"/>
            </p:cNvSpPr>
            <p:nvPr/>
          </p:nvSpPr>
          <p:spPr bwMode="auto">
            <a:xfrm>
              <a:off x="552" y="1727"/>
              <a:ext cx="1632" cy="51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>
                  <a:latin typeface="Book Antiqua" pitchFamily="18" charset="0"/>
                </a:rPr>
                <a:t>Learn a bit about the problem</a:t>
              </a:r>
              <a:endParaRPr lang="en-GB" sz="2200">
                <a:latin typeface="Book Antiqua" pitchFamily="18" charset="0"/>
              </a:endParaRPr>
            </a:p>
          </p:txBody>
        </p:sp>
        <p:sp>
          <p:nvSpPr>
            <p:cNvPr id="25619" name="Oval 6"/>
            <p:cNvSpPr>
              <a:spLocks noChangeArrowheads="1"/>
            </p:cNvSpPr>
            <p:nvPr/>
          </p:nvSpPr>
          <p:spPr bwMode="auto">
            <a:xfrm>
              <a:off x="432" y="1632"/>
              <a:ext cx="1872" cy="672"/>
            </a:xfrm>
            <a:prstGeom prst="ellipse">
              <a:avLst/>
            </a:prstGeom>
            <a:noFill/>
            <a:ln w="38100">
              <a:solidFill>
                <a:srgbClr val="33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5562600" y="3132138"/>
            <a:ext cx="2133600" cy="865187"/>
            <a:chOff x="3504" y="1973"/>
            <a:chExt cx="1344" cy="545"/>
          </a:xfrm>
        </p:grpSpPr>
        <p:sp>
          <p:nvSpPr>
            <p:cNvPr id="25616" name="Text Box 8"/>
            <p:cNvSpPr txBox="1">
              <a:spLocks noChangeArrowheads="1"/>
            </p:cNvSpPr>
            <p:nvPr/>
          </p:nvSpPr>
          <p:spPr bwMode="auto">
            <a:xfrm>
              <a:off x="3607" y="2044"/>
              <a:ext cx="1138" cy="4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>
                  <a:latin typeface="Book Antiqua" pitchFamily="18" charset="0"/>
                </a:rPr>
                <a:t>Model what you learned</a:t>
              </a:r>
            </a:p>
          </p:txBody>
        </p:sp>
        <p:sp>
          <p:nvSpPr>
            <p:cNvPr id="25617" name="Oval 9"/>
            <p:cNvSpPr>
              <a:spLocks noChangeArrowheads="1"/>
            </p:cNvSpPr>
            <p:nvPr/>
          </p:nvSpPr>
          <p:spPr bwMode="auto">
            <a:xfrm>
              <a:off x="3504" y="1973"/>
              <a:ext cx="1344" cy="545"/>
            </a:xfrm>
            <a:prstGeom prst="ellipse">
              <a:avLst/>
            </a:prstGeom>
            <a:noFill/>
            <a:ln w="38100">
              <a:solidFill>
                <a:srgbClr val="33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3505200" y="4876800"/>
            <a:ext cx="2514600" cy="1133475"/>
            <a:chOff x="1920" y="3168"/>
            <a:chExt cx="1872" cy="672"/>
          </a:xfrm>
        </p:grpSpPr>
        <p:sp>
          <p:nvSpPr>
            <p:cNvPr id="25614" name="Text Box 11"/>
            <p:cNvSpPr txBox="1">
              <a:spLocks noChangeArrowheads="1"/>
            </p:cNvSpPr>
            <p:nvPr/>
          </p:nvSpPr>
          <p:spPr bwMode="auto">
            <a:xfrm>
              <a:off x="2016" y="3264"/>
              <a:ext cx="1633" cy="54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>
                  <a:latin typeface="Book Antiqua" pitchFamily="18" charset="0"/>
                </a:rPr>
                <a:t>Analyse its structure and implications</a:t>
              </a:r>
              <a:endParaRPr lang="en-GB" sz="2400">
                <a:latin typeface="Book Antiqua" pitchFamily="18" charset="0"/>
              </a:endParaRPr>
            </a:p>
          </p:txBody>
        </p:sp>
        <p:sp>
          <p:nvSpPr>
            <p:cNvPr id="25615" name="Oval 12"/>
            <p:cNvSpPr>
              <a:spLocks noChangeArrowheads="1"/>
            </p:cNvSpPr>
            <p:nvPr/>
          </p:nvSpPr>
          <p:spPr bwMode="auto">
            <a:xfrm>
              <a:off x="1920" y="3168"/>
              <a:ext cx="1872" cy="672"/>
            </a:xfrm>
            <a:prstGeom prst="ellipse">
              <a:avLst/>
            </a:prstGeom>
            <a:noFill/>
            <a:ln w="38100">
              <a:solidFill>
                <a:srgbClr val="33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608" name="AutoShape 13"/>
          <p:cNvSpPr>
            <a:spLocks noChangeArrowheads="1"/>
          </p:cNvSpPr>
          <p:nvPr/>
        </p:nvSpPr>
        <p:spPr bwMode="auto">
          <a:xfrm>
            <a:off x="4038600" y="3276600"/>
            <a:ext cx="1257300" cy="609600"/>
          </a:xfrm>
          <a:prstGeom prst="rightArrow">
            <a:avLst>
              <a:gd name="adj1" fmla="val 10417"/>
              <a:gd name="adj2" fmla="val 28789"/>
            </a:avLst>
          </a:prstGeom>
          <a:solidFill>
            <a:srgbClr val="333399"/>
          </a:solidFill>
          <a:ln w="12700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9" name="AutoShape 14"/>
          <p:cNvSpPr>
            <a:spLocks noChangeArrowheads="1"/>
          </p:cNvSpPr>
          <p:nvPr/>
        </p:nvSpPr>
        <p:spPr bwMode="auto">
          <a:xfrm rot="-7421343">
            <a:off x="2743200" y="4419600"/>
            <a:ext cx="1066800" cy="609600"/>
          </a:xfrm>
          <a:prstGeom prst="rightArrow">
            <a:avLst>
              <a:gd name="adj1" fmla="val 10417"/>
              <a:gd name="adj2" fmla="val 24427"/>
            </a:avLst>
          </a:prstGeom>
          <a:solidFill>
            <a:srgbClr val="333399"/>
          </a:solidFill>
          <a:ln w="12700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0" name="AutoShape 15"/>
          <p:cNvSpPr>
            <a:spLocks noChangeArrowheads="1"/>
          </p:cNvSpPr>
          <p:nvPr/>
        </p:nvSpPr>
        <p:spPr bwMode="auto">
          <a:xfrm rot="-2936108" flipH="1" flipV="1">
            <a:off x="5259388" y="4210050"/>
            <a:ext cx="1066800" cy="609600"/>
          </a:xfrm>
          <a:prstGeom prst="rightArrow">
            <a:avLst>
              <a:gd name="adj1" fmla="val 10417"/>
              <a:gd name="adj2" fmla="val 24427"/>
            </a:avLst>
          </a:prstGeom>
          <a:solidFill>
            <a:srgbClr val="333399"/>
          </a:solidFill>
          <a:ln w="12700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1" name="Text Box 16"/>
          <p:cNvSpPr txBox="1">
            <a:spLocks noChangeArrowheads="1"/>
          </p:cNvSpPr>
          <p:nvPr/>
        </p:nvSpPr>
        <p:spPr bwMode="auto">
          <a:xfrm>
            <a:off x="6372225" y="2286000"/>
            <a:ext cx="2543175" cy="769441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200" dirty="0"/>
              <a:t>Requirements Modelling</a:t>
            </a:r>
          </a:p>
        </p:txBody>
      </p:sp>
      <p:sp>
        <p:nvSpPr>
          <p:cNvPr id="25612" name="Text Box 17"/>
          <p:cNvSpPr txBox="1">
            <a:spLocks noChangeArrowheads="1"/>
          </p:cNvSpPr>
          <p:nvPr/>
        </p:nvSpPr>
        <p:spPr bwMode="auto">
          <a:xfrm>
            <a:off x="6019800" y="4953000"/>
            <a:ext cx="2513013" cy="7694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200" dirty="0"/>
              <a:t>Requirements Analysis</a:t>
            </a:r>
          </a:p>
        </p:txBody>
      </p:sp>
      <p:sp>
        <p:nvSpPr>
          <p:cNvPr id="25613" name="Text Box 18"/>
          <p:cNvSpPr txBox="1">
            <a:spLocks noChangeArrowheads="1"/>
          </p:cNvSpPr>
          <p:nvPr/>
        </p:nvSpPr>
        <p:spPr bwMode="auto">
          <a:xfrm>
            <a:off x="304800" y="4038600"/>
            <a:ext cx="2133600" cy="430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200" dirty="0"/>
              <a:t>Fact-finding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3F63D7-27A8-4F5D-A4CB-D83ADE0CBA11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sz="3800" dirty="0" smtClean="0"/>
              <a:t>Systems Analysis and Design (6)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772400" cy="4305300"/>
          </a:xfrm>
        </p:spPr>
        <p:txBody>
          <a:bodyPr/>
          <a:lstStyle/>
          <a:p>
            <a:pPr eaLnBrk="1" hangingPunct="1"/>
            <a:r>
              <a:rPr lang="en-GB" sz="2400" smtClean="0"/>
              <a:t>Example of a fully iterative Life Cycle: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95400" y="2362200"/>
            <a:ext cx="6705600" cy="3886200"/>
            <a:chOff x="624" y="1584"/>
            <a:chExt cx="4224" cy="2448"/>
          </a:xfrm>
        </p:grpSpPr>
        <p:sp>
          <p:nvSpPr>
            <p:cNvPr id="26630" name="AutoShape 5"/>
            <p:cNvSpPr>
              <a:spLocks noChangeArrowheads="1"/>
            </p:cNvSpPr>
            <p:nvPr/>
          </p:nvSpPr>
          <p:spPr bwMode="auto">
            <a:xfrm>
              <a:off x="768" y="1728"/>
              <a:ext cx="3888" cy="2112"/>
            </a:xfrm>
            <a:custGeom>
              <a:avLst/>
              <a:gdLst>
                <a:gd name="T0" fmla="*/ 350 w 21600"/>
                <a:gd name="T1" fmla="*/ 0 h 21600"/>
                <a:gd name="T2" fmla="*/ 102 w 21600"/>
                <a:gd name="T3" fmla="*/ 30 h 21600"/>
                <a:gd name="T4" fmla="*/ 0 w 21600"/>
                <a:gd name="T5" fmla="*/ 103 h 21600"/>
                <a:gd name="T6" fmla="*/ 102 w 21600"/>
                <a:gd name="T7" fmla="*/ 176 h 21600"/>
                <a:gd name="T8" fmla="*/ 350 w 21600"/>
                <a:gd name="T9" fmla="*/ 207 h 21600"/>
                <a:gd name="T10" fmla="*/ 597 w 21600"/>
                <a:gd name="T11" fmla="*/ 176 h 21600"/>
                <a:gd name="T12" fmla="*/ 700 w 21600"/>
                <a:gd name="T13" fmla="*/ 103 h 21600"/>
                <a:gd name="T14" fmla="*/ 597 w 21600"/>
                <a:gd name="T15" fmla="*/ 3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1 w 21600"/>
                <a:gd name="T25" fmla="*/ 3160 h 21600"/>
                <a:gd name="T26" fmla="*/ 18439 w 21600"/>
                <a:gd name="T27" fmla="*/ 1844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439" y="10800"/>
                  </a:moveTo>
                  <a:cubicBezTo>
                    <a:pt x="2439" y="15418"/>
                    <a:pt x="6182" y="19161"/>
                    <a:pt x="10800" y="19161"/>
                  </a:cubicBezTo>
                  <a:cubicBezTo>
                    <a:pt x="15418" y="19161"/>
                    <a:pt x="19161" y="15418"/>
                    <a:pt x="19161" y="10800"/>
                  </a:cubicBezTo>
                  <a:cubicBezTo>
                    <a:pt x="19161" y="6182"/>
                    <a:pt x="15418" y="2439"/>
                    <a:pt x="10800" y="2439"/>
                  </a:cubicBezTo>
                  <a:cubicBezTo>
                    <a:pt x="6182" y="2439"/>
                    <a:pt x="2439" y="6182"/>
                    <a:pt x="2439" y="10800"/>
                  </a:cubicBezTo>
                  <a:close/>
                </a:path>
              </a:pathLst>
            </a:custGeom>
            <a:solidFill>
              <a:srgbClr val="3366FF"/>
            </a:solidFill>
            <a:ln w="12700">
              <a:solidFill>
                <a:srgbClr val="33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3936" y="2640"/>
              <a:ext cx="912" cy="576"/>
              <a:chOff x="3888" y="2640"/>
              <a:chExt cx="912" cy="576"/>
            </a:xfrm>
          </p:grpSpPr>
          <p:sp>
            <p:nvSpPr>
              <p:cNvPr id="26657" name="Oval 7"/>
              <p:cNvSpPr>
                <a:spLocks noChangeArrowheads="1"/>
              </p:cNvSpPr>
              <p:nvPr/>
            </p:nvSpPr>
            <p:spPr bwMode="auto">
              <a:xfrm>
                <a:off x="3888" y="2640"/>
                <a:ext cx="912" cy="57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3333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58" name="Text Box 8"/>
              <p:cNvSpPr txBox="1">
                <a:spLocks noChangeArrowheads="1"/>
              </p:cNvSpPr>
              <p:nvPr/>
            </p:nvSpPr>
            <p:spPr bwMode="auto">
              <a:xfrm>
                <a:off x="3912" y="2726"/>
                <a:ext cx="864" cy="40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>
                    <a:latin typeface="Book Antiqua" pitchFamily="18" charset="0"/>
                  </a:rPr>
                  <a:t>Analyse the model</a:t>
                </a:r>
                <a:endParaRPr lang="en-GB" sz="2800">
                  <a:latin typeface="Book Antiqua" pitchFamily="18" charset="0"/>
                </a:endParaRPr>
              </a:p>
            </p:txBody>
          </p:sp>
        </p:grp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3360" y="1824"/>
              <a:ext cx="912" cy="576"/>
              <a:chOff x="3312" y="1824"/>
              <a:chExt cx="912" cy="576"/>
            </a:xfrm>
          </p:grpSpPr>
          <p:sp>
            <p:nvSpPr>
              <p:cNvPr id="26655" name="Oval 10"/>
              <p:cNvSpPr>
                <a:spLocks noChangeArrowheads="1"/>
              </p:cNvSpPr>
              <p:nvPr/>
            </p:nvSpPr>
            <p:spPr bwMode="auto">
              <a:xfrm>
                <a:off x="3312" y="1824"/>
                <a:ext cx="912" cy="576"/>
              </a:xfrm>
              <a:prstGeom prst="ellipse">
                <a:avLst/>
              </a:prstGeom>
              <a:solidFill>
                <a:srgbClr val="CCFFFF"/>
              </a:solidFill>
              <a:ln w="38100">
                <a:solidFill>
                  <a:srgbClr val="3333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56" name="Text Box 11"/>
              <p:cNvSpPr txBox="1">
                <a:spLocks noChangeArrowheads="1"/>
              </p:cNvSpPr>
              <p:nvPr/>
            </p:nvSpPr>
            <p:spPr bwMode="auto">
              <a:xfrm>
                <a:off x="3336" y="1910"/>
                <a:ext cx="864" cy="40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>
                    <a:latin typeface="Book Antiqua" pitchFamily="18" charset="0"/>
                  </a:rPr>
                  <a:t>Model the facts</a:t>
                </a:r>
                <a:endParaRPr lang="en-GB" sz="2800">
                  <a:latin typeface="Book Antiqua" pitchFamily="18" charset="0"/>
                </a:endParaRPr>
              </a:p>
            </p:txBody>
          </p:sp>
        </p:grpSp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2160" y="1584"/>
              <a:ext cx="912" cy="576"/>
              <a:chOff x="3648" y="2688"/>
              <a:chExt cx="912" cy="576"/>
            </a:xfrm>
          </p:grpSpPr>
          <p:sp>
            <p:nvSpPr>
              <p:cNvPr id="26653" name="Oval 13"/>
              <p:cNvSpPr>
                <a:spLocks noChangeArrowheads="1"/>
              </p:cNvSpPr>
              <p:nvPr/>
            </p:nvSpPr>
            <p:spPr bwMode="auto">
              <a:xfrm>
                <a:off x="3648" y="2688"/>
                <a:ext cx="912" cy="57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3333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54" name="Text Box 14"/>
              <p:cNvSpPr txBox="1">
                <a:spLocks noChangeArrowheads="1"/>
              </p:cNvSpPr>
              <p:nvPr/>
            </p:nvSpPr>
            <p:spPr bwMode="auto">
              <a:xfrm>
                <a:off x="3672" y="2774"/>
                <a:ext cx="864" cy="40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>
                    <a:latin typeface="Book Antiqua" pitchFamily="18" charset="0"/>
                  </a:rPr>
                  <a:t>Learn some facts</a:t>
                </a:r>
                <a:endParaRPr lang="en-GB" sz="2800">
                  <a:latin typeface="Book Antiqua" pitchFamily="18" charset="0"/>
                </a:endParaRPr>
              </a:p>
            </p:txBody>
          </p:sp>
        </p:grp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828" y="1848"/>
              <a:ext cx="996" cy="624"/>
              <a:chOff x="732" y="1939"/>
              <a:chExt cx="996" cy="624"/>
            </a:xfrm>
          </p:grpSpPr>
          <p:sp>
            <p:nvSpPr>
              <p:cNvPr id="26651" name="Oval 16"/>
              <p:cNvSpPr>
                <a:spLocks noChangeArrowheads="1"/>
              </p:cNvSpPr>
              <p:nvPr/>
            </p:nvSpPr>
            <p:spPr bwMode="auto">
              <a:xfrm>
                <a:off x="732" y="1939"/>
                <a:ext cx="996" cy="62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3333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52" name="Text Box 17"/>
              <p:cNvSpPr txBox="1">
                <a:spLocks noChangeArrowheads="1"/>
              </p:cNvSpPr>
              <p:nvPr/>
            </p:nvSpPr>
            <p:spPr bwMode="auto">
              <a:xfrm>
                <a:off x="732" y="1963"/>
                <a:ext cx="996" cy="50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dirty="0">
                    <a:latin typeface="Book Antiqua" pitchFamily="18" charset="0"/>
                  </a:rPr>
                  <a:t>Review what was learnt</a:t>
                </a:r>
                <a:endParaRPr lang="en-GB" sz="2800" dirty="0">
                  <a:latin typeface="Book Antiqua" pitchFamily="18" charset="0"/>
                </a:endParaRPr>
              </a:p>
            </p:txBody>
          </p:sp>
        </p:grpSp>
        <p:grpSp>
          <p:nvGrpSpPr>
            <p:cNvPr id="7" name="Group 18"/>
            <p:cNvGrpSpPr>
              <a:grpSpLocks/>
            </p:cNvGrpSpPr>
            <p:nvPr/>
          </p:nvGrpSpPr>
          <p:grpSpPr bwMode="auto">
            <a:xfrm>
              <a:off x="624" y="2784"/>
              <a:ext cx="912" cy="576"/>
              <a:chOff x="3648" y="2688"/>
              <a:chExt cx="912" cy="576"/>
            </a:xfrm>
          </p:grpSpPr>
          <p:sp>
            <p:nvSpPr>
              <p:cNvPr id="26649" name="Oval 19"/>
              <p:cNvSpPr>
                <a:spLocks noChangeArrowheads="1"/>
              </p:cNvSpPr>
              <p:nvPr/>
            </p:nvSpPr>
            <p:spPr bwMode="auto">
              <a:xfrm>
                <a:off x="3648" y="2688"/>
                <a:ext cx="912" cy="57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3333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50" name="Text Box 20"/>
              <p:cNvSpPr txBox="1">
                <a:spLocks noChangeArrowheads="1"/>
              </p:cNvSpPr>
              <p:nvPr/>
            </p:nvSpPr>
            <p:spPr bwMode="auto">
              <a:xfrm>
                <a:off x="3672" y="2774"/>
                <a:ext cx="864" cy="40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>
                    <a:latin typeface="Book Antiqua" pitchFamily="18" charset="0"/>
                  </a:rPr>
                  <a:t>Test what you built</a:t>
                </a:r>
                <a:endParaRPr lang="en-GB" sz="2800">
                  <a:latin typeface="Book Antiqua" pitchFamily="18" charset="0"/>
                </a:endParaRPr>
              </a:p>
            </p:txBody>
          </p:sp>
        </p:grpSp>
        <p:grpSp>
          <p:nvGrpSpPr>
            <p:cNvPr id="8" name="Group 21"/>
            <p:cNvGrpSpPr>
              <a:grpSpLocks/>
            </p:cNvGrpSpPr>
            <p:nvPr/>
          </p:nvGrpSpPr>
          <p:grpSpPr bwMode="auto">
            <a:xfrm>
              <a:off x="1584" y="3360"/>
              <a:ext cx="912" cy="576"/>
              <a:chOff x="3648" y="2688"/>
              <a:chExt cx="912" cy="576"/>
            </a:xfrm>
          </p:grpSpPr>
          <p:sp>
            <p:nvSpPr>
              <p:cNvPr id="26647" name="Oval 22"/>
              <p:cNvSpPr>
                <a:spLocks noChangeArrowheads="1"/>
              </p:cNvSpPr>
              <p:nvPr/>
            </p:nvSpPr>
            <p:spPr bwMode="auto">
              <a:xfrm>
                <a:off x="3648" y="2688"/>
                <a:ext cx="912" cy="57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3333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8" name="Text Box 23"/>
              <p:cNvSpPr txBox="1">
                <a:spLocks noChangeArrowheads="1"/>
              </p:cNvSpPr>
              <p:nvPr/>
            </p:nvSpPr>
            <p:spPr bwMode="auto">
              <a:xfrm>
                <a:off x="3672" y="2774"/>
                <a:ext cx="864" cy="40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>
                    <a:latin typeface="Book Antiqua" pitchFamily="18" charset="0"/>
                  </a:rPr>
                  <a:t>Build a bit of solution</a:t>
                </a:r>
                <a:endParaRPr lang="en-GB" sz="2800">
                  <a:latin typeface="Book Antiqua" pitchFamily="18" charset="0"/>
                </a:endParaRPr>
              </a:p>
            </p:txBody>
          </p:sp>
        </p:grpSp>
        <p:grpSp>
          <p:nvGrpSpPr>
            <p:cNvPr id="9" name="Group 24"/>
            <p:cNvGrpSpPr>
              <a:grpSpLocks/>
            </p:cNvGrpSpPr>
            <p:nvPr/>
          </p:nvGrpSpPr>
          <p:grpSpPr bwMode="auto">
            <a:xfrm>
              <a:off x="2960" y="3317"/>
              <a:ext cx="939" cy="662"/>
              <a:chOff x="2960" y="3317"/>
              <a:chExt cx="939" cy="662"/>
            </a:xfrm>
          </p:grpSpPr>
          <p:sp>
            <p:nvSpPr>
              <p:cNvPr id="26645" name="Oval 25"/>
              <p:cNvSpPr>
                <a:spLocks noChangeArrowheads="1"/>
              </p:cNvSpPr>
              <p:nvPr/>
            </p:nvSpPr>
            <p:spPr bwMode="auto">
              <a:xfrm>
                <a:off x="2963" y="3317"/>
                <a:ext cx="936" cy="66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3333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6" name="Text Box 26"/>
              <p:cNvSpPr txBox="1">
                <a:spLocks noChangeArrowheads="1"/>
              </p:cNvSpPr>
              <p:nvPr/>
            </p:nvSpPr>
            <p:spPr bwMode="auto">
              <a:xfrm>
                <a:off x="2960" y="3370"/>
                <a:ext cx="928" cy="50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dirty="0">
                    <a:latin typeface="Book Antiqua" pitchFamily="18" charset="0"/>
                  </a:rPr>
                  <a:t>Design a bit of </a:t>
                </a:r>
                <a:r>
                  <a:rPr lang="en-GB" dirty="0" smtClean="0">
                    <a:latin typeface="Book Antiqua" pitchFamily="18" charset="0"/>
                  </a:rPr>
                  <a:t>solution</a:t>
                </a:r>
                <a:endParaRPr lang="en-GB" sz="2800" dirty="0">
                  <a:latin typeface="Book Antiqua" pitchFamily="18" charset="0"/>
                </a:endParaRPr>
              </a:p>
            </p:txBody>
          </p:sp>
        </p:grpSp>
        <p:sp>
          <p:nvSpPr>
            <p:cNvPr id="26638" name="AutoShape 27"/>
            <p:cNvSpPr>
              <a:spLocks noChangeArrowheads="1"/>
            </p:cNvSpPr>
            <p:nvPr/>
          </p:nvSpPr>
          <p:spPr bwMode="auto">
            <a:xfrm flipH="1">
              <a:off x="2592" y="3408"/>
              <a:ext cx="288" cy="624"/>
            </a:xfrm>
            <a:prstGeom prst="chevron">
              <a:avLst>
                <a:gd name="adj" fmla="val 64801"/>
              </a:avLst>
            </a:prstGeom>
            <a:solidFill>
              <a:srgbClr val="3366FF"/>
            </a:solidFill>
            <a:ln w="12700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9" name="AutoShape 28"/>
            <p:cNvSpPr>
              <a:spLocks noChangeArrowheads="1"/>
            </p:cNvSpPr>
            <p:nvPr/>
          </p:nvSpPr>
          <p:spPr bwMode="auto">
            <a:xfrm rot="18846792" flipH="1">
              <a:off x="3864" y="3096"/>
              <a:ext cx="288" cy="624"/>
            </a:xfrm>
            <a:prstGeom prst="chevron">
              <a:avLst>
                <a:gd name="adj" fmla="val 64801"/>
              </a:avLst>
            </a:prstGeom>
            <a:solidFill>
              <a:srgbClr val="3366FF"/>
            </a:solidFill>
            <a:ln w="12700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0" name="AutoShape 29"/>
            <p:cNvSpPr>
              <a:spLocks noChangeArrowheads="1"/>
            </p:cNvSpPr>
            <p:nvPr/>
          </p:nvSpPr>
          <p:spPr bwMode="auto">
            <a:xfrm rot="14660760" flipH="1">
              <a:off x="4200" y="2184"/>
              <a:ext cx="288" cy="624"/>
            </a:xfrm>
            <a:prstGeom prst="chevron">
              <a:avLst>
                <a:gd name="adj" fmla="val 64801"/>
              </a:avLst>
            </a:prstGeom>
            <a:solidFill>
              <a:srgbClr val="3366FF"/>
            </a:solidFill>
            <a:ln w="12700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1" name="AutoShape 30"/>
            <p:cNvSpPr>
              <a:spLocks noChangeArrowheads="1"/>
            </p:cNvSpPr>
            <p:nvPr/>
          </p:nvSpPr>
          <p:spPr bwMode="auto">
            <a:xfrm rot="11631081" flipH="1">
              <a:off x="3072" y="1584"/>
              <a:ext cx="288" cy="624"/>
            </a:xfrm>
            <a:prstGeom prst="chevron">
              <a:avLst>
                <a:gd name="adj" fmla="val 64801"/>
              </a:avLst>
            </a:prstGeom>
            <a:solidFill>
              <a:srgbClr val="3366FF"/>
            </a:solidFill>
            <a:ln w="12700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2" name="AutoShape 31"/>
            <p:cNvSpPr>
              <a:spLocks noChangeArrowheads="1"/>
            </p:cNvSpPr>
            <p:nvPr/>
          </p:nvSpPr>
          <p:spPr bwMode="auto">
            <a:xfrm rot="9508873" flipH="1">
              <a:off x="1776" y="1632"/>
              <a:ext cx="288" cy="624"/>
            </a:xfrm>
            <a:prstGeom prst="chevron">
              <a:avLst>
                <a:gd name="adj" fmla="val 64801"/>
              </a:avLst>
            </a:prstGeom>
            <a:solidFill>
              <a:srgbClr val="3366FF"/>
            </a:solidFill>
            <a:ln w="12700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3" name="AutoShape 32"/>
            <p:cNvSpPr>
              <a:spLocks noChangeArrowheads="1"/>
            </p:cNvSpPr>
            <p:nvPr/>
          </p:nvSpPr>
          <p:spPr bwMode="auto">
            <a:xfrm rot="6223575" flipH="1">
              <a:off x="888" y="2232"/>
              <a:ext cx="288" cy="624"/>
            </a:xfrm>
            <a:prstGeom prst="chevron">
              <a:avLst>
                <a:gd name="adj" fmla="val 64801"/>
              </a:avLst>
            </a:prstGeom>
            <a:solidFill>
              <a:srgbClr val="3366FF"/>
            </a:solidFill>
            <a:ln w="12700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4" name="AutoShape 33"/>
            <p:cNvSpPr>
              <a:spLocks noChangeArrowheads="1"/>
            </p:cNvSpPr>
            <p:nvPr/>
          </p:nvSpPr>
          <p:spPr bwMode="auto">
            <a:xfrm rot="2029552" flipH="1">
              <a:off x="1344" y="3120"/>
              <a:ext cx="288" cy="624"/>
            </a:xfrm>
            <a:prstGeom prst="chevron">
              <a:avLst>
                <a:gd name="adj" fmla="val 64801"/>
              </a:avLst>
            </a:prstGeom>
            <a:solidFill>
              <a:srgbClr val="3366FF"/>
            </a:solidFill>
            <a:ln w="12700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Next week’s lecture title is:</a:t>
            </a:r>
          </a:p>
          <a:p>
            <a:pPr eaLnBrk="1" hangingPunct="1"/>
            <a:endParaRPr lang="en-US" dirty="0" smtClean="0"/>
          </a:p>
          <a:p>
            <a:pPr eaLnBrk="1" hangingPunct="1">
              <a:buNone/>
            </a:pPr>
            <a:r>
              <a:rPr lang="en-IE" sz="3000" dirty="0" smtClean="0"/>
              <a:t>	</a:t>
            </a:r>
            <a:r>
              <a:rPr lang="en-IE" sz="3000" smtClean="0"/>
              <a:t>Managing complexity </a:t>
            </a:r>
            <a:endParaRPr lang="en-US" sz="3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Up Next</a:t>
            </a:r>
            <a:endParaRPr lang="en-US" dirty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DE85034-8461-434F-A239-AD5369A9B9C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46</a:t>
            </a:fld>
            <a:endParaRPr lang="en-US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B82069-7D10-4182-9E85-E8FF84AA73F0}" type="slidenum">
              <a:rPr lang="en-US" smtClean="0"/>
              <a:pPr>
                <a:defRPr/>
              </a:pPr>
              <a:t>5</a:t>
            </a:fld>
            <a:endParaRPr lang="en-US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sz="3800" dirty="0" smtClean="0"/>
              <a:t>Project Manager or IT Manager?</a:t>
            </a:r>
            <a:endParaRPr lang="en-US" sz="3800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GB" sz="2800" dirty="0" smtClean="0"/>
              <a:t>Is the Project Manager the same as an IT Manager?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GB" sz="2800" dirty="0" smtClean="0"/>
              <a:t>Strictly speaking, no.</a:t>
            </a:r>
          </a:p>
          <a:p>
            <a:pPr eaLnBrk="1" hangingPunct="1">
              <a:lnSpc>
                <a:spcPct val="90000"/>
              </a:lnSpc>
            </a:pPr>
            <a:endParaRPr lang="en-GB" sz="2800" dirty="0" smtClean="0"/>
          </a:p>
          <a:p>
            <a:pPr eaLnBrk="1" hangingPunct="1">
              <a:lnSpc>
                <a:spcPct val="90000"/>
              </a:lnSpc>
              <a:buNone/>
            </a:pPr>
            <a:r>
              <a:rPr lang="en-GB" sz="2800" dirty="0" smtClean="0"/>
              <a:t>What is the difference?</a:t>
            </a:r>
          </a:p>
          <a:p>
            <a:pPr eaLnBrk="1" hangingPunct="1">
              <a:lnSpc>
                <a:spcPct val="90000"/>
              </a:lnSpc>
            </a:pPr>
            <a:endParaRPr lang="en-GB" sz="2800" dirty="0" smtClean="0"/>
          </a:p>
          <a:p>
            <a:pPr eaLnBrk="1" hangingPunct="1">
              <a:lnSpc>
                <a:spcPct val="90000"/>
              </a:lnSpc>
            </a:pPr>
            <a:r>
              <a:rPr lang="en-GB" sz="2800" dirty="0" smtClean="0"/>
              <a:t>A Project Manager manages a technical project – at a project level.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 smtClean="0"/>
              <a:t>An Information Technology Manager manages all aspects of IT – at a departmental level.</a:t>
            </a:r>
            <a:endParaRPr lang="en-US" sz="2800" dirty="0" smtClean="0"/>
          </a:p>
        </p:txBody>
      </p:sp>
    </p:spTree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9A8BCB-11CE-4CCA-8DFB-192BEC4D53FA}" type="slidenum">
              <a:rPr lang="en-US" smtClean="0"/>
              <a:pPr>
                <a:defRPr/>
              </a:pPr>
              <a:t>6</a:t>
            </a:fld>
            <a:endParaRPr lang="en-US" dirty="0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GB" sz="3600" dirty="0" smtClean="0"/>
              <a:t>Project Manager or IT Manager? (2)</a:t>
            </a:r>
            <a:endParaRPr lang="en-US" sz="3600" dirty="0" smtClean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6370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sz="2800" dirty="0" smtClean="0"/>
              <a:t>Common to both Project Manager and IT Manager: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GB" sz="2400" dirty="0" smtClean="0">
                <a:solidFill>
                  <a:schemeClr val="tx1"/>
                </a:solidFill>
              </a:rPr>
              <a:t>	they control hardware, software, network (probably) and personnel assets for their ‘area’.</a:t>
            </a:r>
          </a:p>
          <a:p>
            <a:pPr eaLnBrk="1" hangingPunct="1">
              <a:lnSpc>
                <a:spcPct val="80000"/>
              </a:lnSpc>
            </a:pPr>
            <a:endParaRPr lang="en-GB" sz="2800" dirty="0" smtClean="0"/>
          </a:p>
          <a:p>
            <a:pPr eaLnBrk="1" hangingPunct="1">
              <a:lnSpc>
                <a:spcPct val="80000"/>
              </a:lnSpc>
            </a:pPr>
            <a:r>
              <a:rPr lang="en-GB" sz="2800" dirty="0" smtClean="0"/>
              <a:t>A project manager manages;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2800" dirty="0" smtClean="0"/>
              <a:t>	low-level, technical hardware, software and people for project development. </a:t>
            </a:r>
          </a:p>
          <a:p>
            <a:pPr eaLnBrk="1" hangingPunct="1">
              <a:lnSpc>
                <a:spcPct val="80000"/>
              </a:lnSpc>
            </a:pPr>
            <a:r>
              <a:rPr lang="en-GB" sz="2800" dirty="0" smtClean="0"/>
              <a:t>IT Manager manages;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2800" dirty="0" smtClean="0"/>
              <a:t>	‘broad-ranging’ hardware, software and people for keeping the affected departments running smoothly with their systems in place.</a:t>
            </a:r>
            <a:endParaRPr lang="en-US" sz="2800" dirty="0" smtClean="0"/>
          </a:p>
        </p:txBody>
      </p:sp>
    </p:spTree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840" tIns="44623" rIns="90840" bIns="44623"/>
          <a:lstStyle/>
          <a:p>
            <a:pPr eaLnBrk="1" hangingPunct="1"/>
            <a:r>
              <a:rPr lang="en-GB" dirty="0" smtClean="0"/>
              <a:t>Selecting Team Staff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840" tIns="44623" rIns="90840" bIns="44623"/>
          <a:lstStyle/>
          <a:p>
            <a:pPr eaLnBrk="1" hangingPunct="1"/>
            <a:r>
              <a:rPr lang="en-US" sz="2800" dirty="0" smtClean="0"/>
              <a:t>An important project management task is team selection.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800" dirty="0" smtClean="0"/>
              <a:t>Information on selection comes from:</a:t>
            </a:r>
          </a:p>
          <a:p>
            <a:pPr lvl="1" eaLnBrk="1" hangingPunct="1"/>
            <a:r>
              <a:rPr lang="en-US" sz="2600" dirty="0" smtClean="0">
                <a:solidFill>
                  <a:schemeClr val="tx1"/>
                </a:solidFill>
              </a:rPr>
              <a:t>Information provided by the candidates.</a:t>
            </a:r>
          </a:p>
          <a:p>
            <a:pPr lvl="1" eaLnBrk="1" hangingPunct="1"/>
            <a:r>
              <a:rPr lang="en-US" sz="2600" dirty="0" smtClean="0">
                <a:solidFill>
                  <a:schemeClr val="tx1"/>
                </a:solidFill>
              </a:rPr>
              <a:t>Information gained by interviewing and talking with candidates.</a:t>
            </a:r>
          </a:p>
          <a:p>
            <a:pPr lvl="1" eaLnBrk="1" hangingPunct="1"/>
            <a:r>
              <a:rPr lang="en-US" sz="2600" dirty="0" smtClean="0">
                <a:solidFill>
                  <a:schemeClr val="tx1"/>
                </a:solidFill>
              </a:rPr>
              <a:t>Recommendations and comments from other people who know or who have worked with the candidates.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E9B7A6-B088-4ABE-A358-2A4EEAB432E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dirty="0" smtClean="0"/>
              <a:t>Issues Around Team Building</a:t>
            </a:r>
            <a:endParaRPr lang="en-US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1138"/>
            <a:ext cx="8229600" cy="475617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 dirty="0" smtClean="0"/>
              <a:t>Managers in a company may not wish to lose people to a new project. Part-time involvement may be inevitable.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600" dirty="0" smtClean="0"/>
              <a:t>Skills such as User Interface Design and hardware interfacing are in short supply.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600" dirty="0" smtClean="0"/>
              <a:t>Recent graduates may not have specific skills, but this fact may be a way of introducing new skills.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600" dirty="0" smtClean="0"/>
              <a:t>Technical proficiency </a:t>
            </a:r>
            <a:r>
              <a:rPr lang="en-US" sz="2600" u="sng" dirty="0" smtClean="0"/>
              <a:t>may</a:t>
            </a:r>
            <a:r>
              <a:rPr lang="en-US" sz="2600" dirty="0" smtClean="0"/>
              <a:t> be less important than social skills.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D855A3-2F7B-47C4-B3CF-983F4EF5891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840" tIns="44623" rIns="90840" bIns="44623">
            <a:normAutofit/>
          </a:bodyPr>
          <a:lstStyle/>
          <a:p>
            <a:pPr eaLnBrk="1" hangingPunct="1"/>
            <a:r>
              <a:rPr lang="en-GB" smtClean="0"/>
              <a:t>People Management Factors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840" tIns="44623" rIns="90840" bIns="44623"/>
          <a:lstStyle/>
          <a:p>
            <a:pPr eaLnBrk="1" hangingPunct="1">
              <a:lnSpc>
                <a:spcPct val="90000"/>
              </a:lnSpc>
            </a:pPr>
            <a:r>
              <a:rPr lang="en-GB" sz="2600" dirty="0" smtClean="0"/>
              <a:t>Consistency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dirty="0" smtClean="0">
                <a:solidFill>
                  <a:schemeClr val="tx1"/>
                </a:solidFill>
              </a:rPr>
              <a:t>Team members should all be treated in a comparable way without favourites or discrimination.</a:t>
            </a:r>
          </a:p>
          <a:p>
            <a:pPr eaLnBrk="1" hangingPunct="1">
              <a:lnSpc>
                <a:spcPct val="90000"/>
              </a:lnSpc>
            </a:pPr>
            <a:r>
              <a:rPr lang="en-GB" sz="2600" dirty="0" smtClean="0"/>
              <a:t>Respect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dirty="0" smtClean="0">
                <a:solidFill>
                  <a:schemeClr val="tx1"/>
                </a:solidFill>
              </a:rPr>
              <a:t>Different team members have different skills and these differences should be respected.</a:t>
            </a:r>
          </a:p>
          <a:p>
            <a:pPr eaLnBrk="1" hangingPunct="1">
              <a:lnSpc>
                <a:spcPct val="90000"/>
              </a:lnSpc>
            </a:pPr>
            <a:r>
              <a:rPr lang="en-GB" sz="2600" dirty="0" smtClean="0"/>
              <a:t>Inclusion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dirty="0" smtClean="0">
                <a:solidFill>
                  <a:schemeClr val="tx1"/>
                </a:solidFill>
              </a:rPr>
              <a:t>Involve all team members and make sure that people’s views are considered.</a:t>
            </a:r>
          </a:p>
          <a:p>
            <a:pPr eaLnBrk="1" hangingPunct="1">
              <a:lnSpc>
                <a:spcPct val="90000"/>
              </a:lnSpc>
            </a:pPr>
            <a:r>
              <a:rPr lang="en-GB" sz="2600" dirty="0" smtClean="0"/>
              <a:t>Honesty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dirty="0" smtClean="0">
                <a:solidFill>
                  <a:schemeClr val="tx1"/>
                </a:solidFill>
              </a:rPr>
              <a:t>You should always be honest about what is going well and what is going badly in a project.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8F1A73-CDB8-42B5-A91A-2DF7FB525E7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ransition advTm="2000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994</TotalTime>
  <Words>2579</Words>
  <Application>Microsoft Office PowerPoint</Application>
  <PresentationFormat>On-screen Show (4:3)</PresentationFormat>
  <Paragraphs>416</Paragraphs>
  <Slides>46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Concourse</vt:lpstr>
      <vt:lpstr>Course -  DT228/1</vt:lpstr>
      <vt:lpstr>People in the Organisation</vt:lpstr>
      <vt:lpstr>Information System as a Project</vt:lpstr>
      <vt:lpstr>Manager of a Project</vt:lpstr>
      <vt:lpstr>Project Manager or IT Manager?</vt:lpstr>
      <vt:lpstr>Project Manager or IT Manager? (2)</vt:lpstr>
      <vt:lpstr>Selecting Team Staff</vt:lpstr>
      <vt:lpstr>Issues Around Team Building</vt:lpstr>
      <vt:lpstr>People Management Factors</vt:lpstr>
      <vt:lpstr>Motivating People</vt:lpstr>
      <vt:lpstr>Personality Types</vt:lpstr>
      <vt:lpstr>The Team and The Project</vt:lpstr>
      <vt:lpstr>The Team and The Project (2)</vt:lpstr>
      <vt:lpstr>The Team and The Project (3)</vt:lpstr>
      <vt:lpstr>Group Composition</vt:lpstr>
      <vt:lpstr>Group Composition (2)</vt:lpstr>
      <vt:lpstr>Group Leadership</vt:lpstr>
      <vt:lpstr>Group Cohesiveness (2)</vt:lpstr>
      <vt:lpstr>Developing Cohesiveness</vt:lpstr>
      <vt:lpstr>Group Loyalties</vt:lpstr>
      <vt:lpstr>Group Communications</vt:lpstr>
      <vt:lpstr>Group Communications (2)</vt:lpstr>
      <vt:lpstr>Group Organisation</vt:lpstr>
      <vt:lpstr>Informal Groups</vt:lpstr>
      <vt:lpstr>Extreme Programming Groups</vt:lpstr>
      <vt:lpstr>Chief Programmer Teams</vt:lpstr>
      <vt:lpstr>Problems </vt:lpstr>
      <vt:lpstr>Problems (2) </vt:lpstr>
      <vt:lpstr>Systems Analysis</vt:lpstr>
      <vt:lpstr>What a Systems Analyst Does</vt:lpstr>
      <vt:lpstr>Systems Analyst Skills</vt:lpstr>
      <vt:lpstr>Systems Analyst Skills (2)</vt:lpstr>
      <vt:lpstr>Specialist Skills</vt:lpstr>
      <vt:lpstr>The Role of the Systems Analyst</vt:lpstr>
      <vt:lpstr>Analysis and Design</vt:lpstr>
      <vt:lpstr>Design</vt:lpstr>
      <vt:lpstr>When to Design?</vt:lpstr>
      <vt:lpstr>Analyst as Designer</vt:lpstr>
      <vt:lpstr>When to Design?</vt:lpstr>
      <vt:lpstr>Systems Analysis and Design</vt:lpstr>
      <vt:lpstr>Systems Analysis and Design (2)</vt:lpstr>
      <vt:lpstr>Systems Analysis and Design (3)</vt:lpstr>
      <vt:lpstr>Systems Analysis and Design (4)</vt:lpstr>
      <vt:lpstr>Systems Analysis and Design (5)</vt:lpstr>
      <vt:lpstr>Systems Analysis and Design (6)</vt:lpstr>
      <vt:lpstr>Up Next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-  DT228/1</dc:title>
  <dc:creator>DIT</dc:creator>
  <cp:lastModifiedBy>Art Sloan</cp:lastModifiedBy>
  <cp:revision>75</cp:revision>
  <dcterms:created xsi:type="dcterms:W3CDTF">2011-09-20T11:22:10Z</dcterms:created>
  <dcterms:modified xsi:type="dcterms:W3CDTF">2016-11-04T12:27:54Z</dcterms:modified>
</cp:coreProperties>
</file>