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handoutMasterIdLst>
    <p:handoutMasterId r:id="rId49"/>
  </p:handoutMasterIdLst>
  <p:sldIdLst>
    <p:sldId id="257"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4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03" r:id="rId47"/>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CC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AF56E504-0627-4C82-8A7D-395B87CF3A11}" type="datetimeFigureOut">
              <a:rPr lang="en-IE" smtClean="0"/>
              <a:t>16/11/2016</a:t>
            </a:fld>
            <a:endParaRPr lang="en-IE"/>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A8C01FA-C1C5-42DB-B323-37D62AC60B66}" type="slidenum">
              <a:rPr lang="en-IE" smtClean="0"/>
              <a:t>‹#›</a:t>
            </a:fld>
            <a:endParaRPr lang="en-IE"/>
          </a:p>
        </p:txBody>
      </p:sp>
    </p:spTree>
    <p:extLst>
      <p:ext uri="{BB962C8B-B14F-4D97-AF65-F5344CB8AC3E}">
        <p14:creationId xmlns:p14="http://schemas.microsoft.com/office/powerpoint/2010/main" val="2081652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BEB3CD2-82CF-4280-B61E-9A9E31E8C523}" type="datetimeFigureOut">
              <a:rPr lang="en-US"/>
              <a:pPr>
                <a:defRPr/>
              </a:pPr>
              <a:t>11/16/2016</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BA9AB1B-DE1D-4F77-B593-016E2FD4FADC}" type="slidenum">
              <a:rPr lang="en-US"/>
              <a:pPr>
                <a:defRPr/>
              </a:pPr>
              <a:t>‹#›</a:t>
            </a:fld>
            <a:endParaRPr lang="en-US"/>
          </a:p>
        </p:txBody>
      </p:sp>
    </p:spTree>
    <p:extLst>
      <p:ext uri="{BB962C8B-B14F-4D97-AF65-F5344CB8AC3E}">
        <p14:creationId xmlns:p14="http://schemas.microsoft.com/office/powerpoint/2010/main" val="1654430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492C1D-3B43-4FD3-8E3E-7C270D840315}" type="slidenum">
              <a:rPr lang="en-GB" smtClean="0"/>
              <a:pPr fontAlgn="base">
                <a:spcBef>
                  <a:spcPct val="0"/>
                </a:spcBef>
                <a:spcAft>
                  <a:spcPct val="0"/>
                </a:spcAft>
                <a:defRPr/>
              </a:pPr>
              <a:t>1</a:t>
            </a:fld>
            <a:endParaRPr lang="en-GB"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6B6EF021-80AC-4978-BDF4-D5D47DD9C2F0}" type="datetime1">
              <a:rPr lang="en-US"/>
              <a:pPr>
                <a:defRPr/>
              </a:pPr>
              <a:t>11/16/2016</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C1FF921-B1BD-4F6E-8663-7381EDB3FDF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CEEE92B-5421-4AD9-A06A-6121A015A064}" type="datetime1">
              <a:rPr lang="en-US"/>
              <a:pPr>
                <a:defRPr/>
              </a:pPr>
              <a:t>11/16/2016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8D71DDA-4814-4051-AC02-A4501018AB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78E39F6-DB2A-41D8-8DBF-E8BEFA72C30A}" type="datetime1">
              <a:rPr lang="en-US"/>
              <a:pPr>
                <a:defRPr/>
              </a:pPr>
              <a:t>11/16/2016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5549A98-DC68-4A5E-9B68-2422EC511F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7D7D9EE4-BC23-41F8-A90D-6010CA84B9C6}" type="datetime1">
              <a:rPr lang="en-US"/>
              <a:pPr>
                <a:defRPr/>
              </a:pPr>
              <a:t>11/16/2016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46A0280-6DB7-40D1-A84C-7B25AE5E7B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74DFA13-92DE-45C8-98FE-87054EE81159}" type="datetime1">
              <a:rPr lang="en-US"/>
              <a:pPr>
                <a:defRPr/>
              </a:pPr>
              <a:t>11/16/2016</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57544B2C-7E8B-41CB-A4BC-0E136E09E2C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F6E54905-FB48-46E3-A418-DA0F0DF4232E}" type="datetime1">
              <a:rPr lang="en-US"/>
              <a:pPr>
                <a:defRPr/>
              </a:pPr>
              <a:t>11/16/2016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597110D-8923-4033-A631-195C04906A4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2E471B9F-A352-415A-A0ED-C2C826CDEF55}" type="datetime1">
              <a:rPr lang="en-US"/>
              <a:pPr>
                <a:defRPr/>
              </a:pPr>
              <a:t>11/16/2016</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154F996-76E6-4531-8081-C6DEED26B36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6EC07B71-FFCE-46F9-9B47-8E5F8B170EA0}" type="datetime1">
              <a:rPr lang="en-US"/>
              <a:pPr>
                <a:defRPr/>
              </a:pPr>
              <a:t>11/16/2016</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AFD81E5-4B71-4402-8892-7EAB6188C1A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85FD46C-E198-480E-A9C3-2165DA266C56}" type="datetime1">
              <a:rPr lang="en-US"/>
              <a:pPr>
                <a:defRPr/>
              </a:pPr>
              <a:t>11/16/2016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22B77C9-42CB-4D89-8EA5-252671BF13C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F622840-3ACC-46A6-B264-347D7D891A2B}" type="datetime1">
              <a:rPr lang="en-US"/>
              <a:pPr>
                <a:defRPr/>
              </a:pPr>
              <a:t>11/16/2016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9701262-8BA0-4E47-88F7-643A66BC008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E7645AB1-677A-416C-9DFD-2C851154440D}" type="datetime1">
              <a:rPr lang="en-US"/>
              <a:pPr>
                <a:defRPr/>
              </a:pPr>
              <a:t>11/16/2016</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53D42EF2-7FCF-4FA6-96BF-9481DCA208C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fld id="{A826B9F6-06DF-479A-A71A-1D1163EFFDAD}" type="datetime1">
              <a:rPr lang="en-US"/>
              <a:pPr>
                <a:defRPr/>
              </a:pPr>
              <a:t>11/16/2016</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BD30E8DE-CACF-49E3-90F8-AB8CCBAEB4B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703" r:id="rId4"/>
    <p:sldLayoutId id="2147483704" r:id="rId5"/>
    <p:sldLayoutId id="2147483705" r:id="rId6"/>
    <p:sldLayoutId id="2147483698" r:id="rId7"/>
    <p:sldLayoutId id="2147483706" r:id="rId8"/>
    <p:sldLayoutId id="2147483707" r:id="rId9"/>
    <p:sldLayoutId id="2147483699" r:id="rId10"/>
    <p:sldLayoutId id="2147483700"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404813"/>
            <a:ext cx="7772400" cy="1736725"/>
          </a:xfrm>
        </p:spPr>
        <p:txBody>
          <a:bodyPr/>
          <a:lstStyle/>
          <a:p>
            <a:pPr eaLnBrk="1" fontAlgn="auto" hangingPunct="1">
              <a:spcAft>
                <a:spcPts val="0"/>
              </a:spcAft>
              <a:defRPr/>
            </a:pPr>
            <a:r>
              <a:rPr lang="en-IE" sz="3600" smtClean="0"/>
              <a:t>Course -  DT228/1</a:t>
            </a:r>
            <a:endParaRPr lang="en-US" sz="3600" smtClean="0"/>
          </a:p>
        </p:txBody>
      </p:sp>
      <p:sp>
        <p:nvSpPr>
          <p:cNvPr id="9219" name="Rectangle 3"/>
          <p:cNvSpPr>
            <a:spLocks noGrp="1" noChangeArrowheads="1"/>
          </p:cNvSpPr>
          <p:nvPr>
            <p:ph type="subTitle" idx="1"/>
          </p:nvPr>
        </p:nvSpPr>
        <p:spPr>
          <a:xfrm>
            <a:off x="1331913" y="2997200"/>
            <a:ext cx="6400800" cy="911225"/>
          </a:xfrm>
        </p:spPr>
        <p:txBody>
          <a:bodyPr/>
          <a:lstStyle/>
          <a:p>
            <a:pPr marR="0" algn="ctr" eaLnBrk="1" hangingPunct="1">
              <a:lnSpc>
                <a:spcPct val="80000"/>
              </a:lnSpc>
            </a:pPr>
            <a:r>
              <a:rPr lang="en-IE" sz="3300" smtClean="0">
                <a:solidFill>
                  <a:srgbClr val="474B78"/>
                </a:solidFill>
              </a:rPr>
              <a:t>Information Technology Fundamentals</a:t>
            </a:r>
            <a:endParaRPr lang="en-US" sz="3300" smtClean="0">
              <a:solidFill>
                <a:srgbClr val="474B78"/>
              </a:solidFill>
            </a:endParaRPr>
          </a:p>
        </p:txBody>
      </p:sp>
      <p:sp>
        <p:nvSpPr>
          <p:cNvPr id="9220" name="Rectangle 4"/>
          <p:cNvSpPr>
            <a:spLocks noChangeArrowheads="1"/>
          </p:cNvSpPr>
          <p:nvPr/>
        </p:nvSpPr>
        <p:spPr bwMode="auto">
          <a:xfrm>
            <a:off x="1187624" y="4365104"/>
            <a:ext cx="6985000" cy="911225"/>
          </a:xfrm>
          <a:prstGeom prst="rect">
            <a:avLst/>
          </a:prstGeom>
          <a:noFill/>
          <a:ln w="9525">
            <a:noFill/>
            <a:miter lim="800000"/>
            <a:headEnd/>
            <a:tailEnd/>
          </a:ln>
        </p:spPr>
        <p:txBody>
          <a:bodyPr/>
          <a:lstStyle/>
          <a:p>
            <a:pPr algn="ctr">
              <a:spcBef>
                <a:spcPct val="20000"/>
              </a:spcBef>
            </a:pPr>
            <a:r>
              <a:rPr lang="en-IE" sz="3200" dirty="0" smtClean="0">
                <a:solidFill>
                  <a:srgbClr val="CC0000"/>
                </a:solidFill>
                <a:latin typeface="Lucida Sans Unicode" pitchFamily="34" charset="0"/>
              </a:rPr>
              <a:t>MANAGING INFORMATION TECHNOLOGY COMPLEXITY</a:t>
            </a:r>
            <a:endParaRPr lang="en-US" sz="3200" dirty="0">
              <a:solidFill>
                <a:srgbClr val="CC0000"/>
              </a:solidFill>
              <a:latin typeface="Lucida Sans Unicode"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Complexity (3)</a:t>
            </a:r>
            <a:endParaRPr lang="en-US" dirty="0"/>
          </a:p>
        </p:txBody>
      </p:sp>
      <p:sp>
        <p:nvSpPr>
          <p:cNvPr id="3" name="Content Placeholder 2"/>
          <p:cNvSpPr>
            <a:spLocks noGrp="1"/>
          </p:cNvSpPr>
          <p:nvPr>
            <p:ph idx="1"/>
          </p:nvPr>
        </p:nvSpPr>
        <p:spPr/>
        <p:txBody>
          <a:bodyPr>
            <a:normAutofit/>
          </a:bodyPr>
          <a:lstStyle/>
          <a:p>
            <a:pPr>
              <a:buClr>
                <a:srgbClr val="FF0000"/>
              </a:buClr>
              <a:buNone/>
            </a:pPr>
            <a:r>
              <a:rPr lang="en-IE" sz="2800" dirty="0" smtClean="0"/>
              <a:t>The multi-core argument:</a:t>
            </a:r>
            <a:endParaRPr lang="en-US" sz="2800" dirty="0" smtClean="0"/>
          </a:p>
          <a:p>
            <a:pPr>
              <a:buClr>
                <a:schemeClr val="tx2">
                  <a:lumMod val="75000"/>
                </a:schemeClr>
              </a:buClr>
            </a:pPr>
            <a:r>
              <a:rPr lang="en-US" sz="2400" dirty="0" smtClean="0"/>
              <a:t>Build many small CPU cores.</a:t>
            </a:r>
          </a:p>
          <a:p>
            <a:pPr>
              <a:buClr>
                <a:schemeClr val="tx2">
                  <a:lumMod val="75000"/>
                </a:schemeClr>
              </a:buClr>
            </a:pPr>
            <a:r>
              <a:rPr lang="en-US" sz="2400" dirty="0" smtClean="0"/>
              <a:t>The small cores are enough to </a:t>
            </a:r>
            <a:r>
              <a:rPr lang="en-US" sz="2400" dirty="0" err="1" smtClean="0"/>
              <a:t>optimise</a:t>
            </a:r>
            <a:r>
              <a:rPr lang="en-US" sz="2400" dirty="0" smtClean="0"/>
              <a:t> low-ILP (low instruction-level-parallelism) programs (i.e. high throughput with multiprogramming).</a:t>
            </a:r>
          </a:p>
          <a:p>
            <a:pPr>
              <a:buClr>
                <a:schemeClr val="tx2">
                  <a:lumMod val="75000"/>
                </a:schemeClr>
              </a:buClr>
            </a:pPr>
            <a:r>
              <a:rPr lang="en-US" sz="2400" dirty="0" smtClean="0"/>
              <a:t>For high-ILP programs, the compiler </a:t>
            </a:r>
            <a:r>
              <a:rPr lang="en-US" sz="2400" dirty="0" err="1" smtClean="0"/>
              <a:t>parallelises</a:t>
            </a:r>
            <a:r>
              <a:rPr lang="en-US" sz="2400" dirty="0" smtClean="0"/>
              <a:t> the application into multiple threads, and since the cores are on a single die the cost of communication (in engineering terms, rather than monetary terms) is affordable.</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10</a:t>
            </a:fld>
            <a:endParaRPr kumimoji="0" lang="en-US"/>
          </a:p>
        </p:txBody>
      </p:sp>
    </p:spTree>
  </p:cSld>
  <p:clrMapOvr>
    <a:masterClrMapping/>
  </p:clrMapOvr>
  <p:transition advClick="0" advTm="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Complexity (4)</a:t>
            </a:r>
            <a:endParaRPr lang="en-US" dirty="0"/>
          </a:p>
        </p:txBody>
      </p:sp>
      <p:sp>
        <p:nvSpPr>
          <p:cNvPr id="3" name="Content Placeholder 2"/>
          <p:cNvSpPr>
            <a:spLocks noGrp="1"/>
          </p:cNvSpPr>
          <p:nvPr>
            <p:ph idx="1"/>
          </p:nvPr>
        </p:nvSpPr>
        <p:spPr/>
        <p:txBody>
          <a:bodyPr/>
          <a:lstStyle/>
          <a:p>
            <a:pPr>
              <a:buNone/>
            </a:pPr>
            <a:r>
              <a:rPr lang="en-IE" sz="2600" dirty="0" smtClean="0"/>
              <a:t>Try to make one device (such as a personal computer) do many things, and then complexity increases.</a:t>
            </a:r>
          </a:p>
          <a:p>
            <a:pPr>
              <a:buNone/>
            </a:pPr>
            <a:r>
              <a:rPr lang="en-IE" sz="2600" dirty="0" smtClean="0"/>
              <a:t>Today the PC has become more complex due to the devices that it can support, and the software that can be run on these machines.</a:t>
            </a:r>
          </a:p>
          <a:p>
            <a:pPr>
              <a:buNone/>
            </a:pPr>
            <a:endParaRPr lang="en-IE" sz="2600" dirty="0" smtClean="0"/>
          </a:p>
          <a:p>
            <a:pPr>
              <a:buNone/>
            </a:pPr>
            <a:r>
              <a:rPr lang="en-IE" sz="2600" dirty="0" smtClean="0"/>
              <a:t>The GUI (Graphical User Interface) has developed to ‘cover up’ the complexity of a PC.</a:t>
            </a:r>
            <a:endParaRPr lang="en-US" sz="26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11</a:t>
            </a:fld>
            <a:endParaRPr kumimoji="0" lang="en-US"/>
          </a:p>
        </p:txBody>
      </p:sp>
    </p:spTree>
  </p:cSld>
  <p:clrMapOvr>
    <a:masterClrMapping/>
  </p:clrMapOvr>
  <p:transition advClick="0" advTm="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Complexity (5)</a:t>
            </a:r>
            <a:endParaRPr lang="en-US" dirty="0"/>
          </a:p>
        </p:txBody>
      </p:sp>
      <p:sp>
        <p:nvSpPr>
          <p:cNvPr id="3" name="Content Placeholder 2"/>
          <p:cNvSpPr>
            <a:spLocks noGrp="1"/>
          </p:cNvSpPr>
          <p:nvPr>
            <p:ph idx="1"/>
          </p:nvPr>
        </p:nvSpPr>
        <p:spPr>
          <a:xfrm>
            <a:off x="3347864" y="1556792"/>
            <a:ext cx="4896544" cy="4610912"/>
          </a:xfrm>
        </p:spPr>
        <p:txBody>
          <a:bodyPr>
            <a:normAutofit fontScale="92500" lnSpcReduction="20000"/>
          </a:bodyPr>
          <a:lstStyle/>
          <a:p>
            <a:r>
              <a:rPr lang="en-IE" dirty="0" smtClean="0"/>
              <a:t>Hardware designs must meet a complex set of functional and performance requirements. Above all, designs are increasingly required to support additional configurability options in order to meet the changing demands of system and application designers. Configurability adds to the ever increasing complexity of </a:t>
            </a:r>
            <a:r>
              <a:rPr lang="en-US" dirty="0" smtClean="0"/>
              <a:t>hardware designs.</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12</a:t>
            </a:fld>
            <a:endParaRPr kumimoji="0" lang="en-US"/>
          </a:p>
        </p:txBody>
      </p:sp>
      <p:pic>
        <p:nvPicPr>
          <p:cNvPr id="96258" name="Picture 2" descr="http://www.computer-lock.com/wp-content/uploads/2013/03/Software-and-Hardware.jpg"/>
          <p:cNvPicPr>
            <a:picLocks noChangeAspect="1" noChangeArrowheads="1"/>
          </p:cNvPicPr>
          <p:nvPr/>
        </p:nvPicPr>
        <p:blipFill>
          <a:blip r:embed="rId2" cstate="print"/>
          <a:srcRect/>
          <a:stretch>
            <a:fillRect/>
          </a:stretch>
        </p:blipFill>
        <p:spPr bwMode="auto">
          <a:xfrm>
            <a:off x="323528" y="2492896"/>
            <a:ext cx="2857500" cy="2857500"/>
          </a:xfrm>
          <a:prstGeom prst="rect">
            <a:avLst/>
          </a:prstGeom>
          <a:noFill/>
        </p:spPr>
      </p:pic>
    </p:spTree>
  </p:cSld>
  <p:clrMapOvr>
    <a:masterClrMapping/>
  </p:clrMapOvr>
  <p:transition advClick="0" advTm="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Software Complexity</a:t>
            </a:r>
            <a:endParaRPr lang="en-US" dirty="0"/>
          </a:p>
        </p:txBody>
      </p:sp>
      <p:sp>
        <p:nvSpPr>
          <p:cNvPr id="3" name="Content Placeholder 2"/>
          <p:cNvSpPr>
            <a:spLocks noGrp="1"/>
          </p:cNvSpPr>
          <p:nvPr>
            <p:ph idx="1"/>
          </p:nvPr>
        </p:nvSpPr>
        <p:spPr/>
        <p:txBody>
          <a:bodyPr/>
          <a:lstStyle/>
          <a:p>
            <a:pPr>
              <a:buNone/>
            </a:pPr>
            <a:r>
              <a:rPr lang="en-US" sz="2800" dirty="0" smtClean="0">
                <a:cs typeface="Arial" charset="0"/>
              </a:rPr>
              <a:t>Software complexity might be based on the following factors:</a:t>
            </a:r>
          </a:p>
          <a:p>
            <a:r>
              <a:rPr lang="en-US" sz="2600" dirty="0" smtClean="0">
                <a:solidFill>
                  <a:schemeClr val="tx1"/>
                </a:solidFill>
                <a:cs typeface="Arial" charset="0"/>
              </a:rPr>
              <a:t>The number of variables defined and used in a software system.</a:t>
            </a:r>
          </a:p>
          <a:p>
            <a:r>
              <a:rPr lang="en-US" sz="2600" dirty="0" smtClean="0">
                <a:solidFill>
                  <a:schemeClr val="tx1"/>
                </a:solidFill>
                <a:cs typeface="Arial" charset="0"/>
              </a:rPr>
              <a:t>The number of arguments (parameters) involved in each function call </a:t>
            </a:r>
            <a:r>
              <a:rPr lang="en-US" sz="2600" dirty="0" smtClean="0">
                <a:cs typeface="Arial" charset="0"/>
              </a:rPr>
              <a:t>in the source code.</a:t>
            </a:r>
          </a:p>
          <a:p>
            <a:endParaRPr lang="en-IE" dirty="0" smtClean="0">
              <a:cs typeface="Arial" charset="0"/>
            </a:endParaRP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13</a:t>
            </a:fld>
            <a:endParaRPr kumimoji="0" lang="en-US"/>
          </a:p>
        </p:txBody>
      </p:sp>
    </p:spTree>
  </p:cSld>
  <p:clrMapOvr>
    <a:masterClrMapping/>
  </p:clrMapOvr>
  <p:transition advClick="0" advTm="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Software Complexity (2)</a:t>
            </a:r>
            <a:endParaRPr lang="en-US" dirty="0"/>
          </a:p>
        </p:txBody>
      </p:sp>
      <p:sp>
        <p:nvSpPr>
          <p:cNvPr id="3" name="Content Placeholder 2"/>
          <p:cNvSpPr>
            <a:spLocks noGrp="1"/>
          </p:cNvSpPr>
          <p:nvPr>
            <p:ph idx="1"/>
          </p:nvPr>
        </p:nvSpPr>
        <p:spPr/>
        <p:txBody>
          <a:bodyPr>
            <a:normAutofit/>
          </a:bodyPr>
          <a:lstStyle/>
          <a:p>
            <a:pPr>
              <a:buNone/>
            </a:pPr>
            <a:r>
              <a:rPr lang="en-US" sz="2800" dirty="0" smtClean="0">
                <a:cs typeface="Arial" charset="0"/>
              </a:rPr>
              <a:t>Software complexity is usually viewed in terms of functionality: the more functions in the source code, the more complex the software will be.</a:t>
            </a:r>
          </a:p>
          <a:p>
            <a:pPr>
              <a:buNone/>
            </a:pPr>
            <a:endParaRPr lang="en-IE" sz="2800" dirty="0" smtClean="0">
              <a:cs typeface="Arial" charset="0"/>
            </a:endParaRPr>
          </a:p>
          <a:p>
            <a:pPr>
              <a:buNone/>
            </a:pPr>
            <a:r>
              <a:rPr lang="en-IE" sz="2800" dirty="0" smtClean="0">
                <a:cs typeface="Arial" charset="0"/>
              </a:rPr>
              <a:t>Software is made more complex by having many of these programs linked to each other.</a:t>
            </a:r>
            <a:r>
              <a:rPr lang="en-US" sz="2800" dirty="0" smtClean="0">
                <a:cs typeface="Arial" charset="0"/>
              </a:rPr>
              <a:t> For example, function calls from a main program to other programs (modules or objects).</a:t>
            </a:r>
            <a:endParaRPr lang="en-IE" sz="2800" dirty="0" smtClean="0">
              <a:cs typeface="Arial" charset="0"/>
            </a:endParaRP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14</a:t>
            </a:fld>
            <a:endParaRPr kumimoji="0" lang="en-US"/>
          </a:p>
        </p:txBody>
      </p:sp>
    </p:spTree>
  </p:cSld>
  <p:clrMapOvr>
    <a:masterClrMapping/>
  </p:clrMapOvr>
  <p:transition advClick="0" advTm="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Software Complexity (3)</a:t>
            </a:r>
            <a:endParaRPr lang="en-US" dirty="0"/>
          </a:p>
        </p:txBody>
      </p:sp>
      <p:sp>
        <p:nvSpPr>
          <p:cNvPr id="3" name="Content Placeholder 2"/>
          <p:cNvSpPr>
            <a:spLocks noGrp="1"/>
          </p:cNvSpPr>
          <p:nvPr>
            <p:ph idx="1"/>
          </p:nvPr>
        </p:nvSpPr>
        <p:spPr>
          <a:xfrm>
            <a:off x="457200" y="1481138"/>
            <a:ext cx="8507288" cy="4525962"/>
          </a:xfrm>
        </p:spPr>
        <p:txBody>
          <a:bodyPr/>
          <a:lstStyle/>
          <a:p>
            <a:pPr>
              <a:buNone/>
            </a:pPr>
            <a:r>
              <a:rPr lang="en-US" sz="2600" dirty="0" smtClean="0">
                <a:cs typeface="Arial" charset="0"/>
              </a:rPr>
              <a:t>A source code which </a:t>
            </a:r>
            <a:r>
              <a:rPr lang="en-US" sz="2600" dirty="0" err="1" smtClean="0">
                <a:cs typeface="Arial" charset="0"/>
              </a:rPr>
              <a:t>utilises</a:t>
            </a:r>
            <a:r>
              <a:rPr lang="en-US" sz="2600" dirty="0" smtClean="0">
                <a:cs typeface="Arial" charset="0"/>
              </a:rPr>
              <a:t> more variables is harder to understand, maintain, and migrate.</a:t>
            </a:r>
          </a:p>
          <a:p>
            <a:pPr>
              <a:buNone/>
            </a:pPr>
            <a:r>
              <a:rPr lang="en-US" sz="2400" dirty="0" smtClean="0">
                <a:cs typeface="Arial" charset="0"/>
              </a:rPr>
              <a:t> </a:t>
            </a:r>
          </a:p>
          <a:p>
            <a:pPr>
              <a:buNone/>
            </a:pPr>
            <a:r>
              <a:rPr lang="en-US" sz="2600" dirty="0" smtClean="0">
                <a:cs typeface="Arial" charset="0"/>
              </a:rPr>
              <a:t>Considering most modern programming languages are strong typed, coding for complex programs requires more attention regarding:</a:t>
            </a:r>
          </a:p>
          <a:p>
            <a:pPr lvl="2"/>
            <a:r>
              <a:rPr lang="en-US" sz="2400" dirty="0" err="1" smtClean="0">
                <a:cs typeface="Arial" charset="0"/>
              </a:rPr>
              <a:t>initialisation</a:t>
            </a:r>
            <a:endParaRPr lang="en-US" sz="2400" dirty="0" smtClean="0">
              <a:cs typeface="Arial" charset="0"/>
            </a:endParaRPr>
          </a:p>
          <a:p>
            <a:pPr lvl="2"/>
            <a:r>
              <a:rPr lang="en-US" sz="2400" dirty="0" smtClean="0">
                <a:cs typeface="Arial" charset="0"/>
              </a:rPr>
              <a:t>type checking</a:t>
            </a:r>
          </a:p>
          <a:p>
            <a:pPr lvl="2"/>
            <a:r>
              <a:rPr lang="en-US" sz="2400" dirty="0" smtClean="0">
                <a:cs typeface="Arial" charset="0"/>
              </a:rPr>
              <a:t>type conversion</a:t>
            </a:r>
          </a:p>
          <a:p>
            <a:pPr lvl="2"/>
            <a:r>
              <a:rPr lang="en-US" sz="2400" dirty="0" smtClean="0">
                <a:cs typeface="Arial" charset="0"/>
              </a:rPr>
              <a:t>value tracking</a:t>
            </a:r>
          </a:p>
          <a:p>
            <a:pPr lvl="2"/>
            <a:r>
              <a:rPr lang="en-US" sz="2400" dirty="0" smtClean="0">
                <a:cs typeface="Arial" charset="0"/>
              </a:rPr>
              <a:t>deconstruction</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15</a:t>
            </a:fld>
            <a:endParaRPr kumimoji="0" lang="en-US"/>
          </a:p>
        </p:txBody>
      </p:sp>
    </p:spTree>
  </p:cSld>
  <p:clrMapOvr>
    <a:masterClrMapping/>
  </p:clrMapOvr>
  <p:transition advClick="0" advTm="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None/>
            </a:pPr>
            <a:r>
              <a:rPr lang="en-IE" dirty="0" smtClean="0"/>
              <a:t>What is a metric?</a:t>
            </a:r>
          </a:p>
          <a:p>
            <a:endParaRPr lang="en-IE" sz="1400" dirty="0"/>
          </a:p>
          <a:p>
            <a:r>
              <a:rPr lang="en-IE" dirty="0" smtClean="0"/>
              <a:t>“</a:t>
            </a:r>
            <a:r>
              <a:rPr lang="en-IE" dirty="0"/>
              <a:t>A</a:t>
            </a:r>
            <a:r>
              <a:rPr lang="en-IE" dirty="0" smtClean="0"/>
              <a:t> </a:t>
            </a:r>
            <a:r>
              <a:rPr lang="en-IE" dirty="0"/>
              <a:t>system or standard of </a:t>
            </a:r>
            <a:r>
              <a:rPr lang="en-IE" dirty="0" smtClean="0"/>
              <a:t>measurement.”</a:t>
            </a:r>
          </a:p>
          <a:p>
            <a:endParaRPr lang="en-IE" sz="1400" dirty="0"/>
          </a:p>
          <a:p>
            <a:pPr marL="109537" indent="0">
              <a:buNone/>
            </a:pPr>
            <a:r>
              <a:rPr lang="en-IE" dirty="0"/>
              <a:t>A software metric is a standard of measure of a degree to which a software system or process possesses some property. Even if a metric is not a measurement (</a:t>
            </a:r>
            <a:r>
              <a:rPr lang="en-IE" b="1" dirty="0"/>
              <a:t>metrics</a:t>
            </a:r>
            <a:r>
              <a:rPr lang="en-IE" dirty="0"/>
              <a:t> are </a:t>
            </a:r>
            <a:r>
              <a:rPr lang="en-IE" b="1" dirty="0" smtClean="0"/>
              <a:t>functions</a:t>
            </a:r>
            <a:r>
              <a:rPr lang="en-IE" dirty="0"/>
              <a:t> </a:t>
            </a:r>
            <a:r>
              <a:rPr lang="en-IE" dirty="0" smtClean="0"/>
              <a:t>- </a:t>
            </a:r>
            <a:r>
              <a:rPr lang="en-IE" dirty="0"/>
              <a:t>measurements are the numbers obtained by the application of metrics), often </a:t>
            </a:r>
            <a:r>
              <a:rPr lang="en-IE" dirty="0" smtClean="0"/>
              <a:t>these </a:t>
            </a:r>
            <a:r>
              <a:rPr lang="en-IE" dirty="0"/>
              <a:t>terms are </a:t>
            </a:r>
            <a:r>
              <a:rPr lang="en-IE" dirty="0" smtClean="0"/>
              <a:t>used synonymously.</a:t>
            </a:r>
          </a:p>
          <a:p>
            <a:pPr marL="109537" indent="0" algn="r">
              <a:buNone/>
            </a:pPr>
            <a:r>
              <a:rPr lang="en-IE" sz="2200" dirty="0" smtClean="0"/>
              <a:t>(</a:t>
            </a:r>
            <a:r>
              <a:rPr lang="en-IE" sz="2200" dirty="0" err="1" smtClean="0"/>
              <a:t>wikipedia</a:t>
            </a:r>
            <a:r>
              <a:rPr lang="en-IE" sz="2200" dirty="0" smtClean="0"/>
              <a:t>)</a:t>
            </a:r>
            <a:endParaRPr lang="en-IE" sz="2200" dirty="0"/>
          </a:p>
        </p:txBody>
      </p:sp>
      <p:sp>
        <p:nvSpPr>
          <p:cNvPr id="3" name="Title 2"/>
          <p:cNvSpPr>
            <a:spLocks noGrp="1"/>
          </p:cNvSpPr>
          <p:nvPr>
            <p:ph type="title"/>
          </p:nvPr>
        </p:nvSpPr>
        <p:spPr/>
        <p:txBody>
          <a:bodyPr/>
          <a:lstStyle/>
          <a:p>
            <a:r>
              <a:rPr lang="en-IE" dirty="0" smtClean="0"/>
              <a:t>Using Metrics</a:t>
            </a:r>
            <a:endParaRPr lang="en-IE"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16</a:t>
            </a:fld>
            <a:endParaRPr lang="en-US"/>
          </a:p>
        </p:txBody>
      </p:sp>
    </p:spTree>
    <p:extLst>
      <p:ext uri="{BB962C8B-B14F-4D97-AF65-F5344CB8AC3E}">
        <p14:creationId xmlns:p14="http://schemas.microsoft.com/office/powerpoint/2010/main" val="343989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Software Complexity (4)</a:t>
            </a:r>
            <a:endParaRPr lang="en-US" dirty="0"/>
          </a:p>
        </p:txBody>
      </p:sp>
      <p:sp>
        <p:nvSpPr>
          <p:cNvPr id="3" name="Content Placeholder 2"/>
          <p:cNvSpPr>
            <a:spLocks noGrp="1"/>
          </p:cNvSpPr>
          <p:nvPr>
            <p:ph idx="1"/>
          </p:nvPr>
        </p:nvSpPr>
        <p:spPr/>
        <p:txBody>
          <a:bodyPr>
            <a:normAutofit/>
          </a:bodyPr>
          <a:lstStyle/>
          <a:p>
            <a:pPr marL="342900" indent="-342900">
              <a:buNone/>
              <a:tabLst/>
            </a:pPr>
            <a:r>
              <a:rPr lang="en-IE" sz="2800" dirty="0" smtClean="0"/>
              <a:t>Software complexity metrics</a:t>
            </a:r>
            <a:endParaRPr lang="en-US" sz="2800" dirty="0" smtClean="0"/>
          </a:p>
          <a:p>
            <a:pPr marL="342900" indent="-342900">
              <a:tabLst/>
            </a:pPr>
            <a:r>
              <a:rPr lang="en-US" sz="2600" dirty="0" smtClean="0"/>
              <a:t>You can measure certain aspects of the software (lines of code, number of if-statements, depth of nesting…)</a:t>
            </a:r>
          </a:p>
          <a:p>
            <a:pPr marL="342900" indent="-342900">
              <a:tabLst/>
            </a:pPr>
            <a:r>
              <a:rPr lang="en-US" sz="2600" dirty="0" smtClean="0"/>
              <a:t>Then you can use these numbers as criteria to assess a design, or to guide the design.</a:t>
            </a:r>
          </a:p>
          <a:p>
            <a:pPr marL="342900" indent="-342900">
              <a:tabLst/>
            </a:pPr>
            <a:endParaRPr lang="en-US" sz="2600" dirty="0" smtClean="0"/>
          </a:p>
          <a:p>
            <a:pPr marL="342900" indent="-342900">
              <a:tabLst/>
            </a:pPr>
            <a:r>
              <a:rPr lang="en-US" sz="2600" dirty="0" smtClean="0"/>
              <a:t>The interpretation of metrics is that higher value </a:t>
            </a:r>
            <a:r>
              <a:rPr lang="en-US" sz="2600" dirty="0" smtClean="0">
                <a:sym typeface="Symbol" pitchFamily="-101" charset="2"/>
              </a:rPr>
              <a:t> higher complexity  more effort required (= worse design - </a:t>
            </a:r>
            <a:r>
              <a:rPr lang="en-US" sz="2600" u="sng" dirty="0" smtClean="0">
                <a:sym typeface="Symbol" pitchFamily="-101" charset="2"/>
              </a:rPr>
              <a:t>possibly</a:t>
            </a:r>
            <a:r>
              <a:rPr lang="en-US" sz="2600" dirty="0" smtClean="0">
                <a:sym typeface="Symbol" pitchFamily="-101" charset="2"/>
              </a:rPr>
              <a:t>).</a:t>
            </a: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17</a:t>
            </a:fld>
            <a:endParaRPr kumimoji="0" lang="en-US"/>
          </a:p>
        </p:txBody>
      </p:sp>
    </p:spTree>
  </p:cSld>
  <p:clrMapOvr>
    <a:masterClrMapping/>
  </p:clrMapOvr>
  <p:transition advClick="0" advTm="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Software Complexity (5)</a:t>
            </a:r>
            <a:endParaRPr lang="en-US" dirty="0"/>
          </a:p>
        </p:txBody>
      </p:sp>
      <p:sp>
        <p:nvSpPr>
          <p:cNvPr id="3" name="Content Placeholder 2"/>
          <p:cNvSpPr>
            <a:spLocks noGrp="1"/>
          </p:cNvSpPr>
          <p:nvPr>
            <p:ph idx="1"/>
          </p:nvPr>
        </p:nvSpPr>
        <p:spPr/>
        <p:txBody>
          <a:bodyPr>
            <a:normAutofit lnSpcReduction="10000"/>
          </a:bodyPr>
          <a:lstStyle/>
          <a:p>
            <a:pPr>
              <a:buNone/>
            </a:pPr>
            <a:r>
              <a:rPr lang="en-IE" sz="2600" dirty="0" smtClean="0"/>
              <a:t>Size based complexity measures:</a:t>
            </a:r>
          </a:p>
          <a:p>
            <a:pPr marL="342900" indent="-342900">
              <a:tabLst/>
            </a:pPr>
            <a:r>
              <a:rPr lang="en-US" sz="2600" dirty="0" smtClean="0"/>
              <a:t>counting lines of code (intra-modular)</a:t>
            </a:r>
          </a:p>
          <a:p>
            <a:pPr marL="742950" lvl="1" indent="-285750">
              <a:tabLst/>
            </a:pPr>
            <a:r>
              <a:rPr lang="en-US" sz="2400" dirty="0" smtClean="0">
                <a:solidFill>
                  <a:schemeClr val="tx1"/>
                </a:solidFill>
              </a:rPr>
              <a:t>There will be differences in scale for different programming languages</a:t>
            </a:r>
          </a:p>
          <a:p>
            <a:pPr marL="342900" indent="-342900">
              <a:tabLst/>
            </a:pPr>
            <a:endParaRPr lang="en-US" dirty="0" smtClean="0"/>
          </a:p>
          <a:p>
            <a:pPr marL="342900" indent="-342900">
              <a:tabLst/>
            </a:pPr>
            <a:r>
              <a:rPr lang="en-US" sz="2600" dirty="0" smtClean="0"/>
              <a:t>Halstead’s metrics: counting operators and operands:</a:t>
            </a:r>
          </a:p>
          <a:p>
            <a:pPr marL="827532" lvl="2" indent="-342900">
              <a:buFont typeface="Wingdings" pitchFamily="2" charset="2"/>
              <a:buChar char="§"/>
            </a:pPr>
            <a:r>
              <a:rPr lang="en-US" sz="2400" i="1" dirty="0" smtClean="0"/>
              <a:t>n</a:t>
            </a:r>
            <a:r>
              <a:rPr lang="en-US" sz="2400" baseline="-25000" dirty="0" smtClean="0"/>
              <a:t>1</a:t>
            </a:r>
            <a:r>
              <a:rPr lang="en-US" sz="2400" dirty="0" smtClean="0"/>
              <a:t>: number of unique operators</a:t>
            </a:r>
          </a:p>
          <a:p>
            <a:pPr marL="827532" lvl="2" indent="-342900">
              <a:buFont typeface="Wingdings" pitchFamily="2" charset="2"/>
              <a:buChar char="§"/>
            </a:pPr>
            <a:r>
              <a:rPr lang="en-US" sz="2400" i="1" dirty="0" smtClean="0"/>
              <a:t>n</a:t>
            </a:r>
            <a:r>
              <a:rPr lang="en-US" sz="2400" baseline="-25000" dirty="0" smtClean="0"/>
              <a:t>2</a:t>
            </a:r>
            <a:r>
              <a:rPr lang="en-US" sz="2400" dirty="0" smtClean="0"/>
              <a:t>: number of unique operands</a:t>
            </a:r>
          </a:p>
          <a:p>
            <a:pPr marL="827532" lvl="2" indent="-342900">
              <a:buFont typeface="Wingdings" pitchFamily="2" charset="2"/>
              <a:buChar char="§"/>
            </a:pPr>
            <a:r>
              <a:rPr lang="en-US" sz="2400" i="1" dirty="0" smtClean="0"/>
              <a:t>N</a:t>
            </a:r>
            <a:r>
              <a:rPr lang="en-US" sz="2400" baseline="-25000" dirty="0" smtClean="0"/>
              <a:t>1</a:t>
            </a:r>
            <a:r>
              <a:rPr lang="en-US" sz="2400" dirty="0" smtClean="0"/>
              <a:t>: total number of operators</a:t>
            </a:r>
          </a:p>
          <a:p>
            <a:pPr marL="827532" lvl="2" indent="-342900">
              <a:buFont typeface="Wingdings" pitchFamily="2" charset="2"/>
              <a:buChar char="§"/>
            </a:pPr>
            <a:r>
              <a:rPr lang="en-US" sz="2400" i="1" dirty="0" smtClean="0"/>
              <a:t>N</a:t>
            </a:r>
            <a:r>
              <a:rPr lang="en-US" sz="2400" baseline="-25000" dirty="0" smtClean="0"/>
              <a:t>2</a:t>
            </a:r>
            <a:r>
              <a:rPr lang="en-US" sz="2400" dirty="0" smtClean="0"/>
              <a:t>: total number of operands</a:t>
            </a:r>
            <a:endParaRPr lang="en-US" sz="2400" i="1" dirty="0" smtClean="0"/>
          </a:p>
          <a:p>
            <a:pPr marL="589788" lvl="1" indent="-342900"/>
            <a:endParaRPr lang="en-US" dirty="0" smtClean="0"/>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18</a:t>
            </a:fld>
            <a:endParaRPr kumimoji="0" lang="en-US"/>
          </a:p>
        </p:txBody>
      </p:sp>
    </p:spTree>
  </p:cSld>
  <p:clrMapOvr>
    <a:masterClrMapping/>
  </p:clrMapOvr>
  <p:transition advClick="0" advTm="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Software Complexity (Example Program)</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19</a:t>
            </a:fld>
            <a:endParaRPr kumimoji="0" lang="en-US"/>
          </a:p>
        </p:txBody>
      </p:sp>
      <p:sp>
        <p:nvSpPr>
          <p:cNvPr id="6" name="Rectangle 3"/>
          <p:cNvSpPr txBox="1">
            <a:spLocks noChangeArrowheads="1"/>
          </p:cNvSpPr>
          <p:nvPr/>
        </p:nvSpPr>
        <p:spPr>
          <a:xfrm>
            <a:off x="685800" y="1798638"/>
            <a:ext cx="7847013" cy="4367212"/>
          </a:xfrm>
          <a:prstGeom prst="rect">
            <a:avLst/>
          </a:prstGeom>
        </p:spPr>
        <p:txBody>
          <a:bodyPr vert="horz">
            <a:normAutofit lnSpcReduction="10000"/>
          </a:bodyPr>
          <a:lstStyle/>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public static void sort(</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x [])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for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=0;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&lt; x.length-1;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for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j=i+1; j &lt;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x.length</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j++)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if (x[</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&gt; x[j])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save=x[</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x[</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]=x[j]; x[j]=save</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Oval 4"/>
          <p:cNvSpPr>
            <a:spLocks noChangeArrowheads="1"/>
          </p:cNvSpPr>
          <p:nvPr/>
        </p:nvSpPr>
        <p:spPr bwMode="auto">
          <a:xfrm>
            <a:off x="539552" y="1844824"/>
            <a:ext cx="1547813" cy="304800"/>
          </a:xfrm>
          <a:prstGeom prst="ellipse">
            <a:avLst/>
          </a:prstGeom>
          <a:solidFill>
            <a:srgbClr val="FFFF00">
              <a:alpha val="50000"/>
            </a:srgbClr>
          </a:solidFill>
          <a:ln w="9525">
            <a:solidFill>
              <a:schemeClr val="tx1"/>
            </a:solidFill>
            <a:round/>
            <a:headEnd/>
            <a:tailEnd/>
          </a:ln>
          <a:effectLst/>
        </p:spPr>
        <p:txBody>
          <a:bodyPr wrap="none" anchor="ctr">
            <a:spAutoFit/>
          </a:bodyPr>
          <a:lstStyle/>
          <a:p>
            <a:endParaRPr lang="en-US"/>
          </a:p>
        </p:txBody>
      </p:sp>
      <p:sp>
        <p:nvSpPr>
          <p:cNvPr id="8" name="Text Box 6"/>
          <p:cNvSpPr txBox="1">
            <a:spLocks noChangeArrowheads="1"/>
          </p:cNvSpPr>
          <p:nvPr/>
        </p:nvSpPr>
        <p:spPr bwMode="auto">
          <a:xfrm>
            <a:off x="6348413" y="3105150"/>
            <a:ext cx="2484437" cy="366713"/>
          </a:xfrm>
          <a:prstGeom prst="rect">
            <a:avLst/>
          </a:prstGeom>
          <a:solidFill>
            <a:schemeClr val="bg1"/>
          </a:solidFill>
          <a:ln w="9525">
            <a:noFill/>
            <a:miter lim="800000"/>
            <a:headEnd/>
            <a:tailEnd/>
          </a:ln>
          <a:effectLst/>
        </p:spPr>
        <p:txBody>
          <a:bodyPr wrap="none">
            <a:spAutoFit/>
          </a:bodyPr>
          <a:lstStyle/>
          <a:p>
            <a:pPr algn="ctr" eaLnBrk="0" hangingPunct="0">
              <a:spcBef>
                <a:spcPct val="0"/>
              </a:spcBef>
              <a:buClrTx/>
              <a:buFontTx/>
              <a:buNone/>
            </a:pPr>
            <a:r>
              <a:rPr lang="en-US" sz="1800" dirty="0"/>
              <a:t>operator, 1 occurrence</a:t>
            </a:r>
          </a:p>
        </p:txBody>
      </p:sp>
      <p:sp>
        <p:nvSpPr>
          <p:cNvPr id="9" name="Text Box 11"/>
          <p:cNvSpPr txBox="1">
            <a:spLocks noChangeArrowheads="1"/>
          </p:cNvSpPr>
          <p:nvPr/>
        </p:nvSpPr>
        <p:spPr bwMode="auto">
          <a:xfrm>
            <a:off x="1979613" y="5516563"/>
            <a:ext cx="2598737" cy="366712"/>
          </a:xfrm>
          <a:prstGeom prst="rect">
            <a:avLst/>
          </a:prstGeom>
          <a:noFill/>
          <a:ln w="9525">
            <a:noFill/>
            <a:miter lim="800000"/>
            <a:headEnd/>
            <a:tailEnd/>
          </a:ln>
          <a:effectLst/>
        </p:spPr>
        <p:txBody>
          <a:bodyPr wrap="none">
            <a:spAutoFit/>
          </a:bodyPr>
          <a:lstStyle/>
          <a:p>
            <a:pPr algn="ctr" eaLnBrk="0" hangingPunct="0">
              <a:spcBef>
                <a:spcPct val="0"/>
              </a:spcBef>
              <a:buClrTx/>
              <a:buFontTx/>
              <a:buNone/>
            </a:pPr>
            <a:r>
              <a:rPr lang="en-US" sz="1800"/>
              <a:t>operator, 2 occurrences</a:t>
            </a:r>
          </a:p>
        </p:txBody>
      </p:sp>
      <p:cxnSp>
        <p:nvCxnSpPr>
          <p:cNvPr id="10" name="AutoShape 12"/>
          <p:cNvCxnSpPr>
            <a:cxnSpLocks noChangeShapeType="1"/>
            <a:stCxn id="7" idx="5"/>
            <a:endCxn id="8" idx="1"/>
          </p:cNvCxnSpPr>
          <p:nvPr/>
        </p:nvCxnSpPr>
        <p:spPr bwMode="auto">
          <a:xfrm>
            <a:off x="1860693" y="2104987"/>
            <a:ext cx="4487720" cy="1183520"/>
          </a:xfrm>
          <a:prstGeom prst="straightConnector1">
            <a:avLst/>
          </a:prstGeom>
          <a:noFill/>
          <a:ln w="19050">
            <a:solidFill>
              <a:schemeClr val="tx1"/>
            </a:solidFill>
            <a:round/>
            <a:headEnd/>
            <a:tailEnd type="triangle" w="med" len="med"/>
          </a:ln>
          <a:effectLst/>
        </p:spPr>
      </p:cxnSp>
      <p:cxnSp>
        <p:nvCxnSpPr>
          <p:cNvPr id="11" name="AutoShape 14"/>
          <p:cNvCxnSpPr>
            <a:cxnSpLocks noChangeShapeType="1"/>
            <a:endCxn id="9" idx="0"/>
          </p:cNvCxnSpPr>
          <p:nvPr/>
        </p:nvCxnSpPr>
        <p:spPr bwMode="auto">
          <a:xfrm>
            <a:off x="2011363" y="3094038"/>
            <a:ext cx="1268412" cy="2422525"/>
          </a:xfrm>
          <a:prstGeom prst="straightConnector1">
            <a:avLst/>
          </a:prstGeom>
          <a:noFill/>
          <a:ln w="19050">
            <a:solidFill>
              <a:schemeClr val="tx1"/>
            </a:solidFill>
            <a:round/>
            <a:headEnd/>
            <a:tailEnd type="triangle" w="med" len="med"/>
          </a:ln>
          <a:effectLst/>
        </p:spPr>
      </p:cxnSp>
      <p:cxnSp>
        <p:nvCxnSpPr>
          <p:cNvPr id="12" name="AutoShape 15"/>
          <p:cNvCxnSpPr>
            <a:cxnSpLocks noChangeShapeType="1"/>
            <a:endCxn id="9" idx="0"/>
          </p:cNvCxnSpPr>
          <p:nvPr/>
        </p:nvCxnSpPr>
        <p:spPr bwMode="auto">
          <a:xfrm>
            <a:off x="1435100" y="2662238"/>
            <a:ext cx="1844675" cy="2854325"/>
          </a:xfrm>
          <a:prstGeom prst="straightConnector1">
            <a:avLst/>
          </a:prstGeom>
          <a:noFill/>
          <a:ln w="19050">
            <a:solidFill>
              <a:schemeClr val="tx1"/>
            </a:solidFill>
            <a:round/>
            <a:headEnd/>
            <a:tailEnd type="triangle" w="med" len="med"/>
          </a:ln>
          <a:effectLst/>
        </p:spPr>
      </p:cxnSp>
      <p:sp>
        <p:nvSpPr>
          <p:cNvPr id="14" name="Oval 7"/>
          <p:cNvSpPr>
            <a:spLocks noChangeArrowheads="1"/>
          </p:cNvSpPr>
          <p:nvPr/>
        </p:nvSpPr>
        <p:spPr bwMode="auto">
          <a:xfrm>
            <a:off x="1619672" y="2564904"/>
            <a:ext cx="637753" cy="519351"/>
          </a:xfrm>
          <a:prstGeom prst="ellipse">
            <a:avLst/>
          </a:prstGeom>
          <a:solidFill>
            <a:srgbClr val="FF0000">
              <a:alpha val="50000"/>
            </a:srgbClr>
          </a:solidFill>
          <a:ln w="9525">
            <a:solidFill>
              <a:schemeClr val="tx1"/>
            </a:solidFill>
            <a:round/>
            <a:headEnd/>
            <a:tailEnd/>
          </a:ln>
          <a:effectLst/>
        </p:spPr>
        <p:txBody>
          <a:bodyPr wrap="square" anchor="ctr">
            <a:spAutoFit/>
          </a:bodyPr>
          <a:lstStyle/>
          <a:p>
            <a:endParaRPr lang="en-US"/>
          </a:p>
        </p:txBody>
      </p:sp>
      <p:sp>
        <p:nvSpPr>
          <p:cNvPr id="15" name="Oval 8"/>
          <p:cNvSpPr>
            <a:spLocks noChangeArrowheads="1"/>
          </p:cNvSpPr>
          <p:nvPr/>
        </p:nvSpPr>
        <p:spPr bwMode="auto">
          <a:xfrm>
            <a:off x="1115616" y="2132856"/>
            <a:ext cx="565547" cy="519351"/>
          </a:xfrm>
          <a:prstGeom prst="ellipse">
            <a:avLst/>
          </a:prstGeom>
          <a:solidFill>
            <a:srgbClr val="FF0000">
              <a:alpha val="50000"/>
            </a:srgbClr>
          </a:solidFill>
          <a:ln w="9525">
            <a:solidFill>
              <a:schemeClr val="tx1"/>
            </a:solidFill>
            <a:round/>
            <a:headEnd/>
            <a:tailEnd/>
          </a:ln>
          <a:effectLst/>
        </p:spPr>
        <p:txBody>
          <a:bodyPr wrap="square" anchor="ctr">
            <a:spAutoFit/>
          </a:bodyPr>
          <a:lstStyle/>
          <a:p>
            <a:endParaRPr lang="en-US"/>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0-#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autoUpdateAnimBg="0"/>
      <p:bldP spid="9" grpId="0" autoUpdateAnimBg="0"/>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I.T. Complexity?</a:t>
            </a:r>
            <a:endParaRPr lang="en-US" dirty="0"/>
          </a:p>
        </p:txBody>
      </p:sp>
      <p:sp>
        <p:nvSpPr>
          <p:cNvPr id="3" name="Content Placeholder 2"/>
          <p:cNvSpPr>
            <a:spLocks noGrp="1"/>
          </p:cNvSpPr>
          <p:nvPr>
            <p:ph idx="1"/>
          </p:nvPr>
        </p:nvSpPr>
        <p:spPr>
          <a:xfrm>
            <a:off x="457200" y="4581128"/>
            <a:ext cx="7239000" cy="1874608"/>
          </a:xfrm>
        </p:spPr>
        <p:txBody>
          <a:bodyPr/>
          <a:lstStyle/>
          <a:p>
            <a:r>
              <a:rPr lang="en-IE" sz="2600" dirty="0" smtClean="0"/>
              <a:t>The intermeshing or entanglement of hardware, software, networks and other parts of systems makes information technology complex.</a:t>
            </a:r>
            <a:endParaRPr lang="en-US" sz="26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a:t>
            </a:fld>
            <a:endParaRPr kumimoji="0" lang="en-US"/>
          </a:p>
        </p:txBody>
      </p:sp>
      <p:pic>
        <p:nvPicPr>
          <p:cNvPr id="1026" name="Picture 2" descr="Overcome IT Complexity"/>
          <p:cNvPicPr>
            <a:picLocks noChangeAspect="1" noChangeArrowheads="1"/>
          </p:cNvPicPr>
          <p:nvPr/>
        </p:nvPicPr>
        <p:blipFill>
          <a:blip r:embed="rId2" cstate="print"/>
          <a:srcRect/>
          <a:stretch>
            <a:fillRect/>
          </a:stretch>
        </p:blipFill>
        <p:spPr bwMode="auto">
          <a:xfrm>
            <a:off x="1979712" y="1628800"/>
            <a:ext cx="4508623" cy="2736304"/>
          </a:xfrm>
          <a:prstGeom prst="rect">
            <a:avLst/>
          </a:prstGeom>
          <a:noFill/>
        </p:spPr>
      </p:pic>
    </p:spTree>
  </p:cSld>
  <p:clrMapOvr>
    <a:masterClrMapping/>
  </p:clrMapOvr>
  <p:transition advClick="0" advTm="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Software Complexity (Example Program) (2)</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20</a:t>
            </a:fld>
            <a:endParaRPr kumimoji="0" lang="en-US"/>
          </a:p>
        </p:txBody>
      </p:sp>
      <p:sp>
        <p:nvSpPr>
          <p:cNvPr id="5" name="Rectangle 3"/>
          <p:cNvSpPr txBox="1">
            <a:spLocks noChangeArrowheads="1"/>
          </p:cNvSpPr>
          <p:nvPr/>
        </p:nvSpPr>
        <p:spPr>
          <a:xfrm>
            <a:off x="685800" y="1798638"/>
            <a:ext cx="7847013" cy="4367212"/>
          </a:xfrm>
          <a:prstGeom prst="rect">
            <a:avLst/>
          </a:prstGeom>
        </p:spPr>
        <p:txBody>
          <a:bodyPr vert="horz">
            <a:normAutofit lnSpcReduction="10000"/>
          </a:bodyPr>
          <a:lstStyle/>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public static void sort(</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x [])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for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=0;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&lt; x.length-1;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for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j=i+1; j &lt;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x.length</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j++)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if (x[</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&gt; x[j])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save=x[</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x[</a:t>
            </a:r>
            <a:r>
              <a:rPr kumimoji="0" lang="en-US" sz="2600" b="0" i="0" u="none" strike="noStrike" kern="1200" cap="none" spc="0" normalizeH="0" baseline="0" noProof="0" dirty="0" err="1" smtClean="0">
                <a:ln>
                  <a:noFill/>
                </a:ln>
                <a:solidFill>
                  <a:schemeClr val="tx1"/>
                </a:solidFill>
                <a:effectLst/>
                <a:uLnTx/>
                <a:uFillTx/>
                <a:latin typeface="Courier New" pitchFamily="49" charset="0"/>
                <a:ea typeface="+mn-ea"/>
                <a:cs typeface="+mn-cs"/>
              </a:rPr>
              <a:t>i</a:t>
            </a: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]=x[j]; x[j]=save</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r>
              <a:rPr kumimoji="0" lang="en-US" sz="26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342900" marR="0" lvl="0" indent="-342900" algn="l" defTabSz="914400" rtl="0" eaLnBrk="1" fontAlgn="auto" latinLnBrk="0" hangingPunct="1">
              <a:lnSpc>
                <a:spcPct val="90000"/>
              </a:lnSpc>
              <a:spcBef>
                <a:spcPts val="600"/>
              </a:spcBef>
              <a:spcAft>
                <a:spcPts val="0"/>
              </a:spcAft>
              <a:buClr>
                <a:schemeClr val="tx1"/>
              </a:buClr>
              <a:buSzPct val="73000"/>
              <a:buFont typeface="Wingdings" pitchFamily="-101" charset="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Box 5"/>
          <p:cNvSpPr txBox="1">
            <a:spLocks noChangeArrowheads="1"/>
          </p:cNvSpPr>
          <p:nvPr/>
        </p:nvSpPr>
        <p:spPr bwMode="auto">
          <a:xfrm>
            <a:off x="6170613" y="4616450"/>
            <a:ext cx="2586037" cy="366713"/>
          </a:xfrm>
          <a:prstGeom prst="rect">
            <a:avLst/>
          </a:prstGeom>
          <a:solidFill>
            <a:schemeClr val="bg1"/>
          </a:solidFill>
          <a:ln w="9525">
            <a:noFill/>
            <a:miter lim="800000"/>
            <a:headEnd/>
            <a:tailEnd/>
          </a:ln>
          <a:effectLst/>
        </p:spPr>
        <p:txBody>
          <a:bodyPr wrap="none">
            <a:spAutoFit/>
          </a:bodyPr>
          <a:lstStyle/>
          <a:p>
            <a:pPr algn="ctr" eaLnBrk="0" hangingPunct="0">
              <a:spcBef>
                <a:spcPct val="0"/>
              </a:spcBef>
              <a:buClrTx/>
              <a:buFontTx/>
              <a:buNone/>
            </a:pPr>
            <a:r>
              <a:rPr lang="en-US" sz="1800" dirty="0"/>
              <a:t>operand, 2 occurrences</a:t>
            </a:r>
          </a:p>
        </p:txBody>
      </p:sp>
      <p:sp>
        <p:nvSpPr>
          <p:cNvPr id="7" name="Text Box 8"/>
          <p:cNvSpPr txBox="1">
            <a:spLocks noChangeArrowheads="1"/>
          </p:cNvSpPr>
          <p:nvPr/>
        </p:nvSpPr>
        <p:spPr bwMode="auto">
          <a:xfrm>
            <a:off x="2274888" y="5084763"/>
            <a:ext cx="2586037" cy="366712"/>
          </a:xfrm>
          <a:prstGeom prst="rect">
            <a:avLst/>
          </a:prstGeom>
          <a:noFill/>
          <a:ln w="9525">
            <a:noFill/>
            <a:miter lim="800000"/>
            <a:headEnd/>
            <a:tailEnd/>
          </a:ln>
          <a:effectLst/>
        </p:spPr>
        <p:txBody>
          <a:bodyPr wrap="none">
            <a:spAutoFit/>
          </a:bodyPr>
          <a:lstStyle/>
          <a:p>
            <a:pPr algn="ctr" eaLnBrk="0" hangingPunct="0">
              <a:spcBef>
                <a:spcPct val="0"/>
              </a:spcBef>
              <a:buClrTx/>
              <a:buFontTx/>
              <a:buNone/>
            </a:pPr>
            <a:r>
              <a:rPr lang="en-US" sz="1800"/>
              <a:t>operand, 2 occurrences</a:t>
            </a:r>
          </a:p>
        </p:txBody>
      </p:sp>
      <p:sp>
        <p:nvSpPr>
          <p:cNvPr id="8" name="Oval 12"/>
          <p:cNvSpPr>
            <a:spLocks noChangeArrowheads="1"/>
          </p:cNvSpPr>
          <p:nvPr/>
        </p:nvSpPr>
        <p:spPr bwMode="auto">
          <a:xfrm>
            <a:off x="5004048" y="2132856"/>
            <a:ext cx="1223962" cy="488950"/>
          </a:xfrm>
          <a:prstGeom prst="ellipse">
            <a:avLst/>
          </a:prstGeom>
          <a:solidFill>
            <a:srgbClr val="FFC000">
              <a:alpha val="50000"/>
            </a:srgbClr>
          </a:solidFill>
          <a:ln w="9525">
            <a:solidFill>
              <a:schemeClr val="tx1"/>
            </a:solidFill>
            <a:round/>
            <a:headEnd/>
            <a:tailEnd/>
          </a:ln>
          <a:effectLst/>
        </p:spPr>
        <p:txBody>
          <a:bodyPr anchor="ctr">
            <a:spAutoFit/>
          </a:bodyPr>
          <a:lstStyle/>
          <a:p>
            <a:endParaRPr lang="en-US"/>
          </a:p>
        </p:txBody>
      </p:sp>
      <p:sp>
        <p:nvSpPr>
          <p:cNvPr id="9" name="Oval 13"/>
          <p:cNvSpPr>
            <a:spLocks noChangeArrowheads="1"/>
          </p:cNvSpPr>
          <p:nvPr/>
        </p:nvSpPr>
        <p:spPr bwMode="auto">
          <a:xfrm>
            <a:off x="6012160" y="2492896"/>
            <a:ext cx="1223963" cy="488950"/>
          </a:xfrm>
          <a:prstGeom prst="ellipse">
            <a:avLst/>
          </a:prstGeom>
          <a:solidFill>
            <a:srgbClr val="FFC000">
              <a:alpha val="50000"/>
            </a:srgbClr>
          </a:solidFill>
          <a:ln w="9525">
            <a:solidFill>
              <a:schemeClr val="tx1"/>
            </a:solidFill>
            <a:round/>
            <a:headEnd/>
            <a:tailEnd/>
          </a:ln>
          <a:effectLst/>
        </p:spPr>
        <p:txBody>
          <a:bodyPr anchor="ctr">
            <a:spAutoFit/>
          </a:bodyPr>
          <a:lstStyle/>
          <a:p>
            <a:endParaRPr lang="en-US"/>
          </a:p>
        </p:txBody>
      </p:sp>
      <p:sp>
        <p:nvSpPr>
          <p:cNvPr id="10" name="Oval 14"/>
          <p:cNvSpPr>
            <a:spLocks noChangeArrowheads="1"/>
          </p:cNvSpPr>
          <p:nvPr/>
        </p:nvSpPr>
        <p:spPr bwMode="auto">
          <a:xfrm>
            <a:off x="6228184" y="2204864"/>
            <a:ext cx="280987" cy="304800"/>
          </a:xfrm>
          <a:prstGeom prst="ellipse">
            <a:avLst/>
          </a:prstGeom>
          <a:solidFill>
            <a:srgbClr val="FF0000">
              <a:alpha val="50000"/>
            </a:srgbClr>
          </a:solidFill>
          <a:ln w="9525">
            <a:solidFill>
              <a:schemeClr val="tx1"/>
            </a:solidFill>
            <a:round/>
            <a:headEnd/>
            <a:tailEnd/>
          </a:ln>
          <a:effectLst/>
        </p:spPr>
        <p:txBody>
          <a:bodyPr wrap="none" anchor="ctr">
            <a:spAutoFit/>
          </a:bodyPr>
          <a:lstStyle/>
          <a:p>
            <a:endParaRPr lang="en-US"/>
          </a:p>
        </p:txBody>
      </p:sp>
      <p:sp>
        <p:nvSpPr>
          <p:cNvPr id="11" name="Oval 15"/>
          <p:cNvSpPr>
            <a:spLocks noChangeArrowheads="1"/>
          </p:cNvSpPr>
          <p:nvPr/>
        </p:nvSpPr>
        <p:spPr bwMode="auto">
          <a:xfrm>
            <a:off x="3995936" y="2636912"/>
            <a:ext cx="280988" cy="304800"/>
          </a:xfrm>
          <a:prstGeom prst="ellipse">
            <a:avLst/>
          </a:prstGeom>
          <a:solidFill>
            <a:srgbClr val="FF0000">
              <a:alpha val="50000"/>
            </a:srgbClr>
          </a:solidFill>
          <a:ln w="9525">
            <a:solidFill>
              <a:schemeClr val="tx1"/>
            </a:solidFill>
            <a:round/>
            <a:headEnd/>
            <a:tailEnd/>
          </a:ln>
          <a:effectLst/>
        </p:spPr>
        <p:txBody>
          <a:bodyPr wrap="none" anchor="ctr">
            <a:spAutoFit/>
          </a:bodyPr>
          <a:lstStyle/>
          <a:p>
            <a:endParaRPr lang="en-US"/>
          </a:p>
        </p:txBody>
      </p:sp>
      <p:cxnSp>
        <p:nvCxnSpPr>
          <p:cNvPr id="12" name="AutoShape 16"/>
          <p:cNvCxnSpPr>
            <a:cxnSpLocks noChangeShapeType="1"/>
          </p:cNvCxnSpPr>
          <p:nvPr/>
        </p:nvCxnSpPr>
        <p:spPr bwMode="auto">
          <a:xfrm>
            <a:off x="6444208" y="3068960"/>
            <a:ext cx="1200150" cy="1562100"/>
          </a:xfrm>
          <a:prstGeom prst="straightConnector1">
            <a:avLst/>
          </a:prstGeom>
          <a:noFill/>
          <a:ln w="19050">
            <a:solidFill>
              <a:schemeClr val="tx1"/>
            </a:solidFill>
            <a:round/>
            <a:headEnd/>
            <a:tailEnd type="triangle" w="med" len="med"/>
          </a:ln>
          <a:effectLst/>
        </p:spPr>
      </p:cxnSp>
      <p:cxnSp>
        <p:nvCxnSpPr>
          <p:cNvPr id="13" name="AutoShape 17"/>
          <p:cNvCxnSpPr>
            <a:cxnSpLocks noChangeShapeType="1"/>
          </p:cNvCxnSpPr>
          <p:nvPr/>
        </p:nvCxnSpPr>
        <p:spPr bwMode="auto">
          <a:xfrm>
            <a:off x="5292080" y="2564904"/>
            <a:ext cx="2280339" cy="2066249"/>
          </a:xfrm>
          <a:prstGeom prst="straightConnector1">
            <a:avLst/>
          </a:prstGeom>
          <a:noFill/>
          <a:ln w="19050">
            <a:solidFill>
              <a:schemeClr val="tx1"/>
            </a:solidFill>
            <a:round/>
            <a:headEnd/>
            <a:tailEnd type="triangle" w="med" len="med"/>
          </a:ln>
          <a:effectLst/>
        </p:spPr>
      </p:cxnSp>
      <p:cxnSp>
        <p:nvCxnSpPr>
          <p:cNvPr id="14" name="AutoShape 18"/>
          <p:cNvCxnSpPr>
            <a:cxnSpLocks noChangeShapeType="1"/>
            <a:stCxn id="10" idx="4"/>
            <a:endCxn id="7" idx="0"/>
          </p:cNvCxnSpPr>
          <p:nvPr/>
        </p:nvCxnSpPr>
        <p:spPr bwMode="auto">
          <a:xfrm flipH="1">
            <a:off x="3567907" y="2509664"/>
            <a:ext cx="2800771" cy="2575099"/>
          </a:xfrm>
          <a:prstGeom prst="straightConnector1">
            <a:avLst/>
          </a:prstGeom>
          <a:noFill/>
          <a:ln w="19050">
            <a:solidFill>
              <a:schemeClr val="tx1"/>
            </a:solidFill>
            <a:round/>
            <a:headEnd/>
            <a:tailEnd type="triangle" w="med" len="med"/>
          </a:ln>
          <a:effectLst/>
        </p:spPr>
      </p:cxnSp>
      <p:cxnSp>
        <p:nvCxnSpPr>
          <p:cNvPr id="15" name="AutoShape 19"/>
          <p:cNvCxnSpPr>
            <a:cxnSpLocks noChangeShapeType="1"/>
            <a:stCxn id="11" idx="4"/>
            <a:endCxn id="7" idx="0"/>
          </p:cNvCxnSpPr>
          <p:nvPr/>
        </p:nvCxnSpPr>
        <p:spPr bwMode="auto">
          <a:xfrm flipH="1">
            <a:off x="3567907" y="2941712"/>
            <a:ext cx="568523" cy="2143051"/>
          </a:xfrm>
          <a:prstGeom prst="straightConnector1">
            <a:avLst/>
          </a:prstGeom>
          <a:noFill/>
          <a:ln w="19050">
            <a:solidFill>
              <a:schemeClr val="tx1"/>
            </a:solidFill>
            <a:round/>
            <a:headEnd/>
            <a:tailEnd type="triangle" w="med" len="med"/>
          </a:ln>
          <a:effectLst/>
        </p:spPr>
      </p:cxn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0-#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8"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par>
                          <p:cTn id="45" fill="hold">
                            <p:stCondLst>
                              <p:cond delay="1500"/>
                            </p:stCondLst>
                            <p:childTnLst>
                              <p:par>
                                <p:cTn id="46" presetID="2" presetClass="entr" presetSubtype="4"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000"/>
                            </p:stCondLst>
                            <p:childTnLst>
                              <p:par>
                                <p:cTn id="51" presetID="2" presetClass="entr" presetSubtype="4"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Software Complexity Metrics</a:t>
            </a:r>
            <a:endParaRPr lang="en-US" dirty="0"/>
          </a:p>
        </p:txBody>
      </p:sp>
      <p:sp>
        <p:nvSpPr>
          <p:cNvPr id="3" name="Content Placeholder 2"/>
          <p:cNvSpPr>
            <a:spLocks noGrp="1"/>
          </p:cNvSpPr>
          <p:nvPr>
            <p:ph idx="1"/>
          </p:nvPr>
        </p:nvSpPr>
        <p:spPr/>
        <p:txBody>
          <a:bodyPr>
            <a:normAutofit lnSpcReduction="10000"/>
          </a:bodyPr>
          <a:lstStyle/>
          <a:p>
            <a:pPr marL="342900" indent="-342900">
              <a:tabLst/>
            </a:pPr>
            <a:r>
              <a:rPr lang="en-US" sz="2800" dirty="0" smtClean="0"/>
              <a:t>Size of vocabulary: </a:t>
            </a:r>
            <a:r>
              <a:rPr lang="en-US" sz="2800" i="1" dirty="0" smtClean="0"/>
              <a:t>n</a:t>
            </a:r>
            <a:r>
              <a:rPr lang="en-US" sz="2800" dirty="0" smtClean="0"/>
              <a:t> = </a:t>
            </a:r>
            <a:r>
              <a:rPr lang="en-US" sz="2800" i="1" dirty="0" smtClean="0"/>
              <a:t>n</a:t>
            </a:r>
            <a:r>
              <a:rPr lang="en-US" sz="2800" baseline="-25000" dirty="0" smtClean="0"/>
              <a:t>1</a:t>
            </a:r>
            <a:r>
              <a:rPr lang="en-US" sz="2800" dirty="0" smtClean="0"/>
              <a:t> + </a:t>
            </a:r>
            <a:r>
              <a:rPr lang="en-US" sz="2800" i="1" dirty="0" smtClean="0"/>
              <a:t>n</a:t>
            </a:r>
            <a:r>
              <a:rPr lang="en-US" sz="2800" baseline="-25000" dirty="0" smtClean="0"/>
              <a:t>2</a:t>
            </a:r>
            <a:endParaRPr lang="en-US" sz="2800" dirty="0" smtClean="0"/>
          </a:p>
          <a:p>
            <a:pPr marL="342900" indent="-342900">
              <a:tabLst/>
            </a:pPr>
            <a:r>
              <a:rPr lang="en-US" sz="2800" dirty="0" smtClean="0"/>
              <a:t>Program length: </a:t>
            </a:r>
            <a:r>
              <a:rPr lang="en-US" sz="2800" i="1" dirty="0" smtClean="0"/>
              <a:t>N</a:t>
            </a:r>
            <a:r>
              <a:rPr lang="en-US" sz="2800" dirty="0" smtClean="0"/>
              <a:t> = </a:t>
            </a:r>
            <a:r>
              <a:rPr lang="en-US" sz="2800" i="1" dirty="0" smtClean="0"/>
              <a:t>N</a:t>
            </a:r>
            <a:r>
              <a:rPr lang="en-US" sz="2800" baseline="-25000" dirty="0" smtClean="0"/>
              <a:t>1</a:t>
            </a:r>
            <a:r>
              <a:rPr lang="en-US" sz="2800" dirty="0" smtClean="0"/>
              <a:t> + </a:t>
            </a:r>
            <a:r>
              <a:rPr lang="en-US" sz="2800" i="1" dirty="0" smtClean="0"/>
              <a:t>N</a:t>
            </a:r>
            <a:r>
              <a:rPr lang="en-US" sz="2800" baseline="-25000" dirty="0" smtClean="0"/>
              <a:t>2</a:t>
            </a:r>
            <a:endParaRPr lang="en-US" sz="2800" dirty="0" smtClean="0"/>
          </a:p>
          <a:p>
            <a:pPr marL="342900" indent="-342900">
              <a:tabLst/>
            </a:pPr>
            <a:r>
              <a:rPr lang="en-US" sz="2800" dirty="0" smtClean="0"/>
              <a:t>Volume: </a:t>
            </a:r>
            <a:r>
              <a:rPr lang="en-US" sz="2800" i="1" dirty="0" smtClean="0"/>
              <a:t>V</a:t>
            </a:r>
            <a:r>
              <a:rPr lang="en-US" sz="2800" dirty="0" smtClean="0"/>
              <a:t> = </a:t>
            </a:r>
            <a:r>
              <a:rPr lang="en-US" sz="2800" i="1" dirty="0" smtClean="0"/>
              <a:t>N</a:t>
            </a:r>
            <a:r>
              <a:rPr lang="en-US" sz="2800" dirty="0" smtClean="0"/>
              <a:t> log</a:t>
            </a:r>
            <a:r>
              <a:rPr lang="en-US" sz="2800" baseline="-25000" dirty="0" smtClean="0"/>
              <a:t>2</a:t>
            </a:r>
            <a:r>
              <a:rPr lang="en-US" sz="2800" i="1" dirty="0" smtClean="0"/>
              <a:t>n</a:t>
            </a:r>
            <a:endParaRPr lang="en-US" sz="2800" dirty="0" smtClean="0"/>
          </a:p>
          <a:p>
            <a:pPr marL="342900" indent="-342900">
              <a:tabLst/>
            </a:pPr>
            <a:r>
              <a:rPr lang="en-US" sz="2800" dirty="0" smtClean="0"/>
              <a:t>Level of abstraction: </a:t>
            </a:r>
            <a:r>
              <a:rPr lang="en-US" sz="2800" i="1" dirty="0" smtClean="0"/>
              <a:t>L</a:t>
            </a:r>
            <a:r>
              <a:rPr lang="en-US" sz="2800" dirty="0" smtClean="0"/>
              <a:t> = </a:t>
            </a:r>
            <a:r>
              <a:rPr lang="en-US" sz="2800" i="1" dirty="0" smtClean="0"/>
              <a:t>V</a:t>
            </a:r>
            <a:r>
              <a:rPr lang="en-US" sz="2800" dirty="0" smtClean="0"/>
              <a:t>*/ </a:t>
            </a:r>
            <a:r>
              <a:rPr lang="en-US" sz="2800" i="1" dirty="0" smtClean="0"/>
              <a:t>V, V*=volume of prototype. For sort(x), V* = 2 log 2. For main(), L is high.</a:t>
            </a:r>
            <a:endParaRPr lang="en-US" sz="2800" dirty="0" smtClean="0"/>
          </a:p>
          <a:p>
            <a:pPr marL="342900" indent="-342900">
              <a:buClr>
                <a:schemeClr val="tx1"/>
              </a:buClr>
              <a:buFontTx/>
              <a:buChar char=" "/>
              <a:tabLst/>
            </a:pPr>
            <a:r>
              <a:rPr lang="en-US" sz="2800" dirty="0" smtClean="0"/>
              <a:t>approximation: </a:t>
            </a:r>
            <a:r>
              <a:rPr lang="en-US" sz="2800" i="1" dirty="0" smtClean="0"/>
              <a:t>L</a:t>
            </a:r>
            <a:r>
              <a:rPr lang="en-US" sz="2800" dirty="0" smtClean="0"/>
              <a:t>’ = (2/</a:t>
            </a:r>
            <a:r>
              <a:rPr lang="en-US" sz="2800" i="1" dirty="0" smtClean="0"/>
              <a:t>n</a:t>
            </a:r>
            <a:r>
              <a:rPr lang="en-US" sz="2800" baseline="-25000" dirty="0" smtClean="0"/>
              <a:t>1</a:t>
            </a:r>
            <a:r>
              <a:rPr lang="en-US" sz="2800" dirty="0" smtClean="0"/>
              <a:t>)(</a:t>
            </a:r>
            <a:r>
              <a:rPr lang="en-US" sz="2800" i="1" dirty="0" smtClean="0"/>
              <a:t>n</a:t>
            </a:r>
            <a:r>
              <a:rPr lang="en-US" sz="2800" baseline="-25000" dirty="0" smtClean="0"/>
              <a:t>2</a:t>
            </a:r>
            <a:r>
              <a:rPr lang="en-US" sz="2800" dirty="0" smtClean="0"/>
              <a:t>/</a:t>
            </a:r>
            <a:r>
              <a:rPr lang="en-US" sz="2800" i="1" dirty="0" smtClean="0"/>
              <a:t>N</a:t>
            </a:r>
            <a:r>
              <a:rPr lang="en-US" sz="2800" baseline="-25000" dirty="0" smtClean="0"/>
              <a:t>2</a:t>
            </a:r>
            <a:r>
              <a:rPr lang="en-US" sz="2800" dirty="0" smtClean="0"/>
              <a:t>)</a:t>
            </a:r>
          </a:p>
          <a:p>
            <a:pPr marL="342900" indent="-342900"/>
            <a:r>
              <a:rPr lang="en-US" sz="2800" dirty="0" smtClean="0"/>
              <a:t>Programming effort: </a:t>
            </a:r>
            <a:r>
              <a:rPr lang="en-US" sz="2800" i="1" dirty="0" smtClean="0"/>
              <a:t>E</a:t>
            </a:r>
            <a:r>
              <a:rPr lang="en-US" sz="2800" dirty="0" smtClean="0"/>
              <a:t> = </a:t>
            </a:r>
            <a:r>
              <a:rPr lang="en-US" sz="2800" i="1" dirty="0" smtClean="0"/>
              <a:t>V</a:t>
            </a:r>
            <a:r>
              <a:rPr lang="en-US" sz="2800" dirty="0" smtClean="0"/>
              <a:t>/</a:t>
            </a:r>
            <a:r>
              <a:rPr lang="en-US" sz="2800" i="1" dirty="0" smtClean="0"/>
              <a:t>L</a:t>
            </a:r>
          </a:p>
          <a:p>
            <a:pPr marL="342900" indent="-342900"/>
            <a:r>
              <a:rPr lang="en-US" sz="2800" dirty="0" smtClean="0"/>
              <a:t>Estimated programming time: </a:t>
            </a:r>
            <a:r>
              <a:rPr lang="en-US" sz="2800" i="1" dirty="0" smtClean="0"/>
              <a:t>T </a:t>
            </a:r>
            <a:r>
              <a:rPr lang="en-US" sz="2800" dirty="0" smtClean="0"/>
              <a:t>’ = </a:t>
            </a:r>
            <a:r>
              <a:rPr lang="en-US" sz="2800" i="1" dirty="0" smtClean="0"/>
              <a:t>E</a:t>
            </a:r>
            <a:r>
              <a:rPr lang="en-US" sz="2800" dirty="0" smtClean="0"/>
              <a:t>/18</a:t>
            </a:r>
          </a:p>
          <a:p>
            <a:pPr marL="342900" indent="-342900"/>
            <a:r>
              <a:rPr lang="en-US" sz="2800" dirty="0" smtClean="0"/>
              <a:t>Estimate of </a:t>
            </a:r>
            <a:r>
              <a:rPr lang="en-US" sz="2800" i="1" dirty="0" smtClean="0"/>
              <a:t>N</a:t>
            </a:r>
            <a:r>
              <a:rPr lang="en-US" sz="2800" dirty="0" smtClean="0"/>
              <a:t>: </a:t>
            </a:r>
            <a:r>
              <a:rPr lang="en-US" sz="2800" i="1" dirty="0" smtClean="0"/>
              <a:t>N </a:t>
            </a:r>
            <a:r>
              <a:rPr lang="en-US" sz="2800" dirty="0" smtClean="0"/>
              <a:t>’ = </a:t>
            </a:r>
            <a:r>
              <a:rPr lang="en-US" sz="2800" i="1" dirty="0" smtClean="0"/>
              <a:t>n</a:t>
            </a:r>
            <a:r>
              <a:rPr lang="en-US" sz="2800" baseline="-25000" dirty="0" smtClean="0"/>
              <a:t>1</a:t>
            </a:r>
            <a:r>
              <a:rPr lang="en-US" sz="2800" dirty="0" smtClean="0"/>
              <a:t>log</a:t>
            </a:r>
            <a:r>
              <a:rPr lang="en-US" sz="2800" baseline="-25000" dirty="0" smtClean="0"/>
              <a:t>2</a:t>
            </a:r>
            <a:r>
              <a:rPr lang="en-US" sz="2800" i="1" dirty="0" smtClean="0"/>
              <a:t>n</a:t>
            </a:r>
            <a:r>
              <a:rPr lang="en-US" sz="2800" baseline="-25000" dirty="0" smtClean="0"/>
              <a:t>1</a:t>
            </a:r>
            <a:r>
              <a:rPr lang="en-US" sz="2800" dirty="0" smtClean="0"/>
              <a:t> + </a:t>
            </a:r>
            <a:r>
              <a:rPr lang="en-US" sz="2800" i="1" dirty="0" smtClean="0"/>
              <a:t>n</a:t>
            </a:r>
            <a:r>
              <a:rPr lang="en-US" sz="2800" baseline="-25000" dirty="0" smtClean="0"/>
              <a:t>2</a:t>
            </a:r>
            <a:r>
              <a:rPr lang="en-US" sz="2800" dirty="0" smtClean="0"/>
              <a:t>log</a:t>
            </a:r>
            <a:r>
              <a:rPr lang="en-US" sz="2800" baseline="-25000" dirty="0" smtClean="0"/>
              <a:t>2</a:t>
            </a:r>
            <a:r>
              <a:rPr lang="en-US" sz="2800" i="1" dirty="0" smtClean="0"/>
              <a:t>n</a:t>
            </a:r>
            <a:r>
              <a:rPr lang="en-US" sz="2800" baseline="-25000" dirty="0" smtClean="0"/>
              <a:t>2</a:t>
            </a:r>
            <a:endParaRPr lang="en-US" sz="2800" dirty="0" smtClean="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21</a:t>
            </a:fld>
            <a:endParaRPr kumimoji="0" lang="en-US"/>
          </a:p>
        </p:txBody>
      </p:sp>
    </p:spTree>
  </p:cSld>
  <p:clrMapOvr>
    <a:masterClrMapping/>
  </p:clrMapOvr>
  <p:transition advClick="0" advTm="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4000" dirty="0" smtClean="0"/>
              <a:t>Software Complexity Metrics (2)</a:t>
            </a:r>
            <a:endParaRPr lang="en-US" sz="4000" dirty="0"/>
          </a:p>
        </p:txBody>
      </p:sp>
      <p:sp>
        <p:nvSpPr>
          <p:cNvPr id="3" name="Content Placeholder 2"/>
          <p:cNvSpPr>
            <a:spLocks noGrp="1"/>
          </p:cNvSpPr>
          <p:nvPr>
            <p:ph idx="1"/>
          </p:nvPr>
        </p:nvSpPr>
        <p:spPr/>
        <p:txBody>
          <a:bodyPr>
            <a:normAutofit fontScale="92500" lnSpcReduction="10000"/>
          </a:bodyPr>
          <a:lstStyle/>
          <a:p>
            <a:pPr marL="548640" indent="-411480">
              <a:buNone/>
              <a:defRPr/>
            </a:pPr>
            <a:r>
              <a:rPr lang="en-US" sz="2800" dirty="0" smtClean="0">
                <a:cs typeface="Arial" pitchFamily="34" charset="0"/>
              </a:rPr>
              <a:t>Does the proposed metric really reflect the complexity degree of the programs?</a:t>
            </a:r>
          </a:p>
          <a:p>
            <a:pPr marL="548640" indent="-411480">
              <a:buFont typeface="Wingdings 2"/>
              <a:buChar char=""/>
              <a:defRPr/>
            </a:pPr>
            <a:endParaRPr lang="en-US" sz="1100" dirty="0" smtClean="0">
              <a:cs typeface="Arial" pitchFamily="34" charset="0"/>
            </a:endParaRPr>
          </a:p>
          <a:p>
            <a:pPr marL="548640" indent="-411480">
              <a:buNone/>
              <a:defRPr/>
            </a:pPr>
            <a:r>
              <a:rPr lang="en-US" sz="2800" dirty="0" smtClean="0">
                <a:cs typeface="Arial" pitchFamily="34" charset="0"/>
              </a:rPr>
              <a:t>Through a series of experiments and tests, the proposed measure can be evaluated.</a:t>
            </a:r>
          </a:p>
          <a:p>
            <a:pPr marL="795528" lvl="1" indent="-411480">
              <a:defRPr/>
            </a:pPr>
            <a:r>
              <a:rPr lang="en-US" sz="2600" dirty="0" smtClean="0">
                <a:solidFill>
                  <a:schemeClr val="tx1"/>
                </a:solidFill>
                <a:cs typeface="Arial" pitchFamily="34" charset="0"/>
              </a:rPr>
              <a:t>EG, Evaluating the complexity index and studying the difference between different revisions.</a:t>
            </a:r>
          </a:p>
          <a:p>
            <a:pPr marL="548640" indent="-411480">
              <a:buFont typeface="Wingdings 2"/>
              <a:buChar char=""/>
              <a:defRPr/>
            </a:pPr>
            <a:endParaRPr lang="en-US" sz="1100" dirty="0" smtClean="0">
              <a:cs typeface="Arial" pitchFamily="34" charset="0"/>
            </a:endParaRPr>
          </a:p>
          <a:p>
            <a:pPr marL="548640" indent="-411480">
              <a:buNone/>
              <a:defRPr/>
            </a:pPr>
            <a:endParaRPr lang="en-US" dirty="0" smtClean="0">
              <a:cs typeface="Arial" pitchFamily="34" charset="0"/>
            </a:endParaRPr>
          </a:p>
          <a:p>
            <a:pPr marL="548640" indent="-411480">
              <a:buNone/>
              <a:defRPr/>
            </a:pPr>
            <a:r>
              <a:rPr lang="en-US" sz="2800" dirty="0" smtClean="0">
                <a:cs typeface="Arial" pitchFamily="34" charset="0"/>
              </a:rPr>
              <a:t>The revisions of the sample programs may show that they can provide the same functionality, but the code can be </a:t>
            </a:r>
            <a:r>
              <a:rPr lang="en-US" sz="2800" b="1" dirty="0" smtClean="0">
                <a:cs typeface="Arial" pitchFamily="34" charset="0"/>
              </a:rPr>
              <a:t>simplified</a:t>
            </a:r>
            <a:r>
              <a:rPr lang="en-US" sz="2800" dirty="0" smtClean="0">
                <a:cs typeface="Arial" pitchFamily="34" charset="0"/>
              </a:rPr>
              <a:t>.</a:t>
            </a: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22</a:t>
            </a:fld>
            <a:endParaRPr kumimoji="0" lang="en-US"/>
          </a:p>
        </p:txBody>
      </p:sp>
    </p:spTree>
  </p:cSld>
  <p:clrMapOvr>
    <a:masterClrMapping/>
  </p:clrMapOvr>
  <p:transition advClick="0" advTm="5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Complexity</a:t>
            </a:r>
            <a:endParaRPr lang="en-US" dirty="0"/>
          </a:p>
        </p:txBody>
      </p:sp>
      <p:sp>
        <p:nvSpPr>
          <p:cNvPr id="3" name="Content Placeholder 2"/>
          <p:cNvSpPr>
            <a:spLocks noGrp="1"/>
          </p:cNvSpPr>
          <p:nvPr>
            <p:ph idx="1"/>
          </p:nvPr>
        </p:nvSpPr>
        <p:spPr/>
        <p:txBody>
          <a:bodyPr>
            <a:normAutofit/>
          </a:bodyPr>
          <a:lstStyle/>
          <a:p>
            <a:pPr>
              <a:lnSpc>
                <a:spcPct val="80000"/>
              </a:lnSpc>
              <a:buNone/>
            </a:pPr>
            <a:r>
              <a:rPr lang="en-US" sz="2800" dirty="0" smtClean="0"/>
              <a:t>Complex information technology networks are the supportive structure of complex systems.</a:t>
            </a:r>
          </a:p>
          <a:p>
            <a:pPr>
              <a:lnSpc>
                <a:spcPct val="80000"/>
              </a:lnSpc>
              <a:buNone/>
            </a:pPr>
            <a:endParaRPr lang="en-US" sz="2800" dirty="0" smtClean="0"/>
          </a:p>
          <a:p>
            <a:pPr>
              <a:lnSpc>
                <a:spcPct val="80000"/>
              </a:lnSpc>
              <a:buNone/>
            </a:pPr>
            <a:r>
              <a:rPr lang="en-US" sz="2800" dirty="0" smtClean="0"/>
              <a:t>Every complex system is a network of interaction among numerous smaller elements.</a:t>
            </a:r>
          </a:p>
          <a:p>
            <a:pPr>
              <a:lnSpc>
                <a:spcPct val="80000"/>
              </a:lnSpc>
              <a:buNone/>
            </a:pPr>
            <a:endParaRPr lang="en-US" sz="2800" dirty="0" smtClean="0"/>
          </a:p>
          <a:p>
            <a:pPr>
              <a:lnSpc>
                <a:spcPct val="80000"/>
              </a:lnSpc>
              <a:buNone/>
            </a:pPr>
            <a:r>
              <a:rPr lang="en-US" sz="2800" dirty="0" smtClean="0"/>
              <a:t>Some networks are geometric or regular in place, others contain long-range connections - or are not spatial at all.</a:t>
            </a:r>
          </a:p>
          <a:p>
            <a:pPr>
              <a:lnSpc>
                <a:spcPct val="80000"/>
              </a:lnSpc>
              <a:buNone/>
            </a:pPr>
            <a:endParaRPr lang="en-US" sz="2800" dirty="0" smtClean="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23</a:t>
            </a:fld>
            <a:endParaRPr kumimoji="0" lang="en-US"/>
          </a:p>
        </p:txBody>
      </p:sp>
    </p:spTree>
  </p:cSld>
  <p:clrMapOvr>
    <a:masterClrMapping/>
  </p:clrMapOvr>
  <p:transition advClick="0" advTm="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Complexity (2)</a:t>
            </a:r>
            <a:endParaRPr lang="en-US" dirty="0"/>
          </a:p>
        </p:txBody>
      </p:sp>
      <p:sp>
        <p:nvSpPr>
          <p:cNvPr id="3" name="Content Placeholder 2"/>
          <p:cNvSpPr>
            <a:spLocks noGrp="1"/>
          </p:cNvSpPr>
          <p:nvPr>
            <p:ph idx="1"/>
          </p:nvPr>
        </p:nvSpPr>
        <p:spPr/>
        <p:txBody>
          <a:bodyPr>
            <a:normAutofit/>
          </a:bodyPr>
          <a:lstStyle/>
          <a:p>
            <a:pPr>
              <a:lnSpc>
                <a:spcPct val="80000"/>
              </a:lnSpc>
              <a:buNone/>
            </a:pPr>
            <a:r>
              <a:rPr lang="en-US" sz="2800" dirty="0" smtClean="0"/>
              <a:t>Network anatomy is important to </a:t>
            </a:r>
            <a:r>
              <a:rPr lang="en-US" sz="2800" dirty="0" err="1" smtClean="0"/>
              <a:t>characterise</a:t>
            </a:r>
            <a:r>
              <a:rPr lang="en-US" sz="2800" dirty="0" smtClean="0"/>
              <a:t> because a network’s structure affects function (and vice-versa).</a:t>
            </a:r>
          </a:p>
          <a:p>
            <a:pPr>
              <a:lnSpc>
                <a:spcPct val="80000"/>
              </a:lnSpc>
            </a:pPr>
            <a:endParaRPr lang="en-US" sz="2800" dirty="0" smtClean="0"/>
          </a:p>
          <a:p>
            <a:pPr>
              <a:lnSpc>
                <a:spcPct val="80000"/>
              </a:lnSpc>
            </a:pPr>
            <a:r>
              <a:rPr lang="en-US" sz="2800" dirty="0" smtClean="0"/>
              <a:t>Examples: </a:t>
            </a:r>
          </a:p>
          <a:p>
            <a:pPr lvl="1">
              <a:lnSpc>
                <a:spcPct val="80000"/>
              </a:lnSpc>
            </a:pPr>
            <a:r>
              <a:rPr lang="en-US" sz="2600" dirty="0" smtClean="0">
                <a:solidFill>
                  <a:schemeClr val="tx1"/>
                </a:solidFill>
              </a:rPr>
              <a:t>The structure of social networks - </a:t>
            </a:r>
          </a:p>
          <a:p>
            <a:pPr lvl="2">
              <a:lnSpc>
                <a:spcPct val="80000"/>
              </a:lnSpc>
              <a:buNone/>
            </a:pPr>
            <a:r>
              <a:rPr lang="en-US" sz="2600" dirty="0" smtClean="0"/>
              <a:t>	control the spread of information (such as marketing, fads, </a:t>
            </a:r>
            <a:r>
              <a:rPr lang="en-US" sz="2600" dirty="0" err="1" smtClean="0"/>
              <a:t>rumours</a:t>
            </a:r>
            <a:r>
              <a:rPr lang="en-US" sz="2600" dirty="0" smtClean="0"/>
              <a:t>, etc.)</a:t>
            </a:r>
          </a:p>
          <a:p>
            <a:pPr lvl="1">
              <a:lnSpc>
                <a:spcPct val="80000"/>
              </a:lnSpc>
            </a:pPr>
            <a:r>
              <a:rPr lang="en-US" sz="2600" dirty="0" smtClean="0">
                <a:solidFill>
                  <a:schemeClr val="tx1"/>
                </a:solidFill>
              </a:rPr>
              <a:t>The structure of the Internet - </a:t>
            </a:r>
          </a:p>
          <a:p>
            <a:pPr lvl="2">
              <a:lnSpc>
                <a:spcPct val="80000"/>
              </a:lnSpc>
              <a:buNone/>
            </a:pPr>
            <a:r>
              <a:rPr lang="en-US" sz="2600" dirty="0" smtClean="0"/>
              <a:t>	one must understand the robustness and stability of data transmission.</a:t>
            </a:r>
            <a:endParaRPr lang="en-US" sz="26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24</a:t>
            </a:fld>
            <a:endParaRPr kumimoji="0" lang="en-US"/>
          </a:p>
        </p:txBody>
      </p:sp>
    </p:spTree>
  </p:cSld>
  <p:clrMapOvr>
    <a:masterClrMapping/>
  </p:clrMapOvr>
  <p:transition advClick="0" advTm="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Complexity (3)</a:t>
            </a:r>
            <a:endParaRPr lang="en-US" dirty="0"/>
          </a:p>
        </p:txBody>
      </p:sp>
      <p:sp>
        <p:nvSpPr>
          <p:cNvPr id="3" name="Content Placeholder 2"/>
          <p:cNvSpPr>
            <a:spLocks noGrp="1"/>
          </p:cNvSpPr>
          <p:nvPr>
            <p:ph idx="1"/>
          </p:nvPr>
        </p:nvSpPr>
        <p:spPr/>
        <p:txBody>
          <a:bodyPr/>
          <a:lstStyle/>
          <a:p>
            <a:r>
              <a:rPr lang="en-IE" sz="2800" dirty="0" smtClean="0"/>
              <a:t>Network metrics:</a:t>
            </a:r>
          </a:p>
          <a:p>
            <a:endParaRPr lang="en-IE" dirty="0" smtClean="0"/>
          </a:p>
          <a:p>
            <a:pPr lvl="1"/>
            <a:r>
              <a:rPr lang="en-US" sz="2600" dirty="0" smtClean="0">
                <a:solidFill>
                  <a:schemeClr val="tx1"/>
                </a:solidFill>
              </a:rPr>
              <a:t>Average path length (What is the distance between interactive nodes, on average?)</a:t>
            </a:r>
          </a:p>
          <a:p>
            <a:pPr lvl="1">
              <a:buNone/>
            </a:pPr>
            <a:endParaRPr lang="en-US" sz="1300" dirty="0" smtClean="0">
              <a:solidFill>
                <a:schemeClr val="tx1"/>
              </a:solidFill>
            </a:endParaRPr>
          </a:p>
          <a:p>
            <a:pPr lvl="1"/>
            <a:r>
              <a:rPr lang="en-US" sz="2600" dirty="0" smtClean="0">
                <a:solidFill>
                  <a:schemeClr val="tx1"/>
                </a:solidFill>
              </a:rPr>
              <a:t>Degree distribution (Connectivity – how many nodes are interconnected?)</a:t>
            </a:r>
          </a:p>
          <a:p>
            <a:pPr lvl="1">
              <a:buNone/>
            </a:pPr>
            <a:endParaRPr lang="en-US" sz="1300" dirty="0" smtClean="0">
              <a:solidFill>
                <a:schemeClr val="tx1"/>
              </a:solidFill>
            </a:endParaRPr>
          </a:p>
          <a:p>
            <a:pPr lvl="1"/>
            <a:r>
              <a:rPr lang="en-US" sz="2600" dirty="0" smtClean="0">
                <a:solidFill>
                  <a:schemeClr val="tx1"/>
                </a:solidFill>
              </a:rPr>
              <a:t>Clustering coefficient (How much is it possible to gather commonly connected nodes?)</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25</a:t>
            </a:fld>
            <a:endParaRPr kumimoji="0" lang="en-US"/>
          </a:p>
        </p:txBody>
      </p:sp>
    </p:spTree>
  </p:cSld>
  <p:clrMapOvr>
    <a:masterClrMapping/>
  </p:clrMapOvr>
  <p:transition advClick="0" advTm="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Average Path Length</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26</a:t>
            </a:fld>
            <a:endParaRPr kumimoji="0" lang="en-US"/>
          </a:p>
        </p:txBody>
      </p:sp>
      <p:pic>
        <p:nvPicPr>
          <p:cNvPr id="5" name="Content Placeholder 4"/>
          <p:cNvPicPr>
            <a:picLocks noGrp="1" noChangeAspect="1" noChangeArrowheads="1"/>
          </p:cNvPicPr>
          <p:nvPr>
            <p:ph idx="1"/>
          </p:nvPr>
        </p:nvPicPr>
        <p:blipFill>
          <a:blip r:embed="rId2" cstate="print"/>
          <a:srcRect/>
          <a:stretch>
            <a:fillRect/>
          </a:stretch>
        </p:blipFill>
        <p:spPr>
          <a:xfrm>
            <a:off x="395536" y="1628800"/>
            <a:ext cx="8136904" cy="4680520"/>
          </a:xfrm>
          <a:noFill/>
          <a:ln/>
        </p:spPr>
      </p:pic>
    </p:spTree>
  </p:cSld>
  <p:clrMapOvr>
    <a:masterClrMapping/>
  </p:clrMapOvr>
  <p:transition advClick="0" advTm="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Degree Distribution</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27</a:t>
            </a:fld>
            <a:endParaRPr kumimoji="0" lang="en-US"/>
          </a:p>
        </p:txBody>
      </p:sp>
      <p:pic>
        <p:nvPicPr>
          <p:cNvPr id="5" name="Content Placeholder 4"/>
          <p:cNvPicPr>
            <a:picLocks noGrp="1" noChangeAspect="1" noChangeArrowheads="1"/>
          </p:cNvPicPr>
          <p:nvPr>
            <p:ph idx="1"/>
          </p:nvPr>
        </p:nvPicPr>
        <p:blipFill>
          <a:blip r:embed="rId2" cstate="print"/>
          <a:srcRect/>
          <a:stretch>
            <a:fillRect/>
          </a:stretch>
        </p:blipFill>
        <p:spPr>
          <a:xfrm>
            <a:off x="467544" y="1628800"/>
            <a:ext cx="8064896" cy="4680520"/>
          </a:xfrm>
          <a:noFill/>
          <a:ln/>
        </p:spPr>
      </p:pic>
    </p:spTree>
  </p:cSld>
  <p:clrMapOvr>
    <a:masterClrMapping/>
  </p:clrMapOvr>
  <p:transition advClick="0" advTm="5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Clustering Coefficient</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28</a:t>
            </a:fld>
            <a:endParaRPr kumimoji="0" lang="en-US"/>
          </a:p>
        </p:txBody>
      </p:sp>
      <p:pic>
        <p:nvPicPr>
          <p:cNvPr id="5" name="Content Placeholder 4"/>
          <p:cNvPicPr>
            <a:picLocks noGrp="1" noChangeAspect="1" noChangeArrowheads="1"/>
          </p:cNvPicPr>
          <p:nvPr>
            <p:ph idx="1"/>
          </p:nvPr>
        </p:nvPicPr>
        <p:blipFill>
          <a:blip r:embed="rId2" cstate="print"/>
          <a:srcRect/>
          <a:stretch>
            <a:fillRect/>
          </a:stretch>
        </p:blipFill>
        <p:spPr>
          <a:xfrm>
            <a:off x="323528" y="1628801"/>
            <a:ext cx="8208912" cy="4680520"/>
          </a:xfrm>
          <a:noFill/>
          <a:ln/>
        </p:spPr>
      </p:pic>
    </p:spTree>
  </p:cSld>
  <p:clrMapOvr>
    <a:masterClrMapping/>
  </p:clrMapOvr>
  <p:transition advClick="0" advTm="5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Network Evolution </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29</a:t>
            </a:fld>
            <a:endParaRPr kumimoji="0" lang="en-US"/>
          </a:p>
        </p:txBody>
      </p:sp>
      <p:pic>
        <p:nvPicPr>
          <p:cNvPr id="5" name="Content Placeholder 4"/>
          <p:cNvPicPr>
            <a:picLocks noGrp="1" noChangeAspect="1" noChangeArrowheads="1"/>
          </p:cNvPicPr>
          <p:nvPr>
            <p:ph idx="1"/>
          </p:nvPr>
        </p:nvPicPr>
        <p:blipFill>
          <a:blip r:embed="rId2" cstate="print"/>
          <a:srcRect/>
          <a:stretch>
            <a:fillRect/>
          </a:stretch>
        </p:blipFill>
        <p:spPr>
          <a:xfrm>
            <a:off x="395536" y="1628800"/>
            <a:ext cx="8136904" cy="4680784"/>
          </a:xfrm>
          <a:noFill/>
          <a:ln/>
        </p:spPr>
      </p:pic>
    </p:spTree>
  </p:cSld>
  <p:clrMapOvr>
    <a:masterClrMapping/>
  </p:clrMapOvr>
  <p:transition advClick="0" advTm="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I.T. Complexity? (2)</a:t>
            </a:r>
            <a:endParaRPr lang="en-US" dirty="0"/>
          </a:p>
        </p:txBody>
      </p:sp>
      <p:sp>
        <p:nvSpPr>
          <p:cNvPr id="3" name="Content Placeholder 2"/>
          <p:cNvSpPr>
            <a:spLocks noGrp="1"/>
          </p:cNvSpPr>
          <p:nvPr>
            <p:ph idx="1"/>
          </p:nvPr>
        </p:nvSpPr>
        <p:spPr>
          <a:xfrm>
            <a:off x="457200" y="1609416"/>
            <a:ext cx="7239000" cy="1171512"/>
          </a:xfrm>
        </p:spPr>
        <p:txBody>
          <a:bodyPr>
            <a:normAutofit fontScale="92500" lnSpcReduction="10000"/>
          </a:bodyPr>
          <a:lstStyle/>
          <a:p>
            <a:pPr>
              <a:buNone/>
            </a:pPr>
            <a:r>
              <a:rPr lang="en-IE" dirty="0" smtClean="0"/>
              <a:t>The more that is contained in a system, the more complex it is: PDA or tablet... out to the cloud(s).</a:t>
            </a:r>
            <a:endParaRPr lang="en-IE" sz="2600" dirty="0" smtClean="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a:t>
            </a:fld>
            <a:endParaRPr kumimoji="0" lang="en-US"/>
          </a:p>
        </p:txBody>
      </p:sp>
      <p:sp>
        <p:nvSpPr>
          <p:cNvPr id="89090" name="AutoShape 2" descr="https://managedfiletransfer.files.wordpress.com/2010/05/complexity650-30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2" name="AutoShape 4" descr="https://managedfiletransfer.files.wordpress.com/2010/05/complexity650-30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4" name="AutoShape 6" descr="https://managedfiletransfer.files.wordpress.com/2010/05/complexity650-30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6" name="AutoShape 8" descr="https://managedfiletransfer.files.wordpress.com/2010/05/complexity650-30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9097" name="Picture 9"/>
          <p:cNvPicPr>
            <a:picLocks noChangeAspect="1" noChangeArrowheads="1"/>
          </p:cNvPicPr>
          <p:nvPr/>
        </p:nvPicPr>
        <p:blipFill>
          <a:blip r:embed="rId2" cstate="print"/>
          <a:srcRect/>
          <a:stretch>
            <a:fillRect/>
          </a:stretch>
        </p:blipFill>
        <p:spPr bwMode="auto">
          <a:xfrm>
            <a:off x="971600" y="2996952"/>
            <a:ext cx="7200800" cy="3324085"/>
          </a:xfrm>
          <a:prstGeom prst="rect">
            <a:avLst/>
          </a:prstGeom>
          <a:noFill/>
          <a:ln w="9525">
            <a:noFill/>
            <a:miter lim="800000"/>
            <a:headEnd/>
            <a:tailEnd/>
          </a:ln>
        </p:spPr>
      </p:pic>
    </p:spTree>
  </p:cSld>
  <p:clrMapOvr>
    <a:masterClrMapping/>
  </p:clrMapOvr>
  <p:transition advClick="0" advTm="5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Network Complexity Overview</a:t>
            </a:r>
            <a:endParaRPr lang="en-US" dirty="0"/>
          </a:p>
        </p:txBody>
      </p:sp>
      <p:sp>
        <p:nvSpPr>
          <p:cNvPr id="3" name="Content Placeholder 2"/>
          <p:cNvSpPr>
            <a:spLocks noGrp="1"/>
          </p:cNvSpPr>
          <p:nvPr>
            <p:ph idx="1"/>
          </p:nvPr>
        </p:nvSpPr>
        <p:spPr/>
        <p:txBody>
          <a:bodyPr/>
          <a:lstStyle/>
          <a:p>
            <a:r>
              <a:rPr lang="en-US" sz="2800" dirty="0" smtClean="0"/>
              <a:t>Structural complexity: </a:t>
            </a:r>
          </a:p>
          <a:p>
            <a:pPr lvl="1"/>
            <a:r>
              <a:rPr lang="en-US" sz="2600" dirty="0" smtClean="0">
                <a:solidFill>
                  <a:schemeClr val="tx1"/>
                </a:solidFill>
              </a:rPr>
              <a:t>The topology – how the network is laid out.</a:t>
            </a:r>
          </a:p>
          <a:p>
            <a:pPr>
              <a:buNone/>
            </a:pPr>
            <a:endParaRPr lang="en-US" sz="2100" dirty="0" smtClean="0"/>
          </a:p>
          <a:p>
            <a:r>
              <a:rPr lang="en-US" sz="2800" dirty="0" smtClean="0"/>
              <a:t>Network evolution: </a:t>
            </a:r>
          </a:p>
          <a:p>
            <a:pPr lvl="1"/>
            <a:r>
              <a:rPr lang="en-US" sz="2600" dirty="0" smtClean="0">
                <a:solidFill>
                  <a:schemeClr val="tx1"/>
                </a:solidFill>
              </a:rPr>
              <a:t>Networks can change over time – EG add nodes.</a:t>
            </a:r>
          </a:p>
          <a:p>
            <a:pPr>
              <a:buNone/>
            </a:pPr>
            <a:endParaRPr lang="en-US" sz="2100" dirty="0" smtClean="0"/>
          </a:p>
          <a:p>
            <a:r>
              <a:rPr lang="en-US" sz="2800" dirty="0" smtClean="0"/>
              <a:t>Connection diversity: </a:t>
            </a:r>
          </a:p>
          <a:p>
            <a:pPr lvl="1"/>
            <a:r>
              <a:rPr lang="en-US" sz="2600" dirty="0" smtClean="0">
                <a:solidFill>
                  <a:schemeClr val="tx1"/>
                </a:solidFill>
              </a:rPr>
              <a:t>Links can have directions, weights or signs.</a:t>
            </a: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30</a:t>
            </a:fld>
            <a:endParaRPr kumimoji="0" lang="en-US"/>
          </a:p>
        </p:txBody>
      </p:sp>
    </p:spTree>
  </p:cSld>
  <p:clrMapOvr>
    <a:masterClrMapping/>
  </p:clrMapOvr>
  <p:transition advClick="0" advTm="5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800" dirty="0" smtClean="0"/>
              <a:t>Network Complexity Overview (2)</a:t>
            </a:r>
            <a:endParaRPr lang="en-US" sz="3800" dirty="0"/>
          </a:p>
        </p:txBody>
      </p:sp>
      <p:sp>
        <p:nvSpPr>
          <p:cNvPr id="3" name="Content Placeholder 2"/>
          <p:cNvSpPr>
            <a:spLocks noGrp="1"/>
          </p:cNvSpPr>
          <p:nvPr>
            <p:ph idx="1"/>
          </p:nvPr>
        </p:nvSpPr>
        <p:spPr/>
        <p:txBody>
          <a:bodyPr/>
          <a:lstStyle/>
          <a:p>
            <a:r>
              <a:rPr lang="en-US" sz="2800" dirty="0" smtClean="0"/>
              <a:t>Dynamical complexity: </a:t>
            </a:r>
          </a:p>
          <a:p>
            <a:pPr lvl="1"/>
            <a:r>
              <a:rPr lang="en-US" sz="2600" dirty="0" smtClean="0">
                <a:solidFill>
                  <a:schemeClr val="tx1"/>
                </a:solidFill>
              </a:rPr>
              <a:t>Nodes can be complex nonlinear, dynamical systems – they do not have to follow very specific designs.</a:t>
            </a:r>
          </a:p>
          <a:p>
            <a:pPr>
              <a:buNone/>
            </a:pPr>
            <a:endParaRPr lang="en-US" sz="2100" dirty="0" smtClean="0"/>
          </a:p>
          <a:p>
            <a:r>
              <a:rPr lang="en-US" sz="2800" dirty="0" smtClean="0"/>
              <a:t>Node diversity:</a:t>
            </a:r>
          </a:p>
          <a:p>
            <a:pPr lvl="1"/>
            <a:r>
              <a:rPr lang="en-US" sz="2600" dirty="0" smtClean="0">
                <a:solidFill>
                  <a:schemeClr val="tx1"/>
                </a:solidFill>
              </a:rPr>
              <a:t>There can be different kinds of nodes – consider a Linux machine, a Windows machine and an </a:t>
            </a:r>
            <a:r>
              <a:rPr lang="en-US" sz="2600" dirty="0" err="1" smtClean="0">
                <a:solidFill>
                  <a:schemeClr val="tx1"/>
                </a:solidFill>
              </a:rPr>
              <a:t>iOS</a:t>
            </a:r>
            <a:r>
              <a:rPr lang="en-US" sz="2600" dirty="0" smtClean="0">
                <a:solidFill>
                  <a:schemeClr val="tx1"/>
                </a:solidFill>
              </a:rPr>
              <a:t> machine interlinked.</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31</a:t>
            </a:fld>
            <a:endParaRPr kumimoji="0" lang="en-US"/>
          </a:p>
        </p:txBody>
      </p:sp>
    </p:spTree>
  </p:cSld>
  <p:clrMapOvr>
    <a:masterClrMapping/>
  </p:clrMapOvr>
  <p:transition advClick="0" advTm="5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Managing Complexity</a:t>
            </a:r>
            <a:endParaRPr lang="en-US" dirty="0"/>
          </a:p>
        </p:txBody>
      </p:sp>
      <p:sp>
        <p:nvSpPr>
          <p:cNvPr id="3" name="Content Placeholder 2"/>
          <p:cNvSpPr>
            <a:spLocks noGrp="1"/>
          </p:cNvSpPr>
          <p:nvPr>
            <p:ph idx="1"/>
          </p:nvPr>
        </p:nvSpPr>
        <p:spPr/>
        <p:txBody>
          <a:bodyPr>
            <a:normAutofit fontScale="92500"/>
          </a:bodyPr>
          <a:lstStyle/>
          <a:p>
            <a:pPr>
              <a:spcBef>
                <a:spcPts val="0"/>
              </a:spcBef>
              <a:buNone/>
            </a:pPr>
            <a:r>
              <a:rPr lang="en-GB" sz="2800" dirty="0" smtClean="0"/>
              <a:t>How do we manage technology within an environment?</a:t>
            </a:r>
          </a:p>
          <a:p>
            <a:pPr>
              <a:spcBef>
                <a:spcPts val="0"/>
              </a:spcBef>
              <a:buNone/>
            </a:pPr>
            <a:endParaRPr lang="en-GB" sz="2100" dirty="0" smtClean="0"/>
          </a:p>
          <a:p>
            <a:pPr>
              <a:spcBef>
                <a:spcPts val="0"/>
              </a:spcBef>
              <a:buNone/>
            </a:pPr>
            <a:r>
              <a:rPr lang="en-GB" sz="2800" dirty="0" smtClean="0"/>
              <a:t>How can we find the appropriate response to a given environmental situation?</a:t>
            </a:r>
          </a:p>
          <a:p>
            <a:pPr>
              <a:spcBef>
                <a:spcPts val="0"/>
              </a:spcBef>
              <a:buNone/>
            </a:pPr>
            <a:endParaRPr lang="en-GB" sz="2100" dirty="0" smtClean="0"/>
          </a:p>
          <a:p>
            <a:pPr>
              <a:spcBef>
                <a:spcPts val="0"/>
              </a:spcBef>
              <a:buNone/>
            </a:pPr>
            <a:r>
              <a:rPr lang="en-GB" sz="2800" dirty="0" smtClean="0"/>
              <a:t>The first step: </a:t>
            </a:r>
          </a:p>
          <a:p>
            <a:pPr lvl="1">
              <a:spcBef>
                <a:spcPts val="0"/>
              </a:spcBef>
              <a:buNone/>
            </a:pPr>
            <a:r>
              <a:rPr lang="en-GB" sz="2600" dirty="0" smtClean="0">
                <a:solidFill>
                  <a:schemeClr val="tx1"/>
                </a:solidFill>
              </a:rPr>
              <a:t>differentiate between states of the environment.</a:t>
            </a:r>
          </a:p>
          <a:p>
            <a:pPr>
              <a:spcBef>
                <a:spcPts val="0"/>
              </a:spcBef>
              <a:buNone/>
            </a:pPr>
            <a:endParaRPr lang="en-GB" sz="2100" dirty="0" smtClean="0"/>
          </a:p>
          <a:p>
            <a:pPr>
              <a:spcBef>
                <a:spcPts val="0"/>
              </a:spcBef>
              <a:buNone/>
            </a:pPr>
            <a:r>
              <a:rPr lang="en-GB" sz="2800" dirty="0" smtClean="0"/>
              <a:t>Being able to differentiate between environmental states means that information can be gathered about the environment.</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32</a:t>
            </a:fld>
            <a:endParaRPr kumimoji="0" lang="en-US"/>
          </a:p>
        </p:txBody>
      </p:sp>
    </p:spTree>
  </p:cSld>
  <p:clrMapOvr>
    <a:masterClrMapping/>
  </p:clrMapOvr>
  <p:transition advClick="0" advTm="5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Managing Complexity (2)</a:t>
            </a:r>
            <a:endParaRPr lang="en-US" dirty="0"/>
          </a:p>
        </p:txBody>
      </p:sp>
      <p:sp>
        <p:nvSpPr>
          <p:cNvPr id="3" name="Content Placeholder 2"/>
          <p:cNvSpPr>
            <a:spLocks noGrp="1"/>
          </p:cNvSpPr>
          <p:nvPr>
            <p:ph idx="1"/>
          </p:nvPr>
        </p:nvSpPr>
        <p:spPr/>
        <p:txBody>
          <a:bodyPr/>
          <a:lstStyle/>
          <a:p>
            <a:pPr>
              <a:buNone/>
            </a:pPr>
            <a:r>
              <a:rPr lang="en-GB" sz="2600" dirty="0" smtClean="0"/>
              <a:t>It is important that the observer (analyst?) is able to make a choice, and use the criteria for differentiation to choose between the possible states of the environment.</a:t>
            </a:r>
            <a:r>
              <a:rPr lang="en-GB" dirty="0" smtClean="0"/>
              <a:t> </a:t>
            </a:r>
          </a:p>
          <a:p>
            <a:pPr>
              <a:buNone/>
            </a:pPr>
            <a:endParaRPr lang="en-GB" dirty="0" smtClean="0"/>
          </a:p>
          <a:p>
            <a:pPr>
              <a:buNone/>
            </a:pPr>
            <a:r>
              <a:rPr lang="en-GB" sz="2600" dirty="0" smtClean="0"/>
              <a:t>On the basis of this choice the observer provides the appropriate response to complexity of technology (or systems).</a:t>
            </a:r>
          </a:p>
          <a:p>
            <a:pPr>
              <a:buNone/>
            </a:pPr>
            <a:endParaRPr lang="en-GB" dirty="0" smtClean="0"/>
          </a:p>
          <a:p>
            <a:pPr>
              <a:buNone/>
            </a:pPr>
            <a:r>
              <a:rPr lang="en-GB" sz="2400" dirty="0" smtClean="0"/>
              <a:t>(States of environment := system design options)</a:t>
            </a:r>
            <a:endParaRPr lang="en-US" sz="24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33</a:t>
            </a:fld>
            <a:endParaRPr kumimoji="0" lang="en-US"/>
          </a:p>
        </p:txBody>
      </p:sp>
    </p:spTree>
  </p:cSld>
  <p:clrMapOvr>
    <a:masterClrMapping/>
  </p:clrMapOvr>
  <p:transition advClick="0" advTm="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Managing Complexity (3)</a:t>
            </a:r>
            <a:endParaRPr lang="en-US" dirty="0"/>
          </a:p>
        </p:txBody>
      </p:sp>
      <p:sp>
        <p:nvSpPr>
          <p:cNvPr id="3" name="Content Placeholder 2"/>
          <p:cNvSpPr>
            <a:spLocks noGrp="1"/>
          </p:cNvSpPr>
          <p:nvPr>
            <p:ph idx="1"/>
          </p:nvPr>
        </p:nvSpPr>
        <p:spPr/>
        <p:txBody>
          <a:bodyPr/>
          <a:lstStyle/>
          <a:p>
            <a:pPr>
              <a:buNone/>
            </a:pPr>
            <a:r>
              <a:rPr lang="en-IE" sz="2800" dirty="0" smtClean="0"/>
              <a:t>So the analyst must be informed - </a:t>
            </a:r>
          </a:p>
          <a:p>
            <a:pPr>
              <a:buNone/>
            </a:pPr>
            <a:endParaRPr lang="en-GB" dirty="0" smtClean="0"/>
          </a:p>
          <a:p>
            <a:r>
              <a:rPr lang="en-GB" sz="2600" dirty="0" smtClean="0"/>
              <a:t>Information is the difference that makes a difference.</a:t>
            </a:r>
          </a:p>
          <a:p>
            <a:endParaRPr lang="en-GB" sz="2600" dirty="0" smtClean="0"/>
          </a:p>
          <a:p>
            <a:pPr marL="109537" indent="0">
              <a:buNone/>
            </a:pPr>
            <a:r>
              <a:rPr lang="en-GB" sz="2800" dirty="0" smtClean="0"/>
              <a:t>How?</a:t>
            </a:r>
          </a:p>
          <a:p>
            <a:endParaRPr lang="en-GB" sz="2800" dirty="0" smtClean="0"/>
          </a:p>
          <a:p>
            <a:r>
              <a:rPr lang="en-GB" sz="2800" dirty="0" smtClean="0"/>
              <a:t>Systems analysis?</a:t>
            </a:r>
          </a:p>
          <a:p>
            <a:r>
              <a:rPr lang="en-GB" sz="2800" dirty="0" smtClean="0"/>
              <a:t>It is as good as any (or better)!</a:t>
            </a:r>
            <a:endParaRPr lang="en-US" sz="28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34</a:t>
            </a:fld>
            <a:endParaRPr kumimoji="0" lang="en-US"/>
          </a:p>
        </p:txBody>
      </p:sp>
    </p:spTree>
  </p:cSld>
  <p:clrMapOvr>
    <a:masterClrMapping/>
  </p:clrMapOvr>
  <p:transition advClick="0" advTm="5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800" dirty="0" smtClean="0"/>
              <a:t>There may need to be an assessment of development, procurement and sustainability of hardware.</a:t>
            </a:r>
          </a:p>
          <a:p>
            <a:endParaRPr lang="en-US" sz="2800" dirty="0" smtClean="0"/>
          </a:p>
          <a:p>
            <a:pPr>
              <a:buNone/>
            </a:pPr>
            <a:r>
              <a:rPr lang="en-US" sz="2800" dirty="0" smtClean="0"/>
              <a:t>This requires the balancing of four separate</a:t>
            </a:r>
            <a:r>
              <a:rPr lang="en-US" dirty="0" smtClean="0"/>
              <a:t> </a:t>
            </a:r>
            <a:r>
              <a:rPr lang="en-US" sz="2600" dirty="0" smtClean="0"/>
              <a:t>aspects of total hardware system ‘value’.</a:t>
            </a:r>
          </a:p>
          <a:p>
            <a:pPr lvl="1"/>
            <a:r>
              <a:rPr lang="en-US" sz="2400" dirty="0" smtClean="0">
                <a:solidFill>
                  <a:schemeClr val="tx1"/>
                </a:solidFill>
              </a:rPr>
              <a:t>Performance of the hardware</a:t>
            </a:r>
          </a:p>
          <a:p>
            <a:pPr lvl="1"/>
            <a:r>
              <a:rPr lang="en-US" sz="2400" dirty="0" smtClean="0">
                <a:solidFill>
                  <a:schemeClr val="tx1"/>
                </a:solidFill>
              </a:rPr>
              <a:t>Operational Availability (OA)/Logistics</a:t>
            </a:r>
          </a:p>
          <a:p>
            <a:pPr lvl="1"/>
            <a:r>
              <a:rPr lang="en-US" sz="2400" dirty="0" smtClean="0">
                <a:solidFill>
                  <a:schemeClr val="tx1"/>
                </a:solidFill>
              </a:rPr>
              <a:t>Reliability</a:t>
            </a:r>
          </a:p>
          <a:p>
            <a:pPr lvl="1"/>
            <a:r>
              <a:rPr lang="en-US" sz="2400" dirty="0" smtClean="0">
                <a:solidFill>
                  <a:schemeClr val="tx1"/>
                </a:solidFill>
              </a:rPr>
              <a:t>Life Cycle Cost (LCC)</a:t>
            </a: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35</a:t>
            </a:fld>
            <a:endParaRPr kumimoji="0" lang="en-US"/>
          </a:p>
        </p:txBody>
      </p:sp>
      <p:sp>
        <p:nvSpPr>
          <p:cNvPr id="6" name="Title 1"/>
          <p:cNvSpPr>
            <a:spLocks noGrp="1"/>
          </p:cNvSpPr>
          <p:nvPr>
            <p:ph type="title"/>
          </p:nvPr>
        </p:nvSpPr>
        <p:spPr>
          <a:xfrm>
            <a:off x="457200" y="274638"/>
            <a:ext cx="8435280" cy="1143000"/>
          </a:xfrm>
        </p:spPr>
        <p:txBody>
          <a:bodyPr>
            <a:normAutofit/>
          </a:bodyPr>
          <a:lstStyle/>
          <a:p>
            <a:r>
              <a:rPr lang="en-IE" dirty="0" smtClean="0"/>
              <a:t>Managing Hardware </a:t>
            </a:r>
            <a:r>
              <a:rPr lang="en-IE" dirty="0" smtClean="0"/>
              <a:t>Complexity</a:t>
            </a:r>
            <a:endParaRPr lang="en-US" dirty="0"/>
          </a:p>
        </p:txBody>
      </p:sp>
    </p:spTree>
  </p:cSld>
  <p:clrMapOvr>
    <a:masterClrMapping/>
  </p:clrMapOvr>
  <p:transition advClick="0" advTm="5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IE" dirty="0" smtClean="0"/>
              <a:t>Managing Hardware Complexity (2)</a:t>
            </a:r>
            <a:endParaRPr lang="en-US" dirty="0"/>
          </a:p>
        </p:txBody>
      </p:sp>
      <p:sp>
        <p:nvSpPr>
          <p:cNvPr id="3" name="Content Placeholder 2"/>
          <p:cNvSpPr>
            <a:spLocks noGrp="1"/>
          </p:cNvSpPr>
          <p:nvPr>
            <p:ph idx="1"/>
          </p:nvPr>
        </p:nvSpPr>
        <p:spPr/>
        <p:txBody>
          <a:bodyPr/>
          <a:lstStyle/>
          <a:p>
            <a:pPr>
              <a:buNone/>
            </a:pPr>
            <a:r>
              <a:rPr lang="en-IE" sz="2800" dirty="0" smtClean="0"/>
              <a:t>There may be a metrics equation to measure hardware value.</a:t>
            </a:r>
          </a:p>
          <a:p>
            <a:pPr>
              <a:buNone/>
            </a:pPr>
            <a:endParaRPr lang="en-US" sz="2800" dirty="0" smtClean="0"/>
          </a:p>
          <a:p>
            <a:pPr>
              <a:buNone/>
            </a:pPr>
            <a:r>
              <a:rPr lang="en-US" sz="2800" dirty="0" smtClean="0"/>
              <a:t>Objectives set in the value equation might include:</a:t>
            </a:r>
          </a:p>
          <a:p>
            <a:pPr lvl="1"/>
            <a:r>
              <a:rPr lang="en-US" sz="2400" dirty="0" err="1" smtClean="0">
                <a:solidFill>
                  <a:schemeClr val="tx1"/>
                </a:solidFill>
              </a:rPr>
              <a:t>Maximise</a:t>
            </a:r>
            <a:r>
              <a:rPr lang="en-US" sz="2400" dirty="0" smtClean="0">
                <a:solidFill>
                  <a:schemeClr val="tx1"/>
                </a:solidFill>
              </a:rPr>
              <a:t> performance</a:t>
            </a:r>
          </a:p>
          <a:p>
            <a:pPr lvl="1"/>
            <a:r>
              <a:rPr lang="en-US" sz="2400" dirty="0" err="1" smtClean="0">
                <a:solidFill>
                  <a:schemeClr val="tx1"/>
                </a:solidFill>
              </a:rPr>
              <a:t>Maximise</a:t>
            </a:r>
            <a:r>
              <a:rPr lang="en-US" sz="2400" dirty="0" smtClean="0">
                <a:solidFill>
                  <a:schemeClr val="tx1"/>
                </a:solidFill>
              </a:rPr>
              <a:t> operational </a:t>
            </a:r>
            <a:r>
              <a:rPr lang="en-US" sz="2400" dirty="0"/>
              <a:t>a</a:t>
            </a:r>
            <a:r>
              <a:rPr lang="en-US" sz="2400" dirty="0" smtClean="0">
                <a:solidFill>
                  <a:schemeClr val="tx1"/>
                </a:solidFill>
              </a:rPr>
              <a:t>vailability</a:t>
            </a:r>
          </a:p>
          <a:p>
            <a:pPr lvl="2"/>
            <a:r>
              <a:rPr lang="en-US" sz="2400" dirty="0" err="1" smtClean="0"/>
              <a:t>Optimise</a:t>
            </a:r>
            <a:r>
              <a:rPr lang="en-US" sz="2400" dirty="0" smtClean="0"/>
              <a:t> the logistics support strategy</a:t>
            </a:r>
          </a:p>
          <a:p>
            <a:pPr lvl="1"/>
            <a:r>
              <a:rPr lang="en-US" sz="2400" dirty="0" err="1" smtClean="0">
                <a:solidFill>
                  <a:schemeClr val="tx1"/>
                </a:solidFill>
              </a:rPr>
              <a:t>Maximise</a:t>
            </a:r>
            <a:r>
              <a:rPr lang="en-US" sz="2400" dirty="0" smtClean="0">
                <a:solidFill>
                  <a:schemeClr val="tx1"/>
                </a:solidFill>
              </a:rPr>
              <a:t> reliability</a:t>
            </a:r>
          </a:p>
          <a:p>
            <a:pPr lvl="1"/>
            <a:r>
              <a:rPr lang="en-US" sz="2400" dirty="0" err="1" smtClean="0">
                <a:solidFill>
                  <a:schemeClr val="tx1"/>
                </a:solidFill>
              </a:rPr>
              <a:t>Minimise</a:t>
            </a:r>
            <a:r>
              <a:rPr lang="en-US" sz="2400" dirty="0" smtClean="0">
                <a:solidFill>
                  <a:schemeClr val="tx1"/>
                </a:solidFill>
              </a:rPr>
              <a:t> Life Cycle Cost (LCC)</a:t>
            </a: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36</a:t>
            </a:fld>
            <a:endParaRPr kumimoji="0" lang="en-US"/>
          </a:p>
        </p:txBody>
      </p:sp>
    </p:spTree>
  </p:cSld>
  <p:clrMapOvr>
    <a:masterClrMapping/>
  </p:clrMapOvr>
  <p:transition advClick="0" advTm="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IE" dirty="0" smtClean="0"/>
              <a:t>Managing Hardware Complexity (3)</a:t>
            </a:r>
            <a:endParaRPr lang="en-US" dirty="0"/>
          </a:p>
        </p:txBody>
      </p:sp>
      <p:sp>
        <p:nvSpPr>
          <p:cNvPr id="3" name="Content Placeholder 2"/>
          <p:cNvSpPr>
            <a:spLocks noGrp="1"/>
          </p:cNvSpPr>
          <p:nvPr>
            <p:ph idx="1"/>
          </p:nvPr>
        </p:nvSpPr>
        <p:spPr/>
        <p:txBody>
          <a:bodyPr/>
          <a:lstStyle/>
          <a:p>
            <a:pPr lvl="1">
              <a:buNone/>
            </a:pPr>
            <a:r>
              <a:rPr lang="en-IE" sz="2600" dirty="0" smtClean="0">
                <a:solidFill>
                  <a:schemeClr val="tx1"/>
                </a:solidFill>
              </a:rPr>
              <a:t>Methodological example: SEER for </a:t>
            </a:r>
            <a:r>
              <a:rPr lang="en-IE" sz="2600" dirty="0" smtClean="0"/>
              <a:t>hardware</a:t>
            </a:r>
          </a:p>
          <a:p>
            <a:pPr lvl="1"/>
            <a:r>
              <a:rPr lang="en-IE" sz="2400" dirty="0" smtClean="0">
                <a:solidFill>
                  <a:schemeClr val="tx1"/>
                </a:solidFill>
              </a:rPr>
              <a:t>SEER, which comes from ‘having the ability to foresee the future’, relies on parametric algorithms (limited number of design possibilities), knowledge bases, simulation-based probability and historical precedents to allow project managers, engineers and cost analysts to accurately estimate a project's cost schedule, risk and effort before the project is started.</a:t>
            </a:r>
            <a:endParaRPr lang="en-US" sz="2400" dirty="0" smtClean="0">
              <a:solidFill>
                <a:schemeClr val="tx1"/>
              </a:solidFill>
            </a:endParaRPr>
          </a:p>
          <a:p>
            <a:endParaRPr lang="en-IE" dirty="0" smtClean="0"/>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37</a:t>
            </a:fld>
            <a:endParaRPr kumimoji="0" lang="en-US"/>
          </a:p>
        </p:txBody>
      </p:sp>
    </p:spTree>
  </p:cSld>
  <p:clrMapOvr>
    <a:masterClrMapping/>
  </p:clrMapOvr>
  <p:transition advClick="0" advTm="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Methodological Example</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38</a:t>
            </a:fld>
            <a:endParaRPr kumimoji="0" lang="en-US"/>
          </a:p>
        </p:txBody>
      </p:sp>
      <p:sp>
        <p:nvSpPr>
          <p:cNvPr id="5" name="Content Placeholder 2"/>
          <p:cNvSpPr>
            <a:spLocks noGrp="1"/>
          </p:cNvSpPr>
          <p:nvPr>
            <p:ph idx="1"/>
          </p:nvPr>
        </p:nvSpPr>
        <p:spPr>
          <a:xfrm>
            <a:off x="755576" y="1556792"/>
            <a:ext cx="7499350" cy="612775"/>
          </a:xfrm>
        </p:spPr>
        <p:txBody>
          <a:bodyPr/>
          <a:lstStyle/>
          <a:p>
            <a:pPr>
              <a:buFont typeface="Wingdings 2" pitchFamily="18" charset="2"/>
              <a:buNone/>
            </a:pPr>
            <a:r>
              <a:rPr lang="en-IE" dirty="0" smtClean="0"/>
              <a:t>SEER for Hardware screen shots</a:t>
            </a:r>
            <a:endParaRPr lang="en-US" dirty="0" smtClean="0"/>
          </a:p>
        </p:txBody>
      </p:sp>
      <p:pic>
        <p:nvPicPr>
          <p:cNvPr id="6" name="Picture 2" descr="http://www.galorath.com/themes/site_themes/default/thumb_ss-hardware-core.jpg"/>
          <p:cNvPicPr>
            <a:picLocks noChangeAspect="1" noChangeArrowheads="1"/>
          </p:cNvPicPr>
          <p:nvPr/>
        </p:nvPicPr>
        <p:blipFill>
          <a:blip r:embed="rId2" cstate="print"/>
          <a:srcRect/>
          <a:stretch>
            <a:fillRect/>
          </a:stretch>
        </p:blipFill>
        <p:spPr bwMode="auto">
          <a:xfrm>
            <a:off x="1619176" y="2060030"/>
            <a:ext cx="5524500" cy="4581525"/>
          </a:xfrm>
          <a:prstGeom prst="rect">
            <a:avLst/>
          </a:prstGeom>
          <a:noFill/>
          <a:ln w="9525">
            <a:noFill/>
            <a:miter lim="800000"/>
            <a:headEnd/>
            <a:tailEnd/>
          </a:ln>
        </p:spPr>
      </p:pic>
    </p:spTree>
  </p:cSld>
  <p:clrMapOvr>
    <a:masterClrMapping/>
  </p:clrMapOvr>
  <p:transition advClick="0" advTm="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Another Methodological Example</a:t>
            </a:r>
            <a:endParaRPr lang="en-US" dirty="0"/>
          </a:p>
        </p:txBody>
      </p:sp>
      <p:sp>
        <p:nvSpPr>
          <p:cNvPr id="3" name="Content Placeholder 2"/>
          <p:cNvSpPr>
            <a:spLocks noGrp="1"/>
          </p:cNvSpPr>
          <p:nvPr>
            <p:ph idx="1"/>
          </p:nvPr>
        </p:nvSpPr>
        <p:spPr/>
        <p:txBody>
          <a:bodyPr/>
          <a:lstStyle/>
          <a:p>
            <a:pPr>
              <a:buNone/>
            </a:pPr>
            <a:r>
              <a:rPr lang="en-IE" sz="2800" dirty="0" smtClean="0"/>
              <a:t>Hardware Description Language </a:t>
            </a:r>
          </a:p>
          <a:p>
            <a:pPr>
              <a:buNone/>
            </a:pPr>
            <a:endParaRPr lang="en-IE" sz="2100" dirty="0" smtClean="0"/>
          </a:p>
          <a:p>
            <a:r>
              <a:rPr lang="en-IE" sz="2400" dirty="0" smtClean="0"/>
              <a:t>In electronics, a hardware description language (HDL) is a specialised computer language used to program the structure, design and operation of electronic circuits, and, most commonly, digital logic circuits.</a:t>
            </a:r>
            <a:endParaRPr lang="en-US" sz="24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39</a:t>
            </a:fld>
            <a:endParaRPr kumimoji="0" lang="en-US"/>
          </a:p>
        </p:txBody>
      </p:sp>
    </p:spTree>
  </p:cSld>
  <p:clrMapOvr>
    <a:masterClrMapping/>
  </p:clrMapOvr>
  <p:transition advClick="0" advTm="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What Makes I.T. Complex?</a:t>
            </a:r>
            <a:endParaRPr lang="en-US" dirty="0"/>
          </a:p>
        </p:txBody>
      </p:sp>
      <p:sp>
        <p:nvSpPr>
          <p:cNvPr id="3" name="Content Placeholder 2"/>
          <p:cNvSpPr>
            <a:spLocks noGrp="1"/>
          </p:cNvSpPr>
          <p:nvPr>
            <p:ph idx="1"/>
          </p:nvPr>
        </p:nvSpPr>
        <p:spPr/>
        <p:txBody>
          <a:bodyPr/>
          <a:lstStyle/>
          <a:p>
            <a:pPr>
              <a:buNone/>
            </a:pPr>
            <a:r>
              <a:rPr lang="en-IE" sz="2600" dirty="0" smtClean="0"/>
              <a:t>For example, with data, the:</a:t>
            </a:r>
          </a:p>
          <a:p>
            <a:pPr lvl="2">
              <a:buNone/>
            </a:pPr>
            <a:r>
              <a:rPr lang="en-IE" sz="2600" dirty="0" smtClean="0"/>
              <a:t>volume</a:t>
            </a:r>
          </a:p>
          <a:p>
            <a:pPr lvl="2">
              <a:buNone/>
            </a:pPr>
            <a:r>
              <a:rPr lang="en-IE" sz="2600" dirty="0" smtClean="0"/>
              <a:t>velocity</a:t>
            </a:r>
          </a:p>
          <a:p>
            <a:pPr lvl="2">
              <a:buNone/>
            </a:pPr>
            <a:r>
              <a:rPr lang="en-IE" sz="2600" dirty="0" smtClean="0"/>
              <a:t>variety</a:t>
            </a:r>
            <a:endParaRPr lang="en-US" sz="2600" dirty="0" smtClean="0"/>
          </a:p>
          <a:p>
            <a:pPr lvl="1">
              <a:buNone/>
            </a:pPr>
            <a:r>
              <a:rPr lang="en-IE" sz="2600" dirty="0" smtClean="0">
                <a:solidFill>
                  <a:schemeClr val="tx1"/>
                </a:solidFill>
              </a:rPr>
              <a:t>causes complexity and expense for a user or organisation.</a:t>
            </a:r>
          </a:p>
          <a:p>
            <a:pPr lvl="1">
              <a:buNone/>
            </a:pPr>
            <a:endParaRPr lang="en-IE" sz="2600" dirty="0" smtClean="0">
              <a:solidFill>
                <a:schemeClr val="tx1"/>
              </a:solidFill>
            </a:endParaRPr>
          </a:p>
          <a:p>
            <a:pPr lvl="1">
              <a:buNone/>
            </a:pPr>
            <a:r>
              <a:rPr lang="en-IE" sz="2600" dirty="0" smtClean="0">
                <a:solidFill>
                  <a:schemeClr val="tx1"/>
                </a:solidFill>
              </a:rPr>
              <a:t>The hardware and software that support the data will have their own levels of complexity.</a:t>
            </a:r>
          </a:p>
          <a:p>
            <a:pPr lvl="1">
              <a:buNone/>
            </a:pPr>
            <a:endParaRPr lang="en-IE" sz="2600" dirty="0" smtClean="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a:t>
            </a:fld>
            <a:endParaRPr kumimoji="0" lang="en-US"/>
          </a:p>
        </p:txBody>
      </p:sp>
    </p:spTree>
  </p:cSld>
  <p:clrMapOvr>
    <a:masterClrMapping/>
  </p:clrMapOvr>
  <p:transition advClick="0" advTm="5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Describing Hardware with HDL</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40</a:t>
            </a:fld>
            <a:endParaRPr kumimoji="0" lang="en-US"/>
          </a:p>
        </p:txBody>
      </p:sp>
      <p:pic>
        <p:nvPicPr>
          <p:cNvPr id="102402" name="Picture 2" descr="http://www.coertvonk.com/wp-content/uploads/lc3-schematic2.png"/>
          <p:cNvPicPr>
            <a:picLocks noChangeAspect="1" noChangeArrowheads="1"/>
          </p:cNvPicPr>
          <p:nvPr/>
        </p:nvPicPr>
        <p:blipFill>
          <a:blip r:embed="rId2" cstate="print"/>
          <a:srcRect/>
          <a:stretch>
            <a:fillRect/>
          </a:stretch>
        </p:blipFill>
        <p:spPr bwMode="auto">
          <a:xfrm>
            <a:off x="1187624" y="1772816"/>
            <a:ext cx="5979562" cy="4633378"/>
          </a:xfrm>
          <a:prstGeom prst="rect">
            <a:avLst/>
          </a:prstGeom>
          <a:noFill/>
        </p:spPr>
      </p:pic>
    </p:spTree>
  </p:cSld>
  <p:clrMapOvr>
    <a:masterClrMapping/>
  </p:clrMapOvr>
  <p:transition advClick="0" advTm="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VHDL</a:t>
            </a:r>
            <a:endParaRPr lang="en-US" dirty="0"/>
          </a:p>
        </p:txBody>
      </p:sp>
      <p:sp>
        <p:nvSpPr>
          <p:cNvPr id="3" name="Content Placeholder 2"/>
          <p:cNvSpPr>
            <a:spLocks noGrp="1"/>
          </p:cNvSpPr>
          <p:nvPr>
            <p:ph idx="1"/>
          </p:nvPr>
        </p:nvSpPr>
        <p:spPr/>
        <p:txBody>
          <a:bodyPr/>
          <a:lstStyle/>
          <a:p>
            <a:r>
              <a:rPr lang="en-IE" sz="2600" dirty="0" smtClean="0"/>
              <a:t>VHDL (VHSIC Hardware Description Language) is a hardware description language used in electronic design automation to describe digital and mixed-signal systems such as field-programmable gate arrays and integrated circuits. </a:t>
            </a:r>
          </a:p>
          <a:p>
            <a:endParaRPr lang="en-IE" sz="2600" dirty="0" smtClean="0"/>
          </a:p>
          <a:p>
            <a:r>
              <a:rPr lang="en-IE" sz="2600" dirty="0" smtClean="0"/>
              <a:t>VHDL can also be used as a general purpose parallel programming language.</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41</a:t>
            </a:fld>
            <a:endParaRPr kumimoji="0" lang="en-US"/>
          </a:p>
        </p:txBody>
      </p:sp>
    </p:spTree>
  </p:cSld>
  <p:clrMapOvr>
    <a:masterClrMapping/>
  </p:clrMapOvr>
  <p:transition advClick="0" advTm="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VHDL (2)</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42</a:t>
            </a:fld>
            <a:endParaRPr kumimoji="0" lang="en-US"/>
          </a:p>
        </p:txBody>
      </p:sp>
      <p:pic>
        <p:nvPicPr>
          <p:cNvPr id="100354" name="Picture 2" descr="http://www.ht-lab.com/question.jpg"/>
          <p:cNvPicPr>
            <a:picLocks noChangeAspect="1" noChangeArrowheads="1"/>
          </p:cNvPicPr>
          <p:nvPr/>
        </p:nvPicPr>
        <p:blipFill>
          <a:blip r:embed="rId2" cstate="print"/>
          <a:srcRect/>
          <a:stretch>
            <a:fillRect/>
          </a:stretch>
        </p:blipFill>
        <p:spPr bwMode="auto">
          <a:xfrm>
            <a:off x="467544" y="1700807"/>
            <a:ext cx="7704856" cy="4722835"/>
          </a:xfrm>
          <a:prstGeom prst="rect">
            <a:avLst/>
          </a:prstGeom>
          <a:noFill/>
        </p:spPr>
      </p:pic>
    </p:spTree>
  </p:cSld>
  <p:clrMapOvr>
    <a:masterClrMapping/>
  </p:clrMapOvr>
  <p:transition advClick="0" advTm="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Managing Software Complexity</a:t>
            </a:r>
            <a:endParaRPr lang="en-US" dirty="0"/>
          </a:p>
        </p:txBody>
      </p:sp>
      <p:sp>
        <p:nvSpPr>
          <p:cNvPr id="3" name="Content Placeholder 2"/>
          <p:cNvSpPr>
            <a:spLocks noGrp="1"/>
          </p:cNvSpPr>
          <p:nvPr>
            <p:ph idx="1"/>
          </p:nvPr>
        </p:nvSpPr>
        <p:spPr/>
        <p:txBody>
          <a:bodyPr/>
          <a:lstStyle/>
          <a:p>
            <a:r>
              <a:rPr lang="en-US" sz="2800" dirty="0" smtClean="0">
                <a:cs typeface="Times New Roman" pitchFamily="-101" charset="0"/>
              </a:rPr>
              <a:t>A key aspect of software design is understanding that the goal is to achieve the requirements in the face of the limitations of human involvement, balanced with the need for software teams to develop software.</a:t>
            </a:r>
          </a:p>
          <a:p>
            <a:endParaRPr lang="en-IE" sz="2800" dirty="0" smtClean="0">
              <a:cs typeface="Times New Roman" pitchFamily="-101" charset="0"/>
            </a:endParaRPr>
          </a:p>
          <a:p>
            <a:endParaRPr lang="en-US" sz="2800" dirty="0" smtClean="0">
              <a:cs typeface="Times New Roman" pitchFamily="-101" charset="0"/>
            </a:endParaRP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43</a:t>
            </a:fld>
            <a:endParaRPr kumimoji="0" lang="en-US"/>
          </a:p>
        </p:txBody>
      </p:sp>
    </p:spTree>
  </p:cSld>
  <p:clrMapOvr>
    <a:masterClrMapping/>
  </p:clrMapOvr>
  <p:transition advClick="0" advTm="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700" dirty="0" smtClean="0"/>
              <a:t>Managing Software Complexity (2)</a:t>
            </a:r>
            <a:endParaRPr lang="en-US" sz="3700" dirty="0"/>
          </a:p>
        </p:txBody>
      </p:sp>
      <p:sp>
        <p:nvSpPr>
          <p:cNvPr id="3" name="Content Placeholder 2"/>
          <p:cNvSpPr>
            <a:spLocks noGrp="1"/>
          </p:cNvSpPr>
          <p:nvPr>
            <p:ph idx="1"/>
          </p:nvPr>
        </p:nvSpPr>
        <p:spPr/>
        <p:txBody>
          <a:bodyPr/>
          <a:lstStyle/>
          <a:p>
            <a:pPr marL="274320" lvl="1" indent="-274320">
              <a:spcBef>
                <a:spcPts val="600"/>
              </a:spcBef>
              <a:buClr>
                <a:schemeClr val="tx2"/>
              </a:buClr>
              <a:buSzPct val="73000"/>
              <a:buNone/>
            </a:pPr>
            <a:r>
              <a:rPr lang="en-IE" sz="2800" dirty="0" err="1" smtClean="0">
                <a:solidFill>
                  <a:schemeClr val="tx1"/>
                </a:solidFill>
                <a:cs typeface="Times New Roman" pitchFamily="-101" charset="0"/>
              </a:rPr>
              <a:t>Edsger</a:t>
            </a:r>
            <a:r>
              <a:rPr lang="en-IE" sz="2800" dirty="0" smtClean="0">
                <a:solidFill>
                  <a:schemeClr val="tx1"/>
                </a:solidFill>
                <a:cs typeface="Times New Roman" pitchFamily="-101" charset="0"/>
              </a:rPr>
              <a:t> </a:t>
            </a:r>
            <a:r>
              <a:rPr lang="en-IE" sz="2800" dirty="0" err="1" smtClean="0">
                <a:solidFill>
                  <a:schemeClr val="tx1"/>
                </a:solidFill>
                <a:cs typeface="Times New Roman" pitchFamily="-101" charset="0"/>
              </a:rPr>
              <a:t>Dijkstra</a:t>
            </a:r>
            <a:r>
              <a:rPr lang="en-IE" sz="2800" dirty="0" smtClean="0">
                <a:solidFill>
                  <a:schemeClr val="tx1"/>
                </a:solidFill>
                <a:cs typeface="Times New Roman" pitchFamily="-101" charset="0"/>
              </a:rPr>
              <a:t> on software complexity:</a:t>
            </a:r>
            <a:endParaRPr lang="en-US" sz="2800" dirty="0" smtClean="0">
              <a:solidFill>
                <a:schemeClr val="tx1"/>
              </a:solidFill>
              <a:cs typeface="Times New Roman" pitchFamily="-101" charset="0"/>
            </a:endParaRPr>
          </a:p>
          <a:p>
            <a:pPr marL="274320" lvl="1" indent="-274320">
              <a:spcBef>
                <a:spcPts val="600"/>
              </a:spcBef>
              <a:buClr>
                <a:schemeClr val="tx2"/>
              </a:buClr>
              <a:buSzPct val="73000"/>
              <a:buNone/>
            </a:pPr>
            <a:endParaRPr lang="en-US" sz="2000" dirty="0" smtClean="0">
              <a:solidFill>
                <a:schemeClr val="tx1"/>
              </a:solidFill>
              <a:cs typeface="Times New Roman" pitchFamily="-101" charset="0"/>
            </a:endParaRPr>
          </a:p>
          <a:p>
            <a:pPr marL="274320" lvl="1" indent="-274320">
              <a:spcBef>
                <a:spcPts val="600"/>
              </a:spcBef>
              <a:buClr>
                <a:schemeClr val="tx2"/>
              </a:buClr>
              <a:buSzPct val="73000"/>
              <a:buNone/>
            </a:pPr>
            <a:r>
              <a:rPr lang="en-US" sz="2600" dirty="0" smtClean="0">
                <a:solidFill>
                  <a:schemeClr val="tx1"/>
                </a:solidFill>
                <a:cs typeface="Times New Roman" pitchFamily="-101" charset="0"/>
              </a:rPr>
              <a:t>“The technique of mastering complexity has been known since ancient times: divide et </a:t>
            </a:r>
            <a:r>
              <a:rPr lang="en-US" sz="2600" dirty="0" err="1" smtClean="0">
                <a:solidFill>
                  <a:schemeClr val="tx1"/>
                </a:solidFill>
                <a:cs typeface="Times New Roman" pitchFamily="-101" charset="0"/>
              </a:rPr>
              <a:t>impera</a:t>
            </a:r>
            <a:r>
              <a:rPr lang="en-US" sz="2600" dirty="0" smtClean="0">
                <a:solidFill>
                  <a:schemeClr val="tx1"/>
                </a:solidFill>
                <a:cs typeface="Times New Roman" pitchFamily="-101" charset="0"/>
              </a:rPr>
              <a:t> (divide and rule). </a:t>
            </a:r>
          </a:p>
          <a:p>
            <a:pPr marL="274320" lvl="1" indent="-274320">
              <a:spcBef>
                <a:spcPts val="600"/>
              </a:spcBef>
              <a:buClr>
                <a:schemeClr val="tx2"/>
              </a:buClr>
              <a:buSzPct val="73000"/>
              <a:buNone/>
            </a:pPr>
            <a:r>
              <a:rPr lang="en-US" sz="2600" dirty="0" smtClean="0">
                <a:solidFill>
                  <a:schemeClr val="tx1"/>
                </a:solidFill>
                <a:cs typeface="Times New Roman" pitchFamily="-101" charset="0"/>
              </a:rPr>
              <a:t>	… I assume the programmer’s genius matches the difficulty of his problem and assume that he has a arrived at a suitable subdivision of the task.”</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44</a:t>
            </a:fld>
            <a:endParaRPr kumimoji="0" lang="en-US"/>
          </a:p>
        </p:txBody>
      </p:sp>
    </p:spTree>
  </p:cSld>
  <p:clrMapOvr>
    <a:masterClrMapping/>
  </p:clrMapOvr>
  <p:transition advClick="0" advTm="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700" dirty="0" smtClean="0"/>
              <a:t>Managing Software Complexity (3)</a:t>
            </a:r>
            <a:endParaRPr lang="en-US" sz="3700" dirty="0"/>
          </a:p>
        </p:txBody>
      </p:sp>
      <p:sp>
        <p:nvSpPr>
          <p:cNvPr id="3" name="Content Placeholder 2"/>
          <p:cNvSpPr>
            <a:spLocks noGrp="1"/>
          </p:cNvSpPr>
          <p:nvPr>
            <p:ph idx="1"/>
          </p:nvPr>
        </p:nvSpPr>
        <p:spPr/>
        <p:txBody>
          <a:bodyPr>
            <a:normAutofit fontScale="92500" lnSpcReduction="10000"/>
          </a:bodyPr>
          <a:lstStyle/>
          <a:p>
            <a:r>
              <a:rPr lang="en-IE" sz="3000" dirty="0" smtClean="0"/>
              <a:t>Software methodologies:</a:t>
            </a:r>
          </a:p>
          <a:p>
            <a:pPr lvl="1"/>
            <a:r>
              <a:rPr lang="en-US" sz="2800" dirty="0" smtClean="0">
                <a:solidFill>
                  <a:schemeClr val="tx1"/>
                </a:solidFill>
              </a:rPr>
              <a:t>Agile Software Development</a:t>
            </a:r>
          </a:p>
          <a:p>
            <a:pPr lvl="1"/>
            <a:r>
              <a:rPr lang="en-US" sz="2800" dirty="0" smtClean="0">
                <a:solidFill>
                  <a:schemeClr val="tx1"/>
                </a:solidFill>
              </a:rPr>
              <a:t>Best practice</a:t>
            </a:r>
          </a:p>
          <a:p>
            <a:pPr lvl="1"/>
            <a:r>
              <a:rPr lang="en-US" sz="2800" dirty="0" smtClean="0">
                <a:solidFill>
                  <a:schemeClr val="tx1"/>
                </a:solidFill>
              </a:rPr>
              <a:t>Extreme programming (XP)</a:t>
            </a:r>
          </a:p>
          <a:p>
            <a:pPr lvl="1"/>
            <a:r>
              <a:rPr lang="en-US" sz="2800" dirty="0" smtClean="0">
                <a:solidFill>
                  <a:schemeClr val="tx1"/>
                </a:solidFill>
              </a:rPr>
              <a:t>Scrum Pattern (related to Agile)</a:t>
            </a:r>
          </a:p>
          <a:p>
            <a:pPr lvl="1"/>
            <a:r>
              <a:rPr lang="en-US" sz="2800" dirty="0" smtClean="0">
                <a:solidFill>
                  <a:schemeClr val="tx1"/>
                </a:solidFill>
              </a:rPr>
              <a:t>SSADM (Structured systems Analysis and Design Methodology)</a:t>
            </a:r>
          </a:p>
          <a:p>
            <a:pPr lvl="1"/>
            <a:r>
              <a:rPr lang="en-US" sz="2800" dirty="0" smtClean="0">
                <a:solidFill>
                  <a:schemeClr val="tx1"/>
                </a:solidFill>
              </a:rPr>
              <a:t>SSM (Soft Systems Methodology) (related to </a:t>
            </a:r>
            <a:r>
              <a:rPr lang="en-US" sz="2800" dirty="0" err="1" smtClean="0">
                <a:solidFill>
                  <a:schemeClr val="tx1"/>
                </a:solidFill>
              </a:rPr>
              <a:t>Multiview</a:t>
            </a:r>
            <a:r>
              <a:rPr lang="en-US" sz="2800" dirty="0" smtClean="0">
                <a:solidFill>
                  <a:schemeClr val="tx1"/>
                </a:solidFill>
              </a:rPr>
              <a:t>)</a:t>
            </a:r>
          </a:p>
          <a:p>
            <a:pPr lvl="1"/>
            <a:r>
              <a:rPr lang="en-US" sz="2800" dirty="0" smtClean="0">
                <a:solidFill>
                  <a:schemeClr val="tx1"/>
                </a:solidFill>
              </a:rPr>
              <a:t> Waterfall model</a:t>
            </a:r>
          </a:p>
          <a:p>
            <a:pPr algn="ctr">
              <a:buNone/>
            </a:pPr>
            <a:r>
              <a:rPr lang="en-IE" sz="2800" dirty="0" smtClean="0"/>
              <a:t>... And MANY more...</a:t>
            </a:r>
            <a:endParaRPr lang="en-US" sz="2800" dirty="0" smtClean="0"/>
          </a:p>
          <a:p>
            <a:pPr>
              <a:buNone/>
            </a:pPr>
            <a:endParaRPr lang="en-US" sz="2400" dirty="0" smtClean="0"/>
          </a:p>
          <a:p>
            <a:pPr lvl="1"/>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45</a:t>
            </a:fld>
            <a:endParaRPr kumimoji="0" lang="en-US"/>
          </a:p>
        </p:txBody>
      </p:sp>
    </p:spTree>
  </p:cSld>
  <p:clrMapOvr>
    <a:masterClrMapping/>
  </p:clrMapOvr>
  <p:transition advClick="0" advTm="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pPr eaLnBrk="1" hangingPunct="1"/>
            <a:r>
              <a:rPr lang="en-US" dirty="0" smtClean="0"/>
              <a:t>Next week’s lecture title is:</a:t>
            </a:r>
          </a:p>
          <a:p>
            <a:pPr eaLnBrk="1" hangingPunct="1"/>
            <a:endParaRPr lang="en-US" dirty="0" smtClean="0"/>
          </a:p>
          <a:p>
            <a:pPr eaLnBrk="1" hangingPunct="1">
              <a:buNone/>
            </a:pPr>
            <a:r>
              <a:rPr lang="en-IE" sz="3000" dirty="0" smtClean="0"/>
              <a:t>	Information Technology Disciplines</a:t>
            </a:r>
            <a:endParaRPr lang="en-US" sz="3000" dirty="0" smtClean="0"/>
          </a:p>
        </p:txBody>
      </p:sp>
      <p:sp>
        <p:nvSpPr>
          <p:cNvPr id="3" name="Title 2"/>
          <p:cNvSpPr>
            <a:spLocks noGrp="1"/>
          </p:cNvSpPr>
          <p:nvPr>
            <p:ph type="title"/>
          </p:nvPr>
        </p:nvSpPr>
        <p:spPr/>
        <p:txBody>
          <a:bodyPr/>
          <a:lstStyle/>
          <a:p>
            <a:pPr eaLnBrk="1" fontAlgn="auto" hangingPunct="1">
              <a:spcAft>
                <a:spcPts val="0"/>
              </a:spcAft>
              <a:defRPr/>
            </a:pPr>
            <a:r>
              <a:rPr lang="en-US" dirty="0" smtClean="0"/>
              <a:t>Up Next</a:t>
            </a:r>
            <a:endParaRPr lang="en-US" dirty="0"/>
          </a:p>
        </p:txBody>
      </p:sp>
      <p:sp>
        <p:nvSpPr>
          <p:cNvPr id="4301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DE85034-8461-434F-A239-AD5369A9B9C4}" type="slidenum">
              <a:rPr lang="en-US" smtClean="0"/>
              <a:pPr fontAlgn="base">
                <a:spcBef>
                  <a:spcPct val="0"/>
                </a:spcBef>
                <a:spcAft>
                  <a:spcPct val="0"/>
                </a:spcAft>
                <a:defRPr/>
              </a:pPr>
              <a:t>46</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What Makes I.T. Complex? (2)</a:t>
            </a:r>
            <a:endParaRPr lang="en-US" dirty="0"/>
          </a:p>
        </p:txBody>
      </p:sp>
      <p:sp>
        <p:nvSpPr>
          <p:cNvPr id="3" name="Content Placeholder 2"/>
          <p:cNvSpPr>
            <a:spLocks noGrp="1"/>
          </p:cNvSpPr>
          <p:nvPr>
            <p:ph idx="1"/>
          </p:nvPr>
        </p:nvSpPr>
        <p:spPr/>
        <p:txBody>
          <a:bodyPr/>
          <a:lstStyle/>
          <a:p>
            <a:pPr>
              <a:buNone/>
            </a:pPr>
            <a:r>
              <a:rPr lang="en-IE" sz="2600" dirty="0" smtClean="0"/>
              <a:t>The paths of functionality through hardware and software reflect information technology complexity.</a:t>
            </a:r>
          </a:p>
          <a:p>
            <a:pPr>
              <a:buNone/>
            </a:pPr>
            <a:endParaRPr lang="en-IE" sz="2600" dirty="0" smtClean="0"/>
          </a:p>
          <a:p>
            <a:pPr>
              <a:buNone/>
            </a:pPr>
            <a:r>
              <a:rPr lang="en-IE" sz="2600" dirty="0" smtClean="0"/>
              <a:t>Was the complex system built on the basis of recommendations and specification (from a systems analyst, for example), or did evolve?</a:t>
            </a:r>
          </a:p>
          <a:p>
            <a:pPr>
              <a:buNone/>
            </a:pPr>
            <a:endParaRPr lang="en-IE" sz="2600" dirty="0" smtClean="0"/>
          </a:p>
          <a:p>
            <a:pPr>
              <a:buNone/>
            </a:pPr>
            <a:r>
              <a:rPr lang="en-IE" sz="2600" dirty="0" smtClean="0"/>
              <a:t>Is the complexity necessary – or is it an unfortunate side effect from bad design or legacy systems?</a:t>
            </a: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5</a:t>
            </a:fld>
            <a:endParaRPr kumimoji="0" lang="en-US"/>
          </a:p>
        </p:txBody>
      </p:sp>
    </p:spTree>
  </p:cSld>
  <p:clrMapOvr>
    <a:masterClrMapping/>
  </p:clrMapOvr>
  <p:transition advClick="0" advTm="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What is Wrong with Complexity?</a:t>
            </a:r>
            <a:endParaRPr lang="en-US" dirty="0"/>
          </a:p>
        </p:txBody>
      </p:sp>
      <p:sp>
        <p:nvSpPr>
          <p:cNvPr id="3" name="Content Placeholder 2"/>
          <p:cNvSpPr>
            <a:spLocks noGrp="1"/>
          </p:cNvSpPr>
          <p:nvPr>
            <p:ph idx="1"/>
          </p:nvPr>
        </p:nvSpPr>
        <p:spPr/>
        <p:txBody>
          <a:bodyPr/>
          <a:lstStyle/>
          <a:p>
            <a:r>
              <a:rPr lang="en-IE" sz="2600" dirty="0" smtClean="0"/>
              <a:t>Complexity in information technology needs to be managed as it can foster unpredictability.</a:t>
            </a:r>
          </a:p>
          <a:p>
            <a:endParaRPr lang="en-IE" sz="2600" dirty="0" smtClean="0"/>
          </a:p>
          <a:p>
            <a:r>
              <a:rPr lang="en-IE" sz="2600" dirty="0" smtClean="0"/>
              <a:t>Unpredictable systems are often inefficient – or a liability.</a:t>
            </a:r>
          </a:p>
          <a:p>
            <a:endParaRPr lang="en-IE" sz="2600" dirty="0" smtClean="0"/>
          </a:p>
          <a:p>
            <a:r>
              <a:rPr lang="en-IE" sz="2600" dirty="0" smtClean="0"/>
              <a:t>At best they cause expense to maintain control of the way that they work. Consider the testing and error checking required for a system that is ‘out of control’.</a:t>
            </a:r>
            <a:endParaRPr lang="en-US" sz="26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6</a:t>
            </a:fld>
            <a:endParaRPr kumimoji="0" lang="en-US"/>
          </a:p>
        </p:txBody>
      </p:sp>
    </p:spTree>
  </p:cSld>
  <p:clrMapOvr>
    <a:masterClrMapping/>
  </p:clrMapOvr>
  <p:transition advClick="0" advTm="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Chaos, Unpredictability, Complexity</a:t>
            </a:r>
            <a:endParaRPr lang="en-US" dirty="0"/>
          </a:p>
        </p:txBody>
      </p:sp>
      <p:sp>
        <p:nvSpPr>
          <p:cNvPr id="3" name="Content Placeholder 2"/>
          <p:cNvSpPr>
            <a:spLocks noGrp="1"/>
          </p:cNvSpPr>
          <p:nvPr>
            <p:ph idx="1"/>
          </p:nvPr>
        </p:nvSpPr>
        <p:spPr/>
        <p:txBody>
          <a:bodyPr/>
          <a:lstStyle/>
          <a:p>
            <a:r>
              <a:rPr lang="en-IE" sz="2600" dirty="0" smtClean="0"/>
              <a:t>Chaos describes complete disorder and disarray.</a:t>
            </a:r>
          </a:p>
          <a:p>
            <a:r>
              <a:rPr lang="en-IE" sz="2600" dirty="0" smtClean="0"/>
              <a:t>This is outside complexity, but there is a strong connection.</a:t>
            </a:r>
          </a:p>
          <a:p>
            <a:r>
              <a:rPr lang="en-IE" sz="2600" dirty="0" smtClean="0"/>
              <a:t>In physics, chaos is described as ‘behaviour so unpredictable as to appear random.’</a:t>
            </a:r>
          </a:p>
          <a:p>
            <a:endParaRPr lang="en-IE" sz="2600" dirty="0" smtClean="0"/>
          </a:p>
          <a:p>
            <a:r>
              <a:rPr lang="en-IE" sz="2600" dirty="0" smtClean="0"/>
              <a:t>Chaos in information technology is to be avoided. </a:t>
            </a:r>
            <a:r>
              <a:rPr lang="en-IE" sz="2600" u="sng" dirty="0" smtClean="0"/>
              <a:t>Control</a:t>
            </a:r>
            <a:r>
              <a:rPr lang="en-IE" sz="2600" dirty="0" smtClean="0"/>
              <a:t> is what you want – but there can be </a:t>
            </a:r>
            <a:r>
              <a:rPr lang="en-IE" sz="2600" u="sng" dirty="0" smtClean="0"/>
              <a:t>complexity with control.</a:t>
            </a:r>
            <a:endParaRPr lang="en-US" sz="2600" u="sng"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7</a:t>
            </a:fld>
            <a:endParaRPr kumimoji="0" lang="en-US"/>
          </a:p>
        </p:txBody>
      </p:sp>
    </p:spTree>
  </p:cSld>
  <p:clrMapOvr>
    <a:masterClrMapping/>
  </p:clrMapOvr>
  <p:transition advClick="0" advTm="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Complexity</a:t>
            </a:r>
            <a:endParaRPr lang="en-US" dirty="0"/>
          </a:p>
        </p:txBody>
      </p:sp>
      <p:sp>
        <p:nvSpPr>
          <p:cNvPr id="3" name="Content Placeholder 2"/>
          <p:cNvSpPr>
            <a:spLocks noGrp="1"/>
          </p:cNvSpPr>
          <p:nvPr>
            <p:ph idx="1"/>
          </p:nvPr>
        </p:nvSpPr>
        <p:spPr/>
        <p:txBody>
          <a:bodyPr/>
          <a:lstStyle/>
          <a:p>
            <a:r>
              <a:rPr lang="en-IE" sz="2600" dirty="0" smtClean="0"/>
              <a:t>The significance of development of planning and implementing hardware designs is enormous, as the complexity of hardware is growing.</a:t>
            </a:r>
          </a:p>
          <a:p>
            <a:r>
              <a:rPr lang="en-IE" sz="2600" dirty="0" smtClean="0"/>
              <a:t>This complexity is not linear but exponential – consider Moore’s Law: that the number of transistors per square inch on integrated circuits have doubled every year since their invention. </a:t>
            </a:r>
          </a:p>
          <a:p>
            <a:pPr lvl="1">
              <a:buNone/>
            </a:pPr>
            <a:r>
              <a:rPr lang="en-IE" dirty="0" smtClean="0"/>
              <a:t>	</a:t>
            </a:r>
            <a:r>
              <a:rPr lang="en-IE" sz="2400" dirty="0" smtClean="0">
                <a:solidFill>
                  <a:schemeClr val="tx1"/>
                </a:solidFill>
              </a:rPr>
              <a:t>(Said by Gordon Moore of Intel, around 1965)</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8</a:t>
            </a:fld>
            <a:endParaRPr kumimoji="0" lang="en-US"/>
          </a:p>
        </p:txBody>
      </p:sp>
    </p:spTree>
  </p:cSld>
  <p:clrMapOvr>
    <a:masterClrMapping/>
  </p:clrMapOvr>
  <p:transition advClick="0" advTm="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Complexity (2)</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9</a:t>
            </a:fld>
            <a:endParaRPr kumimoji="0" lang="en-US"/>
          </a:p>
        </p:txBody>
      </p:sp>
      <p:pic>
        <p:nvPicPr>
          <p:cNvPr id="93186" name="Picture 2" descr="http://upload.wikimedia.org/wikipedia/commons/thumb/0/00/Transistor_Count_and_Moore's_Law_-_2008.svg/2000px-Transistor_Count_and_Moore's_Law_-_2008.svg.png"/>
          <p:cNvPicPr>
            <a:picLocks noChangeAspect="1" noChangeArrowheads="1"/>
          </p:cNvPicPr>
          <p:nvPr/>
        </p:nvPicPr>
        <p:blipFill>
          <a:blip r:embed="rId2" cstate="print"/>
          <a:srcRect/>
          <a:stretch>
            <a:fillRect/>
          </a:stretch>
        </p:blipFill>
        <p:spPr bwMode="auto">
          <a:xfrm>
            <a:off x="1475656" y="1700808"/>
            <a:ext cx="5328592" cy="4675840"/>
          </a:xfrm>
          <a:prstGeom prst="rect">
            <a:avLst/>
          </a:prstGeom>
          <a:noFill/>
        </p:spPr>
      </p:pic>
    </p:spTree>
  </p:cSld>
  <p:clrMapOvr>
    <a:masterClrMapping/>
  </p:clrMapOvr>
  <p:transition advClick="0" advTm="5000"/>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1339</TotalTime>
  <Words>1817</Words>
  <Application>Microsoft Office PowerPoint</Application>
  <PresentationFormat>On-screen Show (4:3)</PresentationFormat>
  <Paragraphs>298</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Course -  DT228/1</vt:lpstr>
      <vt:lpstr>What is I.T. Complexity?</vt:lpstr>
      <vt:lpstr>What is I.T. Complexity? (2)</vt:lpstr>
      <vt:lpstr>What Makes I.T. Complex?</vt:lpstr>
      <vt:lpstr>What Makes I.T. Complex? (2)</vt:lpstr>
      <vt:lpstr>What is Wrong with Complexity?</vt:lpstr>
      <vt:lpstr>Chaos, Unpredictability, Complexity</vt:lpstr>
      <vt:lpstr>Hardware Complexity</vt:lpstr>
      <vt:lpstr>Hardware Complexity (2)</vt:lpstr>
      <vt:lpstr>Hardware Complexity (3)</vt:lpstr>
      <vt:lpstr>Hardware Complexity (4)</vt:lpstr>
      <vt:lpstr>Hardware Complexity (5)</vt:lpstr>
      <vt:lpstr>Software Complexity</vt:lpstr>
      <vt:lpstr>Software Complexity (2)</vt:lpstr>
      <vt:lpstr>Software Complexity (3)</vt:lpstr>
      <vt:lpstr>Using Metrics</vt:lpstr>
      <vt:lpstr>Software Complexity (4)</vt:lpstr>
      <vt:lpstr>Software Complexity (5)</vt:lpstr>
      <vt:lpstr>Software Complexity (Example Program)</vt:lpstr>
      <vt:lpstr>Software Complexity (Example Program) (2)</vt:lpstr>
      <vt:lpstr>Software Complexity Metrics</vt:lpstr>
      <vt:lpstr>Software Complexity Metrics (2)</vt:lpstr>
      <vt:lpstr>Network Complexity</vt:lpstr>
      <vt:lpstr>Network Complexity (2)</vt:lpstr>
      <vt:lpstr>Network Complexity (3)</vt:lpstr>
      <vt:lpstr>Average Path Length</vt:lpstr>
      <vt:lpstr>Degree Distribution</vt:lpstr>
      <vt:lpstr>Clustering Coefficient</vt:lpstr>
      <vt:lpstr>Network Evolution </vt:lpstr>
      <vt:lpstr>Network Complexity Overview</vt:lpstr>
      <vt:lpstr>Network Complexity Overview (2)</vt:lpstr>
      <vt:lpstr>Managing Complexity</vt:lpstr>
      <vt:lpstr>Managing Complexity (2)</vt:lpstr>
      <vt:lpstr>Managing Complexity (3)</vt:lpstr>
      <vt:lpstr>Managing Hardware Complexity</vt:lpstr>
      <vt:lpstr>Managing Hardware Complexity (2)</vt:lpstr>
      <vt:lpstr>Managing Hardware Complexity (3)</vt:lpstr>
      <vt:lpstr>Methodological Example</vt:lpstr>
      <vt:lpstr>Another Methodological Example</vt:lpstr>
      <vt:lpstr>Describing Hardware with HDL</vt:lpstr>
      <vt:lpstr>VHDL</vt:lpstr>
      <vt:lpstr>VHDL (2)</vt:lpstr>
      <vt:lpstr>Managing Software Complexity</vt:lpstr>
      <vt:lpstr>Managing Software Complexity (2)</vt:lpstr>
      <vt:lpstr>Managing Software Complexity (3)</vt:lpstr>
      <vt:lpstr>Up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DT228/1</dc:title>
  <dc:creator>DIT</dc:creator>
  <cp:lastModifiedBy>Art Sloan</cp:lastModifiedBy>
  <cp:revision>84</cp:revision>
  <cp:lastPrinted>2016-11-15T16:47:44Z</cp:lastPrinted>
  <dcterms:created xsi:type="dcterms:W3CDTF">2011-09-20T11:22:10Z</dcterms:created>
  <dcterms:modified xsi:type="dcterms:W3CDTF">2016-11-16T10:35:48Z</dcterms:modified>
</cp:coreProperties>
</file>