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4"/>
  </p:notesMasterIdLst>
  <p:sldIdLst>
    <p:sldId id="257" r:id="rId2"/>
    <p:sldId id="258" r:id="rId3"/>
    <p:sldId id="286" r:id="rId4"/>
    <p:sldId id="259" r:id="rId5"/>
    <p:sldId id="260" r:id="rId6"/>
    <p:sldId id="261" r:id="rId7"/>
    <p:sldId id="262"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00CC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192" y="3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BEB3CD2-82CF-4280-B61E-9A9E31E8C523}" type="datetimeFigureOut">
              <a:rPr lang="en-US"/>
              <a:pPr>
                <a:defRPr/>
              </a:pPr>
              <a:t>11/19/2016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BA9AB1B-DE1D-4F77-B593-016E2FD4FADC}" type="slidenum">
              <a:rPr lang="en-US"/>
              <a:pPr>
                <a:defRPr/>
              </a:pPr>
              <a:t>‹#›</a:t>
            </a:fld>
            <a:endParaRPr lang="en-US"/>
          </a:p>
        </p:txBody>
      </p:sp>
    </p:spTree>
    <p:extLst>
      <p:ext uri="{BB962C8B-B14F-4D97-AF65-F5344CB8AC3E}">
        <p14:creationId xmlns:p14="http://schemas.microsoft.com/office/powerpoint/2010/main" val="1654430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492C1D-3B43-4FD3-8E3E-7C270D840315}" type="slidenum">
              <a:rPr lang="en-GB" smtClean="0"/>
              <a:pPr fontAlgn="base">
                <a:spcBef>
                  <a:spcPct val="0"/>
                </a:spcBef>
                <a:spcAft>
                  <a:spcPct val="0"/>
                </a:spcAft>
                <a:defRPr/>
              </a:pPr>
              <a:t>1</a:t>
            </a:fld>
            <a:endParaRPr lang="en-GB" smtClean="0"/>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6B6EF021-80AC-4978-BDF4-D5D47DD9C2F0}" type="datetime1">
              <a:rPr lang="en-US"/>
              <a:pPr>
                <a:defRPr/>
              </a:pPr>
              <a:t>11/19/2016</a:t>
            </a:fld>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9C1FF921-B1BD-4F6E-8663-7381EDB3FDF0}"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CEEE92B-5421-4AD9-A06A-6121A015A064}" type="datetime1">
              <a:rPr lang="en-US"/>
              <a:pPr>
                <a:defRPr/>
              </a:pPr>
              <a:t>11/19/2016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8D71DDA-4814-4051-AC02-A4501018AB1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78E39F6-DB2A-41D8-8DBF-E8BEFA72C30A}" type="datetime1">
              <a:rPr lang="en-US"/>
              <a:pPr>
                <a:defRPr/>
              </a:pPr>
              <a:t>11/19/2016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5549A98-DC68-4A5E-9B68-2422EC511F4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7D7D9EE4-BC23-41F8-A90D-6010CA84B9C6}" type="datetime1">
              <a:rPr lang="en-US"/>
              <a:pPr>
                <a:defRPr/>
              </a:pPr>
              <a:t>11/19/2016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46A0280-6DB7-40D1-A84C-7B25AE5E7BD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774DFA13-92DE-45C8-98FE-87054EE81159}" type="datetime1">
              <a:rPr lang="en-US"/>
              <a:pPr>
                <a:defRPr/>
              </a:pPr>
              <a:t>11/19/2016</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57544B2C-7E8B-41CB-A4BC-0E136E09E2C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F6E54905-FB48-46E3-A418-DA0F0DF4232E}" type="datetime1">
              <a:rPr lang="en-US"/>
              <a:pPr>
                <a:defRPr/>
              </a:pPr>
              <a:t>11/19/2016</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0597110D-8923-4033-A631-195C04906A4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2E471B9F-A352-415A-A0ED-C2C826CDEF55}" type="datetime1">
              <a:rPr lang="en-US"/>
              <a:pPr>
                <a:defRPr/>
              </a:pPr>
              <a:t>11/19/2016</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2154F996-76E6-4531-8081-C6DEED26B366}"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6EC07B71-FFCE-46F9-9B47-8E5F8B170EA0}" type="datetime1">
              <a:rPr lang="en-US"/>
              <a:pPr>
                <a:defRPr/>
              </a:pPr>
              <a:t>11/19/2016</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2AFD81E5-4B71-4402-8892-7EAB6188C1A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E85FD46C-E198-480E-A9C3-2165DA266C56}" type="datetime1">
              <a:rPr lang="en-US"/>
              <a:pPr>
                <a:defRPr/>
              </a:pPr>
              <a:t>11/19/2016</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622B77C9-42CB-4D89-8EA5-252671BF13C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5F622840-3ACC-46A6-B264-347D7D891A2B}" type="datetime1">
              <a:rPr lang="en-US"/>
              <a:pPr>
                <a:defRPr/>
              </a:pPr>
              <a:t>11/19/2016</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E9701262-8BA0-4E47-88F7-643A66BC008B}"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E7645AB1-677A-416C-9DFD-2C851154440D}" type="datetime1">
              <a:rPr lang="en-US"/>
              <a:pPr>
                <a:defRPr/>
              </a:pPr>
              <a:t>11/19/2016</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53D42EF2-7FCF-4FA6-96BF-9481DCA208C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defRPr>
            </a:lvl1pPr>
            <a:extLst/>
          </a:lstStyle>
          <a:p>
            <a:pPr>
              <a:defRPr/>
            </a:pPr>
            <a:fld id="{A826B9F6-06DF-479A-A71A-1D1163EFFDAD}" type="datetime1">
              <a:rPr lang="en-US"/>
              <a:pPr>
                <a:defRPr/>
              </a:pPr>
              <a:t>11/19/2016</a:t>
            </a:fld>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defRPr>
            </a:lvl1pPr>
            <a:extLst/>
          </a:lstStyle>
          <a:p>
            <a:pPr>
              <a:defRPr/>
            </a:pPr>
            <a:fld id="{BD30E8DE-CACF-49E3-90F8-AB8CCBAEB4B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697" r:id="rId2"/>
    <p:sldLayoutId id="2147483702" r:id="rId3"/>
    <p:sldLayoutId id="2147483703" r:id="rId4"/>
    <p:sldLayoutId id="2147483704" r:id="rId5"/>
    <p:sldLayoutId id="2147483705" r:id="rId6"/>
    <p:sldLayoutId id="2147483698" r:id="rId7"/>
    <p:sldLayoutId id="2147483706" r:id="rId8"/>
    <p:sldLayoutId id="2147483707" r:id="rId9"/>
    <p:sldLayoutId id="2147483699" r:id="rId10"/>
    <p:sldLayoutId id="2147483700" r:id="rId11"/>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4213" y="404813"/>
            <a:ext cx="7772400" cy="1736725"/>
          </a:xfrm>
        </p:spPr>
        <p:txBody>
          <a:bodyPr/>
          <a:lstStyle/>
          <a:p>
            <a:pPr eaLnBrk="1" fontAlgn="auto" hangingPunct="1">
              <a:spcAft>
                <a:spcPts val="0"/>
              </a:spcAft>
              <a:defRPr/>
            </a:pPr>
            <a:r>
              <a:rPr lang="en-IE" sz="3600" smtClean="0"/>
              <a:t>Course -  DT228/1</a:t>
            </a:r>
            <a:endParaRPr lang="en-US" sz="3600" smtClean="0"/>
          </a:p>
        </p:txBody>
      </p:sp>
      <p:sp>
        <p:nvSpPr>
          <p:cNvPr id="9219" name="Rectangle 3"/>
          <p:cNvSpPr>
            <a:spLocks noGrp="1" noChangeArrowheads="1"/>
          </p:cNvSpPr>
          <p:nvPr>
            <p:ph type="subTitle" idx="1"/>
          </p:nvPr>
        </p:nvSpPr>
        <p:spPr>
          <a:xfrm>
            <a:off x="1331913" y="2997200"/>
            <a:ext cx="6400800" cy="911225"/>
          </a:xfrm>
        </p:spPr>
        <p:txBody>
          <a:bodyPr/>
          <a:lstStyle/>
          <a:p>
            <a:pPr marR="0" algn="ctr" eaLnBrk="1" hangingPunct="1">
              <a:lnSpc>
                <a:spcPct val="80000"/>
              </a:lnSpc>
            </a:pPr>
            <a:r>
              <a:rPr lang="en-IE" sz="3300" smtClean="0">
                <a:solidFill>
                  <a:srgbClr val="474B78"/>
                </a:solidFill>
              </a:rPr>
              <a:t>Information Technology Fundamentals</a:t>
            </a:r>
            <a:endParaRPr lang="en-US" sz="3300" smtClean="0">
              <a:solidFill>
                <a:srgbClr val="474B78"/>
              </a:solidFill>
            </a:endParaRPr>
          </a:p>
        </p:txBody>
      </p:sp>
      <p:sp>
        <p:nvSpPr>
          <p:cNvPr id="9220" name="Rectangle 4"/>
          <p:cNvSpPr>
            <a:spLocks noChangeArrowheads="1"/>
          </p:cNvSpPr>
          <p:nvPr/>
        </p:nvSpPr>
        <p:spPr bwMode="auto">
          <a:xfrm>
            <a:off x="1187624" y="4365104"/>
            <a:ext cx="6985000" cy="911225"/>
          </a:xfrm>
          <a:prstGeom prst="rect">
            <a:avLst/>
          </a:prstGeom>
          <a:noFill/>
          <a:ln w="9525">
            <a:noFill/>
            <a:miter lim="800000"/>
            <a:headEnd/>
            <a:tailEnd/>
          </a:ln>
        </p:spPr>
        <p:txBody>
          <a:bodyPr/>
          <a:lstStyle/>
          <a:p>
            <a:pPr algn="ctr">
              <a:spcBef>
                <a:spcPct val="20000"/>
              </a:spcBef>
            </a:pPr>
            <a:r>
              <a:rPr lang="en-IE" sz="3200" dirty="0" smtClean="0">
                <a:solidFill>
                  <a:srgbClr val="CC0000"/>
                </a:solidFill>
                <a:latin typeface="Lucida Sans Unicode" pitchFamily="34" charset="0"/>
              </a:rPr>
              <a:t>INFORMATION TECHNOLOGY DISCIPLINES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1800" dirty="0" smtClean="0"/>
              <a:t>The ability </a:t>
            </a:r>
            <a:r>
              <a:rPr lang="en-US" altLang="en-US" sz="1800" dirty="0"/>
              <a:t>to interact with the real </a:t>
            </a:r>
            <a:r>
              <a:rPr lang="en-US" altLang="en-US" sz="1800" dirty="0" smtClean="0"/>
              <a:t>world - to </a:t>
            </a:r>
            <a:r>
              <a:rPr lang="en-US" altLang="en-US" sz="1800" dirty="0"/>
              <a:t>perceive, understand, and </a:t>
            </a:r>
            <a:r>
              <a:rPr lang="en-US" altLang="en-US" sz="1800" dirty="0" smtClean="0"/>
              <a:t>act. For example;</a:t>
            </a:r>
            <a:endParaRPr lang="en-US" altLang="en-US" sz="1800" dirty="0"/>
          </a:p>
          <a:p>
            <a:pPr lvl="1"/>
            <a:r>
              <a:rPr lang="en-US" altLang="en-US" sz="1800" dirty="0" smtClean="0"/>
              <a:t>speech </a:t>
            </a:r>
            <a:r>
              <a:rPr lang="en-US" altLang="en-US" sz="1800" dirty="0"/>
              <a:t>recognition and understanding and synthesis</a:t>
            </a:r>
          </a:p>
          <a:p>
            <a:pPr lvl="1"/>
            <a:r>
              <a:rPr lang="en-US" altLang="en-US" sz="1800" dirty="0" smtClean="0"/>
              <a:t>image </a:t>
            </a:r>
            <a:r>
              <a:rPr lang="en-US" altLang="en-US" sz="1800" dirty="0"/>
              <a:t>understanding</a:t>
            </a:r>
          </a:p>
          <a:p>
            <a:pPr lvl="1"/>
            <a:r>
              <a:rPr lang="en-US" altLang="en-US" sz="1800" dirty="0" smtClean="0"/>
              <a:t>ability </a:t>
            </a:r>
            <a:r>
              <a:rPr lang="en-US" altLang="en-US" sz="1800" dirty="0"/>
              <a:t>to take actions, have an effect</a:t>
            </a:r>
            <a:br>
              <a:rPr lang="en-US" altLang="en-US" sz="1800" dirty="0"/>
            </a:br>
            <a:endParaRPr lang="en-US" altLang="en-US" sz="1800" dirty="0"/>
          </a:p>
          <a:p>
            <a:r>
              <a:rPr lang="en-US" altLang="en-US" sz="1800" dirty="0"/>
              <a:t>Reasoning and </a:t>
            </a:r>
            <a:r>
              <a:rPr lang="en-US" altLang="en-US" sz="1800" dirty="0" smtClean="0"/>
              <a:t>planning;</a:t>
            </a:r>
            <a:endParaRPr lang="en-US" altLang="en-US" sz="1800" dirty="0"/>
          </a:p>
          <a:p>
            <a:pPr lvl="1"/>
            <a:r>
              <a:rPr lang="en-US" altLang="en-US" sz="1800" dirty="0"/>
              <a:t>modeling the external world, given input</a:t>
            </a:r>
          </a:p>
          <a:p>
            <a:pPr lvl="1"/>
            <a:r>
              <a:rPr lang="en-US" altLang="en-US" sz="1800" dirty="0"/>
              <a:t>solving new problems, </a:t>
            </a:r>
            <a:r>
              <a:rPr lang="en-US" altLang="en-US" sz="1800" dirty="0" smtClean="0"/>
              <a:t>planning </a:t>
            </a:r>
            <a:r>
              <a:rPr lang="en-US" altLang="en-US" sz="1800" dirty="0"/>
              <a:t>and making decisions</a:t>
            </a:r>
          </a:p>
          <a:p>
            <a:pPr lvl="1"/>
            <a:r>
              <a:rPr lang="en-US" altLang="en-US" sz="1800" dirty="0"/>
              <a:t>ability to deal with unexpected problems, uncertainties</a:t>
            </a:r>
            <a:br>
              <a:rPr lang="en-US" altLang="en-US" sz="1800" dirty="0"/>
            </a:br>
            <a:endParaRPr lang="en-US" altLang="en-US" sz="1800" dirty="0"/>
          </a:p>
          <a:p>
            <a:r>
              <a:rPr lang="en-US" altLang="en-US" sz="1800" dirty="0"/>
              <a:t>Learning and </a:t>
            </a:r>
            <a:r>
              <a:rPr lang="en-US" altLang="en-US" sz="1800" dirty="0" smtClean="0"/>
              <a:t>adaptation;</a:t>
            </a:r>
            <a:endParaRPr lang="en-US" altLang="en-US" sz="1800" dirty="0"/>
          </a:p>
          <a:p>
            <a:pPr lvl="1"/>
            <a:r>
              <a:rPr lang="en-US" altLang="en-US" sz="1800" dirty="0" smtClean="0"/>
              <a:t>humans </a:t>
            </a:r>
            <a:r>
              <a:rPr lang="en-US" altLang="en-US" sz="1800" dirty="0"/>
              <a:t>are continuously learning and adapting</a:t>
            </a:r>
          </a:p>
          <a:p>
            <a:pPr lvl="1"/>
            <a:r>
              <a:rPr lang="en-US" altLang="en-US" sz="1800" dirty="0"/>
              <a:t>our internal models are always being “updated”</a:t>
            </a:r>
          </a:p>
          <a:p>
            <a:pPr lvl="2"/>
            <a:r>
              <a:rPr lang="en-US" altLang="en-US" sz="1800" dirty="0" smtClean="0"/>
              <a:t>EG, </a:t>
            </a:r>
            <a:r>
              <a:rPr lang="en-US" altLang="en-US" sz="1800" dirty="0"/>
              <a:t>a baby learning to </a:t>
            </a:r>
            <a:r>
              <a:rPr lang="en-US" altLang="en-US" sz="1800" dirty="0" err="1" smtClean="0"/>
              <a:t>recognise</a:t>
            </a:r>
            <a:r>
              <a:rPr lang="en-US" altLang="en-US" sz="1800" dirty="0" smtClean="0"/>
              <a:t> </a:t>
            </a:r>
            <a:r>
              <a:rPr lang="en-US" altLang="en-US" sz="1800" dirty="0"/>
              <a:t>and </a:t>
            </a:r>
            <a:r>
              <a:rPr lang="en-US" altLang="en-US" sz="1800" dirty="0" err="1" smtClean="0"/>
              <a:t>categorise</a:t>
            </a:r>
            <a:r>
              <a:rPr lang="en-US" altLang="en-US" sz="1800" dirty="0" smtClean="0"/>
              <a:t> </a:t>
            </a:r>
            <a:r>
              <a:rPr lang="en-US" altLang="en-US" sz="1800" dirty="0"/>
              <a:t>animals</a:t>
            </a:r>
            <a:endParaRPr lang="en-IE" sz="1800" dirty="0"/>
          </a:p>
        </p:txBody>
      </p:sp>
      <p:sp>
        <p:nvSpPr>
          <p:cNvPr id="3" name="Title 2"/>
          <p:cNvSpPr>
            <a:spLocks noGrp="1"/>
          </p:cNvSpPr>
          <p:nvPr>
            <p:ph type="title"/>
          </p:nvPr>
        </p:nvSpPr>
        <p:spPr/>
        <p:txBody>
          <a:bodyPr/>
          <a:lstStyle/>
          <a:p>
            <a:r>
              <a:rPr lang="en-IE" dirty="0" smtClean="0"/>
              <a:t>What is Intelligence?</a:t>
            </a:r>
            <a:endParaRPr lang="en-IE"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10</a:t>
            </a:fld>
            <a:endParaRPr lang="en-US"/>
          </a:p>
        </p:txBody>
      </p:sp>
    </p:spTree>
    <p:extLst>
      <p:ext uri="{BB962C8B-B14F-4D97-AF65-F5344CB8AC3E}">
        <p14:creationId xmlns:p14="http://schemas.microsoft.com/office/powerpoint/2010/main" val="3085938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800" dirty="0" smtClean="0"/>
              <a:t>Artificial </a:t>
            </a:r>
            <a:r>
              <a:rPr lang="en-US" altLang="en-US" sz="2800" dirty="0"/>
              <a:t>Intelligence (AI) is the science and engineering of making intelligent machines, especially intelligent computer programs. It is related to the similar task of using computers to understand human intelligence, but AI does not have to confine itself to methods that are biologically observable</a:t>
            </a:r>
            <a:r>
              <a:rPr lang="en-US" altLang="en-US" sz="2800" dirty="0" smtClean="0"/>
              <a:t>.</a:t>
            </a:r>
            <a:endParaRPr lang="en-IE" sz="2800" dirty="0"/>
          </a:p>
        </p:txBody>
      </p:sp>
      <p:sp>
        <p:nvSpPr>
          <p:cNvPr id="3" name="Title 2"/>
          <p:cNvSpPr>
            <a:spLocks noGrp="1"/>
          </p:cNvSpPr>
          <p:nvPr>
            <p:ph type="title"/>
          </p:nvPr>
        </p:nvSpPr>
        <p:spPr/>
        <p:txBody>
          <a:bodyPr/>
          <a:lstStyle/>
          <a:p>
            <a:r>
              <a:rPr lang="en-IE" dirty="0" smtClean="0"/>
              <a:t>Artificial Intelligence</a:t>
            </a:r>
            <a:endParaRPr lang="en-IE"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11</a:t>
            </a:fld>
            <a:endParaRPr lang="en-US"/>
          </a:p>
        </p:txBody>
      </p:sp>
    </p:spTree>
    <p:extLst>
      <p:ext uri="{BB962C8B-B14F-4D97-AF65-F5344CB8AC3E}">
        <p14:creationId xmlns:p14="http://schemas.microsoft.com/office/powerpoint/2010/main" val="1093677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537" indent="0">
              <a:lnSpc>
                <a:spcPct val="90000"/>
              </a:lnSpc>
              <a:buNone/>
            </a:pPr>
            <a:r>
              <a:rPr lang="en-IE" sz="2200" dirty="0" smtClean="0"/>
              <a:t>Machine </a:t>
            </a:r>
            <a:r>
              <a:rPr lang="en-IE" sz="2200" dirty="0"/>
              <a:t>intelligence (MI) is </a:t>
            </a:r>
            <a:r>
              <a:rPr lang="en-IE" sz="2200" dirty="0" smtClean="0"/>
              <a:t>related to a machine’s mimicking </a:t>
            </a:r>
            <a:r>
              <a:rPr lang="en-IE" sz="2200" dirty="0"/>
              <a:t>knowledge about the world. </a:t>
            </a:r>
            <a:endParaRPr lang="en-IE" sz="2200" dirty="0" smtClean="0"/>
          </a:p>
          <a:p>
            <a:pPr marL="109537" indent="0">
              <a:lnSpc>
                <a:spcPct val="90000"/>
              </a:lnSpc>
              <a:buNone/>
            </a:pPr>
            <a:r>
              <a:rPr lang="en-IE" sz="2200" dirty="0" smtClean="0"/>
              <a:t>To conceptualise </a:t>
            </a:r>
            <a:r>
              <a:rPr lang="en-IE" sz="2200" dirty="0"/>
              <a:t>MI, computing and policy professionals need </a:t>
            </a:r>
            <a:r>
              <a:rPr lang="en-IE" sz="2200" dirty="0" smtClean="0"/>
              <a:t>to </a:t>
            </a:r>
            <a:r>
              <a:rPr lang="en-IE" sz="2200" dirty="0"/>
              <a:t>measure intelligent machines. Multiple </a:t>
            </a:r>
            <a:r>
              <a:rPr lang="en-IE" sz="2200" dirty="0" smtClean="0"/>
              <a:t>perspectives, </a:t>
            </a:r>
            <a:r>
              <a:rPr lang="en-IE" sz="2200" dirty="0"/>
              <a:t>machine intelligence measurement (MIM), and fuzzy set theories </a:t>
            </a:r>
            <a:r>
              <a:rPr lang="en-IE" sz="2200" dirty="0" smtClean="0"/>
              <a:t>might be </a:t>
            </a:r>
            <a:r>
              <a:rPr lang="en-IE" sz="2200" dirty="0"/>
              <a:t>used to determine the commonalities and differences </a:t>
            </a:r>
            <a:r>
              <a:rPr lang="en-IE" sz="2200" dirty="0" smtClean="0"/>
              <a:t>among </a:t>
            </a:r>
            <a:r>
              <a:rPr lang="en-IE" sz="2200" dirty="0"/>
              <a:t>diverse machine intelligence quotient (MIQ) theories and the means to synthesize them. </a:t>
            </a:r>
            <a:endParaRPr lang="en-IE" sz="2200" dirty="0" smtClean="0"/>
          </a:p>
          <a:p>
            <a:pPr marL="109537" indent="0">
              <a:lnSpc>
                <a:spcPct val="90000"/>
              </a:lnSpc>
              <a:buNone/>
            </a:pPr>
            <a:r>
              <a:rPr lang="en-IE" sz="2200" dirty="0" smtClean="0"/>
              <a:t>MIQ places a measurement number (metric) on machine features that are parallel </a:t>
            </a:r>
            <a:r>
              <a:rPr lang="en-IE" sz="2200" dirty="0"/>
              <a:t>to human intelligence</a:t>
            </a:r>
            <a:r>
              <a:rPr lang="en-IE" sz="2200" dirty="0" smtClean="0"/>
              <a:t>.</a:t>
            </a:r>
          </a:p>
          <a:p>
            <a:pPr marL="109537" indent="0">
              <a:lnSpc>
                <a:spcPct val="90000"/>
              </a:lnSpc>
              <a:buNone/>
            </a:pPr>
            <a:endParaRPr lang="en-IE" altLang="en-US" sz="2200" dirty="0"/>
          </a:p>
          <a:p>
            <a:pPr marL="109537" indent="0">
              <a:lnSpc>
                <a:spcPct val="90000"/>
              </a:lnSpc>
              <a:buNone/>
            </a:pPr>
            <a:r>
              <a:rPr lang="en-IE" altLang="en-US" sz="2200" dirty="0" smtClean="0"/>
              <a:t>The next slide lists the ‘dimensions’ of machine intelligence quotient.</a:t>
            </a:r>
            <a:endParaRPr lang="en-US" altLang="en-US" sz="2200" dirty="0"/>
          </a:p>
        </p:txBody>
      </p:sp>
      <p:sp>
        <p:nvSpPr>
          <p:cNvPr id="3" name="Title 2"/>
          <p:cNvSpPr>
            <a:spLocks noGrp="1"/>
          </p:cNvSpPr>
          <p:nvPr>
            <p:ph type="title"/>
          </p:nvPr>
        </p:nvSpPr>
        <p:spPr/>
        <p:txBody>
          <a:bodyPr>
            <a:normAutofit/>
          </a:bodyPr>
          <a:lstStyle/>
          <a:p>
            <a:r>
              <a:rPr lang="en-US" altLang="en-US" sz="3200" b="0" dirty="0"/>
              <a:t>Artificial </a:t>
            </a:r>
            <a:r>
              <a:rPr lang="en-US" altLang="en-US" sz="3200" b="0" dirty="0" smtClean="0"/>
              <a:t>Intelligence – Machine Intelligence Quotient</a:t>
            </a:r>
            <a:endParaRPr lang="en-IE" sz="3200"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12</a:t>
            </a:fld>
            <a:endParaRPr lang="en-US"/>
          </a:p>
        </p:txBody>
      </p:sp>
    </p:spTree>
    <p:extLst>
      <p:ext uri="{BB962C8B-B14F-4D97-AF65-F5344CB8AC3E}">
        <p14:creationId xmlns:p14="http://schemas.microsoft.com/office/powerpoint/2010/main" val="1471350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altLang="en-US" sz="2000" dirty="0" smtClean="0"/>
              <a:t>Handwriting </a:t>
            </a:r>
            <a:r>
              <a:rPr lang="en-US" altLang="en-US" sz="2000" dirty="0"/>
              <a:t>recognition</a:t>
            </a:r>
          </a:p>
          <a:p>
            <a:pPr>
              <a:lnSpc>
                <a:spcPct val="90000"/>
              </a:lnSpc>
            </a:pPr>
            <a:r>
              <a:rPr lang="en-US" altLang="en-US" sz="2000" dirty="0" smtClean="0"/>
              <a:t>Speech </a:t>
            </a:r>
            <a:r>
              <a:rPr lang="en-US" altLang="en-US" sz="2000" dirty="0"/>
              <a:t>recognition</a:t>
            </a:r>
          </a:p>
          <a:p>
            <a:pPr>
              <a:lnSpc>
                <a:spcPct val="90000"/>
              </a:lnSpc>
            </a:pPr>
            <a:r>
              <a:rPr lang="en-US" altLang="en-US" sz="2000" dirty="0" smtClean="0"/>
              <a:t>Natural </a:t>
            </a:r>
            <a:r>
              <a:rPr lang="en-US" altLang="en-US" sz="2000" dirty="0"/>
              <a:t>language understanding</a:t>
            </a:r>
          </a:p>
          <a:p>
            <a:pPr>
              <a:lnSpc>
                <a:spcPct val="90000"/>
              </a:lnSpc>
            </a:pPr>
            <a:r>
              <a:rPr lang="en-US" altLang="en-US" sz="2000" dirty="0" smtClean="0"/>
              <a:t>Summarization</a:t>
            </a:r>
            <a:endParaRPr lang="en-US" altLang="en-US" sz="2000" dirty="0"/>
          </a:p>
          <a:p>
            <a:pPr>
              <a:lnSpc>
                <a:spcPct val="90000"/>
              </a:lnSpc>
            </a:pPr>
            <a:r>
              <a:rPr lang="en-US" altLang="en-US" sz="2000" dirty="0" smtClean="0"/>
              <a:t>Disambiguation</a:t>
            </a:r>
            <a:endParaRPr lang="en-US" altLang="en-US" sz="2000" dirty="0"/>
          </a:p>
          <a:p>
            <a:pPr>
              <a:lnSpc>
                <a:spcPct val="90000"/>
              </a:lnSpc>
            </a:pPr>
            <a:r>
              <a:rPr lang="en-US" altLang="en-US" sz="2000" dirty="0" smtClean="0"/>
              <a:t>Image </a:t>
            </a:r>
            <a:r>
              <a:rPr lang="en-US" altLang="en-US" sz="2000" dirty="0"/>
              <a:t>understanding and pattern recognition</a:t>
            </a:r>
          </a:p>
          <a:p>
            <a:pPr>
              <a:lnSpc>
                <a:spcPct val="90000"/>
              </a:lnSpc>
            </a:pPr>
            <a:r>
              <a:rPr lang="en-US" altLang="en-US" sz="2000" dirty="0" smtClean="0"/>
              <a:t>Diagnostics</a:t>
            </a:r>
            <a:endParaRPr lang="en-US" altLang="en-US" sz="2000" dirty="0"/>
          </a:p>
          <a:p>
            <a:pPr>
              <a:lnSpc>
                <a:spcPct val="90000"/>
              </a:lnSpc>
            </a:pPr>
            <a:r>
              <a:rPr lang="en-US" altLang="en-US" sz="2000" dirty="0" smtClean="0"/>
              <a:t>Unstructured </a:t>
            </a:r>
            <a:r>
              <a:rPr lang="en-US" altLang="en-US" sz="2000" dirty="0"/>
              <a:t>storage and retrieval of information</a:t>
            </a:r>
          </a:p>
          <a:p>
            <a:pPr>
              <a:lnSpc>
                <a:spcPct val="90000"/>
              </a:lnSpc>
            </a:pPr>
            <a:r>
              <a:rPr lang="en-US" altLang="en-US" sz="2000" dirty="0" smtClean="0"/>
              <a:t>Execution </a:t>
            </a:r>
            <a:r>
              <a:rPr lang="en-US" altLang="en-US" sz="2000" dirty="0"/>
              <a:t>of high level instructions (expressed in NL)</a:t>
            </a:r>
          </a:p>
          <a:p>
            <a:pPr>
              <a:lnSpc>
                <a:spcPct val="90000"/>
              </a:lnSpc>
            </a:pPr>
            <a:r>
              <a:rPr lang="en-US" altLang="en-US" sz="2000" dirty="0" smtClean="0"/>
              <a:t>Learning</a:t>
            </a:r>
            <a:endParaRPr lang="en-US" altLang="en-US" sz="2000" dirty="0"/>
          </a:p>
          <a:p>
            <a:pPr>
              <a:lnSpc>
                <a:spcPct val="90000"/>
              </a:lnSpc>
            </a:pPr>
            <a:r>
              <a:rPr lang="en-US" altLang="en-US" sz="2000" dirty="0" smtClean="0"/>
              <a:t>Reasoning</a:t>
            </a:r>
            <a:endParaRPr lang="en-US" altLang="en-US" sz="2000" dirty="0"/>
          </a:p>
          <a:p>
            <a:pPr>
              <a:lnSpc>
                <a:spcPct val="90000"/>
              </a:lnSpc>
            </a:pPr>
            <a:r>
              <a:rPr lang="en-US" altLang="en-US" sz="2000" dirty="0" smtClean="0"/>
              <a:t>Planning</a:t>
            </a:r>
            <a:endParaRPr lang="en-US" altLang="en-US" sz="2000" dirty="0"/>
          </a:p>
          <a:p>
            <a:pPr>
              <a:lnSpc>
                <a:spcPct val="90000"/>
              </a:lnSpc>
            </a:pPr>
            <a:r>
              <a:rPr lang="en-US" altLang="en-US" sz="2000" dirty="0" smtClean="0"/>
              <a:t>Problem </a:t>
            </a:r>
            <a:r>
              <a:rPr lang="en-US" altLang="en-US" sz="2000" dirty="0"/>
              <a:t>solving</a:t>
            </a:r>
          </a:p>
          <a:p>
            <a:pPr>
              <a:lnSpc>
                <a:spcPct val="90000"/>
              </a:lnSpc>
            </a:pPr>
            <a:r>
              <a:rPr lang="en-US" altLang="en-US" sz="2000" dirty="0" smtClean="0"/>
              <a:t>Decision making</a:t>
            </a:r>
            <a:endParaRPr lang="en-US" altLang="en-US" sz="2000" dirty="0"/>
          </a:p>
        </p:txBody>
      </p:sp>
      <p:sp>
        <p:nvSpPr>
          <p:cNvPr id="3" name="Title 2"/>
          <p:cNvSpPr>
            <a:spLocks noGrp="1"/>
          </p:cNvSpPr>
          <p:nvPr>
            <p:ph type="title"/>
          </p:nvPr>
        </p:nvSpPr>
        <p:spPr/>
        <p:txBody>
          <a:bodyPr>
            <a:normAutofit/>
          </a:bodyPr>
          <a:lstStyle/>
          <a:p>
            <a:r>
              <a:rPr lang="en-US" altLang="en-US" sz="3200" b="0" dirty="0"/>
              <a:t>Artificial </a:t>
            </a:r>
            <a:r>
              <a:rPr lang="en-US" altLang="en-US" sz="3200" b="0" dirty="0" smtClean="0"/>
              <a:t>Intelligence – Machine Intelligence Quotient (2)</a:t>
            </a:r>
            <a:endParaRPr lang="en-IE" sz="3200"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13</a:t>
            </a:fld>
            <a:endParaRPr lang="en-US"/>
          </a:p>
        </p:txBody>
      </p:sp>
    </p:spTree>
    <p:extLst>
      <p:ext uri="{BB962C8B-B14F-4D97-AF65-F5344CB8AC3E}">
        <p14:creationId xmlns:p14="http://schemas.microsoft.com/office/powerpoint/2010/main" val="4146567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579296" cy="4525962"/>
          </a:xfrm>
        </p:spPr>
        <p:txBody>
          <a:bodyPr/>
          <a:lstStyle/>
          <a:p>
            <a:r>
              <a:rPr lang="en-US" altLang="en-US" sz="2400" dirty="0" smtClean="0"/>
              <a:t>Philosophy</a:t>
            </a:r>
            <a:endParaRPr lang="en-US" altLang="en-US" sz="2400" dirty="0"/>
          </a:p>
          <a:p>
            <a:r>
              <a:rPr lang="en-US" altLang="en-US" sz="2400" dirty="0"/>
              <a:t>Mathematics		</a:t>
            </a:r>
            <a:endParaRPr lang="en-US" altLang="en-US" sz="2400" dirty="0" smtClean="0"/>
          </a:p>
          <a:p>
            <a:r>
              <a:rPr lang="en-US" altLang="en-US" sz="2400" dirty="0" smtClean="0"/>
              <a:t>Probability/Statistics</a:t>
            </a:r>
            <a:endParaRPr lang="en-US" altLang="en-US" sz="2400" dirty="0"/>
          </a:p>
          <a:p>
            <a:r>
              <a:rPr lang="en-US" altLang="en-US" sz="2400" dirty="0"/>
              <a:t>Economics		</a:t>
            </a:r>
            <a:endParaRPr lang="en-US" altLang="en-US" sz="2400" dirty="0" smtClean="0"/>
          </a:p>
          <a:p>
            <a:r>
              <a:rPr lang="en-US" altLang="en-US" sz="2400" dirty="0" smtClean="0"/>
              <a:t>Neuroscience</a:t>
            </a:r>
            <a:r>
              <a:rPr lang="en-US" altLang="en-US" sz="2400" dirty="0"/>
              <a:t>		</a:t>
            </a:r>
          </a:p>
          <a:p>
            <a:r>
              <a:rPr lang="en-US" altLang="en-US" sz="2400" dirty="0" smtClean="0"/>
              <a:t>Psychology/Cognitive Science       </a:t>
            </a:r>
            <a:r>
              <a:rPr lang="en-US" altLang="en-US" sz="2400" dirty="0"/>
              <a:t>	</a:t>
            </a:r>
            <a:r>
              <a:rPr lang="en-US" altLang="en-US" sz="2400" dirty="0" smtClean="0"/>
              <a:t>      </a:t>
            </a:r>
            <a:r>
              <a:rPr lang="en-US" altLang="en-US" sz="2400" dirty="0"/>
              <a:t>		</a:t>
            </a:r>
          </a:p>
          <a:p>
            <a:r>
              <a:rPr lang="en-US" altLang="en-US" sz="2400" dirty="0"/>
              <a:t>Computer E</a:t>
            </a:r>
            <a:r>
              <a:rPr lang="en-US" altLang="en-US" sz="2400" dirty="0" smtClean="0"/>
              <a:t>ngineering</a:t>
            </a:r>
            <a:endParaRPr lang="en-US" altLang="en-US" sz="2400" dirty="0"/>
          </a:p>
          <a:p>
            <a:r>
              <a:rPr lang="en-US" altLang="en-US" sz="2400" dirty="0"/>
              <a:t>Control </a:t>
            </a:r>
            <a:r>
              <a:rPr lang="en-US" altLang="en-US" sz="2400" dirty="0" smtClean="0"/>
              <a:t>Theory</a:t>
            </a:r>
            <a:r>
              <a:rPr lang="en-US" altLang="en-US" sz="2400" dirty="0"/>
              <a:t>		</a:t>
            </a:r>
            <a:endParaRPr lang="en-US" altLang="en-US" sz="2400" dirty="0" smtClean="0"/>
          </a:p>
          <a:p>
            <a:r>
              <a:rPr lang="en-US" altLang="en-US" sz="2400" dirty="0" smtClean="0"/>
              <a:t>Linguistics</a:t>
            </a:r>
            <a:endParaRPr lang="en-IE" sz="2400" dirty="0"/>
          </a:p>
        </p:txBody>
      </p:sp>
      <p:sp>
        <p:nvSpPr>
          <p:cNvPr id="3" name="Title 2"/>
          <p:cNvSpPr>
            <a:spLocks noGrp="1"/>
          </p:cNvSpPr>
          <p:nvPr>
            <p:ph type="title"/>
          </p:nvPr>
        </p:nvSpPr>
        <p:spPr/>
        <p:txBody>
          <a:bodyPr>
            <a:normAutofit fontScale="90000"/>
          </a:bodyPr>
          <a:lstStyle/>
          <a:p>
            <a:r>
              <a:rPr lang="en-IE" dirty="0"/>
              <a:t>Artificial </a:t>
            </a:r>
            <a:r>
              <a:rPr lang="en-IE" dirty="0" smtClean="0"/>
              <a:t>Intelligence Disciplines</a:t>
            </a:r>
            <a:endParaRPr lang="en-IE"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14</a:t>
            </a:fld>
            <a:endParaRPr lang="en-US"/>
          </a:p>
        </p:txBody>
      </p:sp>
    </p:spTree>
    <p:extLst>
      <p:ext uri="{BB962C8B-B14F-4D97-AF65-F5344CB8AC3E}">
        <p14:creationId xmlns:p14="http://schemas.microsoft.com/office/powerpoint/2010/main" val="457897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Computer Progress</a:t>
            </a:r>
            <a:endParaRPr lang="en-US" dirty="0"/>
          </a:p>
        </p:txBody>
      </p:sp>
      <p:sp>
        <p:nvSpPr>
          <p:cNvPr id="3" name="Content Placeholder 2"/>
          <p:cNvSpPr>
            <a:spLocks noGrp="1"/>
          </p:cNvSpPr>
          <p:nvPr>
            <p:ph idx="1"/>
          </p:nvPr>
        </p:nvSpPr>
        <p:spPr/>
        <p:txBody>
          <a:bodyPr>
            <a:noAutofit/>
          </a:bodyPr>
          <a:lstStyle/>
          <a:p>
            <a:pPr>
              <a:lnSpc>
                <a:spcPct val="90000"/>
              </a:lnSpc>
              <a:buFont typeface="Wingdings" pitchFamily="2" charset="2"/>
              <a:buNone/>
            </a:pPr>
            <a:r>
              <a:rPr lang="en-US" altLang="en-US" sz="2800" dirty="0" smtClean="0"/>
              <a:t>There have been general failures and successes in some of the predictions made about information systems and </a:t>
            </a:r>
            <a:r>
              <a:rPr lang="en-US" altLang="en-US" sz="2800" smtClean="0"/>
              <a:t>computing since </a:t>
            </a:r>
            <a:r>
              <a:rPr lang="en-US" altLang="en-US" sz="2800" dirty="0" smtClean="0"/>
              <a:t>the 1950s and 60s.</a:t>
            </a:r>
          </a:p>
          <a:p>
            <a:pPr>
              <a:lnSpc>
                <a:spcPct val="90000"/>
              </a:lnSpc>
              <a:buFont typeface="Wingdings" pitchFamily="2" charset="2"/>
              <a:buNone/>
            </a:pPr>
            <a:endParaRPr lang="en-US" altLang="en-US" sz="2800" dirty="0"/>
          </a:p>
          <a:p>
            <a:pPr>
              <a:lnSpc>
                <a:spcPct val="90000"/>
              </a:lnSpc>
              <a:buFont typeface="Wingdings" pitchFamily="2" charset="2"/>
              <a:buNone/>
            </a:pPr>
            <a:r>
              <a:rPr lang="en-US" altLang="en-US" sz="2800" dirty="0" smtClean="0"/>
              <a:t>Notable failures (or limitation) include the automation </a:t>
            </a:r>
            <a:r>
              <a:rPr lang="en-US" altLang="en-US" sz="2800" dirty="0"/>
              <a:t>of driving in city </a:t>
            </a:r>
            <a:r>
              <a:rPr lang="en-US" altLang="en-US" sz="2800" dirty="0" smtClean="0"/>
              <a:t>traffic and robot servants.</a:t>
            </a:r>
          </a:p>
          <a:p>
            <a:pPr marL="109537" indent="0">
              <a:lnSpc>
                <a:spcPct val="90000"/>
              </a:lnSpc>
              <a:buNone/>
            </a:pPr>
            <a:endParaRPr lang="en-US" sz="2800" dirty="0">
              <a:solidFill>
                <a:schemeClr val="tx1"/>
              </a:solidFill>
            </a:endParaRPr>
          </a:p>
          <a:p>
            <a:pPr>
              <a:lnSpc>
                <a:spcPct val="90000"/>
              </a:lnSpc>
              <a:buFont typeface="Wingdings" pitchFamily="2" charset="2"/>
              <a:buNone/>
            </a:pPr>
            <a:r>
              <a:rPr lang="en-US" altLang="en-US" sz="2800" dirty="0" smtClean="0"/>
              <a:t>Successes include the moon landings, GPS systems, search engines and bioinformatics.</a:t>
            </a:r>
            <a:endParaRPr lang="en-US" altLang="en-US" sz="2800" dirty="0"/>
          </a:p>
          <a:p>
            <a:pPr>
              <a:lnSpc>
                <a:spcPct val="90000"/>
              </a:lnSpc>
            </a:pPr>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15</a:t>
            </a:fld>
            <a:endParaRPr kumimoji="0" lang="en-US"/>
          </a:p>
        </p:txBody>
      </p:sp>
    </p:spTree>
    <p:extLst>
      <p:ext uri="{BB962C8B-B14F-4D97-AF65-F5344CB8AC3E}">
        <p14:creationId xmlns:p14="http://schemas.microsoft.com/office/powerpoint/2010/main" val="1108520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sz="2800" dirty="0" smtClean="0"/>
              <a:t>Bioinformatics is the application of computational tools on molecular data, including the means to acquire, analyse or visualise such data.</a:t>
            </a:r>
          </a:p>
          <a:p>
            <a:endParaRPr lang="en-IE" sz="2800" dirty="0"/>
          </a:p>
          <a:p>
            <a:r>
              <a:rPr lang="en-US" altLang="en-US" sz="2800" dirty="0"/>
              <a:t>Large databases that can be accessed and analyzed with sophisticated tools have become central to biological research and education.</a:t>
            </a:r>
            <a:endParaRPr lang="en-IE" sz="2800" dirty="0"/>
          </a:p>
        </p:txBody>
      </p:sp>
      <p:sp>
        <p:nvSpPr>
          <p:cNvPr id="3" name="Title 2"/>
          <p:cNvSpPr>
            <a:spLocks noGrp="1"/>
          </p:cNvSpPr>
          <p:nvPr>
            <p:ph type="title"/>
          </p:nvPr>
        </p:nvSpPr>
        <p:spPr/>
        <p:txBody>
          <a:bodyPr/>
          <a:lstStyle/>
          <a:p>
            <a:r>
              <a:rPr lang="en-IE" dirty="0" smtClean="0"/>
              <a:t>Bioinformatics</a:t>
            </a:r>
            <a:endParaRPr lang="en-IE"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16</a:t>
            </a:fld>
            <a:endParaRPr lang="en-US"/>
          </a:p>
        </p:txBody>
      </p:sp>
    </p:spTree>
    <p:extLst>
      <p:ext uri="{BB962C8B-B14F-4D97-AF65-F5344CB8AC3E}">
        <p14:creationId xmlns:p14="http://schemas.microsoft.com/office/powerpoint/2010/main" val="1106574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t>Bioinformatics (2)</a:t>
            </a:r>
            <a:endParaRPr lang="en-IE"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17</a:t>
            </a:fld>
            <a:endParaRPr lang="en-US"/>
          </a:p>
        </p:txBody>
      </p:sp>
      <p:pic>
        <p:nvPicPr>
          <p:cNvPr id="5" name="Picture 4" descr="bridge-web-pic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84784"/>
            <a:ext cx="4248473" cy="3478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wheel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5216" y="1052176"/>
            <a:ext cx="4214812"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3231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800" dirty="0">
                <a:latin typeface="Lucida Sans Unicode" panose="020B0602030504020204" pitchFamily="34" charset="0"/>
                <a:cs typeface="Lucida Sans Unicode" panose="020B0602030504020204" pitchFamily="34" charset="0"/>
              </a:rPr>
              <a:t>The information content in the genomes of organisms, in the molecular dynamics of proteins, and in population dynamics, to name but a few areas, is enormous. Biologists are increasingly finding that the management of complex data sets is becoming a bottleneck for scientific advances. Therefore, bioinformatics is rapidly become a key technology in all fields of biology.</a:t>
            </a:r>
            <a:endParaRPr lang="en-IE" sz="2800" dirty="0">
              <a:latin typeface="Lucida Sans Unicode" panose="020B0602030504020204" pitchFamily="34" charset="0"/>
              <a:cs typeface="Lucida Sans Unicode" panose="020B0602030504020204" pitchFamily="34" charset="0"/>
            </a:endParaRPr>
          </a:p>
        </p:txBody>
      </p:sp>
      <p:sp>
        <p:nvSpPr>
          <p:cNvPr id="3" name="Title 2"/>
          <p:cNvSpPr>
            <a:spLocks noGrp="1"/>
          </p:cNvSpPr>
          <p:nvPr>
            <p:ph type="title"/>
          </p:nvPr>
        </p:nvSpPr>
        <p:spPr/>
        <p:txBody>
          <a:bodyPr/>
          <a:lstStyle/>
          <a:p>
            <a:r>
              <a:rPr lang="en-IE" dirty="0"/>
              <a:t>Bioinformatics </a:t>
            </a:r>
            <a:r>
              <a:rPr lang="en-IE" dirty="0" smtClean="0"/>
              <a:t>(3)</a:t>
            </a:r>
            <a:endParaRPr lang="en-IE"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18</a:t>
            </a:fld>
            <a:endParaRPr lang="en-US"/>
          </a:p>
        </p:txBody>
      </p:sp>
    </p:spTree>
    <p:extLst>
      <p:ext uri="{BB962C8B-B14F-4D97-AF65-F5344CB8AC3E}">
        <p14:creationId xmlns:p14="http://schemas.microsoft.com/office/powerpoint/2010/main" val="3457391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latin typeface="Lucida Sans Unicode" panose="020B0602030504020204" pitchFamily="34" charset="0"/>
                <a:cs typeface="Lucida Sans Unicode" panose="020B0602030504020204" pitchFamily="34" charset="0"/>
              </a:rPr>
              <a:t>The present bottlenecks in bioinformatics </a:t>
            </a:r>
            <a:r>
              <a:rPr lang="en-US" sz="2800" dirty="0" smtClean="0">
                <a:latin typeface="Lucida Sans Unicode" panose="020B0602030504020204" pitchFamily="34" charset="0"/>
                <a:cs typeface="Lucida Sans Unicode" panose="020B0602030504020204" pitchFamily="34" charset="0"/>
              </a:rPr>
              <a:t>include:</a:t>
            </a:r>
          </a:p>
          <a:p>
            <a:pPr lvl="1"/>
            <a:r>
              <a:rPr lang="en-US" sz="2600" dirty="0" smtClean="0">
                <a:latin typeface="Lucida Sans Unicode" panose="020B0602030504020204" pitchFamily="34" charset="0"/>
                <a:cs typeface="Lucida Sans Unicode" panose="020B0602030504020204" pitchFamily="34" charset="0"/>
              </a:rPr>
              <a:t>the </a:t>
            </a:r>
            <a:r>
              <a:rPr lang="en-US" sz="2600" dirty="0">
                <a:latin typeface="Lucida Sans Unicode" panose="020B0602030504020204" pitchFamily="34" charset="0"/>
                <a:cs typeface="Lucida Sans Unicode" panose="020B0602030504020204" pitchFamily="34" charset="0"/>
              </a:rPr>
              <a:t>education of biologists in the use of advanced computing tools, </a:t>
            </a:r>
            <a:endParaRPr lang="en-US" sz="2600" dirty="0" smtClean="0">
              <a:latin typeface="Lucida Sans Unicode" panose="020B0602030504020204" pitchFamily="34" charset="0"/>
              <a:cs typeface="Lucida Sans Unicode" panose="020B0602030504020204" pitchFamily="34" charset="0"/>
            </a:endParaRPr>
          </a:p>
          <a:p>
            <a:pPr lvl="1"/>
            <a:r>
              <a:rPr lang="en-US" sz="2600" dirty="0" smtClean="0">
                <a:latin typeface="Lucida Sans Unicode" panose="020B0602030504020204" pitchFamily="34" charset="0"/>
                <a:cs typeface="Lucida Sans Unicode" panose="020B0602030504020204" pitchFamily="34" charset="0"/>
              </a:rPr>
              <a:t>the need to recruit </a:t>
            </a:r>
            <a:r>
              <a:rPr lang="en-US" sz="2600" u="sng" dirty="0">
                <a:solidFill>
                  <a:srgbClr val="002060"/>
                </a:solidFill>
                <a:latin typeface="Lucida Sans Unicode" panose="020B0602030504020204" pitchFamily="34" charset="0"/>
                <a:cs typeface="Lucida Sans Unicode" panose="020B0602030504020204" pitchFamily="34" charset="0"/>
              </a:rPr>
              <a:t>computer scientists</a:t>
            </a:r>
            <a:r>
              <a:rPr lang="en-US" sz="2600" dirty="0">
                <a:solidFill>
                  <a:srgbClr val="002060"/>
                </a:solidFill>
                <a:latin typeface="Lucida Sans Unicode" panose="020B0602030504020204" pitchFamily="34" charset="0"/>
                <a:cs typeface="Lucida Sans Unicode" panose="020B0602030504020204" pitchFamily="34" charset="0"/>
              </a:rPr>
              <a:t> </a:t>
            </a:r>
            <a:r>
              <a:rPr lang="en-US" sz="2600" dirty="0">
                <a:latin typeface="Lucida Sans Unicode" panose="020B0602030504020204" pitchFamily="34" charset="0"/>
                <a:cs typeface="Lucida Sans Unicode" panose="020B0602030504020204" pitchFamily="34" charset="0"/>
              </a:rPr>
              <a:t>into this evolving field, </a:t>
            </a:r>
            <a:endParaRPr lang="en-US" sz="2600" dirty="0" smtClean="0">
              <a:latin typeface="Lucida Sans Unicode" panose="020B0602030504020204" pitchFamily="34" charset="0"/>
              <a:cs typeface="Lucida Sans Unicode" panose="020B0602030504020204" pitchFamily="34" charset="0"/>
            </a:endParaRPr>
          </a:p>
          <a:p>
            <a:pPr lvl="1"/>
            <a:r>
              <a:rPr lang="en-US" sz="2600" dirty="0" smtClean="0">
                <a:latin typeface="Lucida Sans Unicode" panose="020B0602030504020204" pitchFamily="34" charset="0"/>
                <a:cs typeface="Lucida Sans Unicode" panose="020B0602030504020204" pitchFamily="34" charset="0"/>
              </a:rPr>
              <a:t>the </a:t>
            </a:r>
            <a:r>
              <a:rPr lang="en-US" sz="2600" dirty="0">
                <a:latin typeface="Lucida Sans Unicode" panose="020B0602030504020204" pitchFamily="34" charset="0"/>
                <a:cs typeface="Lucida Sans Unicode" panose="020B0602030504020204" pitchFamily="34" charset="0"/>
              </a:rPr>
              <a:t>limited availability of developed databases of biological </a:t>
            </a:r>
            <a:r>
              <a:rPr lang="en-US" sz="2600" dirty="0" smtClean="0">
                <a:latin typeface="Lucida Sans Unicode" panose="020B0602030504020204" pitchFamily="34" charset="0"/>
                <a:cs typeface="Lucida Sans Unicode" panose="020B0602030504020204" pitchFamily="34" charset="0"/>
              </a:rPr>
              <a:t>information </a:t>
            </a:r>
            <a:r>
              <a:rPr lang="en-US" sz="2600" dirty="0">
                <a:latin typeface="Lucida Sans Unicode" panose="020B0602030504020204" pitchFamily="34" charset="0"/>
                <a:cs typeface="Lucida Sans Unicode" panose="020B0602030504020204" pitchFamily="34" charset="0"/>
              </a:rPr>
              <a:t>and </a:t>
            </a:r>
            <a:endParaRPr lang="en-US" sz="2600" dirty="0" smtClean="0">
              <a:latin typeface="Lucida Sans Unicode" panose="020B0602030504020204" pitchFamily="34" charset="0"/>
              <a:cs typeface="Lucida Sans Unicode" panose="020B0602030504020204" pitchFamily="34" charset="0"/>
            </a:endParaRPr>
          </a:p>
          <a:p>
            <a:pPr lvl="1"/>
            <a:r>
              <a:rPr lang="en-US" sz="2600" dirty="0" smtClean="0">
                <a:latin typeface="Lucida Sans Unicode" panose="020B0602030504020204" pitchFamily="34" charset="0"/>
                <a:cs typeface="Lucida Sans Unicode" panose="020B0602030504020204" pitchFamily="34" charset="0"/>
              </a:rPr>
              <a:t>the </a:t>
            </a:r>
            <a:r>
              <a:rPr lang="en-US" sz="2600" dirty="0">
                <a:latin typeface="Lucida Sans Unicode" panose="020B0602030504020204" pitchFamily="34" charset="0"/>
                <a:cs typeface="Lucida Sans Unicode" panose="020B0602030504020204" pitchFamily="34" charset="0"/>
              </a:rPr>
              <a:t>need for more efficient and intelligent search engines for complex </a:t>
            </a:r>
            <a:r>
              <a:rPr lang="en-US" sz="2600" dirty="0" smtClean="0">
                <a:latin typeface="Lucida Sans Unicode" panose="020B0602030504020204" pitchFamily="34" charset="0"/>
                <a:cs typeface="Lucida Sans Unicode" panose="020B0602030504020204" pitchFamily="34" charset="0"/>
              </a:rPr>
              <a:t>databases.</a:t>
            </a:r>
            <a:endParaRPr lang="en-IE" sz="2600" dirty="0">
              <a:latin typeface="Lucida Sans Unicode" panose="020B0602030504020204" pitchFamily="34" charset="0"/>
              <a:cs typeface="Lucida Sans Unicode" panose="020B0602030504020204" pitchFamily="34" charset="0"/>
            </a:endParaRPr>
          </a:p>
        </p:txBody>
      </p:sp>
      <p:sp>
        <p:nvSpPr>
          <p:cNvPr id="3" name="Title 2"/>
          <p:cNvSpPr>
            <a:spLocks noGrp="1"/>
          </p:cNvSpPr>
          <p:nvPr>
            <p:ph type="title"/>
          </p:nvPr>
        </p:nvSpPr>
        <p:spPr/>
        <p:txBody>
          <a:bodyPr/>
          <a:lstStyle/>
          <a:p>
            <a:r>
              <a:rPr lang="en-IE" dirty="0"/>
              <a:t>Bioinformatics </a:t>
            </a:r>
            <a:r>
              <a:rPr lang="en-IE" dirty="0" smtClean="0"/>
              <a:t>(4)</a:t>
            </a:r>
            <a:endParaRPr lang="en-IE"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19</a:t>
            </a:fld>
            <a:endParaRPr lang="en-US"/>
          </a:p>
        </p:txBody>
      </p:sp>
    </p:spTree>
    <p:extLst>
      <p:ext uri="{BB962C8B-B14F-4D97-AF65-F5344CB8AC3E}">
        <p14:creationId xmlns:p14="http://schemas.microsoft.com/office/powerpoint/2010/main" val="3037959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E" sz="2800" dirty="0" smtClean="0"/>
              <a:t>Information Technology (IT) </a:t>
            </a:r>
            <a:r>
              <a:rPr lang="en-US" sz="2800" dirty="0" smtClean="0"/>
              <a:t>is an interdisciplinary field influenced by:</a:t>
            </a:r>
          </a:p>
          <a:p>
            <a:pPr lvl="1"/>
            <a:r>
              <a:rPr lang="en-US" sz="2600" dirty="0" smtClean="0">
                <a:solidFill>
                  <a:schemeClr val="tx1"/>
                </a:solidFill>
              </a:rPr>
              <a:t>Computer Science,</a:t>
            </a:r>
          </a:p>
          <a:p>
            <a:pPr lvl="1"/>
            <a:r>
              <a:rPr lang="en-US" sz="2600" dirty="0" smtClean="0">
                <a:solidFill>
                  <a:schemeClr val="tx1"/>
                </a:solidFill>
              </a:rPr>
              <a:t>Political Science,</a:t>
            </a:r>
          </a:p>
          <a:p>
            <a:pPr lvl="1"/>
            <a:r>
              <a:rPr lang="en-US" sz="2600" dirty="0" smtClean="0">
                <a:solidFill>
                  <a:schemeClr val="tx1"/>
                </a:solidFill>
              </a:rPr>
              <a:t>Psychology, </a:t>
            </a:r>
          </a:p>
          <a:p>
            <a:pPr lvl="1"/>
            <a:r>
              <a:rPr lang="en-US" sz="2600" dirty="0" smtClean="0">
                <a:solidFill>
                  <a:schemeClr val="tx1"/>
                </a:solidFill>
              </a:rPr>
              <a:t>Operational Research,</a:t>
            </a:r>
          </a:p>
          <a:p>
            <a:pPr lvl="1"/>
            <a:r>
              <a:rPr lang="en-US" sz="2600" dirty="0" smtClean="0">
                <a:solidFill>
                  <a:schemeClr val="tx1"/>
                </a:solidFill>
              </a:rPr>
              <a:t>Linguistics,</a:t>
            </a:r>
          </a:p>
          <a:p>
            <a:pPr lvl="1"/>
            <a:r>
              <a:rPr lang="en-US" sz="2600" dirty="0" smtClean="0">
                <a:solidFill>
                  <a:schemeClr val="tx1"/>
                </a:solidFill>
              </a:rPr>
              <a:t>Sociology,</a:t>
            </a:r>
          </a:p>
          <a:p>
            <a:pPr lvl="1"/>
            <a:r>
              <a:rPr lang="en-US" sz="2600" dirty="0" err="1" smtClean="0">
                <a:solidFill>
                  <a:schemeClr val="tx1"/>
                </a:solidFill>
              </a:rPr>
              <a:t>Organisational</a:t>
            </a:r>
            <a:r>
              <a:rPr lang="en-US" sz="2600" dirty="0" smtClean="0">
                <a:solidFill>
                  <a:schemeClr val="tx1"/>
                </a:solidFill>
              </a:rPr>
              <a:t> Theory and </a:t>
            </a:r>
            <a:r>
              <a:rPr lang="en-US" sz="2600" dirty="0" err="1" smtClean="0">
                <a:solidFill>
                  <a:schemeClr val="tx1"/>
                </a:solidFill>
              </a:rPr>
              <a:t>Behaviour</a:t>
            </a:r>
            <a:endParaRPr lang="en-US" sz="2600" dirty="0" smtClean="0">
              <a:solidFill>
                <a:schemeClr val="tx1"/>
              </a:solidFill>
            </a:endParaRPr>
          </a:p>
          <a:p>
            <a:pPr lvl="1"/>
            <a:r>
              <a:rPr lang="en-IE" sz="2600" dirty="0" smtClean="0">
                <a:solidFill>
                  <a:schemeClr val="tx1"/>
                </a:solidFill>
              </a:rPr>
              <a:t>Ergonomics</a:t>
            </a:r>
          </a:p>
          <a:p>
            <a:pPr>
              <a:buNone/>
            </a:pPr>
            <a:endParaRPr lang="en-IE" sz="2800" dirty="0" smtClean="0"/>
          </a:p>
        </p:txBody>
      </p:sp>
      <p:sp>
        <p:nvSpPr>
          <p:cNvPr id="3" name="Title 2"/>
          <p:cNvSpPr>
            <a:spLocks noGrp="1"/>
          </p:cNvSpPr>
          <p:nvPr>
            <p:ph type="title"/>
          </p:nvPr>
        </p:nvSpPr>
        <p:spPr/>
        <p:txBody>
          <a:bodyPr/>
          <a:lstStyle/>
          <a:p>
            <a:r>
              <a:rPr lang="en-IE" dirty="0" smtClean="0"/>
              <a:t>What Disciplines?</a:t>
            </a:r>
            <a:endParaRPr lang="en-US"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Political Science</a:t>
            </a:r>
            <a:endParaRPr lang="en-US" dirty="0"/>
          </a:p>
        </p:txBody>
      </p:sp>
      <p:sp>
        <p:nvSpPr>
          <p:cNvPr id="3" name="Content Placeholder 2"/>
          <p:cNvSpPr>
            <a:spLocks noGrp="1"/>
          </p:cNvSpPr>
          <p:nvPr>
            <p:ph idx="1"/>
          </p:nvPr>
        </p:nvSpPr>
        <p:spPr/>
        <p:txBody>
          <a:bodyPr>
            <a:normAutofit/>
          </a:bodyPr>
          <a:lstStyle/>
          <a:p>
            <a:r>
              <a:rPr lang="en-IE" dirty="0" smtClean="0"/>
              <a:t>Political Science is the study of State, Government and Politics (and includes the concepts of governance and administration).</a:t>
            </a:r>
          </a:p>
          <a:p>
            <a:endParaRPr lang="en-IE" dirty="0" smtClean="0"/>
          </a:p>
          <a:p>
            <a:r>
              <a:rPr lang="en-IE" dirty="0" smtClean="0"/>
              <a:t>State relates to a territory’s population, Government relates to the will of the people, through political organisation, and Politics relates to the activities and rules that shares the power among the people (?) in the territory.</a:t>
            </a:r>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20</a:t>
            </a:fld>
            <a:endParaRPr kumimoji="0"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Political Science (2)</a:t>
            </a:r>
            <a:endParaRPr lang="en-US" dirty="0"/>
          </a:p>
        </p:txBody>
      </p:sp>
      <p:sp>
        <p:nvSpPr>
          <p:cNvPr id="3" name="Content Placeholder 2"/>
          <p:cNvSpPr>
            <a:spLocks noGrp="1"/>
          </p:cNvSpPr>
          <p:nvPr>
            <p:ph idx="1"/>
          </p:nvPr>
        </p:nvSpPr>
        <p:spPr/>
        <p:txBody>
          <a:bodyPr>
            <a:normAutofit fontScale="92500" lnSpcReduction="10000"/>
          </a:bodyPr>
          <a:lstStyle/>
          <a:p>
            <a:r>
              <a:rPr lang="en-IE" sz="2800" dirty="0" smtClean="0"/>
              <a:t>This science has a huge amount of information – static and dynamic.</a:t>
            </a:r>
          </a:p>
          <a:p>
            <a:endParaRPr lang="en-IE" dirty="0" smtClean="0"/>
          </a:p>
          <a:p>
            <a:r>
              <a:rPr lang="en-IE" sz="2800" dirty="0" smtClean="0"/>
              <a:t>Information Technology is a valuable field to Political Science as a</a:t>
            </a:r>
            <a:r>
              <a:rPr lang="en-US" sz="2800" dirty="0" err="1" smtClean="0"/>
              <a:t>ll</a:t>
            </a:r>
            <a:r>
              <a:rPr lang="en-US" sz="2800" dirty="0" smtClean="0"/>
              <a:t> modern states (nations) have grown in size and capacity in recent years. Nations have extended their roles and responsibilities from primarily </a:t>
            </a:r>
            <a:r>
              <a:rPr lang="en-US" sz="2800" dirty="0" err="1" smtClean="0"/>
              <a:t>defence</a:t>
            </a:r>
            <a:r>
              <a:rPr lang="en-US" sz="2800" dirty="0" smtClean="0"/>
              <a:t> and law and order concerns to concerns about everyday economic management, welfare services and the regulation of many aspects of social life.</a:t>
            </a:r>
            <a:endParaRPr lang="en-IE" sz="2800" dirty="0" smtClean="0"/>
          </a:p>
          <a:p>
            <a:endParaRPr lang="en-US" sz="2800"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21</a:t>
            </a:fld>
            <a:endParaRPr kumimoji="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Political Science (3)</a:t>
            </a:r>
            <a:endParaRPr lang="en-US" dirty="0"/>
          </a:p>
        </p:txBody>
      </p:sp>
      <p:sp>
        <p:nvSpPr>
          <p:cNvPr id="3" name="Content Placeholder 2"/>
          <p:cNvSpPr>
            <a:spLocks noGrp="1"/>
          </p:cNvSpPr>
          <p:nvPr>
            <p:ph idx="1"/>
          </p:nvPr>
        </p:nvSpPr>
        <p:spPr/>
        <p:txBody>
          <a:bodyPr/>
          <a:lstStyle/>
          <a:p>
            <a:r>
              <a:rPr lang="en-IE" sz="2800" dirty="0" smtClean="0"/>
              <a:t>Governance and administration is where the information technology and systems are needed.</a:t>
            </a:r>
          </a:p>
          <a:p>
            <a:r>
              <a:rPr lang="en-IE" dirty="0" smtClean="0"/>
              <a:t>Irish government departments – 16, all with complex information systems, including:</a:t>
            </a:r>
          </a:p>
          <a:p>
            <a:endParaRPr lang="en-IE" sz="2800" dirty="0" smtClean="0"/>
          </a:p>
          <a:p>
            <a:pPr>
              <a:buNone/>
            </a:pPr>
            <a:endParaRPr lang="en-IE" dirty="0" smtClean="0"/>
          </a:p>
        </p:txBody>
      </p:sp>
      <p:graphicFrame>
        <p:nvGraphicFramePr>
          <p:cNvPr id="4" name="Table 3"/>
          <p:cNvGraphicFramePr>
            <a:graphicFrameLocks noGrp="1"/>
          </p:cNvGraphicFramePr>
          <p:nvPr/>
        </p:nvGraphicFramePr>
        <p:xfrm>
          <a:off x="899592" y="3933056"/>
          <a:ext cx="7776864" cy="2425880"/>
        </p:xfrm>
        <a:graphic>
          <a:graphicData uri="http://schemas.openxmlformats.org/drawingml/2006/table">
            <a:tbl>
              <a:tblPr firstRow="1" bandRow="1">
                <a:tableStyleId>{5C22544A-7EE6-4342-B048-85BDC9FD1C3A}</a:tableStyleId>
              </a:tblPr>
              <a:tblGrid>
                <a:gridCol w="3888432"/>
                <a:gridCol w="3888432"/>
              </a:tblGrid>
              <a:tr h="446450">
                <a:tc>
                  <a:txBody>
                    <a:bodyPr/>
                    <a:lstStyle/>
                    <a:p>
                      <a:r>
                        <a:rPr kumimoji="0" lang="en-US" sz="1800" b="0" u="none" strike="noStrike" kern="1200" dirty="0" smtClean="0">
                          <a:solidFill>
                            <a:srgbClr val="002060"/>
                          </a:solidFill>
                          <a:latin typeface="+mn-lt"/>
                          <a:ea typeface="+mn-ea"/>
                          <a:cs typeface="+mn-cs"/>
                        </a:rPr>
                        <a:t>Agriculture, Food and the Marine</a:t>
                      </a:r>
                      <a:endParaRPr lang="en-US" b="0" dirty="0">
                        <a:solidFill>
                          <a:srgbClr val="002060"/>
                        </a:solidFill>
                      </a:endParaRPr>
                    </a:p>
                  </a:txBody>
                  <a:tcPr>
                    <a:solidFill>
                      <a:schemeClr val="tx2">
                        <a:alpha val="28000"/>
                      </a:schemeClr>
                    </a:solidFill>
                  </a:tcPr>
                </a:tc>
                <a:tc>
                  <a:txBody>
                    <a:bodyPr/>
                    <a:lstStyle/>
                    <a:p>
                      <a:r>
                        <a:rPr kumimoji="0" lang="en-US" sz="1800" b="0" u="none" strike="noStrike" kern="1200" dirty="0" smtClean="0">
                          <a:solidFill>
                            <a:srgbClr val="002060"/>
                          </a:solidFill>
                          <a:latin typeface="+mn-lt"/>
                          <a:ea typeface="+mn-ea"/>
                          <a:cs typeface="+mn-cs"/>
                        </a:rPr>
                        <a:t>Jobs, Enterprise and Innovation</a:t>
                      </a:r>
                      <a:endParaRPr lang="en-US" b="0" dirty="0">
                        <a:solidFill>
                          <a:srgbClr val="002060"/>
                        </a:solidFill>
                      </a:endParaRPr>
                    </a:p>
                  </a:txBody>
                  <a:tcPr>
                    <a:solidFill>
                      <a:schemeClr val="tx2">
                        <a:alpha val="28000"/>
                      </a:schemeClr>
                    </a:solidFill>
                  </a:tcPr>
                </a:tc>
              </a:tr>
              <a:tr h="446450">
                <a:tc>
                  <a:txBody>
                    <a:bodyPr/>
                    <a:lstStyle/>
                    <a:p>
                      <a:r>
                        <a:rPr kumimoji="0" lang="en-US" sz="1800" u="none" strike="noStrike" kern="1200" dirty="0" err="1" smtClean="0">
                          <a:solidFill>
                            <a:srgbClr val="002060"/>
                          </a:solidFill>
                          <a:latin typeface="+mn-lt"/>
                          <a:ea typeface="+mn-ea"/>
                          <a:cs typeface="+mn-cs"/>
                        </a:rPr>
                        <a:t>Defence</a:t>
                      </a:r>
                      <a:endParaRPr lang="en-US" dirty="0">
                        <a:solidFill>
                          <a:srgbClr val="002060"/>
                        </a:solidFill>
                      </a:endParaRPr>
                    </a:p>
                  </a:txBody>
                  <a:tcPr>
                    <a:solidFill>
                      <a:schemeClr val="tx2">
                        <a:alpha val="28000"/>
                      </a:schemeClr>
                    </a:solidFill>
                  </a:tcPr>
                </a:tc>
                <a:tc>
                  <a:txBody>
                    <a:bodyPr/>
                    <a:lstStyle/>
                    <a:p>
                      <a:r>
                        <a:rPr kumimoji="0" lang="en-US" sz="1800" u="none" strike="noStrike" kern="1200" dirty="0" smtClean="0">
                          <a:solidFill>
                            <a:srgbClr val="002060"/>
                          </a:solidFill>
                          <a:latin typeface="+mn-lt"/>
                          <a:ea typeface="+mn-ea"/>
                          <a:cs typeface="+mn-cs"/>
                        </a:rPr>
                        <a:t>Justice and Equality</a:t>
                      </a:r>
                      <a:endParaRPr lang="en-US" dirty="0">
                        <a:solidFill>
                          <a:srgbClr val="002060"/>
                        </a:solidFill>
                      </a:endParaRPr>
                    </a:p>
                  </a:txBody>
                  <a:tcPr>
                    <a:solidFill>
                      <a:schemeClr val="tx2">
                        <a:alpha val="28000"/>
                      </a:schemeClr>
                    </a:solidFill>
                  </a:tcPr>
                </a:tc>
              </a:tr>
              <a:tr h="446450">
                <a:tc>
                  <a:txBody>
                    <a:bodyPr/>
                    <a:lstStyle/>
                    <a:p>
                      <a:r>
                        <a:rPr kumimoji="0" lang="en-US" sz="1800" u="none" strike="noStrike" kern="1200" dirty="0" smtClean="0">
                          <a:solidFill>
                            <a:srgbClr val="002060"/>
                          </a:solidFill>
                          <a:latin typeface="+mn-lt"/>
                          <a:ea typeface="+mn-ea"/>
                          <a:cs typeface="+mn-cs"/>
                        </a:rPr>
                        <a:t>Environment, Community and Local Government</a:t>
                      </a:r>
                      <a:endParaRPr lang="en-US" dirty="0">
                        <a:solidFill>
                          <a:srgbClr val="002060"/>
                        </a:solidFill>
                      </a:endParaRPr>
                    </a:p>
                  </a:txBody>
                  <a:tcPr>
                    <a:solidFill>
                      <a:schemeClr val="tx2">
                        <a:alpha val="28000"/>
                      </a:schemeClr>
                    </a:solidFill>
                  </a:tcPr>
                </a:tc>
                <a:tc>
                  <a:txBody>
                    <a:bodyPr/>
                    <a:lstStyle/>
                    <a:p>
                      <a:r>
                        <a:rPr kumimoji="0" lang="en-US" sz="1800" u="none" strike="noStrike" kern="1200" dirty="0" smtClean="0">
                          <a:solidFill>
                            <a:srgbClr val="002060"/>
                          </a:solidFill>
                          <a:latin typeface="+mn-lt"/>
                          <a:ea typeface="+mn-ea"/>
                          <a:cs typeface="+mn-cs"/>
                        </a:rPr>
                        <a:t>Education and Skills</a:t>
                      </a:r>
                      <a:endParaRPr lang="en-US" dirty="0">
                        <a:solidFill>
                          <a:srgbClr val="002060"/>
                        </a:solidFill>
                      </a:endParaRPr>
                    </a:p>
                  </a:txBody>
                  <a:tcPr>
                    <a:solidFill>
                      <a:schemeClr val="tx2">
                        <a:alpha val="28000"/>
                      </a:schemeClr>
                    </a:solidFill>
                  </a:tcPr>
                </a:tc>
              </a:tr>
              <a:tr h="446450">
                <a:tc>
                  <a:txBody>
                    <a:bodyPr/>
                    <a:lstStyle/>
                    <a:p>
                      <a:r>
                        <a:rPr kumimoji="0" lang="en-US" sz="1800" u="none" strike="noStrike" kern="1200" dirty="0" smtClean="0">
                          <a:solidFill>
                            <a:srgbClr val="002060"/>
                          </a:solidFill>
                          <a:latin typeface="+mn-lt"/>
                          <a:ea typeface="+mn-ea"/>
                          <a:cs typeface="+mn-cs"/>
                        </a:rPr>
                        <a:t>Finance</a:t>
                      </a:r>
                      <a:endParaRPr lang="en-US" dirty="0">
                        <a:solidFill>
                          <a:srgbClr val="002060"/>
                        </a:solidFill>
                      </a:endParaRPr>
                    </a:p>
                  </a:txBody>
                  <a:tcPr>
                    <a:solidFill>
                      <a:schemeClr val="tx2">
                        <a:alpha val="28000"/>
                      </a:schemeClr>
                    </a:solidFill>
                  </a:tcPr>
                </a:tc>
                <a:tc>
                  <a:txBody>
                    <a:bodyPr/>
                    <a:lstStyle/>
                    <a:p>
                      <a:r>
                        <a:rPr kumimoji="0" lang="en-US" sz="1800" u="none" strike="noStrike" kern="1200" dirty="0" smtClean="0">
                          <a:solidFill>
                            <a:srgbClr val="002060"/>
                          </a:solidFill>
                          <a:latin typeface="+mn-lt"/>
                          <a:ea typeface="+mn-ea"/>
                          <a:cs typeface="+mn-cs"/>
                        </a:rPr>
                        <a:t>Health</a:t>
                      </a:r>
                      <a:endParaRPr lang="en-US" dirty="0">
                        <a:solidFill>
                          <a:srgbClr val="002060"/>
                        </a:solidFill>
                      </a:endParaRPr>
                    </a:p>
                  </a:txBody>
                  <a:tcPr>
                    <a:solidFill>
                      <a:schemeClr val="tx2">
                        <a:alpha val="28000"/>
                      </a:schemeClr>
                    </a:solidFill>
                  </a:tcPr>
                </a:tc>
              </a:tr>
              <a:tr h="446450">
                <a:tc>
                  <a:txBody>
                    <a:bodyPr/>
                    <a:lstStyle/>
                    <a:p>
                      <a:r>
                        <a:rPr kumimoji="0" lang="en-US" sz="1800" u="none" strike="noStrike" kern="1200" dirty="0" smtClean="0">
                          <a:solidFill>
                            <a:srgbClr val="002060"/>
                          </a:solidFill>
                          <a:latin typeface="+mn-lt"/>
                          <a:ea typeface="+mn-ea"/>
                          <a:cs typeface="+mn-cs"/>
                        </a:rPr>
                        <a:t>Foreign Affairs and Trade</a:t>
                      </a:r>
                      <a:endParaRPr lang="en-US" dirty="0">
                        <a:solidFill>
                          <a:srgbClr val="002060"/>
                        </a:solidFill>
                      </a:endParaRPr>
                    </a:p>
                  </a:txBody>
                  <a:tcPr>
                    <a:solidFill>
                      <a:schemeClr val="tx2">
                        <a:alpha val="28000"/>
                      </a:schemeClr>
                    </a:solidFill>
                  </a:tcPr>
                </a:tc>
                <a:tc>
                  <a:txBody>
                    <a:bodyPr/>
                    <a:lstStyle/>
                    <a:p>
                      <a:r>
                        <a:rPr kumimoji="0" lang="en-US" sz="1800" u="none" strike="noStrike" kern="1200" dirty="0" smtClean="0">
                          <a:solidFill>
                            <a:srgbClr val="002060"/>
                          </a:solidFill>
                          <a:latin typeface="+mn-lt"/>
                          <a:ea typeface="+mn-ea"/>
                          <a:cs typeface="+mn-cs"/>
                        </a:rPr>
                        <a:t>Social Protection</a:t>
                      </a:r>
                      <a:endParaRPr lang="en-US" dirty="0">
                        <a:solidFill>
                          <a:srgbClr val="002060"/>
                        </a:solidFill>
                      </a:endParaRPr>
                    </a:p>
                  </a:txBody>
                  <a:tcPr>
                    <a:solidFill>
                      <a:schemeClr val="tx2">
                        <a:alpha val="28000"/>
                      </a:schemeClr>
                    </a:solidFill>
                  </a:tcPr>
                </a:tc>
              </a:tr>
            </a:tbl>
          </a:graphicData>
        </a:graphic>
      </p:graphicFrame>
      <p:sp>
        <p:nvSpPr>
          <p:cNvPr id="5" name="Slide Number Placeholder 4"/>
          <p:cNvSpPr>
            <a:spLocks noGrp="1"/>
          </p:cNvSpPr>
          <p:nvPr>
            <p:ph type="sldNum" sz="quarter" idx="12"/>
          </p:nvPr>
        </p:nvSpPr>
        <p:spPr/>
        <p:txBody>
          <a:bodyPr/>
          <a:lstStyle/>
          <a:p>
            <a:fld id="{BC5217A8-0E06-4059-AC45-433E2E67A85D}" type="slidenum">
              <a:rPr kumimoji="0" lang="en-US" smtClean="0"/>
              <a:pPr/>
              <a:t>22</a:t>
            </a:fld>
            <a:endParaRPr kumimoji="0"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4000" dirty="0" smtClean="0"/>
              <a:t>Psychology</a:t>
            </a:r>
            <a:endParaRPr lang="en-US" dirty="0"/>
          </a:p>
        </p:txBody>
      </p:sp>
      <p:sp>
        <p:nvSpPr>
          <p:cNvPr id="3" name="Content Placeholder 2"/>
          <p:cNvSpPr>
            <a:spLocks noGrp="1"/>
          </p:cNvSpPr>
          <p:nvPr>
            <p:ph idx="1"/>
          </p:nvPr>
        </p:nvSpPr>
        <p:spPr/>
        <p:txBody>
          <a:bodyPr>
            <a:normAutofit/>
          </a:bodyPr>
          <a:lstStyle/>
          <a:p>
            <a:pPr>
              <a:buNone/>
            </a:pPr>
            <a:r>
              <a:rPr lang="en-IE" sz="2800" dirty="0" smtClean="0"/>
              <a:t>Information Technology supports the discipline of Psychology:</a:t>
            </a:r>
          </a:p>
          <a:p>
            <a:pPr lvl="1"/>
            <a:r>
              <a:rPr lang="en-IE" sz="2600" dirty="0" smtClean="0">
                <a:solidFill>
                  <a:schemeClr val="tx1"/>
                </a:solidFill>
              </a:rPr>
              <a:t>the teaching of psychology, and developing advanced applications -</a:t>
            </a:r>
          </a:p>
          <a:p>
            <a:pPr lvl="7"/>
            <a:r>
              <a:rPr lang="en-IE" sz="2400" dirty="0" smtClean="0">
                <a:solidFill>
                  <a:schemeClr val="tx1"/>
                </a:solidFill>
              </a:rPr>
              <a:t>EG tutorials and courseware</a:t>
            </a:r>
          </a:p>
          <a:p>
            <a:pPr lvl="1"/>
            <a:r>
              <a:rPr lang="en-IE" sz="2600" dirty="0" smtClean="0">
                <a:solidFill>
                  <a:schemeClr val="tx1"/>
                </a:solidFill>
              </a:rPr>
              <a:t>allowing the creation of a peer-reviewed journal</a:t>
            </a:r>
          </a:p>
          <a:p>
            <a:pPr lvl="1"/>
            <a:r>
              <a:rPr lang="en-IE" sz="2600" dirty="0" smtClean="0">
                <a:solidFill>
                  <a:schemeClr val="tx1"/>
                </a:solidFill>
              </a:rPr>
              <a:t>Virtual Reality Modelling Language for virtual reality simulations</a:t>
            </a:r>
            <a:endParaRPr lang="en-US" sz="2600" dirty="0">
              <a:solidFill>
                <a:schemeClr val="tx1"/>
              </a:solidFill>
            </a:endParaRPr>
          </a:p>
        </p:txBody>
      </p:sp>
      <p:sp>
        <p:nvSpPr>
          <p:cNvPr id="4" name="TextBox 3"/>
          <p:cNvSpPr txBox="1"/>
          <p:nvPr/>
        </p:nvSpPr>
        <p:spPr>
          <a:xfrm>
            <a:off x="6084168" y="5877272"/>
            <a:ext cx="2664296" cy="461665"/>
          </a:xfrm>
          <a:prstGeom prst="rect">
            <a:avLst/>
          </a:prstGeom>
          <a:noFill/>
        </p:spPr>
        <p:txBody>
          <a:bodyPr wrap="square" rtlCol="0">
            <a:spAutoFit/>
          </a:bodyPr>
          <a:lstStyle/>
          <a:p>
            <a:r>
              <a:rPr lang="en-IE" sz="2400" dirty="0" smtClean="0"/>
              <a:t>…/ continued</a:t>
            </a:r>
            <a:endParaRPr lang="en-US" sz="2400" dirty="0"/>
          </a:p>
        </p:txBody>
      </p:sp>
      <p:sp>
        <p:nvSpPr>
          <p:cNvPr id="5" name="Slide Number Placeholder 4"/>
          <p:cNvSpPr>
            <a:spLocks noGrp="1"/>
          </p:cNvSpPr>
          <p:nvPr>
            <p:ph type="sldNum" sz="quarter" idx="12"/>
          </p:nvPr>
        </p:nvSpPr>
        <p:spPr/>
        <p:txBody>
          <a:bodyPr/>
          <a:lstStyle/>
          <a:p>
            <a:fld id="{BC5217A8-0E06-4059-AC45-433E2E67A85D}" type="slidenum">
              <a:rPr kumimoji="0" lang="en-US" smtClean="0"/>
              <a:pPr/>
              <a:t>23</a:t>
            </a:fld>
            <a:endParaRPr kumimoji="0"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4000" dirty="0" smtClean="0"/>
              <a:t>Psychology</a:t>
            </a:r>
            <a:endParaRPr lang="en-US" dirty="0"/>
          </a:p>
        </p:txBody>
      </p:sp>
      <p:sp>
        <p:nvSpPr>
          <p:cNvPr id="3" name="Content Placeholder 2"/>
          <p:cNvSpPr>
            <a:spLocks noGrp="1"/>
          </p:cNvSpPr>
          <p:nvPr>
            <p:ph idx="1"/>
          </p:nvPr>
        </p:nvSpPr>
        <p:spPr/>
        <p:txBody>
          <a:bodyPr>
            <a:normAutofit lnSpcReduction="10000"/>
          </a:bodyPr>
          <a:lstStyle/>
          <a:p>
            <a:pPr lvl="1"/>
            <a:r>
              <a:rPr lang="en-IE" sz="2600" dirty="0" smtClean="0">
                <a:solidFill>
                  <a:schemeClr val="tx1"/>
                </a:solidFill>
              </a:rPr>
              <a:t>mental health and psychological resources, </a:t>
            </a:r>
          </a:p>
          <a:p>
            <a:pPr lvl="5"/>
            <a:r>
              <a:rPr lang="en-IE" sz="2400" dirty="0" smtClean="0">
                <a:solidFill>
                  <a:schemeClr val="tx1"/>
                </a:solidFill>
              </a:rPr>
              <a:t>EG Databases</a:t>
            </a:r>
          </a:p>
          <a:p>
            <a:pPr lvl="1">
              <a:buNone/>
            </a:pPr>
            <a:endParaRPr lang="en-IE" dirty="0" smtClean="0"/>
          </a:p>
          <a:p>
            <a:pPr lvl="1"/>
            <a:r>
              <a:rPr lang="en-IE" sz="2600" dirty="0" smtClean="0">
                <a:solidFill>
                  <a:schemeClr val="tx1"/>
                </a:solidFill>
              </a:rPr>
              <a:t>Common Gateway Interfaces </a:t>
            </a:r>
          </a:p>
          <a:p>
            <a:pPr lvl="1">
              <a:buNone/>
            </a:pPr>
            <a:r>
              <a:rPr lang="en-IE" sz="2600" dirty="0" smtClean="0">
                <a:solidFill>
                  <a:schemeClr val="tx1"/>
                </a:solidFill>
              </a:rPr>
              <a:t>	(CGIs)</a:t>
            </a:r>
          </a:p>
          <a:p>
            <a:pPr lvl="1"/>
            <a:endParaRPr lang="en-IE" dirty="0" smtClean="0"/>
          </a:p>
          <a:p>
            <a:pPr lvl="1"/>
            <a:endParaRPr lang="en-IE" dirty="0" smtClean="0"/>
          </a:p>
          <a:p>
            <a:pPr lvl="1">
              <a:buNone/>
            </a:pPr>
            <a:endParaRPr lang="en-IE" dirty="0" smtClean="0"/>
          </a:p>
          <a:p>
            <a:pPr lvl="1"/>
            <a:r>
              <a:rPr lang="en-IE" sz="2600" dirty="0" smtClean="0">
                <a:solidFill>
                  <a:schemeClr val="tx1"/>
                </a:solidFill>
              </a:rPr>
              <a:t>The World-Wide Web (WWW) allows for scientific communication, including the exchange of peer-refereed scientific journals</a:t>
            </a:r>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24</a:t>
            </a:fld>
            <a:endParaRPr kumimoji="0" lang="en-US"/>
          </a:p>
        </p:txBody>
      </p:sp>
      <p:pic>
        <p:nvPicPr>
          <p:cNvPr id="14338" name="Picture 2" descr="http://www.qwhatis.com/wp-content/uploads/2014/11/CGI_common_gateway_interface.png"/>
          <p:cNvPicPr>
            <a:picLocks noChangeAspect="1" noChangeArrowheads="1"/>
          </p:cNvPicPr>
          <p:nvPr/>
        </p:nvPicPr>
        <p:blipFill>
          <a:blip r:embed="rId2" cstate="print"/>
          <a:srcRect/>
          <a:stretch>
            <a:fillRect/>
          </a:stretch>
        </p:blipFill>
        <p:spPr bwMode="auto">
          <a:xfrm>
            <a:off x="5796136" y="2420888"/>
            <a:ext cx="3043091" cy="1806062"/>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Operational Research</a:t>
            </a:r>
            <a:endParaRPr lang="en-US" dirty="0"/>
          </a:p>
        </p:txBody>
      </p:sp>
      <p:sp>
        <p:nvSpPr>
          <p:cNvPr id="3" name="Content Placeholder 2"/>
          <p:cNvSpPr>
            <a:spLocks noGrp="1"/>
          </p:cNvSpPr>
          <p:nvPr>
            <p:ph idx="1"/>
          </p:nvPr>
        </p:nvSpPr>
        <p:spPr/>
        <p:txBody>
          <a:bodyPr>
            <a:normAutofit/>
          </a:bodyPr>
          <a:lstStyle/>
          <a:p>
            <a:r>
              <a:rPr lang="en-IE" dirty="0" smtClean="0"/>
              <a:t>Operational Research (OR), or Operations Research, is a scientific discipline dealing with the application of advanced analytical methods to help make better decisions. (Also known as Management Science or Decision Science.)</a:t>
            </a:r>
          </a:p>
          <a:p>
            <a:r>
              <a:rPr lang="en-IE" dirty="0" smtClean="0"/>
              <a:t>OR employs techniques from other mathematical sciences, such as mathematical modelling, statistical </a:t>
            </a:r>
            <a:r>
              <a:rPr lang="en-IE" dirty="0" smtClean="0"/>
              <a:t>analysis and mathematical optimisation.</a:t>
            </a:r>
            <a:r>
              <a:rPr lang="en-IE" dirty="0" smtClean="0"/>
              <a:t> </a:t>
            </a:r>
          </a:p>
          <a:p>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25</a:t>
            </a:fld>
            <a:endParaRPr kumimoji="0"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Operational Research (OR)</a:t>
            </a:r>
            <a:endParaRPr lang="en-US" dirty="0"/>
          </a:p>
        </p:txBody>
      </p:sp>
      <p:sp>
        <p:nvSpPr>
          <p:cNvPr id="3" name="Content Placeholder 2"/>
          <p:cNvSpPr>
            <a:spLocks noGrp="1"/>
          </p:cNvSpPr>
          <p:nvPr>
            <p:ph idx="1"/>
          </p:nvPr>
        </p:nvSpPr>
        <p:spPr/>
        <p:txBody>
          <a:bodyPr>
            <a:normAutofit fontScale="92500"/>
          </a:bodyPr>
          <a:lstStyle/>
          <a:p>
            <a:pPr>
              <a:buNone/>
            </a:pPr>
            <a:r>
              <a:rPr lang="en-IE" dirty="0" smtClean="0"/>
              <a:t>Operational research needs information systems to ‘do its work’ in specific areas of science and society - including, among others;</a:t>
            </a:r>
          </a:p>
          <a:p>
            <a:pPr lvl="1"/>
            <a:r>
              <a:rPr lang="en-IE" sz="2600" dirty="0" smtClean="0">
                <a:solidFill>
                  <a:schemeClr val="tx1"/>
                </a:solidFill>
              </a:rPr>
              <a:t>Ecology, </a:t>
            </a:r>
          </a:p>
          <a:p>
            <a:pPr lvl="1"/>
            <a:r>
              <a:rPr lang="en-IE" sz="2600" dirty="0" smtClean="0">
                <a:solidFill>
                  <a:schemeClr val="tx1"/>
                </a:solidFill>
              </a:rPr>
              <a:t>Transportation, </a:t>
            </a:r>
          </a:p>
          <a:p>
            <a:pPr lvl="1"/>
            <a:r>
              <a:rPr lang="en-IE" sz="2600" dirty="0" smtClean="0">
                <a:solidFill>
                  <a:schemeClr val="tx1"/>
                </a:solidFill>
              </a:rPr>
              <a:t>Safety and/or Reliability, </a:t>
            </a:r>
          </a:p>
          <a:p>
            <a:pPr lvl="1"/>
            <a:r>
              <a:rPr lang="en-IE" sz="2600" dirty="0" smtClean="0">
                <a:solidFill>
                  <a:schemeClr val="tx1"/>
                </a:solidFill>
              </a:rPr>
              <a:t>Urban Planning, </a:t>
            </a:r>
          </a:p>
          <a:p>
            <a:pPr lvl="1"/>
            <a:r>
              <a:rPr lang="en-IE" sz="2600" dirty="0" smtClean="0">
                <a:solidFill>
                  <a:schemeClr val="tx1"/>
                </a:solidFill>
              </a:rPr>
              <a:t>Economics, </a:t>
            </a:r>
          </a:p>
          <a:p>
            <a:pPr lvl="1"/>
            <a:r>
              <a:rPr lang="en-IE" sz="2600" dirty="0" smtClean="0">
                <a:solidFill>
                  <a:schemeClr val="tx1"/>
                </a:solidFill>
              </a:rPr>
              <a:t>Inventory Control, </a:t>
            </a:r>
          </a:p>
          <a:p>
            <a:pPr lvl="1"/>
            <a:r>
              <a:rPr lang="en-IE" sz="2600" dirty="0" smtClean="0">
                <a:solidFill>
                  <a:schemeClr val="tx1"/>
                </a:solidFill>
              </a:rPr>
              <a:t>Investment Strategy and </a:t>
            </a:r>
          </a:p>
          <a:p>
            <a:pPr lvl="1"/>
            <a:r>
              <a:rPr lang="en-IE" sz="2600" dirty="0" smtClean="0">
                <a:solidFill>
                  <a:schemeClr val="tx1"/>
                </a:solidFill>
              </a:rPr>
              <a:t>Logistics (including Reverse Logistics).</a:t>
            </a:r>
            <a:endParaRPr lang="en-US" sz="2600" dirty="0">
              <a:solidFill>
                <a:schemeClr val="tx1"/>
              </a:solidFill>
            </a:endParaRPr>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26</a:t>
            </a:fld>
            <a:endParaRPr kumimoji="0" lang="en-US"/>
          </a:p>
        </p:txBody>
      </p:sp>
      <p:pic>
        <p:nvPicPr>
          <p:cNvPr id="1032" name="Picture 8" descr="http://www.ie.bilkent.edu.tr/en/graduate/Export%20Wizard-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996952"/>
            <a:ext cx="3995644" cy="23762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Linguistics</a:t>
            </a:r>
            <a:endParaRPr lang="en-US" dirty="0"/>
          </a:p>
        </p:txBody>
      </p:sp>
      <p:sp>
        <p:nvSpPr>
          <p:cNvPr id="3" name="Content Placeholder 2"/>
          <p:cNvSpPr>
            <a:spLocks noGrp="1"/>
          </p:cNvSpPr>
          <p:nvPr>
            <p:ph idx="1"/>
          </p:nvPr>
        </p:nvSpPr>
        <p:spPr>
          <a:xfrm>
            <a:off x="457200" y="1609416"/>
            <a:ext cx="7499176" cy="4846320"/>
          </a:xfrm>
        </p:spPr>
        <p:txBody>
          <a:bodyPr/>
          <a:lstStyle/>
          <a:p>
            <a:r>
              <a:rPr lang="en-IE" dirty="0" smtClean="0"/>
              <a:t>Linguistics is the study of knowledge systems for expression of </a:t>
            </a:r>
            <a:r>
              <a:rPr lang="en-US" dirty="0" smtClean="0"/>
              <a:t>ideas, hypotheses, emotions, desires…</a:t>
            </a:r>
          </a:p>
          <a:p>
            <a:r>
              <a:rPr lang="en-IE" dirty="0" smtClean="0"/>
              <a:t>The study of language and its structure includes the study of morphology, syntax, phonetics and semantics.</a:t>
            </a:r>
          </a:p>
          <a:p>
            <a:pPr lvl="1"/>
            <a:r>
              <a:rPr lang="en-IE" sz="2400" dirty="0" smtClean="0">
                <a:solidFill>
                  <a:schemeClr val="tx1"/>
                </a:solidFill>
              </a:rPr>
              <a:t>Morphology = </a:t>
            </a:r>
            <a:r>
              <a:rPr lang="en-US" sz="2400" dirty="0" smtClean="0">
                <a:solidFill>
                  <a:schemeClr val="tx1"/>
                </a:solidFill>
              </a:rPr>
              <a:t>the forms of words</a:t>
            </a:r>
          </a:p>
          <a:p>
            <a:pPr lvl="1"/>
            <a:r>
              <a:rPr lang="en-IE" sz="2400" dirty="0" smtClean="0">
                <a:solidFill>
                  <a:schemeClr val="tx1"/>
                </a:solidFill>
              </a:rPr>
              <a:t>Syntax = sentence structure of words and phrases</a:t>
            </a:r>
          </a:p>
          <a:p>
            <a:pPr lvl="1"/>
            <a:r>
              <a:rPr lang="en-IE" sz="2400" dirty="0" smtClean="0">
                <a:solidFill>
                  <a:schemeClr val="tx1"/>
                </a:solidFill>
              </a:rPr>
              <a:t>Phonetics = speech sounds</a:t>
            </a:r>
          </a:p>
          <a:p>
            <a:pPr lvl="1"/>
            <a:r>
              <a:rPr lang="en-IE" sz="2400" dirty="0" smtClean="0">
                <a:solidFill>
                  <a:schemeClr val="tx1"/>
                </a:solidFill>
              </a:rPr>
              <a:t>Semantics = the meanings of words and phrases</a:t>
            </a: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27</a:t>
            </a:fld>
            <a:endParaRPr kumimoji="0"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Linguistics (2)</a:t>
            </a:r>
            <a:endParaRPr lang="en-US" dirty="0"/>
          </a:p>
        </p:txBody>
      </p:sp>
      <p:sp>
        <p:nvSpPr>
          <p:cNvPr id="3" name="Content Placeholder 2"/>
          <p:cNvSpPr>
            <a:spLocks noGrp="1"/>
          </p:cNvSpPr>
          <p:nvPr>
            <p:ph idx="1"/>
          </p:nvPr>
        </p:nvSpPr>
        <p:spPr/>
        <p:txBody>
          <a:bodyPr/>
          <a:lstStyle/>
          <a:p>
            <a:r>
              <a:rPr lang="en-IE" sz="2800" dirty="0" smtClean="0"/>
              <a:t>Linguistic information systems are used for:</a:t>
            </a:r>
          </a:p>
          <a:p>
            <a:pPr lvl="1"/>
            <a:r>
              <a:rPr lang="en-US" sz="2600" dirty="0" smtClean="0">
                <a:solidFill>
                  <a:schemeClr val="tx1"/>
                </a:solidFill>
              </a:rPr>
              <a:t>Data management</a:t>
            </a:r>
          </a:p>
          <a:p>
            <a:pPr lvl="1"/>
            <a:r>
              <a:rPr lang="en-US" sz="2600" dirty="0" smtClean="0">
                <a:solidFill>
                  <a:schemeClr val="tx1"/>
                </a:solidFill>
              </a:rPr>
              <a:t>Speech analysis and phonetics</a:t>
            </a:r>
          </a:p>
          <a:p>
            <a:pPr lvl="1"/>
            <a:r>
              <a:rPr lang="en-US" sz="2600" dirty="0" smtClean="0">
                <a:solidFill>
                  <a:schemeClr val="tx1"/>
                </a:solidFill>
              </a:rPr>
              <a:t>Phonology and morphology</a:t>
            </a:r>
          </a:p>
          <a:p>
            <a:pPr lvl="1"/>
            <a:r>
              <a:rPr lang="en-US" sz="2600" dirty="0" smtClean="0">
                <a:solidFill>
                  <a:schemeClr val="tx1"/>
                </a:solidFill>
              </a:rPr>
              <a:t>Syntax and grammar description</a:t>
            </a:r>
          </a:p>
          <a:p>
            <a:pPr lvl="1"/>
            <a:r>
              <a:rPr lang="en-US" sz="2600" dirty="0" smtClean="0">
                <a:solidFill>
                  <a:schemeClr val="tx1"/>
                </a:solidFill>
              </a:rPr>
              <a:t>Lexicon (word list)</a:t>
            </a:r>
          </a:p>
          <a:p>
            <a:pPr lvl="1"/>
            <a:r>
              <a:rPr lang="en-US" sz="2600" dirty="0" smtClean="0">
                <a:solidFill>
                  <a:schemeClr val="tx1"/>
                </a:solidFill>
              </a:rPr>
              <a:t>Text analysis</a:t>
            </a:r>
          </a:p>
          <a:p>
            <a:pPr lvl="1"/>
            <a:r>
              <a:rPr lang="en-US" sz="2600" dirty="0" smtClean="0">
                <a:solidFill>
                  <a:schemeClr val="tx1"/>
                </a:solidFill>
              </a:rPr>
              <a:t>Language survey and comparison</a:t>
            </a:r>
          </a:p>
          <a:p>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28</a:t>
            </a:fld>
            <a:endParaRPr kumimoji="0"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Sociology</a:t>
            </a:r>
            <a:endParaRPr lang="en-US" dirty="0"/>
          </a:p>
        </p:txBody>
      </p:sp>
      <p:sp>
        <p:nvSpPr>
          <p:cNvPr id="3" name="Content Placeholder 2"/>
          <p:cNvSpPr>
            <a:spLocks noGrp="1"/>
          </p:cNvSpPr>
          <p:nvPr>
            <p:ph idx="1"/>
          </p:nvPr>
        </p:nvSpPr>
        <p:spPr/>
        <p:txBody>
          <a:bodyPr>
            <a:normAutofit fontScale="92500"/>
          </a:bodyPr>
          <a:lstStyle/>
          <a:p>
            <a:r>
              <a:rPr lang="en-IE" dirty="0" smtClean="0"/>
              <a:t>Sociology – the study of the development, structure and functioning of human society – often with a study focus on social problems.</a:t>
            </a:r>
          </a:p>
          <a:p>
            <a:r>
              <a:rPr lang="en-IE" dirty="0" smtClean="0"/>
              <a:t>Sociological data sets - analysed by computer procedures to produce results that reflect the intricacy of social life. </a:t>
            </a:r>
          </a:p>
          <a:p>
            <a:r>
              <a:rPr lang="en-IE" dirty="0" smtClean="0"/>
              <a:t>Computers are also used to conduct simulations of social processes based on mathematical models and to collect the data for analysis. </a:t>
            </a:r>
          </a:p>
          <a:p>
            <a:r>
              <a:rPr lang="en-IE" dirty="0" smtClean="0"/>
              <a:t>Portable computers for field studies, with new research opportunities.</a:t>
            </a:r>
          </a:p>
          <a:p>
            <a:endParaRPr lang="en-IE" dirty="0" smtClean="0"/>
          </a:p>
          <a:p>
            <a:endParaRPr lang="en-IE" dirty="0" smtClean="0"/>
          </a:p>
          <a:p>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29</a:t>
            </a:fld>
            <a:endParaRPr kumimoji="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Computer Science Disciplines</a:t>
            </a:r>
            <a:endParaRPr lang="en-US" dirty="0"/>
          </a:p>
        </p:txBody>
      </p:sp>
      <p:sp>
        <p:nvSpPr>
          <p:cNvPr id="3" name="Content Placeholder 2"/>
          <p:cNvSpPr>
            <a:spLocks noGrp="1"/>
          </p:cNvSpPr>
          <p:nvPr>
            <p:ph idx="1"/>
          </p:nvPr>
        </p:nvSpPr>
        <p:spPr/>
        <p:txBody>
          <a:bodyPr>
            <a:normAutofit fontScale="92500" lnSpcReduction="10000"/>
          </a:bodyPr>
          <a:lstStyle/>
          <a:p>
            <a:pPr lvl="1">
              <a:buClr>
                <a:schemeClr val="bg2">
                  <a:lumMod val="60000"/>
                  <a:lumOff val="40000"/>
                </a:schemeClr>
              </a:buClr>
              <a:buSzPct val="75000"/>
              <a:buNone/>
              <a:defRPr/>
            </a:pPr>
            <a:r>
              <a:rPr lang="en-IE" sz="2800" dirty="0" smtClean="0">
                <a:solidFill>
                  <a:schemeClr val="tx1"/>
                </a:solidFill>
              </a:rPr>
              <a:t>Computer Science has</a:t>
            </a:r>
            <a:r>
              <a:rPr lang="en-IE" sz="2800" dirty="0"/>
              <a:t> </a:t>
            </a:r>
            <a:r>
              <a:rPr lang="en-IE" sz="2800" dirty="0" smtClean="0"/>
              <a:t>its own disciplines</a:t>
            </a:r>
            <a:r>
              <a:rPr lang="en-IE" sz="2800" dirty="0" smtClean="0">
                <a:solidFill>
                  <a:schemeClr val="tx1"/>
                </a:solidFill>
              </a:rPr>
              <a:t>:</a:t>
            </a:r>
            <a:endParaRPr lang="en-US" sz="2800" dirty="0" smtClean="0">
              <a:solidFill>
                <a:schemeClr val="tx1"/>
              </a:solidFill>
            </a:endParaRPr>
          </a:p>
          <a:p>
            <a:pPr marL="1080000" lvl="2" indent="-360000">
              <a:buClr>
                <a:schemeClr val="tx2"/>
              </a:buClr>
              <a:buSzPct val="75000"/>
              <a:defRPr/>
            </a:pPr>
            <a:r>
              <a:rPr lang="en-US" sz="2600" dirty="0"/>
              <a:t>M</a:t>
            </a:r>
            <a:r>
              <a:rPr lang="en-US" sz="2600" dirty="0" smtClean="0"/>
              <a:t>athematic</a:t>
            </a:r>
            <a:r>
              <a:rPr lang="en-US" sz="2600" dirty="0" smtClean="0">
                <a:solidFill>
                  <a:schemeClr val="tx1"/>
                </a:solidFill>
              </a:rPr>
              <a:t>s</a:t>
            </a:r>
          </a:p>
          <a:p>
            <a:pPr marL="1080000" lvl="2" indent="-360000">
              <a:buClr>
                <a:schemeClr val="tx2"/>
              </a:buClr>
              <a:buSzPct val="75000"/>
              <a:defRPr/>
            </a:pPr>
            <a:r>
              <a:rPr lang="en-US" sz="2600" dirty="0" smtClean="0">
                <a:solidFill>
                  <a:schemeClr val="tx1"/>
                </a:solidFill>
              </a:rPr>
              <a:t>Physics</a:t>
            </a:r>
          </a:p>
          <a:p>
            <a:pPr marL="1080000" lvl="2" indent="-360000">
              <a:buClr>
                <a:schemeClr val="tx2"/>
              </a:buClr>
              <a:buSzPct val="75000"/>
              <a:defRPr/>
            </a:pPr>
            <a:r>
              <a:rPr lang="en-US" sz="2600" dirty="0" smtClean="0"/>
              <a:t>Cognition</a:t>
            </a:r>
            <a:endParaRPr lang="en-US" sz="2600" dirty="0" smtClean="0">
              <a:solidFill>
                <a:schemeClr val="tx1"/>
              </a:solidFill>
            </a:endParaRPr>
          </a:p>
          <a:p>
            <a:pPr marL="1080000" lvl="2" indent="-360000">
              <a:buClr>
                <a:schemeClr val="tx2"/>
              </a:buClr>
              <a:buSzPct val="75000"/>
              <a:defRPr/>
            </a:pPr>
            <a:r>
              <a:rPr lang="en-US" sz="2600" dirty="0" smtClean="0"/>
              <a:t>Economics</a:t>
            </a:r>
            <a:endParaRPr lang="en-US" sz="2600" dirty="0" smtClean="0">
              <a:solidFill>
                <a:schemeClr val="tx1"/>
              </a:solidFill>
            </a:endParaRPr>
          </a:p>
          <a:p>
            <a:pPr marL="1080000" lvl="2" indent="-360000">
              <a:buClr>
                <a:schemeClr val="tx2"/>
              </a:buClr>
              <a:buSzPct val="75000"/>
              <a:defRPr/>
            </a:pPr>
            <a:r>
              <a:rPr lang="en-US" sz="2600" dirty="0" smtClean="0"/>
              <a:t>Biology (?)</a:t>
            </a:r>
          </a:p>
          <a:p>
            <a:pPr marL="1080000" lvl="2" indent="-360000">
              <a:buClr>
                <a:schemeClr val="tx2"/>
              </a:buClr>
              <a:buSzPct val="75000"/>
              <a:defRPr/>
            </a:pPr>
            <a:r>
              <a:rPr lang="en-US" sz="2600" dirty="0" smtClean="0">
                <a:solidFill>
                  <a:schemeClr val="tx1"/>
                </a:solidFill>
              </a:rPr>
              <a:t>and many more…</a:t>
            </a:r>
          </a:p>
          <a:p>
            <a:pPr marL="342900" lvl="1" indent="-342900">
              <a:buClr>
                <a:schemeClr val="bg2"/>
              </a:buClr>
              <a:buSzPct val="75000"/>
              <a:buFont typeface="Wingdings" pitchFamily="2" charset="2"/>
              <a:buNone/>
              <a:defRPr/>
            </a:pPr>
            <a:endParaRPr lang="en-US" sz="2800" dirty="0" smtClean="0">
              <a:solidFill>
                <a:schemeClr val="tx1"/>
              </a:solidFill>
            </a:endParaRPr>
          </a:p>
          <a:p>
            <a:pPr marL="342900" lvl="1" indent="-342900">
              <a:buClr>
                <a:schemeClr val="bg2"/>
              </a:buClr>
              <a:buSzPct val="75000"/>
              <a:buFont typeface="Wingdings" pitchFamily="2" charset="2"/>
              <a:buNone/>
              <a:defRPr/>
            </a:pPr>
            <a:r>
              <a:rPr lang="en-US" altLang="en-US" sz="2800" dirty="0"/>
              <a:t>	</a:t>
            </a:r>
            <a:r>
              <a:rPr lang="en-US" altLang="en-US" sz="2800" dirty="0" smtClean="0"/>
              <a:t>Computer Science </a:t>
            </a:r>
            <a:r>
              <a:rPr lang="en-US" altLang="en-US" sz="2800" dirty="0"/>
              <a:t>is a powerful set of ideas for understanding almost anything in any area of </a:t>
            </a:r>
            <a:r>
              <a:rPr lang="en-US" altLang="en-US" sz="2800" dirty="0" smtClean="0"/>
              <a:t>science</a:t>
            </a:r>
            <a:r>
              <a:rPr lang="en-US" sz="2800" dirty="0" smtClean="0">
                <a:solidFill>
                  <a:schemeClr val="tx1"/>
                </a:solidFill>
              </a:rPr>
              <a:t>.</a:t>
            </a:r>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3</a:t>
            </a:fld>
            <a:endParaRPr kumimoji="0" lang="en-US"/>
          </a:p>
        </p:txBody>
      </p:sp>
    </p:spTree>
    <p:extLst>
      <p:ext uri="{BB962C8B-B14F-4D97-AF65-F5344CB8AC3E}">
        <p14:creationId xmlns:p14="http://schemas.microsoft.com/office/powerpoint/2010/main" val="2048740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Sociology (2)</a:t>
            </a:r>
            <a:endParaRPr lang="en-US" dirty="0"/>
          </a:p>
        </p:txBody>
      </p:sp>
      <p:sp>
        <p:nvSpPr>
          <p:cNvPr id="3" name="Content Placeholder 2"/>
          <p:cNvSpPr>
            <a:spLocks noGrp="1"/>
          </p:cNvSpPr>
          <p:nvPr>
            <p:ph idx="1"/>
          </p:nvPr>
        </p:nvSpPr>
        <p:spPr/>
        <p:txBody>
          <a:bodyPr>
            <a:normAutofit/>
          </a:bodyPr>
          <a:lstStyle/>
          <a:p>
            <a:r>
              <a:rPr lang="en-IE" dirty="0" smtClean="0"/>
              <a:t>Technology for research methods to analyse and model social phenomena:</a:t>
            </a:r>
          </a:p>
          <a:p>
            <a:pPr lvl="1"/>
            <a:r>
              <a:rPr lang="en-IE" sz="2400" dirty="0" smtClean="0">
                <a:solidFill>
                  <a:schemeClr val="tx1"/>
                </a:solidFill>
              </a:rPr>
              <a:t>computer simulations, </a:t>
            </a:r>
          </a:p>
          <a:p>
            <a:pPr lvl="1"/>
            <a:r>
              <a:rPr lang="en-IE" sz="2400" dirty="0" smtClean="0">
                <a:solidFill>
                  <a:schemeClr val="tx1"/>
                </a:solidFill>
              </a:rPr>
              <a:t>Artificial Intelligence (AI), </a:t>
            </a:r>
          </a:p>
          <a:p>
            <a:pPr lvl="1"/>
            <a:r>
              <a:rPr lang="en-IE" sz="2400" dirty="0" smtClean="0">
                <a:solidFill>
                  <a:schemeClr val="tx1"/>
                </a:solidFill>
              </a:rPr>
              <a:t>complex statistical methods, and </a:t>
            </a:r>
          </a:p>
          <a:p>
            <a:pPr lvl="1"/>
            <a:r>
              <a:rPr lang="en-IE" sz="2400" dirty="0" smtClean="0">
                <a:solidFill>
                  <a:schemeClr val="tx1"/>
                </a:solidFill>
              </a:rPr>
              <a:t>analytic approaches –</a:t>
            </a:r>
          </a:p>
          <a:p>
            <a:pPr lvl="2"/>
            <a:r>
              <a:rPr lang="en-IE" sz="2400" dirty="0" smtClean="0"/>
              <a:t>EG social network analysis</a:t>
            </a:r>
          </a:p>
          <a:p>
            <a:pPr lvl="1"/>
            <a:r>
              <a:rPr lang="en-IE" sz="2400" dirty="0" smtClean="0">
                <a:solidFill>
                  <a:schemeClr val="tx1"/>
                </a:solidFill>
              </a:rPr>
              <a:t>computational sociology develops and tests theories of complex social processes through bottom-up modelling of social interaction.</a:t>
            </a: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30</a:t>
            </a:fld>
            <a:endParaRPr kumimoji="0"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Organisational Theory and Behaviour</a:t>
            </a:r>
            <a:endParaRPr lang="en-US" dirty="0"/>
          </a:p>
        </p:txBody>
      </p:sp>
      <p:sp>
        <p:nvSpPr>
          <p:cNvPr id="3" name="Content Placeholder 2"/>
          <p:cNvSpPr>
            <a:spLocks noGrp="1"/>
          </p:cNvSpPr>
          <p:nvPr>
            <p:ph idx="1"/>
          </p:nvPr>
        </p:nvSpPr>
        <p:spPr/>
        <p:txBody>
          <a:bodyPr>
            <a:normAutofit lnSpcReduction="10000"/>
          </a:bodyPr>
          <a:lstStyle/>
          <a:p>
            <a:r>
              <a:rPr lang="en-IE" dirty="0" smtClean="0"/>
              <a:t>Organisational theory - the study of formal social organisations such as businesses and bureaucracies, and their interrelationship with the environment in which they operate.</a:t>
            </a:r>
          </a:p>
          <a:p>
            <a:r>
              <a:rPr lang="en-IE" dirty="0" smtClean="0"/>
              <a:t>Organisational behaviour - the field of study that investigates how organisational structures affect behaviour within organisations.</a:t>
            </a:r>
          </a:p>
          <a:p>
            <a:endParaRPr lang="en-IE" dirty="0" smtClean="0"/>
          </a:p>
          <a:p>
            <a:r>
              <a:rPr lang="en-IE" dirty="0" smtClean="0"/>
              <a:t>(Information systems will not be unlike those of Sociology.)</a:t>
            </a:r>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31</a:t>
            </a:fld>
            <a:endParaRPr kumimoji="0"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Organisational Theory and Behaviour (2)</a:t>
            </a:r>
            <a:endParaRPr lang="en-US" dirty="0"/>
          </a:p>
        </p:txBody>
      </p:sp>
      <p:sp>
        <p:nvSpPr>
          <p:cNvPr id="3" name="Content Placeholder 2"/>
          <p:cNvSpPr>
            <a:spLocks noGrp="1"/>
          </p:cNvSpPr>
          <p:nvPr>
            <p:ph idx="1"/>
          </p:nvPr>
        </p:nvSpPr>
        <p:spPr>
          <a:xfrm>
            <a:off x="467544" y="1484784"/>
            <a:ext cx="8003232" cy="4846320"/>
          </a:xfrm>
        </p:spPr>
        <p:txBody>
          <a:bodyPr>
            <a:normAutofit fontScale="92500" lnSpcReduction="10000"/>
          </a:bodyPr>
          <a:lstStyle/>
          <a:p>
            <a:r>
              <a:rPr lang="en-IE" sz="2800" dirty="0" smtClean="0"/>
              <a:t>Organisational Theory and Behaviour (OT &amp; B) subcomponents:</a:t>
            </a:r>
          </a:p>
          <a:p>
            <a:pPr lvl="1"/>
            <a:r>
              <a:rPr lang="en-IE" sz="2600" dirty="0" smtClean="0">
                <a:solidFill>
                  <a:schemeClr val="tx1"/>
                </a:solidFill>
              </a:rPr>
              <a:t>Group dynamics</a:t>
            </a:r>
          </a:p>
          <a:p>
            <a:pPr lvl="1"/>
            <a:r>
              <a:rPr lang="en-IE" sz="2600" dirty="0" smtClean="0">
                <a:solidFill>
                  <a:schemeClr val="tx1"/>
                </a:solidFill>
              </a:rPr>
              <a:t>Organisations’ and industries’ structures, strategies and contingencies</a:t>
            </a:r>
          </a:p>
          <a:p>
            <a:pPr lvl="1"/>
            <a:r>
              <a:rPr lang="en-IE" sz="2600" dirty="0" smtClean="0">
                <a:solidFill>
                  <a:schemeClr val="tx1"/>
                </a:solidFill>
              </a:rPr>
              <a:t>Leadership, decision making, team building, motivation and job satisfaction are all facets of OT &amp; B.</a:t>
            </a:r>
          </a:p>
          <a:p>
            <a:endParaRPr lang="en-IE" dirty="0" smtClean="0"/>
          </a:p>
          <a:p>
            <a:r>
              <a:rPr lang="en-IE" sz="2800" dirty="0" smtClean="0"/>
              <a:t>Organisations are viewed as open systems, continually interacting with their environment. They are in a state of dynamic equilibrium as they adapt to environmental changes.</a:t>
            </a:r>
            <a:endParaRPr lang="en-US" sz="2800"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32</a:t>
            </a:fld>
            <a:endParaRPr kumimoji="0"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Organisational Theory and Behaviour (3)</a:t>
            </a:r>
            <a:endParaRPr lang="en-US" dirty="0"/>
          </a:p>
        </p:txBody>
      </p:sp>
      <p:sp>
        <p:nvSpPr>
          <p:cNvPr id="3" name="Content Placeholder 2"/>
          <p:cNvSpPr>
            <a:spLocks noGrp="1"/>
          </p:cNvSpPr>
          <p:nvPr>
            <p:ph idx="1"/>
          </p:nvPr>
        </p:nvSpPr>
        <p:spPr/>
        <p:txBody>
          <a:bodyPr>
            <a:normAutofit/>
          </a:bodyPr>
          <a:lstStyle/>
          <a:p>
            <a:r>
              <a:rPr lang="en-IE" dirty="0" smtClean="0"/>
              <a:t>Information systems for organisations in relation to organisational behaviour:</a:t>
            </a:r>
          </a:p>
          <a:p>
            <a:pPr lvl="1"/>
            <a:r>
              <a:rPr lang="en-IE" sz="2500" dirty="0" smtClean="0">
                <a:solidFill>
                  <a:schemeClr val="tx1"/>
                </a:solidFill>
              </a:rPr>
              <a:t>Human Resources System (database)</a:t>
            </a:r>
          </a:p>
          <a:p>
            <a:pPr lvl="1"/>
            <a:r>
              <a:rPr lang="en-IE" sz="2500" dirty="0" smtClean="0">
                <a:solidFill>
                  <a:schemeClr val="tx1"/>
                </a:solidFill>
              </a:rPr>
              <a:t>Customer R</a:t>
            </a:r>
            <a:r>
              <a:rPr lang="en-US" sz="2500" dirty="0" err="1" smtClean="0">
                <a:solidFill>
                  <a:schemeClr val="tx1"/>
                </a:solidFill>
              </a:rPr>
              <a:t>elationship</a:t>
            </a:r>
            <a:r>
              <a:rPr lang="en-US" sz="2500" dirty="0" smtClean="0">
                <a:solidFill>
                  <a:schemeClr val="tx1"/>
                </a:solidFill>
              </a:rPr>
              <a:t> Management Systems</a:t>
            </a:r>
          </a:p>
          <a:p>
            <a:pPr lvl="1"/>
            <a:r>
              <a:rPr lang="en-US" sz="2500" dirty="0" smtClean="0">
                <a:solidFill>
                  <a:schemeClr val="tx1"/>
                </a:solidFill>
              </a:rPr>
              <a:t>Business Intelligence Systems</a:t>
            </a:r>
          </a:p>
          <a:p>
            <a:pPr lvl="1"/>
            <a:r>
              <a:rPr lang="en-US" sz="2500" dirty="0" smtClean="0">
                <a:solidFill>
                  <a:schemeClr val="tx1"/>
                </a:solidFill>
              </a:rPr>
              <a:t>Knowledge Management Systems</a:t>
            </a:r>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33</a:t>
            </a:fld>
            <a:endParaRPr kumimoji="0"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200" dirty="0" smtClean="0"/>
              <a:t>A College Organisational System</a:t>
            </a:r>
            <a:endParaRPr lang="en-US" sz="3200"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34</a:t>
            </a:fld>
            <a:endParaRPr kumimoji="0" lang="en-US"/>
          </a:p>
        </p:txBody>
      </p:sp>
      <p:pic>
        <p:nvPicPr>
          <p:cNvPr id="40962" name="Picture 2" descr="http://www.thecorner.org/ict/Knowledge_Sharing.gif"/>
          <p:cNvPicPr>
            <a:picLocks noChangeAspect="1" noChangeArrowheads="1"/>
          </p:cNvPicPr>
          <p:nvPr/>
        </p:nvPicPr>
        <p:blipFill>
          <a:blip r:embed="rId2" cstate="print"/>
          <a:srcRect/>
          <a:stretch>
            <a:fillRect/>
          </a:stretch>
        </p:blipFill>
        <p:spPr bwMode="auto">
          <a:xfrm>
            <a:off x="467544" y="1556792"/>
            <a:ext cx="7958140" cy="504056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Ergonomics</a:t>
            </a:r>
            <a:endParaRPr lang="en-US" dirty="0"/>
          </a:p>
        </p:txBody>
      </p:sp>
      <p:sp>
        <p:nvSpPr>
          <p:cNvPr id="3" name="Content Placeholder 2"/>
          <p:cNvSpPr>
            <a:spLocks noGrp="1"/>
          </p:cNvSpPr>
          <p:nvPr>
            <p:ph idx="1"/>
          </p:nvPr>
        </p:nvSpPr>
        <p:spPr/>
        <p:txBody>
          <a:bodyPr/>
          <a:lstStyle/>
          <a:p>
            <a:r>
              <a:rPr lang="en-IE" dirty="0" smtClean="0"/>
              <a:t>Ergonomics - the study of people's efficiency in their working environment.</a:t>
            </a:r>
          </a:p>
          <a:p>
            <a:r>
              <a:rPr lang="en-IE" dirty="0" smtClean="0"/>
              <a:t>This discipline is about designing for people, wherever they interact with products, systems or processes. </a:t>
            </a:r>
          </a:p>
          <a:p>
            <a:r>
              <a:rPr lang="en-IE" dirty="0" smtClean="0"/>
              <a:t>Ergonomics is often related to ‘user </a:t>
            </a:r>
            <a:r>
              <a:rPr lang="en-IE" dirty="0" err="1" smtClean="0"/>
              <a:t>centredness</a:t>
            </a:r>
            <a:r>
              <a:rPr lang="en-IE" dirty="0" smtClean="0"/>
              <a:t>’. (Sound familiar? Week 8?)</a:t>
            </a:r>
          </a:p>
          <a:p>
            <a:endParaRPr lang="en-IE" dirty="0" smtClean="0"/>
          </a:p>
          <a:p>
            <a:r>
              <a:rPr lang="en-IE" dirty="0" smtClean="0"/>
              <a:t>Sometimes termed ‘Human Factors’</a:t>
            </a:r>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35</a:t>
            </a:fld>
            <a:endParaRPr kumimoji="0"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Ergonomics (2)</a:t>
            </a:r>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36</a:t>
            </a:fld>
            <a:endParaRPr kumimoji="0" lang="en-US"/>
          </a:p>
        </p:txBody>
      </p:sp>
      <p:pic>
        <p:nvPicPr>
          <p:cNvPr id="6146" name="Picture 2" descr="http://www.uhs.umich.edu/files/uhs/ergo.jpg"/>
          <p:cNvPicPr>
            <a:picLocks noChangeAspect="1" noChangeArrowheads="1"/>
          </p:cNvPicPr>
          <p:nvPr/>
        </p:nvPicPr>
        <p:blipFill>
          <a:blip r:embed="rId2" cstate="print"/>
          <a:srcRect/>
          <a:stretch>
            <a:fillRect/>
          </a:stretch>
        </p:blipFill>
        <p:spPr bwMode="auto">
          <a:xfrm>
            <a:off x="2339752" y="1556792"/>
            <a:ext cx="4352925" cy="476250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Ergonomics (3)</a:t>
            </a:r>
            <a:endParaRPr lang="en-US" dirty="0"/>
          </a:p>
        </p:txBody>
      </p:sp>
      <p:sp>
        <p:nvSpPr>
          <p:cNvPr id="3" name="Content Placeholder 2"/>
          <p:cNvSpPr>
            <a:spLocks noGrp="1"/>
          </p:cNvSpPr>
          <p:nvPr>
            <p:ph idx="1"/>
          </p:nvPr>
        </p:nvSpPr>
        <p:spPr/>
        <p:txBody>
          <a:bodyPr/>
          <a:lstStyle/>
          <a:p>
            <a:pPr>
              <a:defRPr/>
            </a:pPr>
            <a:r>
              <a:rPr lang="en-US" sz="2800" dirty="0" smtClean="0"/>
              <a:t>Using computers can, when proper ergonomics are not considered, cause:</a:t>
            </a:r>
          </a:p>
          <a:p>
            <a:pPr lvl="1">
              <a:defRPr/>
            </a:pPr>
            <a:r>
              <a:rPr lang="en-US" sz="2600" dirty="0" smtClean="0">
                <a:solidFill>
                  <a:schemeClr val="tx1"/>
                </a:solidFill>
              </a:rPr>
              <a:t>Tension in your back, neck, shoulders</a:t>
            </a:r>
          </a:p>
          <a:p>
            <a:pPr lvl="1">
              <a:defRPr/>
            </a:pPr>
            <a:r>
              <a:rPr lang="en-US" sz="2600" dirty="0" smtClean="0">
                <a:solidFill>
                  <a:schemeClr val="tx1"/>
                </a:solidFill>
              </a:rPr>
              <a:t>Aching hands or wrists</a:t>
            </a:r>
          </a:p>
          <a:p>
            <a:pPr lvl="1">
              <a:defRPr/>
            </a:pPr>
            <a:r>
              <a:rPr lang="en-US" sz="2600" dirty="0" smtClean="0">
                <a:solidFill>
                  <a:schemeClr val="tx1"/>
                </a:solidFill>
              </a:rPr>
              <a:t>Headaches</a:t>
            </a:r>
          </a:p>
          <a:p>
            <a:pPr lvl="1">
              <a:defRPr/>
            </a:pPr>
            <a:r>
              <a:rPr lang="en-US" sz="2600" dirty="0" smtClean="0">
                <a:solidFill>
                  <a:schemeClr val="tx1"/>
                </a:solidFill>
              </a:rPr>
              <a:t>Pressure due to eye strain</a:t>
            </a:r>
          </a:p>
          <a:p>
            <a:endParaRPr lang="en-US" dirty="0" smtClean="0"/>
          </a:p>
          <a:p>
            <a:r>
              <a:rPr lang="en-US" sz="2800" dirty="0" smtClean="0"/>
              <a:t>An improper computer workstation setup can lead to injuries.</a:t>
            </a:r>
          </a:p>
          <a:p>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37</a:t>
            </a:fld>
            <a:endParaRPr kumimoji="0"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Ergonomics (4)</a:t>
            </a:r>
            <a:endParaRPr lang="en-US" dirty="0"/>
          </a:p>
        </p:txBody>
      </p:sp>
      <p:sp>
        <p:nvSpPr>
          <p:cNvPr id="3" name="Content Placeholder 2"/>
          <p:cNvSpPr>
            <a:spLocks noGrp="1"/>
          </p:cNvSpPr>
          <p:nvPr>
            <p:ph idx="1"/>
          </p:nvPr>
        </p:nvSpPr>
        <p:spPr/>
        <p:txBody>
          <a:bodyPr/>
          <a:lstStyle/>
          <a:p>
            <a:pPr>
              <a:defRPr/>
            </a:pPr>
            <a:r>
              <a:rPr lang="en-US" dirty="0" smtClean="0"/>
              <a:t>Properly adjust your workstation</a:t>
            </a:r>
          </a:p>
          <a:p>
            <a:pPr lvl="1">
              <a:defRPr/>
            </a:pPr>
            <a:r>
              <a:rPr lang="en-US" sz="2400" dirty="0" smtClean="0">
                <a:solidFill>
                  <a:schemeClr val="tx1"/>
                </a:solidFill>
              </a:rPr>
              <a:t>Monitor, keyboard, mouse, chair, etc.</a:t>
            </a:r>
          </a:p>
          <a:p>
            <a:pPr>
              <a:defRPr/>
            </a:pPr>
            <a:r>
              <a:rPr lang="en-US" dirty="0" smtClean="0"/>
              <a:t>Height: keyboard just below elbows</a:t>
            </a:r>
          </a:p>
          <a:p>
            <a:pPr lvl="1">
              <a:defRPr/>
            </a:pPr>
            <a:r>
              <a:rPr lang="en-US" sz="2400" dirty="0" smtClean="0">
                <a:solidFill>
                  <a:schemeClr val="tx1"/>
                </a:solidFill>
              </a:rPr>
              <a:t>Feet flat on floor or supported by foot rest</a:t>
            </a:r>
          </a:p>
          <a:p>
            <a:pPr>
              <a:defRPr/>
            </a:pPr>
            <a:r>
              <a:rPr lang="en-US" dirty="0" smtClean="0"/>
              <a:t>Lean back into the chair</a:t>
            </a:r>
          </a:p>
          <a:p>
            <a:pPr lvl="1">
              <a:defRPr/>
            </a:pPr>
            <a:r>
              <a:rPr lang="en-US" sz="2400" dirty="0" smtClean="0">
                <a:solidFill>
                  <a:schemeClr val="tx1"/>
                </a:solidFill>
              </a:rPr>
              <a:t>Lumbar support should maintain “S” curve</a:t>
            </a:r>
          </a:p>
          <a:p>
            <a:pPr>
              <a:defRPr/>
            </a:pPr>
            <a:r>
              <a:rPr lang="en-US" dirty="0" smtClean="0"/>
              <a:t>Shoulders, neck, arms relaxed</a:t>
            </a:r>
          </a:p>
          <a:p>
            <a:pPr lvl="1">
              <a:defRPr/>
            </a:pPr>
            <a:r>
              <a:rPr lang="en-US" sz="2400" dirty="0" smtClean="0">
                <a:solidFill>
                  <a:schemeClr val="tx1"/>
                </a:solidFill>
              </a:rPr>
              <a:t>Use the arm rests ONLY when resting, never while keying or </a:t>
            </a:r>
            <a:r>
              <a:rPr lang="en-US" sz="2400" dirty="0" err="1" smtClean="0">
                <a:solidFill>
                  <a:schemeClr val="tx1"/>
                </a:solidFill>
              </a:rPr>
              <a:t>mousing</a:t>
            </a:r>
            <a:endParaRPr lang="en-US" sz="2400" dirty="0" smtClean="0">
              <a:solidFill>
                <a:schemeClr val="tx1"/>
              </a:solidFill>
            </a:endParaRPr>
          </a:p>
          <a:p>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38</a:t>
            </a:fld>
            <a:endParaRPr kumimoji="0"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Keyboard Ergonomics</a:t>
            </a:r>
            <a:endParaRPr lang="en-US" dirty="0"/>
          </a:p>
        </p:txBody>
      </p:sp>
      <p:sp>
        <p:nvSpPr>
          <p:cNvPr id="3" name="Content Placeholder 2"/>
          <p:cNvSpPr>
            <a:spLocks noGrp="1"/>
          </p:cNvSpPr>
          <p:nvPr>
            <p:ph idx="1"/>
          </p:nvPr>
        </p:nvSpPr>
        <p:spPr/>
        <p:txBody>
          <a:bodyPr/>
          <a:lstStyle/>
          <a:p>
            <a:pPr>
              <a:defRPr/>
            </a:pPr>
            <a:r>
              <a:rPr lang="en-US" dirty="0" smtClean="0"/>
              <a:t>Flat if on the desk – don’t use the “feet”</a:t>
            </a:r>
          </a:p>
          <a:p>
            <a:pPr>
              <a:defRPr/>
            </a:pPr>
            <a:endParaRPr lang="en-US" dirty="0" smtClean="0"/>
          </a:p>
          <a:p>
            <a:pPr>
              <a:defRPr/>
            </a:pPr>
            <a:r>
              <a:rPr lang="en-US" dirty="0" smtClean="0"/>
              <a:t>Negative tilt if on tray</a:t>
            </a:r>
          </a:p>
          <a:p>
            <a:pPr lvl="1">
              <a:defRPr/>
            </a:pPr>
            <a:r>
              <a:rPr lang="en-US" sz="2400" dirty="0" smtClean="0">
                <a:solidFill>
                  <a:schemeClr val="tx1"/>
                </a:solidFill>
              </a:rPr>
              <a:t>Sloped away from the body</a:t>
            </a:r>
          </a:p>
          <a:p>
            <a:pPr>
              <a:defRPr/>
            </a:pPr>
            <a:endParaRPr lang="en-US" dirty="0" smtClean="0"/>
          </a:p>
          <a:p>
            <a:pPr>
              <a:defRPr/>
            </a:pPr>
            <a:r>
              <a:rPr lang="en-US" dirty="0" smtClean="0"/>
              <a:t>Keep wrists STRAIGHT, fingers relaxed</a:t>
            </a:r>
          </a:p>
          <a:p>
            <a:pPr lvl="1">
              <a:buNone/>
              <a:defRPr/>
            </a:pPr>
            <a:r>
              <a:rPr lang="en-US" sz="2400" dirty="0" smtClean="0">
                <a:solidFill>
                  <a:schemeClr val="tx1"/>
                </a:solidFill>
              </a:rPr>
              <a:t>It is okay to use a palm rest.  Only rest your PALMS on it.  </a:t>
            </a:r>
          </a:p>
          <a:p>
            <a:pPr lvl="1">
              <a:buNone/>
              <a:defRPr/>
            </a:pPr>
            <a:endParaRPr lang="en-US" b="1" dirty="0" smtClean="0">
              <a:solidFill>
                <a:schemeClr val="tx1"/>
              </a:solidFill>
            </a:endParaRPr>
          </a:p>
          <a:p>
            <a:pPr lvl="1">
              <a:buNone/>
              <a:defRPr/>
            </a:pPr>
            <a:r>
              <a:rPr lang="en-US" sz="2400" b="1" dirty="0" smtClean="0">
                <a:solidFill>
                  <a:schemeClr val="tx1"/>
                </a:solidFill>
              </a:rPr>
              <a:t>Never rest your wrists on any surface.</a:t>
            </a:r>
          </a:p>
          <a:p>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39</a:t>
            </a:fld>
            <a:endParaRPr kumimoji="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Computer Science</a:t>
            </a:r>
            <a:endParaRPr lang="en-US" dirty="0"/>
          </a:p>
        </p:txBody>
      </p:sp>
      <p:sp>
        <p:nvSpPr>
          <p:cNvPr id="3" name="Content Placeholder 2"/>
          <p:cNvSpPr>
            <a:spLocks noGrp="1"/>
          </p:cNvSpPr>
          <p:nvPr>
            <p:ph idx="1"/>
          </p:nvPr>
        </p:nvSpPr>
        <p:spPr/>
        <p:txBody>
          <a:bodyPr>
            <a:normAutofit lnSpcReduction="10000"/>
          </a:bodyPr>
          <a:lstStyle/>
          <a:p>
            <a:pPr lvl="1">
              <a:buClr>
                <a:schemeClr val="bg2">
                  <a:lumMod val="60000"/>
                  <a:lumOff val="40000"/>
                </a:schemeClr>
              </a:buClr>
              <a:buSzPct val="75000"/>
              <a:buNone/>
              <a:defRPr/>
            </a:pPr>
            <a:r>
              <a:rPr lang="en-IE" sz="2800" dirty="0" smtClean="0">
                <a:solidFill>
                  <a:schemeClr val="tx1"/>
                </a:solidFill>
              </a:rPr>
              <a:t>Computer Science has, traditionally, been concerned with the areas of:</a:t>
            </a:r>
            <a:endParaRPr lang="en-US" sz="2800" dirty="0" smtClean="0">
              <a:solidFill>
                <a:schemeClr val="tx1"/>
              </a:solidFill>
            </a:endParaRPr>
          </a:p>
          <a:p>
            <a:pPr marL="1080000" lvl="2" indent="-360000">
              <a:buClr>
                <a:schemeClr val="tx2"/>
              </a:buClr>
              <a:buSzPct val="75000"/>
              <a:defRPr/>
            </a:pPr>
            <a:r>
              <a:rPr lang="en-US" sz="2600" dirty="0" smtClean="0">
                <a:solidFill>
                  <a:schemeClr val="tx1"/>
                </a:solidFill>
              </a:rPr>
              <a:t>Programming languages</a:t>
            </a:r>
          </a:p>
          <a:p>
            <a:pPr marL="1080000" lvl="2" indent="-360000">
              <a:buClr>
                <a:schemeClr val="tx2"/>
              </a:buClr>
              <a:buSzPct val="75000"/>
              <a:defRPr/>
            </a:pPr>
            <a:r>
              <a:rPr lang="en-US" sz="2600" dirty="0" smtClean="0">
                <a:solidFill>
                  <a:schemeClr val="tx1"/>
                </a:solidFill>
              </a:rPr>
              <a:t>Compilers</a:t>
            </a:r>
          </a:p>
          <a:p>
            <a:pPr marL="1080000" lvl="2" indent="-360000">
              <a:buClr>
                <a:schemeClr val="tx2"/>
              </a:buClr>
              <a:buSzPct val="75000"/>
              <a:defRPr/>
            </a:pPr>
            <a:r>
              <a:rPr lang="en-US" sz="2600" dirty="0" smtClean="0">
                <a:solidFill>
                  <a:schemeClr val="tx1"/>
                </a:solidFill>
              </a:rPr>
              <a:t>Operating systems</a:t>
            </a:r>
          </a:p>
          <a:p>
            <a:pPr marL="1080000" lvl="2" indent="-360000">
              <a:buClr>
                <a:schemeClr val="tx2"/>
              </a:buClr>
              <a:buSzPct val="75000"/>
              <a:defRPr/>
            </a:pPr>
            <a:r>
              <a:rPr lang="en-US" sz="2600" dirty="0" smtClean="0">
                <a:solidFill>
                  <a:schemeClr val="tx1"/>
                </a:solidFill>
              </a:rPr>
              <a:t>Algorithms</a:t>
            </a:r>
          </a:p>
          <a:p>
            <a:pPr marL="1080000" lvl="2" indent="-360000">
              <a:buClr>
                <a:schemeClr val="tx2"/>
              </a:buClr>
              <a:buSzPct val="75000"/>
              <a:defRPr/>
            </a:pPr>
            <a:r>
              <a:rPr lang="en-US" sz="2600" dirty="0" smtClean="0">
                <a:solidFill>
                  <a:schemeClr val="tx1"/>
                </a:solidFill>
              </a:rPr>
              <a:t>Databases</a:t>
            </a:r>
          </a:p>
          <a:p>
            <a:pPr marL="342900" lvl="1" indent="-342900">
              <a:buClr>
                <a:schemeClr val="bg2"/>
              </a:buClr>
              <a:buSzPct val="75000"/>
              <a:buFont typeface="Wingdings" pitchFamily="2" charset="2"/>
              <a:buNone/>
              <a:defRPr/>
            </a:pPr>
            <a:endParaRPr lang="en-US" sz="2800" dirty="0" smtClean="0">
              <a:solidFill>
                <a:schemeClr val="tx1"/>
              </a:solidFill>
            </a:endParaRPr>
          </a:p>
          <a:p>
            <a:pPr marL="342900" lvl="1" indent="-342900">
              <a:buClr>
                <a:schemeClr val="bg2"/>
              </a:buClr>
              <a:buSzPct val="75000"/>
              <a:buFont typeface="Wingdings" pitchFamily="2" charset="2"/>
              <a:buNone/>
              <a:defRPr/>
            </a:pPr>
            <a:r>
              <a:rPr lang="en-US" sz="2800" dirty="0" smtClean="0"/>
              <a:t>…w</a:t>
            </a:r>
            <a:r>
              <a:rPr lang="en-US" sz="2800" dirty="0" smtClean="0">
                <a:solidFill>
                  <a:schemeClr val="tx1"/>
                </a:solidFill>
              </a:rPr>
              <a:t>ith </a:t>
            </a:r>
            <a:r>
              <a:rPr lang="en-US" sz="2800" dirty="0" smtClean="0">
                <a:solidFill>
                  <a:schemeClr val="tx1"/>
                </a:solidFill>
              </a:rPr>
              <a:t>an emphasis on making computers useful to society (mainly business and government).</a:t>
            </a:r>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4</a:t>
            </a:fld>
            <a:endParaRPr kumimoji="0"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Carpal Tunnel Syndrome</a:t>
            </a:r>
            <a:endParaRPr lang="en-US" dirty="0"/>
          </a:p>
        </p:txBody>
      </p:sp>
      <p:sp>
        <p:nvSpPr>
          <p:cNvPr id="3" name="Content Placeholder 2"/>
          <p:cNvSpPr>
            <a:spLocks noGrp="1"/>
          </p:cNvSpPr>
          <p:nvPr>
            <p:ph idx="1"/>
          </p:nvPr>
        </p:nvSpPr>
        <p:spPr/>
        <p:txBody>
          <a:bodyPr>
            <a:normAutofit fontScale="92500" lnSpcReduction="20000"/>
          </a:bodyPr>
          <a:lstStyle/>
          <a:p>
            <a:r>
              <a:rPr lang="en-IE" sz="2800" dirty="0" smtClean="0"/>
              <a:t>Carpal tunnel syndrome (CTS) is a relatively common condition that causes a tingling sensation, numbness and sometimes pain in the hand and fingers.</a:t>
            </a:r>
          </a:p>
          <a:p>
            <a:endParaRPr lang="en-IE" sz="2800" dirty="0" smtClean="0"/>
          </a:p>
          <a:p>
            <a:r>
              <a:rPr lang="en-IE" sz="2800" dirty="0" smtClean="0"/>
              <a:t>Carpal tunnel syndrome is caused by compression of one of the nerves that controls sensation and movement in the hands (median nerve).</a:t>
            </a:r>
          </a:p>
          <a:p>
            <a:endParaRPr lang="en-IE" dirty="0" smtClean="0"/>
          </a:p>
          <a:p>
            <a:r>
              <a:rPr lang="en-IE" dirty="0" smtClean="0"/>
              <a:t>I have seen this happen to colleagues due to </a:t>
            </a:r>
            <a:r>
              <a:rPr lang="en-IE" dirty="0" err="1" smtClean="0"/>
              <a:t>mousing</a:t>
            </a:r>
            <a:r>
              <a:rPr lang="en-IE" dirty="0" smtClean="0"/>
              <a:t> and typing. </a:t>
            </a:r>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40</a:t>
            </a:fld>
            <a:endParaRPr kumimoji="0"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Ergonomic Design</a:t>
            </a:r>
            <a:endParaRPr lang="en-US" dirty="0"/>
          </a:p>
        </p:txBody>
      </p:sp>
      <p:sp>
        <p:nvSpPr>
          <p:cNvPr id="3" name="Content Placeholder 2"/>
          <p:cNvSpPr>
            <a:spLocks noGrp="1"/>
          </p:cNvSpPr>
          <p:nvPr>
            <p:ph idx="1"/>
          </p:nvPr>
        </p:nvSpPr>
        <p:spPr>
          <a:xfrm>
            <a:off x="457200" y="1481138"/>
            <a:ext cx="5122912" cy="4525962"/>
          </a:xfrm>
        </p:spPr>
        <p:txBody>
          <a:bodyPr/>
          <a:lstStyle/>
          <a:p>
            <a:r>
              <a:rPr lang="en-IE" dirty="0" smtClean="0"/>
              <a:t>Design is often the answer to ergonomic computer systems:</a:t>
            </a:r>
          </a:p>
          <a:p>
            <a:pPr lvl="1"/>
            <a:r>
              <a:rPr lang="en-IE" sz="2400" dirty="0" smtClean="0">
                <a:solidFill>
                  <a:schemeClr val="tx1"/>
                </a:solidFill>
              </a:rPr>
              <a:t>Graphical User Interface</a:t>
            </a:r>
          </a:p>
          <a:p>
            <a:pPr lvl="1"/>
            <a:r>
              <a:rPr lang="en-IE" sz="2400" dirty="0" smtClean="0">
                <a:solidFill>
                  <a:schemeClr val="tx1"/>
                </a:solidFill>
              </a:rPr>
              <a:t>Keyboard</a:t>
            </a:r>
          </a:p>
          <a:p>
            <a:pPr lvl="1"/>
            <a:r>
              <a:rPr lang="en-IE" sz="2400" dirty="0" smtClean="0">
                <a:solidFill>
                  <a:schemeClr val="tx1"/>
                </a:solidFill>
              </a:rPr>
              <a:t>Mouse</a:t>
            </a: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41</a:t>
            </a:fld>
            <a:endParaRPr kumimoji="0" lang="en-US"/>
          </a:p>
        </p:txBody>
      </p:sp>
      <p:pic>
        <p:nvPicPr>
          <p:cNvPr id="44036" name="Picture 4" descr="http://www.ergonomics-info.com/image-files/best-ergonomic-mouse.jpg"/>
          <p:cNvPicPr>
            <a:picLocks noChangeAspect="1" noChangeArrowheads="1"/>
          </p:cNvPicPr>
          <p:nvPr/>
        </p:nvPicPr>
        <p:blipFill>
          <a:blip r:embed="rId2" cstate="print"/>
          <a:srcRect/>
          <a:stretch>
            <a:fillRect/>
          </a:stretch>
        </p:blipFill>
        <p:spPr bwMode="auto">
          <a:xfrm>
            <a:off x="4788024" y="4653136"/>
            <a:ext cx="2016224" cy="2016224"/>
          </a:xfrm>
          <a:prstGeom prst="rect">
            <a:avLst/>
          </a:prstGeom>
          <a:noFill/>
        </p:spPr>
      </p:pic>
      <p:pic>
        <p:nvPicPr>
          <p:cNvPr id="44034" name="Picture 2" descr="http://www.keyboardco.com/keyboard_images/black_usb_ergonomic_touchpad_keyboard_large.jpg"/>
          <p:cNvPicPr>
            <a:picLocks noChangeAspect="1" noChangeArrowheads="1"/>
          </p:cNvPicPr>
          <p:nvPr/>
        </p:nvPicPr>
        <p:blipFill>
          <a:blip r:embed="rId3" cstate="print"/>
          <a:srcRect/>
          <a:stretch>
            <a:fillRect/>
          </a:stretch>
        </p:blipFill>
        <p:spPr bwMode="auto">
          <a:xfrm>
            <a:off x="683568" y="4077072"/>
            <a:ext cx="4320480" cy="2321732"/>
          </a:xfrm>
          <a:prstGeom prst="rect">
            <a:avLst/>
          </a:prstGeom>
          <a:noFill/>
        </p:spPr>
      </p:pic>
      <p:pic>
        <p:nvPicPr>
          <p:cNvPr id="2050" name="Picture 2" descr="Image result for gui s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9" y="1628800"/>
            <a:ext cx="3461512" cy="32076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38738" y="4849356"/>
            <a:ext cx="1293579" cy="369332"/>
          </a:xfrm>
          <a:prstGeom prst="rect">
            <a:avLst/>
          </a:prstGeom>
          <a:noFill/>
        </p:spPr>
        <p:txBody>
          <a:bodyPr wrap="square" rtlCol="0">
            <a:spAutoFit/>
          </a:bodyPr>
          <a:lstStyle/>
          <a:p>
            <a:r>
              <a:rPr lang="en-IE" dirty="0" smtClean="0"/>
              <a:t>GUI Set</a:t>
            </a:r>
            <a:endParaRPr lang="en-IE"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a:xfrm>
            <a:off x="457200" y="1609416"/>
            <a:ext cx="8003232" cy="4846320"/>
          </a:xfrm>
        </p:spPr>
        <p:txBody>
          <a:bodyPr/>
          <a:lstStyle/>
          <a:p>
            <a:pPr eaLnBrk="1" hangingPunct="1"/>
            <a:r>
              <a:rPr lang="en-US" sz="3000" dirty="0" smtClean="0"/>
              <a:t>Next week’s lecture title is:</a:t>
            </a:r>
          </a:p>
          <a:p>
            <a:pPr eaLnBrk="1" hangingPunct="1"/>
            <a:endParaRPr lang="en-US" dirty="0" smtClean="0"/>
          </a:p>
          <a:p>
            <a:pPr>
              <a:buNone/>
            </a:pPr>
            <a:r>
              <a:rPr lang="en-IE" sz="3200" dirty="0" smtClean="0"/>
              <a:t>	</a:t>
            </a:r>
            <a:r>
              <a:rPr lang="en-GB" sz="3200" dirty="0" smtClean="0"/>
              <a:t> Information Technology </a:t>
            </a:r>
            <a:r>
              <a:rPr lang="en-GB" sz="3200" dirty="0" smtClean="0"/>
              <a:t>Domains</a:t>
            </a:r>
            <a:endParaRPr lang="en-US" sz="3200" dirty="0" smtClean="0"/>
          </a:p>
        </p:txBody>
      </p:sp>
      <p:sp>
        <p:nvSpPr>
          <p:cNvPr id="3" name="Title 2"/>
          <p:cNvSpPr>
            <a:spLocks noGrp="1"/>
          </p:cNvSpPr>
          <p:nvPr>
            <p:ph type="title"/>
          </p:nvPr>
        </p:nvSpPr>
        <p:spPr/>
        <p:txBody>
          <a:bodyPr/>
          <a:lstStyle/>
          <a:p>
            <a:pPr eaLnBrk="1" fontAlgn="auto" hangingPunct="1">
              <a:spcAft>
                <a:spcPts val="0"/>
              </a:spcAft>
              <a:defRPr/>
            </a:pPr>
            <a:r>
              <a:rPr lang="en-US" dirty="0" smtClean="0"/>
              <a:t>Up Next</a:t>
            </a:r>
            <a:endParaRPr lang="en-US" dirty="0"/>
          </a:p>
        </p:txBody>
      </p:sp>
      <p:sp>
        <p:nvSpPr>
          <p:cNvPr id="4301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DE85034-8461-434F-A239-AD5369A9B9C4}" type="slidenum">
              <a:rPr lang="en-US" smtClean="0"/>
              <a:pPr fontAlgn="base">
                <a:spcBef>
                  <a:spcPct val="0"/>
                </a:spcBef>
                <a:spcAft>
                  <a:spcPct val="0"/>
                </a:spcAft>
                <a:defRPr/>
              </a:pPr>
              <a:t>42</a:t>
            </a:fld>
            <a:endParaRPr lang="en-US" smtClean="0"/>
          </a:p>
        </p:txBody>
      </p:sp>
    </p:spTree>
  </p:cSld>
  <p:clrMapOvr>
    <a:masterClrMapping/>
  </p:clrMapOvr>
  <p:transition advClick="0" advTm="5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Computer Science (2)</a:t>
            </a:r>
            <a:endParaRPr lang="en-US" dirty="0"/>
          </a:p>
        </p:txBody>
      </p:sp>
      <p:sp>
        <p:nvSpPr>
          <p:cNvPr id="3" name="Content Placeholder 2"/>
          <p:cNvSpPr>
            <a:spLocks noGrp="1"/>
          </p:cNvSpPr>
          <p:nvPr>
            <p:ph idx="1"/>
          </p:nvPr>
        </p:nvSpPr>
        <p:spPr/>
        <p:txBody>
          <a:bodyPr>
            <a:normAutofit/>
          </a:bodyPr>
          <a:lstStyle/>
          <a:p>
            <a:pPr lvl="1">
              <a:buClr>
                <a:schemeClr val="accent1">
                  <a:lumMod val="50000"/>
                </a:schemeClr>
              </a:buClr>
              <a:buSzPct val="75000"/>
              <a:buNone/>
              <a:defRPr/>
            </a:pPr>
            <a:r>
              <a:rPr lang="en-IE" sz="2800" dirty="0" smtClean="0">
                <a:solidFill>
                  <a:schemeClr val="tx1"/>
                </a:solidFill>
              </a:rPr>
              <a:t>Computer Science is evolving:</a:t>
            </a:r>
            <a:endParaRPr lang="en-US" sz="2800" dirty="0" smtClean="0">
              <a:solidFill>
                <a:schemeClr val="tx1"/>
              </a:solidFill>
            </a:endParaRPr>
          </a:p>
          <a:p>
            <a:pPr lvl="1">
              <a:buClr>
                <a:schemeClr val="accent1">
                  <a:lumMod val="50000"/>
                </a:schemeClr>
              </a:buClr>
              <a:buSzPct val="75000"/>
              <a:defRPr/>
            </a:pPr>
            <a:r>
              <a:rPr lang="en-US" sz="2600" dirty="0" smtClean="0">
                <a:solidFill>
                  <a:schemeClr val="tx1"/>
                </a:solidFill>
              </a:rPr>
              <a:t>Tracking the flow of ideas in scientific literature.</a:t>
            </a:r>
          </a:p>
          <a:p>
            <a:pPr lvl="1">
              <a:buClr>
                <a:schemeClr val="accent1">
                  <a:lumMod val="50000"/>
                </a:schemeClr>
              </a:buClr>
              <a:buSzPct val="75000"/>
              <a:defRPr/>
            </a:pPr>
            <a:r>
              <a:rPr lang="en-US" sz="2600" dirty="0" smtClean="0">
                <a:solidFill>
                  <a:schemeClr val="tx1"/>
                </a:solidFill>
              </a:rPr>
              <a:t>Tracking the evolution of communities in social networks (to apply marketing strategies, for example).</a:t>
            </a:r>
          </a:p>
          <a:p>
            <a:pPr lvl="1">
              <a:buClr>
                <a:schemeClr val="accent1">
                  <a:lumMod val="50000"/>
                </a:schemeClr>
              </a:buClr>
              <a:buSzPct val="75000"/>
              <a:defRPr/>
            </a:pPr>
            <a:r>
              <a:rPr lang="en-US" sz="2600" dirty="0" smtClean="0">
                <a:solidFill>
                  <a:schemeClr val="tx1"/>
                </a:solidFill>
              </a:rPr>
              <a:t>Extracting information from unstructured data sources (EG data capture ‘on-the-fly’ while applications are running. Think ‘cookies’).</a:t>
            </a:r>
          </a:p>
        </p:txBody>
      </p:sp>
      <p:sp>
        <p:nvSpPr>
          <p:cNvPr id="4" name="TextBox 3"/>
          <p:cNvSpPr txBox="1"/>
          <p:nvPr/>
        </p:nvSpPr>
        <p:spPr>
          <a:xfrm>
            <a:off x="6372200" y="6021288"/>
            <a:ext cx="1819729" cy="400110"/>
          </a:xfrm>
          <a:prstGeom prst="rect">
            <a:avLst/>
          </a:prstGeom>
          <a:noFill/>
        </p:spPr>
        <p:txBody>
          <a:bodyPr wrap="none" rtlCol="0">
            <a:spAutoFit/>
          </a:bodyPr>
          <a:lstStyle/>
          <a:p>
            <a:r>
              <a:rPr lang="en-IE" sz="2000" dirty="0" smtClean="0"/>
              <a:t>.../ continued</a:t>
            </a:r>
            <a:endParaRPr lang="en-US" sz="2000" dirty="0"/>
          </a:p>
        </p:txBody>
      </p:sp>
      <p:sp>
        <p:nvSpPr>
          <p:cNvPr id="5" name="Slide Number Placeholder 4"/>
          <p:cNvSpPr>
            <a:spLocks noGrp="1"/>
          </p:cNvSpPr>
          <p:nvPr>
            <p:ph type="sldNum" sz="quarter" idx="12"/>
          </p:nvPr>
        </p:nvSpPr>
        <p:spPr/>
        <p:txBody>
          <a:bodyPr/>
          <a:lstStyle/>
          <a:p>
            <a:fld id="{BC5217A8-0E06-4059-AC45-433E2E67A85D}" type="slidenum">
              <a:rPr kumimoji="0" lang="en-US" smtClean="0"/>
              <a:pPr/>
              <a:t>5</a:t>
            </a:fld>
            <a:endParaRPr kumimoji="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Computer Science (3)</a:t>
            </a:r>
            <a:endParaRPr lang="en-US" dirty="0"/>
          </a:p>
        </p:txBody>
      </p:sp>
      <p:sp>
        <p:nvSpPr>
          <p:cNvPr id="3" name="Content Placeholder 2"/>
          <p:cNvSpPr>
            <a:spLocks noGrp="1"/>
          </p:cNvSpPr>
          <p:nvPr>
            <p:ph idx="1"/>
          </p:nvPr>
        </p:nvSpPr>
        <p:spPr/>
        <p:txBody>
          <a:bodyPr>
            <a:normAutofit/>
          </a:bodyPr>
          <a:lstStyle/>
          <a:p>
            <a:pPr lvl="1">
              <a:buClr>
                <a:schemeClr val="accent1">
                  <a:lumMod val="50000"/>
                </a:schemeClr>
              </a:buClr>
              <a:buSzPct val="75000"/>
              <a:defRPr/>
            </a:pPr>
            <a:r>
              <a:rPr lang="en-US" sz="2600" dirty="0" smtClean="0">
                <a:solidFill>
                  <a:schemeClr val="tx1"/>
                </a:solidFill>
              </a:rPr>
              <a:t>Processing massive data sets and streams</a:t>
            </a:r>
          </a:p>
          <a:p>
            <a:pPr lvl="1">
              <a:buClr>
                <a:schemeClr val="accent1">
                  <a:lumMod val="50000"/>
                </a:schemeClr>
              </a:buClr>
              <a:buSzPct val="75000"/>
              <a:defRPr/>
            </a:pPr>
            <a:r>
              <a:rPr lang="en-US" sz="2600" dirty="0" smtClean="0">
                <a:solidFill>
                  <a:schemeClr val="tx1"/>
                </a:solidFill>
              </a:rPr>
              <a:t>Extracting signals from noise (data capture)</a:t>
            </a:r>
          </a:p>
          <a:p>
            <a:pPr lvl="1">
              <a:buClr>
                <a:schemeClr val="accent1">
                  <a:lumMod val="50000"/>
                </a:schemeClr>
              </a:buClr>
              <a:buSzPct val="75000"/>
              <a:defRPr/>
            </a:pPr>
            <a:r>
              <a:rPr lang="en-US" sz="2600" dirty="0" smtClean="0">
                <a:solidFill>
                  <a:schemeClr val="tx1"/>
                </a:solidFill>
              </a:rPr>
              <a:t>Dealing with high ‘dimensional data’ and ‘dimension reduction’ (data targeting)</a:t>
            </a:r>
          </a:p>
          <a:p>
            <a:pPr lvl="1">
              <a:buClr>
                <a:schemeClr val="accent1">
                  <a:lumMod val="50000"/>
                </a:schemeClr>
              </a:buClr>
              <a:buSzPct val="75000"/>
              <a:defRPr/>
            </a:pPr>
            <a:r>
              <a:rPr lang="en-US" sz="2600" dirty="0" smtClean="0">
                <a:solidFill>
                  <a:schemeClr val="tx1"/>
                </a:solidFill>
              </a:rPr>
              <a:t>The field will become much more application oriented – systems will become </a:t>
            </a:r>
            <a:r>
              <a:rPr lang="en-US" sz="2600" dirty="0" err="1" smtClean="0">
                <a:solidFill>
                  <a:schemeClr val="tx1"/>
                </a:solidFill>
              </a:rPr>
              <a:t>specialised</a:t>
            </a:r>
            <a:r>
              <a:rPr lang="en-US" sz="2600" dirty="0" smtClean="0">
                <a:solidFill>
                  <a:schemeClr val="tx1"/>
                </a:solidFill>
              </a:rPr>
              <a:t> and specific</a:t>
            </a:r>
          </a:p>
          <a:p>
            <a:endParaRPr lang="en-US" dirty="0"/>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6</a:t>
            </a:fld>
            <a:endParaRPr kumimoji="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Computer Science (4)</a:t>
            </a:r>
            <a:endParaRPr lang="en-US" dirty="0"/>
          </a:p>
        </p:txBody>
      </p:sp>
      <p:sp>
        <p:nvSpPr>
          <p:cNvPr id="3" name="Content Placeholder 2"/>
          <p:cNvSpPr>
            <a:spLocks noGrp="1"/>
          </p:cNvSpPr>
          <p:nvPr>
            <p:ph idx="1"/>
          </p:nvPr>
        </p:nvSpPr>
        <p:spPr/>
        <p:txBody>
          <a:bodyPr/>
          <a:lstStyle/>
          <a:p>
            <a:pPr>
              <a:buSzPct val="75000"/>
              <a:buNone/>
            </a:pPr>
            <a:r>
              <a:rPr lang="en-IE" sz="2800" dirty="0" smtClean="0"/>
              <a:t>What is driving this evolution?</a:t>
            </a:r>
            <a:endParaRPr lang="en-US" sz="2800" dirty="0" smtClean="0"/>
          </a:p>
          <a:p>
            <a:pPr>
              <a:buSzPct val="75000"/>
            </a:pPr>
            <a:r>
              <a:rPr lang="en-US" dirty="0" smtClean="0"/>
              <a:t>The merging of computing and communication,</a:t>
            </a:r>
          </a:p>
          <a:p>
            <a:pPr>
              <a:buSzPct val="75000"/>
            </a:pPr>
            <a:r>
              <a:rPr lang="en-US" dirty="0" smtClean="0"/>
              <a:t>The wealth of data available in digital form,</a:t>
            </a:r>
          </a:p>
          <a:p>
            <a:pPr>
              <a:buSzPct val="75000"/>
            </a:pPr>
            <a:r>
              <a:rPr lang="en-US" dirty="0" smtClean="0"/>
              <a:t>Networked devices and sensors.</a:t>
            </a:r>
          </a:p>
          <a:p>
            <a:endParaRPr lang="en-US" dirty="0"/>
          </a:p>
        </p:txBody>
      </p:sp>
      <p:pic>
        <p:nvPicPr>
          <p:cNvPr id="17412" name="Picture 4" descr="http://cleantechies.com/wp-content/uploads/2014/08/sganu-internetofthings.jpg"/>
          <p:cNvPicPr>
            <a:picLocks noChangeAspect="1" noChangeArrowheads="1"/>
          </p:cNvPicPr>
          <p:nvPr/>
        </p:nvPicPr>
        <p:blipFill>
          <a:blip r:embed="rId2" cstate="print"/>
          <a:srcRect/>
          <a:stretch>
            <a:fillRect/>
          </a:stretch>
        </p:blipFill>
        <p:spPr bwMode="auto">
          <a:xfrm>
            <a:off x="4210210" y="4103585"/>
            <a:ext cx="4464496" cy="2232248"/>
          </a:xfrm>
          <a:prstGeom prst="rect">
            <a:avLst/>
          </a:prstGeom>
          <a:noFill/>
        </p:spPr>
      </p:pic>
      <p:sp>
        <p:nvSpPr>
          <p:cNvPr id="6" name="Slide Number Placeholder 5"/>
          <p:cNvSpPr>
            <a:spLocks noGrp="1"/>
          </p:cNvSpPr>
          <p:nvPr>
            <p:ph type="sldNum" sz="quarter" idx="12"/>
          </p:nvPr>
        </p:nvSpPr>
        <p:spPr/>
        <p:txBody>
          <a:bodyPr/>
          <a:lstStyle/>
          <a:p>
            <a:fld id="{BC5217A8-0E06-4059-AC45-433E2E67A85D}" type="slidenum">
              <a:rPr kumimoji="0" lang="en-US" smtClean="0"/>
              <a:pPr/>
              <a:t>7</a:t>
            </a:fld>
            <a:endParaRPr kumimoji="0" lang="en-US"/>
          </a:p>
        </p:txBody>
      </p:sp>
      <p:pic>
        <p:nvPicPr>
          <p:cNvPr id="1026" name="Picture 2" descr="Image result for buy iphon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368379"/>
            <a:ext cx="3713580" cy="19496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Computing Revolution</a:t>
            </a:r>
            <a:endParaRPr lang="en-US" dirty="0"/>
          </a:p>
        </p:txBody>
      </p:sp>
      <p:sp>
        <p:nvSpPr>
          <p:cNvPr id="3" name="Content Placeholder 2"/>
          <p:cNvSpPr>
            <a:spLocks noGrp="1"/>
          </p:cNvSpPr>
          <p:nvPr>
            <p:ph idx="1"/>
          </p:nvPr>
        </p:nvSpPr>
        <p:spPr>
          <a:xfrm>
            <a:off x="457200" y="3140968"/>
            <a:ext cx="8229600" cy="2866132"/>
          </a:xfrm>
        </p:spPr>
        <p:txBody>
          <a:bodyPr>
            <a:normAutofit fontScale="77500" lnSpcReduction="20000"/>
          </a:bodyPr>
          <a:lstStyle/>
          <a:p>
            <a:r>
              <a:rPr lang="en-US" altLang="en-US" sz="2300" dirty="0" smtClean="0"/>
              <a:t>Internet</a:t>
            </a:r>
            <a:r>
              <a:rPr lang="en-US" altLang="en-US" sz="2300" dirty="0"/>
              <a:t>				</a:t>
            </a:r>
            <a:r>
              <a:rPr lang="en-US" altLang="en-US" sz="2300" dirty="0" smtClean="0"/>
              <a:t>Smart phones</a:t>
            </a:r>
            <a:endParaRPr lang="en-US" altLang="en-US" sz="2300" dirty="0"/>
          </a:p>
          <a:p>
            <a:r>
              <a:rPr lang="en-US" altLang="en-US" sz="2300" dirty="0" smtClean="0"/>
              <a:t>World Wide Web</a:t>
            </a:r>
            <a:r>
              <a:rPr lang="en-US" altLang="en-US" sz="2300" dirty="0"/>
              <a:t>			</a:t>
            </a:r>
            <a:r>
              <a:rPr lang="en-US" altLang="en-US" sz="2300" dirty="0" smtClean="0"/>
              <a:t>Smart appliances</a:t>
            </a:r>
            <a:endParaRPr lang="en-US" altLang="en-US" sz="2300" dirty="0"/>
          </a:p>
          <a:p>
            <a:r>
              <a:rPr lang="en-US" altLang="en-US" sz="2300" dirty="0" smtClean="0"/>
              <a:t>Wireless Telephony</a:t>
            </a:r>
            <a:r>
              <a:rPr lang="en-US" altLang="en-US" sz="2300" dirty="0"/>
              <a:t>		</a:t>
            </a:r>
            <a:r>
              <a:rPr lang="en-US" altLang="en-US" sz="2300" dirty="0" smtClean="0"/>
              <a:t>	Smart vehicles</a:t>
            </a:r>
            <a:endParaRPr lang="en-US" altLang="en-US" sz="2300" dirty="0"/>
          </a:p>
          <a:p>
            <a:r>
              <a:rPr lang="en-US" altLang="en-US" sz="2300" dirty="0" smtClean="0"/>
              <a:t>Fax</a:t>
            </a:r>
            <a:r>
              <a:rPr lang="en-US" altLang="en-US" sz="2300" dirty="0"/>
              <a:t>					</a:t>
            </a:r>
            <a:r>
              <a:rPr lang="en-US" altLang="en-US" sz="2300" dirty="0" smtClean="0"/>
              <a:t>Smart lifts (Elevators)</a:t>
            </a:r>
            <a:endParaRPr lang="en-US" altLang="en-US" sz="2300" dirty="0"/>
          </a:p>
          <a:p>
            <a:r>
              <a:rPr lang="en-US" altLang="en-US" sz="2300" dirty="0" smtClean="0"/>
              <a:t>Digital Libraries</a:t>
            </a:r>
            <a:r>
              <a:rPr lang="en-US" altLang="en-US" sz="2300" dirty="0"/>
              <a:t>			</a:t>
            </a:r>
            <a:r>
              <a:rPr lang="en-US" altLang="en-US" sz="2300" dirty="0" smtClean="0"/>
              <a:t>Smart robots</a:t>
            </a:r>
            <a:endParaRPr lang="en-US" altLang="en-US" sz="2300" dirty="0"/>
          </a:p>
          <a:p>
            <a:r>
              <a:rPr lang="en-US" altLang="en-US" sz="2300" dirty="0" smtClean="0"/>
              <a:t>Data Mining				Intelligent manufacturing</a:t>
            </a:r>
          </a:p>
          <a:p>
            <a:r>
              <a:rPr lang="en-US" altLang="en-US" sz="2300" dirty="0" smtClean="0"/>
              <a:t>Information Retrieval</a:t>
            </a:r>
            <a:r>
              <a:rPr lang="en-US" altLang="en-US" sz="2300" dirty="0"/>
              <a:t>		</a:t>
            </a:r>
            <a:r>
              <a:rPr lang="en-US" altLang="en-US" sz="2300" dirty="0" smtClean="0"/>
              <a:t>	</a:t>
            </a:r>
            <a:r>
              <a:rPr lang="en-US" altLang="en-US" sz="2300" dirty="0"/>
              <a:t>Smart Quality </a:t>
            </a:r>
            <a:r>
              <a:rPr lang="en-US" altLang="en-US" sz="2300" dirty="0" smtClean="0"/>
              <a:t>Control</a:t>
            </a:r>
            <a:endParaRPr lang="en-US" altLang="en-US" sz="2300" dirty="0"/>
          </a:p>
          <a:p>
            <a:r>
              <a:rPr lang="en-US" altLang="en-US" sz="2300" dirty="0"/>
              <a:t>…					</a:t>
            </a:r>
            <a:r>
              <a:rPr lang="en-US" altLang="en-US" sz="2300" dirty="0" smtClean="0"/>
              <a:t>Smart search engines</a:t>
            </a:r>
            <a:endParaRPr lang="en-US" altLang="en-US" sz="2300" dirty="0"/>
          </a:p>
          <a:p>
            <a:pPr marL="109537" indent="0">
              <a:buNone/>
            </a:pPr>
            <a:r>
              <a:rPr lang="en-US" altLang="en-US" sz="2300" dirty="0"/>
              <a:t>	</a:t>
            </a:r>
            <a:r>
              <a:rPr lang="en-US" altLang="en-US" sz="2300" dirty="0"/>
              <a:t>				</a:t>
            </a:r>
            <a:r>
              <a:rPr lang="en-US" altLang="en-US" sz="2300" dirty="0" smtClean="0"/>
              <a:t>Expert Systems</a:t>
            </a:r>
            <a:endParaRPr lang="en-US" sz="2800" dirty="0" smtClean="0">
              <a:solidFill>
                <a:schemeClr val="tx1"/>
              </a:solidFill>
            </a:endParaRPr>
          </a:p>
        </p:txBody>
      </p:sp>
      <p:sp>
        <p:nvSpPr>
          <p:cNvPr id="4" name="Slide Number Placeholder 3"/>
          <p:cNvSpPr>
            <a:spLocks noGrp="1"/>
          </p:cNvSpPr>
          <p:nvPr>
            <p:ph type="sldNum" sz="quarter" idx="12"/>
          </p:nvPr>
        </p:nvSpPr>
        <p:spPr/>
        <p:txBody>
          <a:bodyPr/>
          <a:lstStyle/>
          <a:p>
            <a:fld id="{BC5217A8-0E06-4059-AC45-433E2E67A85D}" type="slidenum">
              <a:rPr kumimoji="0" lang="en-US" smtClean="0"/>
              <a:pPr/>
              <a:t>8</a:t>
            </a:fld>
            <a:endParaRPr kumimoji="0" lang="en-US"/>
          </a:p>
        </p:txBody>
      </p:sp>
      <p:sp>
        <p:nvSpPr>
          <p:cNvPr id="5" name="Rectangle 3"/>
          <p:cNvSpPr>
            <a:spLocks noChangeArrowheads="1"/>
          </p:cNvSpPr>
          <p:nvPr/>
        </p:nvSpPr>
        <p:spPr bwMode="auto">
          <a:xfrm>
            <a:off x="1547664" y="1219200"/>
            <a:ext cx="2971800" cy="1752600"/>
          </a:xfrm>
          <a:prstGeom prst="rect">
            <a:avLst/>
          </a:prstGeom>
          <a:solidFill>
            <a:srgbClr val="000080">
              <a:alpha val="50000"/>
            </a:srgb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srgbClr val="002060"/>
                </a:solidFill>
              </a:rPr>
              <a:t>INFORMATION </a:t>
            </a:r>
          </a:p>
          <a:p>
            <a:pPr algn="ctr"/>
            <a:r>
              <a:rPr lang="en-US" altLang="en-US" dirty="0">
                <a:solidFill>
                  <a:srgbClr val="002060"/>
                </a:solidFill>
              </a:rPr>
              <a:t>REVOLUTION</a:t>
            </a:r>
          </a:p>
        </p:txBody>
      </p:sp>
      <p:sp>
        <p:nvSpPr>
          <p:cNvPr id="6" name="Rectangle 4"/>
          <p:cNvSpPr>
            <a:spLocks noChangeArrowheads="1"/>
          </p:cNvSpPr>
          <p:nvPr/>
        </p:nvSpPr>
        <p:spPr bwMode="auto">
          <a:xfrm>
            <a:off x="4138464" y="1447800"/>
            <a:ext cx="3657600" cy="1295400"/>
          </a:xfrm>
          <a:prstGeom prst="rect">
            <a:avLst/>
          </a:prstGeom>
          <a:solidFill>
            <a:srgbClr val="000080">
              <a:alpha val="50000"/>
            </a:srgb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solidFill>
                  <a:srgbClr val="002060"/>
                </a:solidFill>
              </a:rPr>
              <a:t>INTELLIGENT</a:t>
            </a:r>
          </a:p>
          <a:p>
            <a:pPr algn="ctr"/>
            <a:r>
              <a:rPr lang="en-US" altLang="en-US" dirty="0">
                <a:solidFill>
                  <a:srgbClr val="002060"/>
                </a:solidFill>
              </a:rPr>
              <a:t>SYSTEMS</a:t>
            </a:r>
          </a:p>
          <a:p>
            <a:pPr algn="ctr"/>
            <a:r>
              <a:rPr lang="en-US" altLang="en-US" dirty="0">
                <a:solidFill>
                  <a:srgbClr val="002060"/>
                </a:solidFill>
              </a:rPr>
              <a:t>REVOLUTION</a:t>
            </a:r>
          </a:p>
        </p:txBody>
      </p:sp>
    </p:spTree>
    <p:extLst>
      <p:ext uri="{BB962C8B-B14F-4D97-AF65-F5344CB8AC3E}">
        <p14:creationId xmlns:p14="http://schemas.microsoft.com/office/powerpoint/2010/main" val="4141360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537" indent="0">
              <a:buNone/>
            </a:pPr>
            <a:r>
              <a:rPr lang="en-US" altLang="en-US" sz="2800" dirty="0" smtClean="0"/>
              <a:t>Intelligence </a:t>
            </a:r>
            <a:r>
              <a:rPr lang="en-US" altLang="en-US" sz="2800" dirty="0"/>
              <a:t>is the computational part of the ability to achieve goals in the world. </a:t>
            </a:r>
            <a:endParaRPr lang="en-US" altLang="en-US" sz="2800" dirty="0" smtClean="0"/>
          </a:p>
          <a:p>
            <a:pPr marL="109537" indent="0">
              <a:buNone/>
            </a:pPr>
            <a:endParaRPr lang="en-US" altLang="en-US" sz="2800" dirty="0"/>
          </a:p>
          <a:p>
            <a:pPr marL="109537" indent="0">
              <a:buNone/>
            </a:pPr>
            <a:r>
              <a:rPr lang="en-US" altLang="en-US" sz="2800" dirty="0" smtClean="0"/>
              <a:t>Varying </a:t>
            </a:r>
            <a:r>
              <a:rPr lang="en-US" altLang="en-US" sz="2800" dirty="0"/>
              <a:t>kinds and degrees of intelligence occur in people, many animals and some </a:t>
            </a:r>
            <a:r>
              <a:rPr lang="en-US" altLang="en-US" sz="2800" dirty="0" smtClean="0"/>
              <a:t>machines.</a:t>
            </a:r>
            <a:endParaRPr lang="en-IE" sz="2800" dirty="0"/>
          </a:p>
        </p:txBody>
      </p:sp>
      <p:sp>
        <p:nvSpPr>
          <p:cNvPr id="3" name="Title 2"/>
          <p:cNvSpPr>
            <a:spLocks noGrp="1"/>
          </p:cNvSpPr>
          <p:nvPr>
            <p:ph type="title"/>
          </p:nvPr>
        </p:nvSpPr>
        <p:spPr/>
        <p:txBody>
          <a:bodyPr/>
          <a:lstStyle/>
          <a:p>
            <a:r>
              <a:rPr lang="en-IE" dirty="0" smtClean="0"/>
              <a:t>Intelligence</a:t>
            </a:r>
            <a:endParaRPr lang="en-IE"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9</a:t>
            </a:fld>
            <a:endParaRPr lang="en-US"/>
          </a:p>
        </p:txBody>
      </p:sp>
    </p:spTree>
    <p:extLst>
      <p:ext uri="{BB962C8B-B14F-4D97-AF65-F5344CB8AC3E}">
        <p14:creationId xmlns:p14="http://schemas.microsoft.com/office/powerpoint/2010/main" val="2860447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1165</TotalTime>
  <Words>1647</Words>
  <Application>Microsoft Office PowerPoint</Application>
  <PresentationFormat>On-screen Show (4:3)</PresentationFormat>
  <Paragraphs>324</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Concourse</vt:lpstr>
      <vt:lpstr>Course -  DT228/1</vt:lpstr>
      <vt:lpstr>What Disciplines?</vt:lpstr>
      <vt:lpstr>Computer Science Disciplines</vt:lpstr>
      <vt:lpstr>Computer Science</vt:lpstr>
      <vt:lpstr>Computer Science (2)</vt:lpstr>
      <vt:lpstr>Computer Science (3)</vt:lpstr>
      <vt:lpstr>Computer Science (4)</vt:lpstr>
      <vt:lpstr>Computing Revolution</vt:lpstr>
      <vt:lpstr>Intelligence</vt:lpstr>
      <vt:lpstr>What is Intelligence?</vt:lpstr>
      <vt:lpstr>Artificial Intelligence</vt:lpstr>
      <vt:lpstr>Artificial Intelligence – Machine Intelligence Quotient</vt:lpstr>
      <vt:lpstr>Artificial Intelligence – Machine Intelligence Quotient (2)</vt:lpstr>
      <vt:lpstr>Artificial Intelligence Disciplines</vt:lpstr>
      <vt:lpstr>Computer Progress</vt:lpstr>
      <vt:lpstr>Bioinformatics</vt:lpstr>
      <vt:lpstr>Bioinformatics (2)</vt:lpstr>
      <vt:lpstr>Bioinformatics (3)</vt:lpstr>
      <vt:lpstr>Bioinformatics (4)</vt:lpstr>
      <vt:lpstr>Political Science</vt:lpstr>
      <vt:lpstr>Political Science (2)</vt:lpstr>
      <vt:lpstr>Political Science (3)</vt:lpstr>
      <vt:lpstr>Psychology</vt:lpstr>
      <vt:lpstr>Psychology</vt:lpstr>
      <vt:lpstr>Operational Research</vt:lpstr>
      <vt:lpstr>Operational Research (OR)</vt:lpstr>
      <vt:lpstr>Linguistics</vt:lpstr>
      <vt:lpstr>Linguistics (2)</vt:lpstr>
      <vt:lpstr>Sociology</vt:lpstr>
      <vt:lpstr>Sociology (2)</vt:lpstr>
      <vt:lpstr>Organisational Theory and Behaviour</vt:lpstr>
      <vt:lpstr>Organisational Theory and Behaviour (2)</vt:lpstr>
      <vt:lpstr>Organisational Theory and Behaviour (3)</vt:lpstr>
      <vt:lpstr>A College Organisational System</vt:lpstr>
      <vt:lpstr>Ergonomics</vt:lpstr>
      <vt:lpstr>Ergonomics (2)</vt:lpstr>
      <vt:lpstr>Ergonomics (3)</vt:lpstr>
      <vt:lpstr>Ergonomics (4)</vt:lpstr>
      <vt:lpstr>Keyboard Ergonomics</vt:lpstr>
      <vt:lpstr>Carpal Tunnel Syndrome</vt:lpstr>
      <vt:lpstr>Ergonomic Design</vt:lpstr>
      <vt:lpstr>Up Next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DT228/1</dc:title>
  <dc:creator>DIT</dc:creator>
  <cp:lastModifiedBy>Art Sloan</cp:lastModifiedBy>
  <cp:revision>94</cp:revision>
  <dcterms:created xsi:type="dcterms:W3CDTF">2011-09-20T11:22:10Z</dcterms:created>
  <dcterms:modified xsi:type="dcterms:W3CDTF">2016-11-19T16:11:21Z</dcterms:modified>
</cp:coreProperties>
</file>