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2"/>
  </p:notesMasterIdLst>
  <p:handoutMasterIdLst>
    <p:handoutMasterId r:id="rId53"/>
  </p:handoutMasterIdLst>
  <p:sldIdLst>
    <p:sldId id="257" r:id="rId2"/>
    <p:sldId id="286" r:id="rId3"/>
    <p:sldId id="287" r:id="rId4"/>
    <p:sldId id="288" r:id="rId5"/>
    <p:sldId id="289" r:id="rId6"/>
    <p:sldId id="335"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36"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00CC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9768E4F0-66B4-4AB6-80F0-620D89243776}" type="datetimeFigureOut">
              <a:rPr lang="en-IE" smtClean="0"/>
              <a:t>26/11/2016</a:t>
            </a:fld>
            <a:endParaRPr lang="en-IE"/>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03F5E337-64AB-47A1-AC37-96E7CD37D492}" type="slidenum">
              <a:rPr lang="en-IE" smtClean="0"/>
              <a:t>‹#›</a:t>
            </a:fld>
            <a:endParaRPr lang="en-IE"/>
          </a:p>
        </p:txBody>
      </p:sp>
    </p:spTree>
    <p:extLst>
      <p:ext uri="{BB962C8B-B14F-4D97-AF65-F5344CB8AC3E}">
        <p14:creationId xmlns:p14="http://schemas.microsoft.com/office/powerpoint/2010/main" val="3118828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BEB3CD2-82CF-4280-B61E-9A9E31E8C523}" type="datetimeFigureOut">
              <a:rPr lang="en-US"/>
              <a:pPr>
                <a:defRPr/>
              </a:pPr>
              <a:t>11/26/2016</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BA9AB1B-DE1D-4F77-B593-016E2FD4FADC}" type="slidenum">
              <a:rPr lang="en-US"/>
              <a:pPr>
                <a:defRPr/>
              </a:pPr>
              <a:t>‹#›</a:t>
            </a:fld>
            <a:endParaRPr lang="en-US"/>
          </a:p>
        </p:txBody>
      </p:sp>
    </p:spTree>
    <p:extLst>
      <p:ext uri="{BB962C8B-B14F-4D97-AF65-F5344CB8AC3E}">
        <p14:creationId xmlns:p14="http://schemas.microsoft.com/office/powerpoint/2010/main" val="1654430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492C1D-3B43-4FD3-8E3E-7C270D840315}" type="slidenum">
              <a:rPr lang="en-GB" smtClean="0"/>
              <a:pPr fontAlgn="base">
                <a:spcBef>
                  <a:spcPct val="0"/>
                </a:spcBef>
                <a:spcAft>
                  <a:spcPct val="0"/>
                </a:spcAft>
                <a:defRPr/>
              </a:pPr>
              <a:t>1</a:t>
            </a:fld>
            <a:endParaRPr lang="en-GB"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C406D1-E50E-4591-895D-AD142592F1D5}" type="slidenum">
              <a:rPr lang="en-US"/>
              <a:pPr fontAlgn="base">
                <a:spcBef>
                  <a:spcPct val="0"/>
                </a:spcBef>
                <a:spcAft>
                  <a:spcPct val="0"/>
                </a:spcAft>
              </a:pPr>
              <a:t>10</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942788-E391-450D-81A4-5943E75F24C4}" type="slidenum">
              <a:rPr lang="en-US"/>
              <a:pPr fontAlgn="base">
                <a:spcBef>
                  <a:spcPct val="0"/>
                </a:spcBef>
                <a:spcAft>
                  <a:spcPct val="0"/>
                </a:spcAft>
              </a:pPr>
              <a:t>11</a:t>
            </a:fld>
            <a:endParaRPr lang="en-US"/>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8810FC-5CBE-4B82-8500-CD3E217E319C}" type="slidenum">
              <a:rPr lang="en-US"/>
              <a:pPr fontAlgn="base">
                <a:spcBef>
                  <a:spcPct val="0"/>
                </a:spcBef>
                <a:spcAft>
                  <a:spcPct val="0"/>
                </a:spcAft>
              </a:pPr>
              <a:t>12</a:t>
            </a:fld>
            <a:endParaRPr 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70C681-9C60-4395-AA1C-F80866EC9320}" type="slidenum">
              <a:rPr lang="en-US"/>
              <a:pPr fontAlgn="base">
                <a:spcBef>
                  <a:spcPct val="0"/>
                </a:spcBef>
                <a:spcAft>
                  <a:spcPct val="0"/>
                </a:spcAft>
              </a:pPr>
              <a:t>13</a:t>
            </a:fld>
            <a:endParaRPr lang="en-US"/>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E4156C-9F42-4C98-88F1-90DBD74DD332}" type="slidenum">
              <a:rPr lang="en-US"/>
              <a:pPr fontAlgn="base">
                <a:spcBef>
                  <a:spcPct val="0"/>
                </a:spcBef>
                <a:spcAft>
                  <a:spcPct val="0"/>
                </a:spcAft>
              </a:pPr>
              <a:t>14</a:t>
            </a:fld>
            <a:endParaRPr 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77DBECF-BB97-4520-9470-0CD77EC3AF6D}" type="slidenum">
              <a:rPr lang="en-US"/>
              <a:pPr fontAlgn="base">
                <a:spcBef>
                  <a:spcPct val="0"/>
                </a:spcBef>
                <a:spcAft>
                  <a:spcPct val="0"/>
                </a:spcAft>
              </a:pPr>
              <a:t>15</a:t>
            </a:fld>
            <a:endParaRPr lang="en-US"/>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9561D84-7DDC-4779-AA5B-33118D436AF0}" type="slidenum">
              <a:rPr lang="en-US"/>
              <a:pPr fontAlgn="base">
                <a:spcBef>
                  <a:spcPct val="0"/>
                </a:spcBef>
                <a:spcAft>
                  <a:spcPct val="0"/>
                </a:spcAft>
              </a:pPr>
              <a:t>16</a:t>
            </a:fld>
            <a:endParaRPr 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9E399E8-2807-41EC-BEC0-23A56C82C4FA}" type="slidenum">
              <a:rPr lang="en-US"/>
              <a:pPr fontAlgn="base">
                <a:spcBef>
                  <a:spcPct val="0"/>
                </a:spcBef>
                <a:spcAft>
                  <a:spcPct val="0"/>
                </a:spcAft>
              </a:pPr>
              <a:t>17</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662D58-2646-46E5-AB35-7F581CF5BEBF}" type="slidenum">
              <a:rPr lang="en-US"/>
              <a:pPr fontAlgn="base">
                <a:spcBef>
                  <a:spcPct val="0"/>
                </a:spcBef>
                <a:spcAft>
                  <a:spcPct val="0"/>
                </a:spcAft>
              </a:pPr>
              <a:t>18</a:t>
            </a:fld>
            <a:endParaRPr 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F576B8-D37C-46AE-AD41-3BE90A20B2BA}" type="slidenum">
              <a:rPr lang="en-US"/>
              <a:pPr fontAlgn="base">
                <a:spcBef>
                  <a:spcPct val="0"/>
                </a:spcBef>
                <a:spcAft>
                  <a:spcPct val="0"/>
                </a:spcAft>
              </a:pPr>
              <a:t>19</a:t>
            </a:fld>
            <a:endParaRPr 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F3E1232-4E0F-48CE-BD8B-7B3E8192E86B}" type="slidenum">
              <a:rPr lang="en-US"/>
              <a:pPr fontAlgn="base">
                <a:spcBef>
                  <a:spcPct val="0"/>
                </a:spcBef>
                <a:spcAft>
                  <a:spcPct val="0"/>
                </a:spcAft>
              </a:pPr>
              <a:t>2</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3C8732-BB3F-4F0B-A33E-1D785C9F2991}" type="slidenum">
              <a:rPr lang="en-US"/>
              <a:pPr fontAlgn="base">
                <a:spcBef>
                  <a:spcPct val="0"/>
                </a:spcBef>
                <a:spcAft>
                  <a:spcPct val="0"/>
                </a:spcAft>
              </a:pPr>
              <a:t>20</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C593EE-3ED2-4F6B-BF2F-290FCB6F3DD1}" type="slidenum">
              <a:rPr lang="en-US"/>
              <a:pPr fontAlgn="base">
                <a:spcBef>
                  <a:spcPct val="0"/>
                </a:spcBef>
                <a:spcAft>
                  <a:spcPct val="0"/>
                </a:spcAft>
              </a:pPr>
              <a:t>21</a:t>
            </a:fld>
            <a:endParaRPr 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5FA6B08-10E4-409D-B2C1-82FA739F260E}" type="slidenum">
              <a:rPr lang="en-US"/>
              <a:pPr fontAlgn="base">
                <a:spcBef>
                  <a:spcPct val="0"/>
                </a:spcBef>
                <a:spcAft>
                  <a:spcPct val="0"/>
                </a:spcAft>
              </a:pPr>
              <a:t>22</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A4FEF3-B51C-40DD-BA6E-E82530E818E4}" type="slidenum">
              <a:rPr lang="en-US"/>
              <a:pPr fontAlgn="base">
                <a:spcBef>
                  <a:spcPct val="0"/>
                </a:spcBef>
                <a:spcAft>
                  <a:spcPct val="0"/>
                </a:spcAft>
              </a:pPr>
              <a:t>27</a:t>
            </a:fld>
            <a:endParaRPr lang="en-US"/>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E3A8B4-989D-48E0-93C1-96D36D04D648}" type="slidenum">
              <a:rPr lang="en-US"/>
              <a:pPr fontAlgn="base">
                <a:spcBef>
                  <a:spcPct val="0"/>
                </a:spcBef>
                <a:spcAft>
                  <a:spcPct val="0"/>
                </a:spcAft>
              </a:pPr>
              <a:t>29</a:t>
            </a:fld>
            <a:endParaRPr 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9470A56-D987-4E36-874C-5C7699CF72EF}" type="slidenum">
              <a:rPr lang="en-US"/>
              <a:pPr fontAlgn="base">
                <a:spcBef>
                  <a:spcPct val="0"/>
                </a:spcBef>
                <a:spcAft>
                  <a:spcPct val="0"/>
                </a:spcAft>
              </a:pPr>
              <a:t>30</a:t>
            </a:fld>
            <a:endParaRPr lang="en-US"/>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5BA0EB-A7EB-45F4-A76D-A850FE03E408}" type="slidenum">
              <a:rPr lang="en-US"/>
              <a:pPr fontAlgn="base">
                <a:spcBef>
                  <a:spcPct val="0"/>
                </a:spcBef>
                <a:spcAft>
                  <a:spcPct val="0"/>
                </a:spcAft>
              </a:pPr>
              <a:t>31</a:t>
            </a:fld>
            <a:endParaRPr lang="en-US"/>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51EC40-87E8-43DE-9093-0596D89717A3}" type="slidenum">
              <a:rPr lang="en-US"/>
              <a:pPr fontAlgn="base">
                <a:spcBef>
                  <a:spcPct val="0"/>
                </a:spcBef>
                <a:spcAft>
                  <a:spcPct val="0"/>
                </a:spcAft>
              </a:pPr>
              <a:t>32</a:t>
            </a:fld>
            <a:endParaRPr 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0397F2A-4CAF-4FE6-80C3-94ADF2622569}" type="slidenum">
              <a:rPr lang="en-US"/>
              <a:pPr fontAlgn="base">
                <a:spcBef>
                  <a:spcPct val="0"/>
                </a:spcBef>
                <a:spcAft>
                  <a:spcPct val="0"/>
                </a:spcAft>
              </a:pPr>
              <a:t>33</a:t>
            </a:fld>
            <a:endParaRPr lang="en-US"/>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1766E57-68D0-4A4A-AF2A-C701A87E3356}" type="slidenum">
              <a:rPr lang="en-US"/>
              <a:pPr fontAlgn="base">
                <a:spcBef>
                  <a:spcPct val="0"/>
                </a:spcBef>
                <a:spcAft>
                  <a:spcPct val="0"/>
                </a:spcAft>
              </a:pPr>
              <a:t>34</a:t>
            </a:fld>
            <a:endParaRPr lang="en-US"/>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B7DA73-772F-44A9-A3E8-FB101C70AE9B}" type="slidenum">
              <a:rPr lang="en-US"/>
              <a:pPr fontAlgn="base">
                <a:spcBef>
                  <a:spcPct val="0"/>
                </a:spcBef>
                <a:spcAft>
                  <a:spcPct val="0"/>
                </a:spcAft>
              </a:pPr>
              <a:t>3</a:t>
            </a:fld>
            <a:endParaRPr lang="en-US"/>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0D71C84-7979-416C-A756-968BF721CD8D}" type="slidenum">
              <a:rPr lang="en-US"/>
              <a:pPr fontAlgn="base">
                <a:spcBef>
                  <a:spcPct val="0"/>
                </a:spcBef>
                <a:spcAft>
                  <a:spcPct val="0"/>
                </a:spcAft>
              </a:pPr>
              <a:t>35</a:t>
            </a:fld>
            <a:endParaRPr lang="en-US"/>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122457-B35D-4E84-94F0-1EA5FCF1E083}" type="slidenum">
              <a:rPr lang="en-US"/>
              <a:pPr fontAlgn="base">
                <a:spcBef>
                  <a:spcPct val="0"/>
                </a:spcBef>
                <a:spcAft>
                  <a:spcPct val="0"/>
                </a:spcAft>
              </a:pPr>
              <a:t>36</a:t>
            </a:fld>
            <a:endParaRPr lang="en-US"/>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8D701E6-E752-4C70-8503-5A288D63167D}" type="slidenum">
              <a:rPr lang="en-US"/>
              <a:pPr fontAlgn="base">
                <a:spcBef>
                  <a:spcPct val="0"/>
                </a:spcBef>
                <a:spcAft>
                  <a:spcPct val="0"/>
                </a:spcAft>
              </a:pPr>
              <a:t>37</a:t>
            </a:fld>
            <a:endParaRPr lang="en-US"/>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D5616D3-9D75-4178-A0CE-9F2D68322D64}" type="slidenum">
              <a:rPr lang="en-US"/>
              <a:pPr fontAlgn="base">
                <a:spcBef>
                  <a:spcPct val="0"/>
                </a:spcBef>
                <a:spcAft>
                  <a:spcPct val="0"/>
                </a:spcAft>
              </a:pPr>
              <a:t>38</a:t>
            </a:fld>
            <a:endParaRPr lang="en-US"/>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088802-885B-4779-8005-FF43D93768CA}" type="slidenum">
              <a:rPr lang="en-US"/>
              <a:pPr fontAlgn="base">
                <a:spcBef>
                  <a:spcPct val="0"/>
                </a:spcBef>
                <a:spcAft>
                  <a:spcPct val="0"/>
                </a:spcAft>
              </a:pPr>
              <a:t>39</a:t>
            </a:fld>
            <a:endParaRPr lang="en-US"/>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AEF5108-8A01-4EB6-A046-7786A586E4C4}" type="slidenum">
              <a:rPr lang="en-US"/>
              <a:pPr fontAlgn="base">
                <a:spcBef>
                  <a:spcPct val="0"/>
                </a:spcBef>
                <a:spcAft>
                  <a:spcPct val="0"/>
                </a:spcAft>
              </a:pPr>
              <a:t>40</a:t>
            </a:fld>
            <a:endParaRPr lang="en-US"/>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874D6A-FD96-40C9-A19E-AE0DE0FB6309}" type="slidenum">
              <a:rPr lang="en-US"/>
              <a:pPr fontAlgn="base">
                <a:spcBef>
                  <a:spcPct val="0"/>
                </a:spcBef>
                <a:spcAft>
                  <a:spcPct val="0"/>
                </a:spcAft>
              </a:pPr>
              <a:t>41</a:t>
            </a:fld>
            <a:endParaRPr lang="en-US"/>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D8340D3-DCEA-47EB-B24C-73E71781C143}" type="slidenum">
              <a:rPr lang="en-US"/>
              <a:pPr fontAlgn="base">
                <a:spcBef>
                  <a:spcPct val="0"/>
                </a:spcBef>
                <a:spcAft>
                  <a:spcPct val="0"/>
                </a:spcAft>
              </a:pPr>
              <a:t>42</a:t>
            </a:fld>
            <a:endParaRPr lang="en-US"/>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321146-93FF-4352-9677-A48EB2C3CA5A}" type="slidenum">
              <a:rPr lang="en-US"/>
              <a:pPr fontAlgn="base">
                <a:spcBef>
                  <a:spcPct val="0"/>
                </a:spcBef>
                <a:spcAft>
                  <a:spcPct val="0"/>
                </a:spcAft>
              </a:pPr>
              <a:t>43</a:t>
            </a:fld>
            <a:endParaRPr lang="en-US"/>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B955877-A395-4FB1-897F-9910935D03D6}" type="slidenum">
              <a:rPr lang="en-US"/>
              <a:pPr fontAlgn="base">
                <a:spcBef>
                  <a:spcPct val="0"/>
                </a:spcBef>
                <a:spcAft>
                  <a:spcPct val="0"/>
                </a:spcAft>
              </a:pPr>
              <a:t>44</a:t>
            </a:fld>
            <a:endParaRPr lang="en-US"/>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C406D1-E50E-4591-895D-AD142592F1D5}" type="slidenum">
              <a:rPr lang="en-US"/>
              <a:pPr fontAlgn="base">
                <a:spcBef>
                  <a:spcPct val="0"/>
                </a:spcBef>
                <a:spcAft>
                  <a:spcPct val="0"/>
                </a:spcAft>
              </a:pPr>
              <a:t>4</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E6AE79-28FA-41DD-B94C-2FF489445B68}" type="slidenum">
              <a:rPr lang="en-US"/>
              <a:pPr fontAlgn="base">
                <a:spcBef>
                  <a:spcPct val="0"/>
                </a:spcBef>
                <a:spcAft>
                  <a:spcPct val="0"/>
                </a:spcAft>
              </a:pPr>
              <a:t>45</a:t>
            </a:fld>
            <a:endParaRPr lang="en-US"/>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4A736E1-ACF3-4144-9DCC-0A95EB14A03E}" type="slidenum">
              <a:rPr lang="en-US"/>
              <a:pPr fontAlgn="base">
                <a:spcBef>
                  <a:spcPct val="0"/>
                </a:spcBef>
                <a:spcAft>
                  <a:spcPct val="0"/>
                </a:spcAft>
              </a:pPr>
              <a:t>46</a:t>
            </a:fld>
            <a:endParaRPr lang="en-US"/>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9367199-8C3E-45ED-AAF2-339CE5760866}" type="slidenum">
              <a:rPr lang="en-US" smtClean="0"/>
              <a:pPr/>
              <a:t>50</a:t>
            </a:fld>
            <a:endParaRPr lang="en-US" smtClean="0"/>
          </a:p>
        </p:txBody>
      </p:sp>
      <p:sp>
        <p:nvSpPr>
          <p:cNvPr id="87043" name="Rectangle 2"/>
          <p:cNvSpPr>
            <a:spLocks noGrp="1" noRot="1" noChangeAspect="1" noChangeArrowheads="1" noTextEdit="1"/>
          </p:cNvSpPr>
          <p:nvPr>
            <p:ph type="sldImg"/>
          </p:nvPr>
        </p:nvSpPr>
        <p:spPr>
          <a:xfrm>
            <a:off x="925513" y="750888"/>
            <a:ext cx="4946650" cy="3709987"/>
          </a:xfrm>
          <a:ln/>
        </p:spPr>
      </p:sp>
      <p:sp>
        <p:nvSpPr>
          <p:cNvPr id="87044" name="Rectangle 3"/>
          <p:cNvSpPr>
            <a:spLocks noGrp="1" noChangeArrowheads="1"/>
          </p:cNvSpPr>
          <p:nvPr>
            <p:ph type="body" idx="1"/>
          </p:nvPr>
        </p:nvSpPr>
        <p:spPr>
          <a:xfrm>
            <a:off x="906357" y="4715907"/>
            <a:ext cx="4984962" cy="4467701"/>
          </a:xfrm>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027CF6-B427-47FB-AEC1-FC4AF54622D6}" type="slidenum">
              <a:rPr lang="en-US"/>
              <a:pPr fontAlgn="base">
                <a:spcBef>
                  <a:spcPct val="0"/>
                </a:spcBef>
                <a:spcAft>
                  <a:spcPct val="0"/>
                </a:spcAft>
              </a:pPr>
              <a:t>5</a:t>
            </a:fld>
            <a:endParaRPr lang="en-US"/>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2769E6B-D6CD-4455-A260-333737D438CD}" type="slidenum">
              <a:rPr lang="en-US"/>
              <a:pPr fontAlgn="base">
                <a:spcBef>
                  <a:spcPct val="0"/>
                </a:spcBef>
                <a:spcAft>
                  <a:spcPct val="0"/>
                </a:spcAft>
              </a:pPr>
              <a:t>6</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2769E6B-D6CD-4455-A260-333737D438CD}" type="slidenum">
              <a:rPr lang="en-US"/>
              <a:pPr fontAlgn="base">
                <a:spcBef>
                  <a:spcPct val="0"/>
                </a:spcBef>
                <a:spcAft>
                  <a:spcPct val="0"/>
                </a:spcAft>
              </a:pPr>
              <a:t>7</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4144C4F-052F-4577-8625-B4AD74AE249D}" type="slidenum">
              <a:rPr lang="en-US"/>
              <a:pPr fontAlgn="base">
                <a:spcBef>
                  <a:spcPct val="0"/>
                </a:spcBef>
                <a:spcAft>
                  <a:spcPct val="0"/>
                </a:spcAft>
              </a:pPr>
              <a:t>8</a:t>
            </a:fld>
            <a:endParaRPr lang="en-US"/>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25E4B6-4009-4BCB-B433-16FC808240FF}" type="slidenum">
              <a:rPr lang="en-US"/>
              <a:pPr fontAlgn="base">
                <a:spcBef>
                  <a:spcPct val="0"/>
                </a:spcBef>
                <a:spcAft>
                  <a:spcPct val="0"/>
                </a:spcAft>
              </a:pPr>
              <a:t>9</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6B6EF021-80AC-4978-BDF4-D5D47DD9C2F0}" type="datetime1">
              <a:rPr lang="en-US"/>
              <a:pPr>
                <a:defRPr/>
              </a:pPr>
              <a:t>11/26/2016</a:t>
            </a:fld>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C1FF921-B1BD-4F6E-8663-7381EDB3FDF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CEEE92B-5421-4AD9-A06A-6121A015A064}" type="datetime1">
              <a:rPr lang="en-US"/>
              <a:pPr>
                <a:defRPr/>
              </a:pPr>
              <a:t>11/26/2016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8D71DDA-4814-4051-AC02-A4501018AB1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78E39F6-DB2A-41D8-8DBF-E8BEFA72C30A}" type="datetime1">
              <a:rPr lang="en-US"/>
              <a:pPr>
                <a:defRPr/>
              </a:pPr>
              <a:t>11/26/2016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5549A98-DC68-4A5E-9B68-2422EC511F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7D7D9EE4-BC23-41F8-A90D-6010CA84B9C6}" type="datetime1">
              <a:rPr lang="en-US"/>
              <a:pPr>
                <a:defRPr/>
              </a:pPr>
              <a:t>11/26/2016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46A0280-6DB7-40D1-A84C-7B25AE5E7B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774DFA13-92DE-45C8-98FE-87054EE81159}" type="datetime1">
              <a:rPr lang="en-US"/>
              <a:pPr>
                <a:defRPr/>
              </a:pPr>
              <a:t>11/26/2016</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57544B2C-7E8B-41CB-A4BC-0E136E09E2C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F6E54905-FB48-46E3-A418-DA0F0DF4232E}" type="datetime1">
              <a:rPr lang="en-US"/>
              <a:pPr>
                <a:defRPr/>
              </a:pPr>
              <a:t>11/26/2016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0597110D-8923-4033-A631-195C04906A4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2E471B9F-A352-415A-A0ED-C2C826CDEF55}" type="datetime1">
              <a:rPr lang="en-US"/>
              <a:pPr>
                <a:defRPr/>
              </a:pPr>
              <a:t>11/26/2016</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2154F996-76E6-4531-8081-C6DEED26B36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6EC07B71-FFCE-46F9-9B47-8E5F8B170EA0}" type="datetime1">
              <a:rPr lang="en-US"/>
              <a:pPr>
                <a:defRPr/>
              </a:pPr>
              <a:t>11/26/2016</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2AFD81E5-4B71-4402-8892-7EAB6188C1A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85FD46C-E198-480E-A9C3-2165DA266C56}" type="datetime1">
              <a:rPr lang="en-US"/>
              <a:pPr>
                <a:defRPr/>
              </a:pPr>
              <a:t>11/26/2016</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22B77C9-42CB-4D89-8EA5-252671BF13C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5F622840-3ACC-46A6-B264-347D7D891A2B}" type="datetime1">
              <a:rPr lang="en-US"/>
              <a:pPr>
                <a:defRPr/>
              </a:pPr>
              <a:t>11/26/2016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9701262-8BA0-4E47-88F7-643A66BC008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E7645AB1-677A-416C-9DFD-2C851154440D}" type="datetime1">
              <a:rPr lang="en-US"/>
              <a:pPr>
                <a:defRPr/>
              </a:pPr>
              <a:t>11/26/2016</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53D42EF2-7FCF-4FA6-96BF-9481DCA208C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defRPr>
            </a:lvl1pPr>
            <a:extLst/>
          </a:lstStyle>
          <a:p>
            <a:pPr>
              <a:defRPr/>
            </a:pPr>
            <a:fld id="{A826B9F6-06DF-479A-A71A-1D1163EFFDAD}" type="datetime1">
              <a:rPr lang="en-US"/>
              <a:pPr>
                <a:defRPr/>
              </a:pPr>
              <a:t>11/26/2016</a:t>
            </a:fld>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BD30E8DE-CACF-49E3-90F8-AB8CCBAEB4B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703" r:id="rId4"/>
    <p:sldLayoutId id="2147483704" r:id="rId5"/>
    <p:sldLayoutId id="2147483705" r:id="rId6"/>
    <p:sldLayoutId id="2147483698" r:id="rId7"/>
    <p:sldLayoutId id="2147483706" r:id="rId8"/>
    <p:sldLayoutId id="2147483707" r:id="rId9"/>
    <p:sldLayoutId id="2147483699" r:id="rId10"/>
    <p:sldLayoutId id="2147483700"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404813"/>
            <a:ext cx="7772400" cy="1736725"/>
          </a:xfrm>
        </p:spPr>
        <p:txBody>
          <a:bodyPr/>
          <a:lstStyle/>
          <a:p>
            <a:pPr eaLnBrk="1" fontAlgn="auto" hangingPunct="1">
              <a:spcAft>
                <a:spcPts val="0"/>
              </a:spcAft>
              <a:defRPr/>
            </a:pPr>
            <a:r>
              <a:rPr lang="en-IE" sz="3600" smtClean="0"/>
              <a:t>Course -  DT228/1</a:t>
            </a:r>
            <a:endParaRPr lang="en-US" sz="3600" smtClean="0"/>
          </a:p>
        </p:txBody>
      </p:sp>
      <p:sp>
        <p:nvSpPr>
          <p:cNvPr id="9219" name="Rectangle 3"/>
          <p:cNvSpPr>
            <a:spLocks noGrp="1" noChangeArrowheads="1"/>
          </p:cNvSpPr>
          <p:nvPr>
            <p:ph type="subTitle" idx="1"/>
          </p:nvPr>
        </p:nvSpPr>
        <p:spPr>
          <a:xfrm>
            <a:off x="1331913" y="2997200"/>
            <a:ext cx="6400800" cy="911225"/>
          </a:xfrm>
        </p:spPr>
        <p:txBody>
          <a:bodyPr/>
          <a:lstStyle/>
          <a:p>
            <a:pPr marR="0" algn="ctr" eaLnBrk="1" hangingPunct="1">
              <a:lnSpc>
                <a:spcPct val="80000"/>
              </a:lnSpc>
            </a:pPr>
            <a:r>
              <a:rPr lang="en-IE" sz="3300" smtClean="0">
                <a:solidFill>
                  <a:srgbClr val="474B78"/>
                </a:solidFill>
              </a:rPr>
              <a:t>Information Technology Fundamentals</a:t>
            </a:r>
            <a:endParaRPr lang="en-US" sz="3300" smtClean="0">
              <a:solidFill>
                <a:srgbClr val="474B78"/>
              </a:solidFill>
            </a:endParaRPr>
          </a:p>
        </p:txBody>
      </p:sp>
      <p:sp>
        <p:nvSpPr>
          <p:cNvPr id="9220" name="Rectangle 4"/>
          <p:cNvSpPr>
            <a:spLocks noChangeArrowheads="1"/>
          </p:cNvSpPr>
          <p:nvPr/>
        </p:nvSpPr>
        <p:spPr bwMode="auto">
          <a:xfrm>
            <a:off x="1187624" y="4365104"/>
            <a:ext cx="6985000" cy="911225"/>
          </a:xfrm>
          <a:prstGeom prst="rect">
            <a:avLst/>
          </a:prstGeom>
          <a:noFill/>
          <a:ln w="9525">
            <a:noFill/>
            <a:miter lim="800000"/>
            <a:headEnd/>
            <a:tailEnd/>
          </a:ln>
        </p:spPr>
        <p:txBody>
          <a:bodyPr/>
          <a:lstStyle/>
          <a:p>
            <a:pPr algn="ctr">
              <a:spcBef>
                <a:spcPct val="20000"/>
              </a:spcBef>
            </a:pPr>
            <a:r>
              <a:rPr lang="en-IE" sz="3200" dirty="0" smtClean="0">
                <a:solidFill>
                  <a:srgbClr val="CC0000"/>
                </a:solidFill>
                <a:latin typeface="Lucida Sans Unicode" pitchFamily="34" charset="0"/>
              </a:rPr>
              <a:t>INFORMATION TECHNOLOGY DOMAINS</a:t>
            </a:r>
          </a:p>
          <a:p>
            <a:pPr algn="ctr">
              <a:spcBef>
                <a:spcPct val="20000"/>
              </a:spcBef>
            </a:pPr>
            <a:r>
              <a:rPr lang="en-IE" sz="3200" dirty="0" smtClean="0">
                <a:solidFill>
                  <a:schemeClr val="bg1"/>
                </a:solidFill>
              </a:rPr>
              <a:t>Busin</a:t>
            </a:r>
            <a:r>
              <a:rPr lang="en-IE" sz="3200" dirty="0" smtClean="0">
                <a:solidFill>
                  <a:schemeClr val="bg1"/>
                </a:solidFill>
                <a:latin typeface="Lucida Sans Unicode" pitchFamily="34" charset="0"/>
              </a:rPr>
              <a:t>ess, Science, Education</a:t>
            </a:r>
          </a:p>
          <a:p>
            <a:pPr algn="ctr">
              <a:spcBef>
                <a:spcPct val="20000"/>
              </a:spcBef>
            </a:pPr>
            <a:endParaRPr lang="en-US" sz="3200" dirty="0">
              <a:solidFill>
                <a:srgbClr val="CC0000"/>
              </a:solidFill>
              <a:latin typeface="Lucida Sans Unicode"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566933F-3DDE-415B-B622-0E9811F6D01D}" type="slidenum">
              <a:rPr lang="en-US"/>
              <a:pPr>
                <a:defRPr/>
              </a:pPr>
              <a:t>10</a:t>
            </a:fld>
            <a:endParaRPr lang="en-US"/>
          </a:p>
        </p:txBody>
      </p:sp>
      <p:sp>
        <p:nvSpPr>
          <p:cNvPr id="7172" name="Rectangle 2"/>
          <p:cNvSpPr>
            <a:spLocks noGrp="1" noChangeArrowheads="1"/>
          </p:cNvSpPr>
          <p:nvPr>
            <p:ph type="title"/>
          </p:nvPr>
        </p:nvSpPr>
        <p:spPr/>
        <p:txBody>
          <a:bodyPr>
            <a:normAutofit/>
          </a:bodyPr>
          <a:lstStyle/>
          <a:p>
            <a:r>
              <a:rPr lang="en-GB" dirty="0" smtClean="0"/>
              <a:t>Structuring Organisations (2)</a:t>
            </a:r>
            <a:endParaRPr lang="en-US" dirty="0" smtClean="0"/>
          </a:p>
        </p:txBody>
      </p:sp>
      <p:pic>
        <p:nvPicPr>
          <p:cNvPr id="7" name="Picture 5" descr="Image62"/>
          <p:cNvPicPr>
            <a:picLocks noChangeAspect="1" noChangeArrowheads="1"/>
          </p:cNvPicPr>
          <p:nvPr/>
        </p:nvPicPr>
        <p:blipFill>
          <a:blip r:embed="rId3" cstate="print"/>
          <a:srcRect/>
          <a:stretch>
            <a:fillRect/>
          </a:stretch>
        </p:blipFill>
        <p:spPr bwMode="auto">
          <a:xfrm>
            <a:off x="534135" y="1556792"/>
            <a:ext cx="8235403" cy="39684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35D8DFFB-BE7F-4253-B64E-395E96827419}" type="slidenum">
              <a:rPr lang="en-US"/>
              <a:pPr>
                <a:defRPr/>
              </a:pPr>
              <a:t>11</a:t>
            </a:fld>
            <a:endParaRPr lang="en-US"/>
          </a:p>
        </p:txBody>
      </p:sp>
      <p:sp>
        <p:nvSpPr>
          <p:cNvPr id="12292" name="Rectangle 2"/>
          <p:cNvSpPr>
            <a:spLocks noGrp="1" noChangeArrowheads="1"/>
          </p:cNvSpPr>
          <p:nvPr>
            <p:ph type="title"/>
          </p:nvPr>
        </p:nvSpPr>
        <p:spPr/>
        <p:txBody>
          <a:bodyPr>
            <a:noAutofit/>
          </a:bodyPr>
          <a:lstStyle/>
          <a:p>
            <a:r>
              <a:rPr lang="en-GB" sz="3000" dirty="0" smtClean="0"/>
              <a:t>The Role of Information in Organisations</a:t>
            </a:r>
            <a:endParaRPr lang="en-US" sz="3000" dirty="0" smtClean="0"/>
          </a:p>
        </p:txBody>
      </p:sp>
      <p:sp>
        <p:nvSpPr>
          <p:cNvPr id="12293" name="Rectangle 3"/>
          <p:cNvSpPr>
            <a:spLocks noGrp="1" noChangeArrowheads="1"/>
          </p:cNvSpPr>
          <p:nvPr>
            <p:ph type="body" idx="1"/>
          </p:nvPr>
        </p:nvSpPr>
        <p:spPr/>
        <p:txBody>
          <a:bodyPr/>
          <a:lstStyle/>
          <a:p>
            <a:r>
              <a:rPr lang="en-US" dirty="0" smtClean="0"/>
              <a:t>Complete and accurate information is very important to </a:t>
            </a:r>
            <a:r>
              <a:rPr lang="en-US" dirty="0" err="1" smtClean="0"/>
              <a:t>organisations</a:t>
            </a:r>
            <a:r>
              <a:rPr lang="en-US" dirty="0" smtClean="0"/>
              <a:t>. </a:t>
            </a:r>
          </a:p>
          <a:p>
            <a:endParaRPr lang="en-US" dirty="0" smtClean="0"/>
          </a:p>
          <a:p>
            <a:r>
              <a:rPr lang="en-US" dirty="0" smtClean="0"/>
              <a:t>Systems analysis attempts to draw out the most important and formal information - to highlight the areas of an </a:t>
            </a:r>
            <a:r>
              <a:rPr lang="en-US" dirty="0" err="1" smtClean="0"/>
              <a:t>organisation</a:t>
            </a:r>
            <a:r>
              <a:rPr lang="en-US" dirty="0" smtClean="0"/>
              <a:t> that would most benefit from an information system.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196201D-F8DC-42F6-A494-A6279B49077E}" type="slidenum">
              <a:rPr lang="en-US"/>
              <a:pPr>
                <a:defRPr/>
              </a:pPr>
              <a:t>12</a:t>
            </a:fld>
            <a:endParaRPr lang="en-US"/>
          </a:p>
        </p:txBody>
      </p:sp>
      <p:sp>
        <p:nvSpPr>
          <p:cNvPr id="13316" name="Rectangle 2"/>
          <p:cNvSpPr>
            <a:spLocks noGrp="1" noChangeArrowheads="1"/>
          </p:cNvSpPr>
          <p:nvPr>
            <p:ph type="title"/>
          </p:nvPr>
        </p:nvSpPr>
        <p:spPr>
          <a:xfrm>
            <a:off x="457200" y="274638"/>
            <a:ext cx="8363272" cy="1143000"/>
          </a:xfrm>
        </p:spPr>
        <p:txBody>
          <a:bodyPr>
            <a:normAutofit/>
          </a:bodyPr>
          <a:lstStyle/>
          <a:p>
            <a:r>
              <a:rPr lang="en-GB" sz="3000" dirty="0" smtClean="0"/>
              <a:t>The Role of Information in Organisations (2)</a:t>
            </a:r>
            <a:endParaRPr lang="en-US" sz="3000" dirty="0" smtClean="0"/>
          </a:p>
        </p:txBody>
      </p:sp>
      <p:sp>
        <p:nvSpPr>
          <p:cNvPr id="13317" name="Rectangle 3"/>
          <p:cNvSpPr>
            <a:spLocks noGrp="1" noChangeArrowheads="1"/>
          </p:cNvSpPr>
          <p:nvPr>
            <p:ph type="body" idx="1"/>
          </p:nvPr>
        </p:nvSpPr>
        <p:spPr/>
        <p:txBody>
          <a:bodyPr/>
          <a:lstStyle/>
          <a:p>
            <a:r>
              <a:rPr lang="en-US" sz="2800" smtClean="0"/>
              <a:t>The role of information is to allow organisational professionals to make judgements and decisions which are vital to the efficient running of the organisation.</a:t>
            </a:r>
          </a:p>
          <a:p>
            <a:endParaRPr lang="en-US" sz="2800" smtClean="0"/>
          </a:p>
          <a:p>
            <a:r>
              <a:rPr lang="en-US" sz="2800" smtClean="0"/>
              <a:t>Applying computer technology to organisations is an attempt to control information parameters.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BEA980E-A17D-4FFC-9791-545380F6D776}" type="slidenum">
              <a:rPr lang="en-US"/>
              <a:pPr>
                <a:defRPr/>
              </a:pPr>
              <a:t>13</a:t>
            </a:fld>
            <a:endParaRPr lang="en-US"/>
          </a:p>
        </p:txBody>
      </p:sp>
      <p:sp>
        <p:nvSpPr>
          <p:cNvPr id="14340" name="Rectangle 2"/>
          <p:cNvSpPr>
            <a:spLocks noGrp="1" noChangeArrowheads="1"/>
          </p:cNvSpPr>
          <p:nvPr>
            <p:ph type="title"/>
          </p:nvPr>
        </p:nvSpPr>
        <p:spPr>
          <a:xfrm>
            <a:off x="457200" y="274638"/>
            <a:ext cx="8363272" cy="1143000"/>
          </a:xfrm>
        </p:spPr>
        <p:txBody>
          <a:bodyPr>
            <a:normAutofit/>
          </a:bodyPr>
          <a:lstStyle/>
          <a:p>
            <a:r>
              <a:rPr lang="en-GB" sz="3000" dirty="0" smtClean="0"/>
              <a:t>The Role of Information in Organisations (3)</a:t>
            </a:r>
            <a:endParaRPr lang="en-US" sz="3000" dirty="0" smtClean="0"/>
          </a:p>
        </p:txBody>
      </p:sp>
      <p:sp>
        <p:nvSpPr>
          <p:cNvPr id="14341" name="Rectangle 3"/>
          <p:cNvSpPr>
            <a:spLocks noGrp="1" noChangeArrowheads="1"/>
          </p:cNvSpPr>
          <p:nvPr>
            <p:ph type="body" idx="1"/>
          </p:nvPr>
        </p:nvSpPr>
        <p:spPr/>
        <p:txBody>
          <a:bodyPr/>
          <a:lstStyle/>
          <a:p>
            <a:pPr>
              <a:lnSpc>
                <a:spcPct val="90000"/>
              </a:lnSpc>
            </a:pPr>
            <a:r>
              <a:rPr lang="en-US" sz="2800" dirty="0" smtClean="0"/>
              <a:t>Information might be: </a:t>
            </a:r>
          </a:p>
          <a:p>
            <a:pPr>
              <a:lnSpc>
                <a:spcPct val="90000"/>
              </a:lnSpc>
              <a:buFont typeface="Wingdings" pitchFamily="2" charset="2"/>
              <a:buNone/>
            </a:pPr>
            <a:r>
              <a:rPr lang="en-US" sz="2800" dirty="0" smtClean="0"/>
              <a:t>		processed faster, </a:t>
            </a:r>
          </a:p>
          <a:p>
            <a:pPr lvl="1">
              <a:lnSpc>
                <a:spcPct val="90000"/>
              </a:lnSpc>
              <a:buFont typeface="Wingdings" pitchFamily="2" charset="2"/>
              <a:buNone/>
            </a:pPr>
            <a:r>
              <a:rPr lang="en-US" dirty="0" smtClean="0">
                <a:solidFill>
                  <a:schemeClr val="tx1"/>
                </a:solidFill>
              </a:rPr>
              <a:t>	shared by different parts of the </a:t>
            </a:r>
            <a:r>
              <a:rPr lang="en-US" dirty="0" err="1" smtClean="0">
                <a:solidFill>
                  <a:schemeClr val="tx1"/>
                </a:solidFill>
              </a:rPr>
              <a:t>organisation</a:t>
            </a:r>
            <a:r>
              <a:rPr lang="en-US" dirty="0" smtClean="0">
                <a:solidFill>
                  <a:schemeClr val="tx1"/>
                </a:solidFill>
              </a:rPr>
              <a:t> and </a:t>
            </a:r>
          </a:p>
          <a:p>
            <a:pPr>
              <a:lnSpc>
                <a:spcPct val="90000"/>
              </a:lnSpc>
              <a:buFont typeface="Wingdings" pitchFamily="2" charset="2"/>
              <a:buNone/>
            </a:pPr>
            <a:r>
              <a:rPr lang="en-US" sz="2800" dirty="0" smtClean="0"/>
              <a:t>		will be up-to-the-minute. </a:t>
            </a:r>
          </a:p>
          <a:p>
            <a:pPr lvl="1">
              <a:lnSpc>
                <a:spcPct val="90000"/>
              </a:lnSpc>
              <a:buFont typeface="Wingdings" pitchFamily="2" charset="2"/>
              <a:buNone/>
            </a:pPr>
            <a:r>
              <a:rPr lang="en-US" dirty="0" smtClean="0">
                <a:solidFill>
                  <a:schemeClr val="tx1"/>
                </a:solidFill>
              </a:rPr>
              <a:t>If information is out of date it can be changed quickly and easily.</a:t>
            </a:r>
          </a:p>
          <a:p>
            <a:pPr>
              <a:lnSpc>
                <a:spcPct val="90000"/>
              </a:lnSpc>
            </a:pPr>
            <a:endParaRPr lang="en-US" sz="2800" dirty="0" smtClean="0"/>
          </a:p>
          <a:p>
            <a:pPr>
              <a:lnSpc>
                <a:spcPct val="90000"/>
              </a:lnSpc>
            </a:pPr>
            <a:r>
              <a:rPr lang="en-US" sz="2800" dirty="0" smtClean="0"/>
              <a:t>An example of all of these is a </a:t>
            </a:r>
            <a:r>
              <a:rPr lang="en-US" sz="2800" u="sng" dirty="0" smtClean="0"/>
              <a:t>database</a:t>
            </a:r>
            <a:r>
              <a:rPr lang="en-US" sz="2800"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80562C1-169E-4F81-B991-B1FF6462706D}" type="slidenum">
              <a:rPr lang="en-US"/>
              <a:pPr>
                <a:defRPr/>
              </a:pPr>
              <a:t>14</a:t>
            </a:fld>
            <a:endParaRPr lang="en-US"/>
          </a:p>
        </p:txBody>
      </p:sp>
      <p:sp>
        <p:nvSpPr>
          <p:cNvPr id="15364" name="Rectangle 2"/>
          <p:cNvSpPr>
            <a:spLocks noGrp="1" noChangeArrowheads="1"/>
          </p:cNvSpPr>
          <p:nvPr>
            <p:ph type="title"/>
          </p:nvPr>
        </p:nvSpPr>
        <p:spPr>
          <a:xfrm>
            <a:off x="457200" y="274638"/>
            <a:ext cx="8363272" cy="1143000"/>
          </a:xfrm>
        </p:spPr>
        <p:txBody>
          <a:bodyPr>
            <a:normAutofit/>
          </a:bodyPr>
          <a:lstStyle/>
          <a:p>
            <a:r>
              <a:rPr lang="en-GB" sz="3000" dirty="0" smtClean="0"/>
              <a:t>The Role of Information in Organisations (4)</a:t>
            </a:r>
            <a:endParaRPr lang="en-US" sz="3000" dirty="0" smtClean="0"/>
          </a:p>
        </p:txBody>
      </p:sp>
      <p:sp>
        <p:nvSpPr>
          <p:cNvPr id="15365" name="Rectangle 3"/>
          <p:cNvSpPr>
            <a:spLocks noGrp="1" noChangeArrowheads="1"/>
          </p:cNvSpPr>
          <p:nvPr>
            <p:ph type="body" idx="1"/>
          </p:nvPr>
        </p:nvSpPr>
        <p:spPr/>
        <p:txBody>
          <a:bodyPr/>
          <a:lstStyle/>
          <a:p>
            <a:r>
              <a:rPr lang="en-US" sz="2800" dirty="0" smtClean="0"/>
              <a:t>To help an </a:t>
            </a:r>
            <a:r>
              <a:rPr lang="en-US" sz="2800" dirty="0" err="1" smtClean="0"/>
              <a:t>organisation</a:t>
            </a:r>
            <a:r>
              <a:rPr lang="en-US" sz="2800" dirty="0" smtClean="0"/>
              <a:t> to make decisions about what sort of business to do - for example, to allow a factory to decide what range of products to make, the factory must be able to gather information on what will sell (and so what is worth manufacturing).</a:t>
            </a:r>
          </a:p>
          <a:p>
            <a:endParaRPr lang="en-US" sz="2800" dirty="0" smtClean="0"/>
          </a:p>
          <a:p>
            <a:r>
              <a:rPr lang="en-US" sz="2800" dirty="0" smtClean="0"/>
              <a:t>For </a:t>
            </a:r>
            <a:r>
              <a:rPr lang="en-US" sz="2800" dirty="0" smtClean="0"/>
              <a:t>this the factory will need information about the productivity of each of the items.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EE58B557-6316-4ECC-9FD7-7FCA026F20B3}" type="slidenum">
              <a:rPr lang="en-US"/>
              <a:pPr>
                <a:defRPr/>
              </a:pPr>
              <a:t>15</a:t>
            </a:fld>
            <a:endParaRPr lang="en-US"/>
          </a:p>
        </p:txBody>
      </p:sp>
      <p:sp>
        <p:nvSpPr>
          <p:cNvPr id="16388" name="Rectangle 2"/>
          <p:cNvSpPr>
            <a:spLocks noGrp="1" noChangeArrowheads="1"/>
          </p:cNvSpPr>
          <p:nvPr>
            <p:ph type="title"/>
          </p:nvPr>
        </p:nvSpPr>
        <p:spPr>
          <a:xfrm>
            <a:off x="457200" y="274638"/>
            <a:ext cx="8363272" cy="1143000"/>
          </a:xfrm>
        </p:spPr>
        <p:txBody>
          <a:bodyPr>
            <a:normAutofit/>
          </a:bodyPr>
          <a:lstStyle/>
          <a:p>
            <a:r>
              <a:rPr lang="en-GB" sz="3000" dirty="0" smtClean="0"/>
              <a:t>The Role of Information in Organisations (5)</a:t>
            </a:r>
            <a:endParaRPr lang="en-US" sz="3000" dirty="0" smtClean="0"/>
          </a:p>
        </p:txBody>
      </p:sp>
      <p:sp>
        <p:nvSpPr>
          <p:cNvPr id="16389" name="Rectangle 3"/>
          <p:cNvSpPr>
            <a:spLocks noGrp="1" noChangeArrowheads="1"/>
          </p:cNvSpPr>
          <p:nvPr>
            <p:ph type="body" idx="1"/>
          </p:nvPr>
        </p:nvSpPr>
        <p:spPr/>
        <p:txBody>
          <a:bodyPr/>
          <a:lstStyle/>
          <a:p>
            <a:r>
              <a:rPr lang="en-US" sz="2800" smtClean="0"/>
              <a:t>The organisation must collect information on the production costs and investment needed for the manufacture of each item.</a:t>
            </a:r>
          </a:p>
          <a:p>
            <a:endParaRPr lang="en-US" sz="2800" smtClean="0"/>
          </a:p>
          <a:p>
            <a:r>
              <a:rPr lang="en-US" sz="2800" smtClean="0"/>
              <a:t>Identifiable factors will each make up the important elements of the decision-making process.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6C0DCEF-F7FC-484A-A6F2-A2A811E9BAD7}" type="slidenum">
              <a:rPr lang="en-US"/>
              <a:pPr>
                <a:defRPr/>
              </a:pPr>
              <a:t>16</a:t>
            </a:fld>
            <a:endParaRPr lang="en-US"/>
          </a:p>
        </p:txBody>
      </p:sp>
      <p:sp>
        <p:nvSpPr>
          <p:cNvPr id="17412" name="Rectangle 2"/>
          <p:cNvSpPr>
            <a:spLocks noGrp="1" noChangeArrowheads="1"/>
          </p:cNvSpPr>
          <p:nvPr>
            <p:ph type="title"/>
          </p:nvPr>
        </p:nvSpPr>
        <p:spPr>
          <a:xfrm>
            <a:off x="457200" y="274638"/>
            <a:ext cx="8363272" cy="1143000"/>
          </a:xfrm>
        </p:spPr>
        <p:txBody>
          <a:bodyPr>
            <a:normAutofit/>
          </a:bodyPr>
          <a:lstStyle/>
          <a:p>
            <a:r>
              <a:rPr lang="en-GB" sz="3000" dirty="0" smtClean="0"/>
              <a:t>The Role of Information in Organisations (6)</a:t>
            </a:r>
            <a:endParaRPr lang="en-US" sz="3000" dirty="0" smtClean="0"/>
          </a:p>
        </p:txBody>
      </p:sp>
      <p:sp>
        <p:nvSpPr>
          <p:cNvPr id="17413" name="Rectangle 3"/>
          <p:cNvSpPr>
            <a:spLocks noGrp="1" noChangeArrowheads="1"/>
          </p:cNvSpPr>
          <p:nvPr>
            <p:ph type="body" idx="1"/>
          </p:nvPr>
        </p:nvSpPr>
        <p:spPr/>
        <p:txBody>
          <a:bodyPr/>
          <a:lstStyle/>
          <a:p>
            <a:r>
              <a:rPr lang="en-US" sz="2800" dirty="0" smtClean="0"/>
              <a:t>Example factors;</a:t>
            </a:r>
          </a:p>
          <a:p>
            <a:pPr lvl="2">
              <a:buFont typeface="Wingdings" pitchFamily="2" charset="2"/>
              <a:buNone/>
            </a:pPr>
            <a:r>
              <a:rPr lang="en-US" sz="2600" dirty="0" smtClean="0"/>
              <a:t>market price, </a:t>
            </a:r>
          </a:p>
          <a:p>
            <a:pPr lvl="2">
              <a:buFont typeface="Wingdings" pitchFamily="2" charset="2"/>
              <a:buNone/>
            </a:pPr>
            <a:r>
              <a:rPr lang="en-US" sz="2600" dirty="0" smtClean="0"/>
              <a:t>sales volume, </a:t>
            </a:r>
          </a:p>
          <a:p>
            <a:pPr lvl="2">
              <a:buFont typeface="Wingdings" pitchFamily="2" charset="2"/>
              <a:buNone/>
            </a:pPr>
            <a:r>
              <a:rPr lang="en-US" sz="2600" dirty="0" smtClean="0"/>
              <a:t>existing products, </a:t>
            </a:r>
          </a:p>
          <a:p>
            <a:pPr lvl="2">
              <a:buFont typeface="Wingdings" pitchFamily="2" charset="2"/>
              <a:buNone/>
            </a:pPr>
            <a:r>
              <a:rPr lang="en-US" sz="2600" dirty="0" smtClean="0"/>
              <a:t>raw materials costs, </a:t>
            </a:r>
          </a:p>
          <a:p>
            <a:pPr lvl="2">
              <a:buFont typeface="Wingdings" pitchFamily="2" charset="2"/>
              <a:buNone/>
            </a:pPr>
            <a:r>
              <a:rPr lang="en-US" sz="2600" dirty="0" smtClean="0"/>
              <a:t>sales outlets and </a:t>
            </a:r>
          </a:p>
          <a:p>
            <a:pPr lvl="2">
              <a:buFont typeface="Wingdings" pitchFamily="2" charset="2"/>
              <a:buNone/>
            </a:pPr>
            <a:r>
              <a:rPr lang="en-US" sz="2600" dirty="0" smtClean="0"/>
              <a:t>production location </a:t>
            </a:r>
          </a:p>
          <a:p>
            <a:endParaRPr lang="en-US"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0AFD34C-F2D4-4800-A479-93AA7DE0174D}" type="slidenum">
              <a:rPr lang="en-US"/>
              <a:pPr>
                <a:defRPr/>
              </a:pPr>
              <a:t>17</a:t>
            </a:fld>
            <a:endParaRPr lang="en-US"/>
          </a:p>
        </p:txBody>
      </p:sp>
      <p:sp>
        <p:nvSpPr>
          <p:cNvPr id="18436" name="Rectangle 2"/>
          <p:cNvSpPr>
            <a:spLocks noGrp="1" noChangeArrowheads="1"/>
          </p:cNvSpPr>
          <p:nvPr>
            <p:ph type="title"/>
          </p:nvPr>
        </p:nvSpPr>
        <p:spPr/>
        <p:txBody>
          <a:bodyPr>
            <a:noAutofit/>
          </a:bodyPr>
          <a:lstStyle/>
          <a:p>
            <a:r>
              <a:rPr lang="en-GB" sz="3400" dirty="0" smtClean="0"/>
              <a:t>Information for Outside Organisations</a:t>
            </a:r>
            <a:endParaRPr lang="en-US" sz="3400" dirty="0" smtClean="0"/>
          </a:p>
        </p:txBody>
      </p:sp>
      <p:sp>
        <p:nvSpPr>
          <p:cNvPr id="18437" name="Rectangle 3"/>
          <p:cNvSpPr>
            <a:spLocks noGrp="1" noChangeArrowheads="1"/>
          </p:cNvSpPr>
          <p:nvPr>
            <p:ph type="body" idx="1"/>
          </p:nvPr>
        </p:nvSpPr>
        <p:spPr/>
        <p:txBody>
          <a:bodyPr/>
          <a:lstStyle/>
          <a:p>
            <a:r>
              <a:rPr lang="en-US" sz="2800" smtClean="0"/>
              <a:t>Organisations hold a lot of information because of their involvement with other organisations and individuals.</a:t>
            </a:r>
          </a:p>
          <a:p>
            <a:endParaRPr lang="en-US" sz="2800" smtClean="0"/>
          </a:p>
          <a:p>
            <a:r>
              <a:rPr lang="en-US" sz="2800" smtClean="0"/>
              <a:t>They exchange information with other organisations to operate efficiently or within the law.</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6B7DEF7-D78F-41DB-893C-789931777A20}" type="slidenum">
              <a:rPr lang="en-US"/>
              <a:pPr>
                <a:defRPr/>
              </a:pPr>
              <a:t>18</a:t>
            </a:fld>
            <a:endParaRPr lang="en-US"/>
          </a:p>
        </p:txBody>
      </p:sp>
      <p:sp>
        <p:nvSpPr>
          <p:cNvPr id="19460" name="Rectangle 2"/>
          <p:cNvSpPr>
            <a:spLocks noGrp="1" noChangeArrowheads="1"/>
          </p:cNvSpPr>
          <p:nvPr>
            <p:ph type="title"/>
          </p:nvPr>
        </p:nvSpPr>
        <p:spPr/>
        <p:txBody>
          <a:bodyPr>
            <a:normAutofit/>
          </a:bodyPr>
          <a:lstStyle/>
          <a:p>
            <a:r>
              <a:rPr lang="en-GB" sz="3000" dirty="0" smtClean="0"/>
              <a:t>Information for Outside Organisations (2)</a:t>
            </a:r>
            <a:endParaRPr lang="en-US" sz="3000" dirty="0" smtClean="0"/>
          </a:p>
        </p:txBody>
      </p:sp>
      <p:sp>
        <p:nvSpPr>
          <p:cNvPr id="19461" name="Rectangle 3"/>
          <p:cNvSpPr>
            <a:spLocks noGrp="1" noChangeArrowheads="1"/>
          </p:cNvSpPr>
          <p:nvPr>
            <p:ph type="body" idx="1"/>
          </p:nvPr>
        </p:nvSpPr>
        <p:spPr/>
        <p:txBody>
          <a:bodyPr/>
          <a:lstStyle/>
          <a:p>
            <a:r>
              <a:rPr lang="en-US" sz="2800" dirty="0" smtClean="0"/>
              <a:t>Business </a:t>
            </a:r>
            <a:r>
              <a:rPr lang="en-US" sz="2800" dirty="0" err="1" smtClean="0"/>
              <a:t>organisations</a:t>
            </a:r>
            <a:r>
              <a:rPr lang="en-US" sz="2800" dirty="0" smtClean="0"/>
              <a:t> will exchange information with parties outside such as;</a:t>
            </a:r>
          </a:p>
          <a:p>
            <a:pPr lvl="2">
              <a:buFont typeface="Wingdings" pitchFamily="2" charset="2"/>
              <a:buNone/>
            </a:pPr>
            <a:r>
              <a:rPr lang="en-US" sz="2400" dirty="0" smtClean="0"/>
              <a:t>customers,</a:t>
            </a:r>
          </a:p>
          <a:p>
            <a:pPr lvl="2">
              <a:buFont typeface="Wingdings" pitchFamily="2" charset="2"/>
              <a:buNone/>
            </a:pPr>
            <a:r>
              <a:rPr lang="en-US" sz="2400" dirty="0" smtClean="0"/>
              <a:t>suppliers,</a:t>
            </a:r>
          </a:p>
          <a:p>
            <a:pPr lvl="2">
              <a:buFont typeface="Wingdings" pitchFamily="2" charset="2"/>
              <a:buNone/>
            </a:pPr>
            <a:r>
              <a:rPr lang="en-US" sz="2400" dirty="0" smtClean="0"/>
              <a:t>other businesses,</a:t>
            </a:r>
          </a:p>
          <a:p>
            <a:pPr lvl="2">
              <a:buFont typeface="Wingdings" pitchFamily="2" charset="2"/>
              <a:buNone/>
            </a:pPr>
            <a:r>
              <a:rPr lang="en-US" sz="2400" dirty="0" smtClean="0"/>
              <a:t>shareholders,</a:t>
            </a:r>
          </a:p>
          <a:p>
            <a:pPr lvl="2">
              <a:buFont typeface="Wingdings" pitchFamily="2" charset="2"/>
              <a:buNone/>
            </a:pPr>
            <a:r>
              <a:rPr lang="en-US" sz="2400" dirty="0" smtClean="0"/>
              <a:t>trade unions,</a:t>
            </a:r>
          </a:p>
          <a:p>
            <a:pPr lvl="2">
              <a:buFont typeface="Wingdings" pitchFamily="2" charset="2"/>
              <a:buNone/>
            </a:pPr>
            <a:r>
              <a:rPr lang="en-US" sz="2400" dirty="0" smtClean="0"/>
              <a:t>banks,</a:t>
            </a:r>
          </a:p>
          <a:p>
            <a:pPr lvl="2">
              <a:buFont typeface="Wingdings" pitchFamily="2" charset="2"/>
              <a:buNone/>
            </a:pPr>
            <a:r>
              <a:rPr lang="en-US" sz="2400" dirty="0" smtClean="0"/>
              <a:t>local government,</a:t>
            </a:r>
          </a:p>
          <a:p>
            <a:pPr lvl="2">
              <a:buFont typeface="Wingdings" pitchFamily="2" charset="2"/>
              <a:buNone/>
            </a:pPr>
            <a:r>
              <a:rPr lang="en-US" sz="2400" dirty="0" smtClean="0"/>
              <a:t>central government to name but a few.</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3CD29C4B-4DFE-46A7-84C9-2FE53B198E55}" type="slidenum">
              <a:rPr lang="en-US"/>
              <a:pPr>
                <a:defRPr/>
              </a:pPr>
              <a:t>19</a:t>
            </a:fld>
            <a:endParaRPr lang="en-US"/>
          </a:p>
        </p:txBody>
      </p:sp>
      <p:sp>
        <p:nvSpPr>
          <p:cNvPr id="20484" name="Rectangle 2"/>
          <p:cNvSpPr>
            <a:spLocks noGrp="1" noChangeArrowheads="1"/>
          </p:cNvSpPr>
          <p:nvPr>
            <p:ph type="title"/>
          </p:nvPr>
        </p:nvSpPr>
        <p:spPr/>
        <p:txBody>
          <a:bodyPr>
            <a:normAutofit/>
          </a:bodyPr>
          <a:lstStyle/>
          <a:p>
            <a:r>
              <a:rPr lang="en-GB" sz="3000" dirty="0" smtClean="0"/>
              <a:t>Information for Outside Organisations (3)</a:t>
            </a:r>
            <a:endParaRPr lang="en-US" sz="3000" dirty="0" smtClean="0"/>
          </a:p>
        </p:txBody>
      </p:sp>
      <p:sp>
        <p:nvSpPr>
          <p:cNvPr id="20485" name="Rectangle 3"/>
          <p:cNvSpPr>
            <a:spLocks noGrp="1" noChangeArrowheads="1"/>
          </p:cNvSpPr>
          <p:nvPr>
            <p:ph type="body" idx="1"/>
          </p:nvPr>
        </p:nvSpPr>
        <p:spPr/>
        <p:txBody>
          <a:bodyPr/>
          <a:lstStyle/>
          <a:p>
            <a:r>
              <a:rPr lang="en-US" sz="2800" smtClean="0"/>
              <a:t>For such exchanges of information to take place efficiently, an organisation must organise the way it handles its information. </a:t>
            </a:r>
          </a:p>
          <a:p>
            <a:r>
              <a:rPr lang="en-US" sz="2800" smtClean="0"/>
              <a:t>For example, an organisation might choose to set up departments to take responsibility for controlled information-flow in sections of the whole organisation.</a:t>
            </a: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157B202-3FF9-4629-A64C-D419CD9A547D}" type="slidenum">
              <a:rPr lang="en-US"/>
              <a:pPr>
                <a:defRPr/>
              </a:pPr>
              <a:t>2</a:t>
            </a:fld>
            <a:endParaRPr lang="en-US"/>
          </a:p>
        </p:txBody>
      </p:sp>
      <p:sp>
        <p:nvSpPr>
          <p:cNvPr id="5124" name="Rectangle 2"/>
          <p:cNvSpPr>
            <a:spLocks noGrp="1" noChangeArrowheads="1"/>
          </p:cNvSpPr>
          <p:nvPr>
            <p:ph type="title"/>
          </p:nvPr>
        </p:nvSpPr>
        <p:spPr/>
        <p:txBody>
          <a:bodyPr>
            <a:normAutofit/>
          </a:bodyPr>
          <a:lstStyle/>
          <a:p>
            <a:r>
              <a:rPr lang="en-GB" dirty="0" smtClean="0"/>
              <a:t>Information in Organisations</a:t>
            </a:r>
            <a:endParaRPr lang="en-US" dirty="0" smtClean="0"/>
          </a:p>
        </p:txBody>
      </p:sp>
      <p:sp>
        <p:nvSpPr>
          <p:cNvPr id="5125" name="Rectangle 3"/>
          <p:cNvSpPr>
            <a:spLocks noGrp="1" noChangeArrowheads="1"/>
          </p:cNvSpPr>
          <p:nvPr>
            <p:ph type="body" idx="1"/>
          </p:nvPr>
        </p:nvSpPr>
        <p:spPr/>
        <p:txBody>
          <a:bodyPr/>
          <a:lstStyle/>
          <a:p>
            <a:r>
              <a:rPr lang="en-US" sz="2800" dirty="0" smtClean="0"/>
              <a:t>Most </a:t>
            </a:r>
            <a:r>
              <a:rPr lang="en-US" sz="2800" u="sng" dirty="0" smtClean="0"/>
              <a:t>business</a:t>
            </a:r>
            <a:r>
              <a:rPr lang="en-US" sz="2800" dirty="0" smtClean="0"/>
              <a:t> </a:t>
            </a:r>
            <a:r>
              <a:rPr lang="en-US" sz="2800" dirty="0" err="1" smtClean="0"/>
              <a:t>organisations</a:t>
            </a:r>
            <a:r>
              <a:rPr lang="en-US" sz="2800" dirty="0" smtClean="0"/>
              <a:t> exist to make a profit. </a:t>
            </a:r>
          </a:p>
          <a:p>
            <a:endParaRPr lang="en-US" sz="2800" dirty="0" smtClean="0"/>
          </a:p>
          <a:p>
            <a:r>
              <a:rPr lang="en-US" sz="2800" dirty="0" smtClean="0"/>
              <a:t>They attempt to attain profit by providing products and/or services to customers.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0915C717-3024-40D2-90B8-F12ED7FDDF00}" type="slidenum">
              <a:rPr lang="en-US"/>
              <a:pPr>
                <a:defRPr/>
              </a:pPr>
              <a:t>20</a:t>
            </a:fld>
            <a:endParaRPr lang="en-US"/>
          </a:p>
        </p:txBody>
      </p:sp>
      <p:sp>
        <p:nvSpPr>
          <p:cNvPr id="21508" name="Rectangle 2"/>
          <p:cNvSpPr>
            <a:spLocks noGrp="1" noChangeArrowheads="1"/>
          </p:cNvSpPr>
          <p:nvPr>
            <p:ph type="title"/>
          </p:nvPr>
        </p:nvSpPr>
        <p:spPr/>
        <p:txBody>
          <a:bodyPr>
            <a:normAutofit/>
          </a:bodyPr>
          <a:lstStyle/>
          <a:p>
            <a:r>
              <a:rPr lang="en-GB" sz="3000" dirty="0" smtClean="0"/>
              <a:t>Information for Outside Organisations (4)</a:t>
            </a:r>
            <a:endParaRPr lang="en-US" sz="3000" dirty="0" smtClean="0"/>
          </a:p>
        </p:txBody>
      </p:sp>
      <p:sp>
        <p:nvSpPr>
          <p:cNvPr id="21509" name="Rectangle 3"/>
          <p:cNvSpPr>
            <a:spLocks noGrp="1" noChangeArrowheads="1"/>
          </p:cNvSpPr>
          <p:nvPr>
            <p:ph type="body" idx="1"/>
          </p:nvPr>
        </p:nvSpPr>
        <p:spPr/>
        <p:txBody>
          <a:bodyPr/>
          <a:lstStyle/>
          <a:p>
            <a:pPr>
              <a:lnSpc>
                <a:spcPct val="90000"/>
              </a:lnSpc>
            </a:pPr>
            <a:r>
              <a:rPr lang="en-US" sz="2800" dirty="0" smtClean="0"/>
              <a:t>Top management may make decisions about the </a:t>
            </a:r>
            <a:r>
              <a:rPr lang="en-US" sz="2800" dirty="0" err="1" smtClean="0"/>
              <a:t>organisation</a:t>
            </a:r>
            <a:r>
              <a:rPr lang="en-US" sz="2800" dirty="0" smtClean="0"/>
              <a:t> and formulate policies based on such information as market trends, the </a:t>
            </a:r>
            <a:r>
              <a:rPr lang="en-US" sz="2800" dirty="0" err="1" smtClean="0"/>
              <a:t>organisation's</a:t>
            </a:r>
            <a:r>
              <a:rPr lang="en-US" sz="2800" dirty="0" smtClean="0"/>
              <a:t> competitors and similar types of information. </a:t>
            </a:r>
          </a:p>
          <a:p>
            <a:pPr>
              <a:lnSpc>
                <a:spcPct val="90000"/>
              </a:lnSpc>
            </a:pPr>
            <a:r>
              <a:rPr lang="en-US" sz="2800" dirty="0" smtClean="0"/>
              <a:t>Middle management requires information about future orders, targets to be met and policies that must be implemented. </a:t>
            </a:r>
            <a:endParaRPr lang="en-US" sz="21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99E2259-C7B8-48DC-A77F-076B736E6F3C}" type="slidenum">
              <a:rPr lang="en-US"/>
              <a:pPr>
                <a:defRPr/>
              </a:pPr>
              <a:t>21</a:t>
            </a:fld>
            <a:endParaRPr lang="en-US"/>
          </a:p>
        </p:txBody>
      </p:sp>
      <p:sp>
        <p:nvSpPr>
          <p:cNvPr id="22532" name="Rectangle 2"/>
          <p:cNvSpPr>
            <a:spLocks noGrp="1" noChangeArrowheads="1"/>
          </p:cNvSpPr>
          <p:nvPr>
            <p:ph type="title"/>
          </p:nvPr>
        </p:nvSpPr>
        <p:spPr/>
        <p:txBody>
          <a:bodyPr>
            <a:normAutofit/>
          </a:bodyPr>
          <a:lstStyle/>
          <a:p>
            <a:r>
              <a:rPr lang="en-GB" sz="3000" dirty="0" smtClean="0"/>
              <a:t>Information for Outside Organisations (5)</a:t>
            </a:r>
            <a:endParaRPr lang="en-US" sz="3000" dirty="0" smtClean="0"/>
          </a:p>
        </p:txBody>
      </p:sp>
      <p:sp>
        <p:nvSpPr>
          <p:cNvPr id="22533" name="Rectangle 3"/>
          <p:cNvSpPr>
            <a:spLocks noGrp="1" noChangeArrowheads="1"/>
          </p:cNvSpPr>
          <p:nvPr>
            <p:ph type="body" idx="1"/>
          </p:nvPr>
        </p:nvSpPr>
        <p:spPr/>
        <p:txBody>
          <a:bodyPr/>
          <a:lstStyle/>
          <a:p>
            <a:r>
              <a:rPr lang="en-US" sz="2800" smtClean="0"/>
              <a:t>Supervisory management often requires immediate and rapidly-changing information such as order filling and staffing information - schedules and suchlike.</a:t>
            </a:r>
          </a:p>
          <a:p>
            <a:r>
              <a:rPr lang="en-US" sz="2800" smtClean="0"/>
              <a:t>Computers can help manage information for each of these sorts of managers and ‘systems’ can be used to gather, hold and distribute information relevant to each of them.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5ABFBB48-514D-4894-BD4C-B11713AD363E}" type="slidenum">
              <a:rPr lang="en-US"/>
              <a:pPr>
                <a:defRPr/>
              </a:pPr>
              <a:t>22</a:t>
            </a:fld>
            <a:endParaRPr lang="en-US"/>
          </a:p>
        </p:txBody>
      </p:sp>
      <p:sp>
        <p:nvSpPr>
          <p:cNvPr id="23556" name="Rectangle 2"/>
          <p:cNvSpPr>
            <a:spLocks noGrp="1" noChangeArrowheads="1"/>
          </p:cNvSpPr>
          <p:nvPr>
            <p:ph type="title"/>
          </p:nvPr>
        </p:nvSpPr>
        <p:spPr/>
        <p:txBody>
          <a:bodyPr>
            <a:normAutofit/>
          </a:bodyPr>
          <a:lstStyle/>
          <a:p>
            <a:r>
              <a:rPr lang="en-GB" sz="3600" dirty="0" smtClean="0"/>
              <a:t>How Critical are Computer Systems?</a:t>
            </a:r>
            <a:endParaRPr lang="en-US" sz="3600" dirty="0" smtClean="0"/>
          </a:p>
        </p:txBody>
      </p:sp>
      <p:sp>
        <p:nvSpPr>
          <p:cNvPr id="23557" name="Rectangle 3"/>
          <p:cNvSpPr>
            <a:spLocks noGrp="1" noChangeArrowheads="1"/>
          </p:cNvSpPr>
          <p:nvPr>
            <p:ph type="body" idx="1"/>
          </p:nvPr>
        </p:nvSpPr>
        <p:spPr/>
        <p:txBody>
          <a:bodyPr/>
          <a:lstStyle/>
          <a:p>
            <a:r>
              <a:rPr lang="en-US" sz="2600" dirty="0" smtClean="0"/>
              <a:t>Banks, for example, need Information Technology (IT). Without computing retail banking would break down. </a:t>
            </a:r>
          </a:p>
          <a:p>
            <a:r>
              <a:rPr lang="en-US" sz="2600" dirty="0" smtClean="0"/>
              <a:t>Government health and social welfare agencies (departments) need IT. Distributed processing and large databases are needed for such an establishment.</a:t>
            </a:r>
          </a:p>
          <a:p>
            <a:r>
              <a:rPr lang="en-US" sz="2600" dirty="0" smtClean="0"/>
              <a:t>Other government sectors such as the Revenue Commissioners require complex and secure information systems.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IE" dirty="0" smtClean="0"/>
              <a:t>Computers in Mathematics</a:t>
            </a:r>
            <a:endParaRPr lang="en-US" dirty="0" smtClean="0"/>
          </a:p>
        </p:txBody>
      </p:sp>
      <p:sp>
        <p:nvSpPr>
          <p:cNvPr id="44035" name="Content Placeholder 2"/>
          <p:cNvSpPr>
            <a:spLocks noGrp="1"/>
          </p:cNvSpPr>
          <p:nvPr>
            <p:ph idx="1"/>
          </p:nvPr>
        </p:nvSpPr>
        <p:spPr/>
        <p:txBody>
          <a:bodyPr rtlCol="0">
            <a:normAutofit/>
          </a:bodyPr>
          <a:lstStyle/>
          <a:p>
            <a:pPr fontAlgn="auto">
              <a:spcAft>
                <a:spcPts val="0"/>
              </a:spcAft>
              <a:buNone/>
              <a:defRPr/>
            </a:pPr>
            <a:r>
              <a:rPr lang="en-IE" sz="2200" dirty="0" smtClean="0"/>
              <a:t>Models and simulators</a:t>
            </a:r>
            <a:endParaRPr lang="en-US" sz="2200" dirty="0" smtClean="0"/>
          </a:p>
          <a:p>
            <a:pPr fontAlgn="auto">
              <a:spcAft>
                <a:spcPts val="0"/>
              </a:spcAft>
              <a:defRPr/>
            </a:pPr>
            <a:r>
              <a:rPr lang="en-US" sz="2200" dirty="0" smtClean="0"/>
              <a:t>Abstraction/simplification – a mathematician can approximate values using the principles of abstraction, using a computer to refine the approximation.</a:t>
            </a:r>
            <a:endParaRPr lang="en-IE" sz="2200" dirty="0" smtClean="0"/>
          </a:p>
          <a:p>
            <a:pPr fontAlgn="auto">
              <a:spcAft>
                <a:spcPts val="0"/>
              </a:spcAft>
              <a:defRPr/>
            </a:pPr>
            <a:r>
              <a:rPr lang="en-IE" sz="2200" dirty="0" smtClean="0"/>
              <a:t>Similarly, in simplification, a complex formula can be simplified by an algorithm. As you may know, algorithms can be turned into computer programs.</a:t>
            </a:r>
            <a:endParaRPr lang="en-US" sz="2200" dirty="0" smtClean="0"/>
          </a:p>
          <a:p>
            <a:pPr fontAlgn="auto">
              <a:spcAft>
                <a:spcPts val="0"/>
              </a:spcAft>
              <a:buNone/>
              <a:defRPr/>
            </a:pPr>
            <a:endParaRPr lang="en-US" sz="2200" dirty="0" smtClean="0"/>
          </a:p>
        </p:txBody>
      </p:sp>
      <p:pic>
        <p:nvPicPr>
          <p:cNvPr id="87042" name="Picture 2" descr="http://t3.gstatic.com/images?q=tbn:ANd9GcRC_ul_sDJapcekL861RApsccm9zMQhunzPwcXg_dneDnZDjSL_"/>
          <p:cNvPicPr>
            <a:picLocks noChangeAspect="1" noChangeArrowheads="1"/>
          </p:cNvPicPr>
          <p:nvPr/>
        </p:nvPicPr>
        <p:blipFill>
          <a:blip r:embed="rId2" cstate="print"/>
          <a:srcRect/>
          <a:stretch>
            <a:fillRect/>
          </a:stretch>
        </p:blipFill>
        <p:spPr bwMode="auto">
          <a:xfrm>
            <a:off x="6084168" y="4509120"/>
            <a:ext cx="2016224" cy="2016225"/>
          </a:xfrm>
          <a:prstGeom prst="rect">
            <a:avLst/>
          </a:prstGeom>
          <a:noFill/>
        </p:spPr>
      </p:pic>
      <p:sp>
        <p:nvSpPr>
          <p:cNvPr id="5" name="TextBox 4"/>
          <p:cNvSpPr txBox="1"/>
          <p:nvPr/>
        </p:nvSpPr>
        <p:spPr>
          <a:xfrm>
            <a:off x="4572000" y="5157192"/>
            <a:ext cx="1656184" cy="307777"/>
          </a:xfrm>
          <a:prstGeom prst="rect">
            <a:avLst/>
          </a:prstGeom>
          <a:noFill/>
        </p:spPr>
        <p:txBody>
          <a:bodyPr wrap="square" rtlCol="0">
            <a:spAutoFit/>
          </a:bodyPr>
          <a:lstStyle/>
          <a:p>
            <a:r>
              <a:rPr lang="en-IE" sz="1400" dirty="0" smtClean="0"/>
              <a:t>A financial model</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r>
              <a:rPr lang="en-IE" dirty="0" smtClean="0"/>
              <a:t>Computers in Mathematics (2)</a:t>
            </a:r>
            <a:endParaRPr lang="en-US" dirty="0" smtClean="0"/>
          </a:p>
        </p:txBody>
      </p:sp>
      <p:sp>
        <p:nvSpPr>
          <p:cNvPr id="3075" name="Content Placeholder 2"/>
          <p:cNvSpPr>
            <a:spLocks noGrp="1"/>
          </p:cNvSpPr>
          <p:nvPr>
            <p:ph idx="1"/>
          </p:nvPr>
        </p:nvSpPr>
        <p:spPr/>
        <p:txBody>
          <a:bodyPr/>
          <a:lstStyle/>
          <a:p>
            <a:r>
              <a:rPr lang="en-US" sz="2200" dirty="0" smtClean="0"/>
              <a:t>If the model is simple enough, you can use traditional mathematics (</a:t>
            </a:r>
            <a:r>
              <a:rPr lang="en-US" sz="2200" dirty="0" err="1" smtClean="0"/>
              <a:t>queueing</a:t>
            </a:r>
            <a:r>
              <a:rPr lang="en-US" sz="2200" dirty="0" smtClean="0"/>
              <a:t> theory, differential equations, linear programming) to get “answers”.</a:t>
            </a:r>
          </a:p>
          <a:p>
            <a:endParaRPr lang="en-US" sz="2200" dirty="0" smtClean="0"/>
          </a:p>
          <a:p>
            <a:r>
              <a:rPr lang="en-US" sz="2200" dirty="0" smtClean="0"/>
              <a:t>Nice in the sense that you get “exact” answers to the model, but this might involve many simplifying assumptions to make the model analytically tractable – will outcomes be valid?</a:t>
            </a:r>
          </a:p>
          <a:p>
            <a:endParaRPr lang="en-US" sz="2200" dirty="0" smtClean="0"/>
          </a:p>
          <a:p>
            <a:r>
              <a:rPr lang="en-US" sz="2200" dirty="0" smtClean="0"/>
              <a:t>Many complex systems require complex models for validity—simulation might be needed.</a:t>
            </a: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normAutofit/>
          </a:bodyPr>
          <a:lstStyle/>
          <a:p>
            <a:r>
              <a:rPr lang="en-IE" dirty="0" smtClean="0"/>
              <a:t>Computers in Mathematics (3)</a:t>
            </a:r>
            <a:endParaRPr lang="en-US" dirty="0" smtClean="0"/>
          </a:p>
        </p:txBody>
      </p:sp>
      <p:sp>
        <p:nvSpPr>
          <p:cNvPr id="44035" name="Content Placeholder 2"/>
          <p:cNvSpPr>
            <a:spLocks noGrp="1"/>
          </p:cNvSpPr>
          <p:nvPr>
            <p:ph idx="1"/>
          </p:nvPr>
        </p:nvSpPr>
        <p:spPr>
          <a:xfrm>
            <a:off x="457200" y="1481138"/>
            <a:ext cx="8229600" cy="4684166"/>
          </a:xfrm>
        </p:spPr>
        <p:txBody>
          <a:bodyPr rtlCol="0">
            <a:normAutofit fontScale="85000" lnSpcReduction="20000"/>
          </a:bodyPr>
          <a:lstStyle/>
          <a:p>
            <a:pPr fontAlgn="auto">
              <a:spcAft>
                <a:spcPts val="0"/>
              </a:spcAft>
              <a:buNone/>
              <a:defRPr/>
            </a:pPr>
            <a:endParaRPr lang="en-US" sz="2600" dirty="0" smtClean="0"/>
          </a:p>
          <a:p>
            <a:pPr fontAlgn="auto">
              <a:spcAft>
                <a:spcPts val="0"/>
              </a:spcAft>
              <a:defRPr/>
            </a:pPr>
            <a:r>
              <a:rPr lang="en-US" sz="2600" dirty="0" smtClean="0"/>
              <a:t>A mathematician can try wide-ranging ideas in mathematical models.</a:t>
            </a:r>
          </a:p>
          <a:p>
            <a:pPr fontAlgn="auto">
              <a:spcAft>
                <a:spcPts val="0"/>
              </a:spcAft>
              <a:defRPr/>
            </a:pPr>
            <a:endParaRPr lang="en-US" sz="2600" dirty="0" smtClean="0"/>
          </a:p>
          <a:p>
            <a:pPr fontAlgn="auto">
              <a:spcAft>
                <a:spcPts val="0"/>
              </a:spcAft>
              <a:defRPr/>
            </a:pPr>
            <a:r>
              <a:rPr lang="en-US" sz="2600" dirty="0" smtClean="0"/>
              <a:t>The mathematician can make her/his mistakes on the computer where they don’t count, rather for real where they </a:t>
            </a:r>
            <a:r>
              <a:rPr lang="en-US" sz="2600" u="sng" dirty="0" smtClean="0"/>
              <a:t>do</a:t>
            </a:r>
            <a:r>
              <a:rPr lang="en-US" sz="2600" dirty="0" smtClean="0"/>
              <a:t> count.</a:t>
            </a:r>
          </a:p>
          <a:p>
            <a:pPr fontAlgn="auto">
              <a:spcAft>
                <a:spcPts val="0"/>
              </a:spcAft>
              <a:buNone/>
              <a:defRPr/>
            </a:pPr>
            <a:r>
              <a:rPr lang="en-US" sz="2600" dirty="0" smtClean="0"/>
              <a:t>	</a:t>
            </a:r>
          </a:p>
          <a:p>
            <a:pPr fontAlgn="auto">
              <a:spcAft>
                <a:spcPts val="0"/>
              </a:spcAft>
              <a:defRPr/>
            </a:pPr>
            <a:r>
              <a:rPr lang="en-US" sz="2600" dirty="0" smtClean="0"/>
              <a:t>The mathematician must deal with issues of model validity.</a:t>
            </a:r>
          </a:p>
          <a:p>
            <a:pPr fontAlgn="auto">
              <a:spcAft>
                <a:spcPts val="0"/>
              </a:spcAft>
              <a:defRPr/>
            </a:pPr>
            <a:endParaRPr lang="en-US" sz="2600" dirty="0" smtClean="0"/>
          </a:p>
          <a:p>
            <a:pPr fontAlgn="auto">
              <a:spcAft>
                <a:spcPts val="0"/>
              </a:spcAft>
              <a:defRPr/>
            </a:pPr>
            <a:r>
              <a:rPr lang="en-US" sz="2600" dirty="0" smtClean="0"/>
              <a:t>Two types of models are:</a:t>
            </a:r>
          </a:p>
          <a:p>
            <a:pPr lvl="1" fontAlgn="auto">
              <a:spcAft>
                <a:spcPts val="0"/>
              </a:spcAft>
              <a:buNone/>
              <a:defRPr/>
            </a:pPr>
            <a:r>
              <a:rPr lang="en-US" sz="2600" dirty="0" smtClean="0"/>
              <a:t>	</a:t>
            </a:r>
            <a:r>
              <a:rPr lang="en-US" sz="2600" dirty="0" smtClean="0">
                <a:solidFill>
                  <a:schemeClr val="tx1"/>
                </a:solidFill>
              </a:rPr>
              <a:t>Physical (iconic)</a:t>
            </a:r>
          </a:p>
          <a:p>
            <a:pPr lvl="1" fontAlgn="auto">
              <a:spcAft>
                <a:spcPts val="0"/>
              </a:spcAft>
              <a:buNone/>
              <a:defRPr/>
            </a:pPr>
            <a:r>
              <a:rPr lang="en-US" sz="2600" dirty="0" smtClean="0">
                <a:solidFill>
                  <a:schemeClr val="tx1"/>
                </a:solidFill>
              </a:rPr>
              <a:t>	Logical/Mathematical such as quantitative and logical assumptions, approximations…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IE" dirty="0" smtClean="0"/>
              <a:t>Computers in Mathematics (4)</a:t>
            </a:r>
            <a:endParaRPr lang="en-US" dirty="0" smtClean="0"/>
          </a:p>
        </p:txBody>
      </p:sp>
      <p:sp>
        <p:nvSpPr>
          <p:cNvPr id="4099" name="Content Placeholder 2"/>
          <p:cNvSpPr>
            <a:spLocks noGrp="1"/>
          </p:cNvSpPr>
          <p:nvPr>
            <p:ph idx="1"/>
          </p:nvPr>
        </p:nvSpPr>
        <p:spPr/>
        <p:txBody>
          <a:bodyPr>
            <a:normAutofit lnSpcReduction="10000"/>
          </a:bodyPr>
          <a:lstStyle/>
          <a:p>
            <a:pPr>
              <a:buNone/>
            </a:pPr>
            <a:r>
              <a:rPr lang="en-IE" sz="2200" dirty="0" smtClean="0"/>
              <a:t>A language and applications</a:t>
            </a:r>
            <a:endParaRPr lang="en-US" sz="2200" dirty="0" smtClean="0"/>
          </a:p>
          <a:p>
            <a:r>
              <a:rPr lang="en-US" sz="2200" dirty="0" smtClean="0"/>
              <a:t>General-purpose languages (FORTRAN)</a:t>
            </a:r>
          </a:p>
          <a:p>
            <a:pPr lvl="1"/>
            <a:r>
              <a:rPr lang="en-US" sz="2200" dirty="0" smtClean="0">
                <a:solidFill>
                  <a:schemeClr val="tx1"/>
                </a:solidFill>
              </a:rPr>
              <a:t>Tedious, low-level, error-prone, but almost complete flexibility.</a:t>
            </a:r>
          </a:p>
          <a:p>
            <a:r>
              <a:rPr lang="en-US" sz="2200" dirty="0" smtClean="0"/>
              <a:t>Support packages of software</a:t>
            </a:r>
          </a:p>
          <a:p>
            <a:pPr lvl="1"/>
            <a:r>
              <a:rPr lang="en-US" sz="2200" dirty="0" smtClean="0">
                <a:solidFill>
                  <a:schemeClr val="tx1"/>
                </a:solidFill>
              </a:rPr>
              <a:t>Subroutines for list processing, bookkeeping, time advance.</a:t>
            </a:r>
          </a:p>
          <a:p>
            <a:pPr lvl="1"/>
            <a:r>
              <a:rPr lang="en-US" sz="2200" dirty="0" smtClean="0">
                <a:solidFill>
                  <a:schemeClr val="tx1"/>
                </a:solidFill>
              </a:rPr>
              <a:t>Widely distributed, widely modified (by mathematicians, via the internet).</a:t>
            </a:r>
          </a:p>
          <a:p>
            <a:r>
              <a:rPr lang="en-US" sz="2200" dirty="0" smtClean="0"/>
              <a:t>Spreadsheets</a:t>
            </a:r>
          </a:p>
          <a:p>
            <a:pPr lvl="1"/>
            <a:r>
              <a:rPr lang="en-US" sz="2200" dirty="0" smtClean="0">
                <a:solidFill>
                  <a:schemeClr val="tx1"/>
                </a:solidFill>
              </a:rPr>
              <a:t>Usually static models.</a:t>
            </a:r>
          </a:p>
          <a:p>
            <a:pPr lvl="1"/>
            <a:r>
              <a:rPr lang="en-US" sz="2200" dirty="0" smtClean="0">
                <a:solidFill>
                  <a:schemeClr val="tx1"/>
                </a:solidFill>
              </a:rPr>
              <a:t>Financial scenarios, distribution sampling, SQC (Statistical Quality 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sz="3800" dirty="0" smtClean="0"/>
              <a:t>What is Computational Chemistry?</a:t>
            </a:r>
          </a:p>
        </p:txBody>
      </p:sp>
      <p:sp>
        <p:nvSpPr>
          <p:cNvPr id="24579" name="Rectangle 3"/>
          <p:cNvSpPr>
            <a:spLocks noGrp="1" noChangeArrowheads="1"/>
          </p:cNvSpPr>
          <p:nvPr>
            <p:ph type="body" idx="1"/>
          </p:nvPr>
        </p:nvSpPr>
        <p:spPr>
          <a:xfrm>
            <a:off x="457200" y="1609416"/>
            <a:ext cx="7427168" cy="4846320"/>
          </a:xfrm>
        </p:spPr>
        <p:txBody>
          <a:bodyPr>
            <a:normAutofit lnSpcReduction="10000"/>
          </a:bodyPr>
          <a:lstStyle/>
          <a:p>
            <a:r>
              <a:rPr lang="en-US" sz="2800" dirty="0" smtClean="0"/>
              <a:t>Computational chemistry is the use of computers to determine the movement, design, electronic effects and configuration of atoms and molecules (without given experimental data) which will give faster results than calculating by hand.</a:t>
            </a:r>
          </a:p>
          <a:p>
            <a:r>
              <a:rPr lang="en-US" sz="2400" dirty="0" smtClean="0"/>
              <a:t>For example: if you wanted to know how similar two drugs are to determine if they will have the same effect. You could experimentally test these, which will take months or computationally </a:t>
            </a:r>
            <a:r>
              <a:rPr lang="en-US" sz="2400" dirty="0" err="1" smtClean="0"/>
              <a:t>analyse</a:t>
            </a:r>
            <a:r>
              <a:rPr lang="en-US" sz="2400" dirty="0" smtClean="0"/>
              <a:t> them which takes minutes.</a:t>
            </a: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Computational chemistry is often based on the understanding of quantum chemistry. With this science, if you are able to look to see how small atoms are effected by binding together then you can apply these systems to larger systems (molecules). This science uses many types of chemistry including physical, organic, biochemistry and inorganic with program design</a:t>
            </a:r>
            <a:r>
              <a:rPr lang="en-US" sz="2800" dirty="0" smtClean="0"/>
              <a:t>.</a:t>
            </a:r>
            <a:endParaRPr lang="en-US" sz="2800" dirty="0"/>
          </a:p>
        </p:txBody>
      </p:sp>
      <p:sp>
        <p:nvSpPr>
          <p:cNvPr id="3" name="Title 2"/>
          <p:cNvSpPr>
            <a:spLocks noGrp="1"/>
          </p:cNvSpPr>
          <p:nvPr>
            <p:ph type="title"/>
          </p:nvPr>
        </p:nvSpPr>
        <p:spPr/>
        <p:txBody>
          <a:bodyPr>
            <a:noAutofit/>
          </a:bodyPr>
          <a:lstStyle/>
          <a:p>
            <a:r>
              <a:rPr lang="en-US" sz="3000" dirty="0"/>
              <a:t>How Does Computational Chemistry Work?</a:t>
            </a:r>
            <a:endParaRPr lang="en-IE" sz="3000"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28</a:t>
            </a:fld>
            <a:endParaRPr lang="en-US"/>
          </a:p>
        </p:txBody>
      </p:sp>
    </p:spTree>
    <p:extLst>
      <p:ext uri="{BB962C8B-B14F-4D97-AF65-F5344CB8AC3E}">
        <p14:creationId xmlns:p14="http://schemas.microsoft.com/office/powerpoint/2010/main" val="4120728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sz="3000" dirty="0" smtClean="0"/>
              <a:t>Why is Computational Chemistry Useful? </a:t>
            </a:r>
          </a:p>
        </p:txBody>
      </p:sp>
      <p:sp>
        <p:nvSpPr>
          <p:cNvPr id="26627" name="Rectangle 3"/>
          <p:cNvSpPr>
            <a:spLocks noGrp="1" noChangeArrowheads="1"/>
          </p:cNvSpPr>
          <p:nvPr>
            <p:ph type="body" idx="1"/>
          </p:nvPr>
        </p:nvSpPr>
        <p:spPr>
          <a:xfrm>
            <a:off x="467544" y="1484784"/>
            <a:ext cx="8087816" cy="4525963"/>
          </a:xfrm>
        </p:spPr>
        <p:txBody>
          <a:bodyPr/>
          <a:lstStyle/>
          <a:p>
            <a:r>
              <a:rPr lang="en-US" sz="2800" dirty="0" smtClean="0"/>
              <a:t>A chemist will want to use computers to help limit failures in the lab. Computational chemistry is most useful when it is able to assist the experimenter by limiting experiment failures.</a:t>
            </a:r>
          </a:p>
          <a:p>
            <a:endParaRPr lang="en-US" sz="2400" dirty="0" smtClean="0"/>
          </a:p>
          <a:p>
            <a:r>
              <a:rPr lang="en-US" sz="2400" dirty="0" smtClean="0"/>
              <a:t>What if you were able to know, within minutes, that a pharmaceutical did not work as well as you might have thought? What if that saved your company millions of Euro?</a:t>
            </a:r>
          </a:p>
          <a:p>
            <a:endParaRPr lang="en-US" sz="2800" i="1" dirty="0" smtClean="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EF21A12-B381-45D1-AAA5-B3EA6F09E1E8}" type="slidenum">
              <a:rPr lang="en-US"/>
              <a:pPr>
                <a:defRPr/>
              </a:pPr>
              <a:t>3</a:t>
            </a:fld>
            <a:endParaRPr lang="en-US"/>
          </a:p>
        </p:txBody>
      </p:sp>
      <p:sp>
        <p:nvSpPr>
          <p:cNvPr id="6148" name="Rectangle 2"/>
          <p:cNvSpPr>
            <a:spLocks noGrp="1" noChangeArrowheads="1"/>
          </p:cNvSpPr>
          <p:nvPr>
            <p:ph type="title"/>
          </p:nvPr>
        </p:nvSpPr>
        <p:spPr/>
        <p:txBody>
          <a:bodyPr>
            <a:normAutofit/>
          </a:bodyPr>
          <a:lstStyle/>
          <a:p>
            <a:r>
              <a:rPr lang="en-GB" dirty="0" smtClean="0"/>
              <a:t>Organisational Structure</a:t>
            </a:r>
            <a:endParaRPr lang="en-US" dirty="0" smtClean="0"/>
          </a:p>
        </p:txBody>
      </p:sp>
      <p:sp>
        <p:nvSpPr>
          <p:cNvPr id="6149" name="Rectangle 3"/>
          <p:cNvSpPr>
            <a:spLocks noGrp="1" noChangeArrowheads="1"/>
          </p:cNvSpPr>
          <p:nvPr>
            <p:ph type="body" idx="1"/>
          </p:nvPr>
        </p:nvSpPr>
        <p:spPr/>
        <p:txBody>
          <a:bodyPr/>
          <a:lstStyle/>
          <a:p>
            <a:r>
              <a:rPr lang="en-US" sz="2800" dirty="0" smtClean="0"/>
              <a:t>The </a:t>
            </a:r>
            <a:r>
              <a:rPr lang="en-US" sz="2800" dirty="0" err="1" smtClean="0"/>
              <a:t>organisation</a:t>
            </a:r>
            <a:r>
              <a:rPr lang="en-US" sz="2800" dirty="0" smtClean="0"/>
              <a:t> is usually best to adopt a structure, usually hierarchical. In this structure are levels such as;</a:t>
            </a:r>
          </a:p>
          <a:p>
            <a:pPr lvl="1"/>
            <a:r>
              <a:rPr lang="en-US" sz="2600" dirty="0" smtClean="0">
                <a:solidFill>
                  <a:schemeClr val="tx1"/>
                </a:solidFill>
              </a:rPr>
              <a:t>senior management,</a:t>
            </a:r>
          </a:p>
          <a:p>
            <a:pPr lvl="1"/>
            <a:r>
              <a:rPr lang="en-US" sz="2600" dirty="0" smtClean="0">
                <a:solidFill>
                  <a:schemeClr val="tx1"/>
                </a:solidFill>
              </a:rPr>
              <a:t>general or middle management,</a:t>
            </a:r>
          </a:p>
          <a:p>
            <a:pPr lvl="1"/>
            <a:r>
              <a:rPr lang="en-US" sz="2600" dirty="0" smtClean="0">
                <a:solidFill>
                  <a:schemeClr val="tx1"/>
                </a:solidFill>
              </a:rPr>
              <a:t>knowledge workers,</a:t>
            </a:r>
          </a:p>
          <a:p>
            <a:pPr lvl="1"/>
            <a:r>
              <a:rPr lang="en-US" sz="2600" dirty="0" smtClean="0">
                <a:solidFill>
                  <a:schemeClr val="tx1"/>
                </a:solidFill>
              </a:rPr>
              <a:t>operational workers.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en-US" sz="3000" dirty="0" smtClean="0"/>
              <a:t>What are the Limitations of Computational Chemistry?</a:t>
            </a:r>
          </a:p>
        </p:txBody>
      </p:sp>
      <p:sp>
        <p:nvSpPr>
          <p:cNvPr id="27651" name="Rectangle 3"/>
          <p:cNvSpPr>
            <a:spLocks noGrp="1" noChangeArrowheads="1"/>
          </p:cNvSpPr>
          <p:nvPr>
            <p:ph type="body" idx="1"/>
          </p:nvPr>
        </p:nvSpPr>
        <p:spPr>
          <a:xfrm>
            <a:off x="467544" y="1556792"/>
            <a:ext cx="8596064" cy="4525963"/>
          </a:xfrm>
        </p:spPr>
        <p:txBody>
          <a:bodyPr/>
          <a:lstStyle/>
          <a:p>
            <a:r>
              <a:rPr lang="en-US" sz="2800" dirty="0" smtClean="0"/>
              <a:t>The limitations of computational chemistry:</a:t>
            </a:r>
          </a:p>
          <a:p>
            <a:pPr lvl="1"/>
            <a:r>
              <a:rPr lang="en-US" sz="2400" dirty="0" smtClean="0">
                <a:solidFill>
                  <a:schemeClr val="tx1"/>
                </a:solidFill>
              </a:rPr>
              <a:t>It only can simulate real conditions if programmed (where the conditions are programmable).</a:t>
            </a:r>
          </a:p>
          <a:p>
            <a:pPr lvl="1"/>
            <a:r>
              <a:rPr lang="en-US" sz="2400" dirty="0" smtClean="0">
                <a:solidFill>
                  <a:schemeClr val="tx1"/>
                </a:solidFill>
              </a:rPr>
              <a:t>Larger systems are less accurate then smaller systems due to divergence.</a:t>
            </a:r>
          </a:p>
          <a:p>
            <a:pPr lvl="1"/>
            <a:r>
              <a:rPr lang="en-US" sz="2400" dirty="0" smtClean="0">
                <a:solidFill>
                  <a:schemeClr val="tx1"/>
                </a:solidFill>
              </a:rPr>
              <a:t>The chemistry needs to be experimentally tested for accuracy. (IE triangulation of experimental results)</a:t>
            </a:r>
          </a:p>
          <a:p>
            <a:pPr lvl="1"/>
            <a:r>
              <a:rPr lang="en-US" sz="2400" dirty="0" smtClean="0">
                <a:solidFill>
                  <a:schemeClr val="tx1"/>
                </a:solidFill>
              </a:rPr>
              <a:t>Computational chemistry does not look at the ‘whole picture’.</a:t>
            </a:r>
          </a:p>
          <a:p>
            <a:pPr lvl="1">
              <a:buFontTx/>
              <a:buNone/>
            </a:pPr>
            <a:endParaRPr lang="en-US" sz="2600" dirty="0" smtClean="0"/>
          </a:p>
          <a:p>
            <a:pPr lvl="1"/>
            <a:endParaRPr lang="en-US" sz="2400" dirty="0" smtClean="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Quantum Mechanics</a:t>
            </a:r>
          </a:p>
        </p:txBody>
      </p:sp>
      <p:sp>
        <p:nvSpPr>
          <p:cNvPr id="28675" name="Rectangle 3"/>
          <p:cNvSpPr>
            <a:spLocks noGrp="1" noChangeArrowheads="1"/>
          </p:cNvSpPr>
          <p:nvPr>
            <p:ph type="body" idx="1"/>
          </p:nvPr>
        </p:nvSpPr>
        <p:spPr/>
        <p:txBody>
          <a:bodyPr/>
          <a:lstStyle/>
          <a:p>
            <a:pPr>
              <a:lnSpc>
                <a:spcPct val="90000"/>
              </a:lnSpc>
            </a:pPr>
            <a:r>
              <a:rPr lang="en-US" dirty="0" smtClean="0"/>
              <a:t>Currently, quantum mechanical programs are used to determine the single point energy, and geometry </a:t>
            </a:r>
            <a:r>
              <a:rPr lang="en-US" dirty="0" err="1" smtClean="0"/>
              <a:t>optimised</a:t>
            </a:r>
            <a:r>
              <a:rPr lang="en-US" dirty="0" smtClean="0"/>
              <a:t> position, of desired molecules. </a:t>
            </a:r>
          </a:p>
          <a:p>
            <a:pPr>
              <a:lnSpc>
                <a:spcPct val="90000"/>
              </a:lnSpc>
            </a:pPr>
            <a:endParaRPr lang="en-US" dirty="0" smtClean="0"/>
          </a:p>
          <a:p>
            <a:pPr>
              <a:lnSpc>
                <a:spcPct val="90000"/>
              </a:lnSpc>
            </a:pPr>
            <a:r>
              <a:rPr lang="en-US" dirty="0" smtClean="0"/>
              <a:t>These programs often maintain a wide array of </a:t>
            </a:r>
            <a:r>
              <a:rPr lang="en-US" u="sng" dirty="0" smtClean="0"/>
              <a:t>models</a:t>
            </a:r>
            <a:r>
              <a:rPr lang="en-US" dirty="0" smtClean="0"/>
              <a:t> to use. </a:t>
            </a: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31</a:t>
            </a:fld>
            <a:endParaRPr lang="en-US"/>
          </a:p>
        </p:txBody>
      </p:sp>
      <p:pic>
        <p:nvPicPr>
          <p:cNvPr id="19458" name="Picture 2" descr="http://t0.gstatic.com/images?q=tbn:ANd9GcQotWCw02pyDXA58GQyCsLnudVCIAeYcKMNKTwoErAl89vBQKkZuA"/>
          <p:cNvPicPr>
            <a:picLocks noChangeAspect="1" noChangeArrowheads="1"/>
          </p:cNvPicPr>
          <p:nvPr/>
        </p:nvPicPr>
        <p:blipFill>
          <a:blip r:embed="rId3" cstate="print"/>
          <a:srcRect/>
          <a:stretch>
            <a:fillRect/>
          </a:stretch>
        </p:blipFill>
        <p:spPr bwMode="auto">
          <a:xfrm>
            <a:off x="5076056" y="4221088"/>
            <a:ext cx="2952328" cy="236421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Molecular Mechanics</a:t>
            </a:r>
          </a:p>
        </p:txBody>
      </p:sp>
      <p:sp>
        <p:nvSpPr>
          <p:cNvPr id="29699" name="Rectangle 3"/>
          <p:cNvSpPr>
            <a:spLocks noGrp="1" noChangeArrowheads="1"/>
          </p:cNvSpPr>
          <p:nvPr>
            <p:ph type="body" idx="1"/>
          </p:nvPr>
        </p:nvSpPr>
        <p:spPr>
          <a:xfrm>
            <a:off x="467544" y="1556792"/>
            <a:ext cx="8229600" cy="4525963"/>
          </a:xfrm>
        </p:spPr>
        <p:txBody>
          <a:bodyPr/>
          <a:lstStyle/>
          <a:p>
            <a:pPr>
              <a:lnSpc>
                <a:spcPct val="90000"/>
              </a:lnSpc>
            </a:pPr>
            <a:r>
              <a:rPr lang="en-US" sz="2600" dirty="0" smtClean="0"/>
              <a:t>For macromolecular systems, such as proteins, even semi-empirical methods would be too computationally expensive, so molecular mechanisms are used to determine energy and movement</a:t>
            </a:r>
            <a:r>
              <a:rPr lang="en-US" sz="2600" dirty="0" smtClean="0"/>
              <a:t>.</a:t>
            </a:r>
            <a:endParaRPr lang="en-US" sz="2600" dirty="0" smtClean="0"/>
          </a:p>
          <a:p>
            <a:pPr>
              <a:lnSpc>
                <a:spcPct val="90000"/>
              </a:lnSpc>
            </a:pPr>
            <a:r>
              <a:rPr lang="en-US" sz="2600" dirty="0" smtClean="0"/>
              <a:t>Molecular Mechanics does not involve the electrons, but known bond angles, bond distances, and energies of amino acids that form proteins. These are then applied to understand proteins.</a:t>
            </a:r>
          </a:p>
          <a:p>
            <a:pPr>
              <a:lnSpc>
                <a:spcPct val="90000"/>
              </a:lnSpc>
            </a:pPr>
            <a:r>
              <a:rPr lang="en-IE" sz="2600" dirty="0" smtClean="0"/>
              <a:t>Computer-generated diagrams can be visual and representative of formulae.</a:t>
            </a:r>
            <a:endParaRPr lang="en-US" sz="2600" dirty="0" smtClean="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Molecular Mechanics (2)</a:t>
            </a:r>
          </a:p>
        </p:txBody>
      </p:sp>
      <p:pic>
        <p:nvPicPr>
          <p:cNvPr id="30723" name="Picture 4"/>
          <p:cNvPicPr>
            <a:picLocks noChangeAspect="1" noChangeArrowheads="1"/>
          </p:cNvPicPr>
          <p:nvPr/>
        </p:nvPicPr>
        <p:blipFill>
          <a:blip r:embed="rId3" cstate="print"/>
          <a:srcRect/>
          <a:stretch>
            <a:fillRect/>
          </a:stretch>
        </p:blipFill>
        <p:spPr bwMode="auto">
          <a:xfrm>
            <a:off x="1115616" y="1628800"/>
            <a:ext cx="6211888" cy="3933825"/>
          </a:xfrm>
          <a:prstGeom prst="rect">
            <a:avLst/>
          </a:prstGeom>
          <a:noFill/>
          <a:ln w="9525">
            <a:noFill/>
            <a:miter lim="800000"/>
            <a:headEnd/>
            <a:tailEnd/>
          </a:ln>
        </p:spPr>
      </p:pic>
      <p:sp>
        <p:nvSpPr>
          <p:cNvPr id="30724" name="Text Box 5"/>
          <p:cNvSpPr txBox="1">
            <a:spLocks noChangeArrowheads="1"/>
          </p:cNvSpPr>
          <p:nvPr/>
        </p:nvSpPr>
        <p:spPr bwMode="auto">
          <a:xfrm>
            <a:off x="395536" y="5733256"/>
            <a:ext cx="8077200" cy="366713"/>
          </a:xfrm>
          <a:prstGeom prst="rect">
            <a:avLst/>
          </a:prstGeom>
          <a:noFill/>
          <a:ln w="9525">
            <a:noFill/>
            <a:miter lim="800000"/>
            <a:headEnd/>
            <a:tailEnd/>
          </a:ln>
        </p:spPr>
        <p:txBody>
          <a:bodyPr>
            <a:spAutoFit/>
          </a:bodyPr>
          <a:lstStyle/>
          <a:p>
            <a:pPr>
              <a:spcBef>
                <a:spcPct val="50000"/>
              </a:spcBef>
            </a:pPr>
            <a:r>
              <a:rPr lang="en-US" dirty="0" err="1">
                <a:latin typeface="Calibri" pitchFamily="34" charset="0"/>
              </a:rPr>
              <a:t>Cambridgesoft</a:t>
            </a:r>
            <a:r>
              <a:rPr lang="en-US" dirty="0">
                <a:latin typeface="Calibri" pitchFamily="34" charset="0"/>
              </a:rPr>
              <a:t> Chem3D Molecular Mechanics (MM2) of Ala-Lys-</a:t>
            </a:r>
            <a:r>
              <a:rPr lang="en-US" dirty="0" err="1">
                <a:latin typeface="Calibri" pitchFamily="34" charset="0"/>
              </a:rPr>
              <a:t>Phe</a:t>
            </a:r>
            <a:r>
              <a:rPr lang="en-US" dirty="0">
                <a:latin typeface="Calibri" pitchFamily="34" charset="0"/>
              </a:rPr>
              <a:t>-Pro-</a:t>
            </a:r>
            <a:r>
              <a:rPr lang="en-US" dirty="0" err="1">
                <a:latin typeface="Calibri" pitchFamily="34" charset="0"/>
              </a:rPr>
              <a:t>Cys</a:t>
            </a:r>
            <a:endParaRPr lang="en-US" dirty="0">
              <a:latin typeface="Calibri" pitchFamily="34" charset="0"/>
            </a:endParaRPr>
          </a:p>
        </p:txBody>
      </p:sp>
      <p:sp>
        <p:nvSpPr>
          <p:cNvPr id="5" name="Slide Number Placeholder 4"/>
          <p:cNvSpPr>
            <a:spLocks noGrp="1"/>
          </p:cNvSpPr>
          <p:nvPr>
            <p:ph type="sldNum" sz="quarter" idx="12"/>
          </p:nvPr>
        </p:nvSpPr>
        <p:spPr/>
        <p:txBody>
          <a:bodyPr/>
          <a:lstStyle/>
          <a:p>
            <a:pPr>
              <a:defRPr/>
            </a:pPr>
            <a:fld id="{846A0280-6DB7-40D1-A84C-7B25AE5E7BDC}"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28600"/>
            <a:ext cx="8229600" cy="1143000"/>
          </a:xfrm>
        </p:spPr>
        <p:txBody>
          <a:bodyPr/>
          <a:lstStyle/>
          <a:p>
            <a:r>
              <a:rPr lang="en-US" dirty="0" smtClean="0"/>
              <a:t>Reaction Mechanisms</a:t>
            </a:r>
          </a:p>
        </p:txBody>
      </p:sp>
      <p:sp>
        <p:nvSpPr>
          <p:cNvPr id="31747" name="Rectangle 3"/>
          <p:cNvSpPr>
            <a:spLocks noGrp="1" noChangeArrowheads="1"/>
          </p:cNvSpPr>
          <p:nvPr>
            <p:ph type="body" idx="1"/>
          </p:nvPr>
        </p:nvSpPr>
        <p:spPr>
          <a:xfrm>
            <a:off x="107504" y="1412776"/>
            <a:ext cx="8839200" cy="1600200"/>
          </a:xfrm>
        </p:spPr>
        <p:txBody>
          <a:bodyPr/>
          <a:lstStyle/>
          <a:p>
            <a:r>
              <a:rPr lang="en-US" sz="2400" dirty="0" smtClean="0"/>
              <a:t>Example: energy of activation describes the amount of energy needed to initiate the reaction and allow it to proceed to product formation.</a:t>
            </a:r>
          </a:p>
        </p:txBody>
      </p:sp>
      <p:pic>
        <p:nvPicPr>
          <p:cNvPr id="31748" name="Picture 4"/>
          <p:cNvPicPr>
            <a:picLocks noChangeAspect="1" noChangeArrowheads="1"/>
          </p:cNvPicPr>
          <p:nvPr/>
        </p:nvPicPr>
        <p:blipFill>
          <a:blip r:embed="rId3" cstate="print"/>
          <a:srcRect/>
          <a:stretch>
            <a:fillRect/>
          </a:stretch>
        </p:blipFill>
        <p:spPr bwMode="auto">
          <a:xfrm>
            <a:off x="2771800" y="2636912"/>
            <a:ext cx="5127848" cy="3437989"/>
          </a:xfrm>
          <a:prstGeom prst="rect">
            <a:avLst/>
          </a:prstGeom>
          <a:noFill/>
          <a:ln w="9525">
            <a:noFill/>
            <a:miter lim="800000"/>
            <a:headEnd/>
            <a:tailEnd/>
          </a:ln>
        </p:spPr>
      </p:pic>
      <p:sp>
        <p:nvSpPr>
          <p:cNvPr id="31749" name="Text Box 5"/>
          <p:cNvSpPr txBox="1">
            <a:spLocks noChangeArrowheads="1"/>
          </p:cNvSpPr>
          <p:nvPr/>
        </p:nvSpPr>
        <p:spPr bwMode="auto">
          <a:xfrm>
            <a:off x="1259632" y="5661248"/>
            <a:ext cx="5257800" cy="779462"/>
          </a:xfrm>
          <a:prstGeom prst="rect">
            <a:avLst/>
          </a:prstGeom>
          <a:noFill/>
          <a:ln w="9525">
            <a:noFill/>
            <a:miter lim="800000"/>
            <a:headEnd/>
            <a:tailEnd/>
          </a:ln>
        </p:spPr>
        <p:txBody>
          <a:bodyPr>
            <a:spAutoFit/>
          </a:bodyPr>
          <a:lstStyle/>
          <a:p>
            <a:pPr>
              <a:spcBef>
                <a:spcPct val="50000"/>
              </a:spcBef>
            </a:pPr>
            <a:r>
              <a:rPr lang="en-US" dirty="0">
                <a:solidFill>
                  <a:srgbClr val="FF3300"/>
                </a:solidFill>
                <a:latin typeface="Calibri" pitchFamily="34" charset="0"/>
              </a:rPr>
              <a:t>What was down here</a:t>
            </a:r>
            <a:r>
              <a:rPr lang="en-US" dirty="0">
                <a:latin typeface="Calibri" pitchFamily="34" charset="0"/>
              </a:rPr>
              <a:t> </a:t>
            </a:r>
            <a:r>
              <a:rPr lang="en-US" dirty="0">
                <a:latin typeface="Calibri" pitchFamily="34" charset="0"/>
                <a:sym typeface="Wingdings" pitchFamily="2" charset="2"/>
              </a:rPr>
              <a:t></a:t>
            </a:r>
            <a:endParaRPr lang="en-US" dirty="0">
              <a:latin typeface="Calibri" pitchFamily="34" charset="0"/>
            </a:endParaRPr>
          </a:p>
          <a:p>
            <a:pPr>
              <a:spcBef>
                <a:spcPct val="50000"/>
              </a:spcBef>
            </a:pPr>
            <a:r>
              <a:rPr lang="en-US" dirty="0">
                <a:latin typeface="Calibri" pitchFamily="34" charset="0"/>
              </a:rPr>
              <a:t>How was it calculated?</a:t>
            </a:r>
          </a:p>
        </p:txBody>
      </p:sp>
      <p:sp>
        <p:nvSpPr>
          <p:cNvPr id="6" name="Slide Number Placeholder 5"/>
          <p:cNvSpPr>
            <a:spLocks noGrp="1"/>
          </p:cNvSpPr>
          <p:nvPr>
            <p:ph type="sldNum" sz="quarter" idx="12"/>
          </p:nvPr>
        </p:nvSpPr>
        <p:spPr/>
        <p:txBody>
          <a:bodyPr/>
          <a:lstStyle/>
          <a:p>
            <a:pPr>
              <a:defRPr/>
            </a:pPr>
            <a:fld id="{846A0280-6DB7-40D1-A84C-7B25AE5E7BDC}"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Molecular Docking</a:t>
            </a:r>
          </a:p>
        </p:txBody>
      </p:sp>
      <p:sp>
        <p:nvSpPr>
          <p:cNvPr id="32771" name="Rectangle 3"/>
          <p:cNvSpPr>
            <a:spLocks noGrp="1" noChangeArrowheads="1"/>
          </p:cNvSpPr>
          <p:nvPr>
            <p:ph type="body" idx="1"/>
          </p:nvPr>
        </p:nvSpPr>
        <p:spPr/>
        <p:txBody>
          <a:bodyPr/>
          <a:lstStyle/>
          <a:p>
            <a:r>
              <a:rPr lang="en-US" sz="2800" dirty="0" smtClean="0"/>
              <a:t>Molecular docking programs takes two molecules and tries to fit them together.  These programs look at both shape and electronics (positive to negative) to determine the best fit.  </a:t>
            </a:r>
            <a:endParaRPr lang="en-US" sz="2800" dirty="0" smtClean="0"/>
          </a:p>
          <a:p>
            <a:r>
              <a:rPr lang="en-US" sz="2800" dirty="0" smtClean="0"/>
              <a:t>This </a:t>
            </a:r>
            <a:r>
              <a:rPr lang="en-US" sz="2800" dirty="0" smtClean="0"/>
              <a:t>can be done between a wide array of molecules from proteins to small molecules. </a:t>
            </a: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Molecular Docking Diagram</a:t>
            </a:r>
          </a:p>
        </p:txBody>
      </p:sp>
      <p:pic>
        <p:nvPicPr>
          <p:cNvPr id="33795" name="Picture 4"/>
          <p:cNvPicPr>
            <a:picLocks noChangeAspect="1" noChangeArrowheads="1"/>
          </p:cNvPicPr>
          <p:nvPr/>
        </p:nvPicPr>
        <p:blipFill>
          <a:blip r:embed="rId3" cstate="print"/>
          <a:srcRect/>
          <a:stretch>
            <a:fillRect/>
          </a:stretch>
        </p:blipFill>
        <p:spPr bwMode="auto">
          <a:xfrm>
            <a:off x="1331640" y="1700808"/>
            <a:ext cx="6044168" cy="3907123"/>
          </a:xfrm>
          <a:prstGeom prst="rect">
            <a:avLst/>
          </a:prstGeom>
          <a:noFill/>
          <a:ln w="9525">
            <a:noFill/>
            <a:miter lim="800000"/>
            <a:headEnd/>
            <a:tailEnd/>
          </a:ln>
        </p:spPr>
      </p:pic>
      <p:sp>
        <p:nvSpPr>
          <p:cNvPr id="33796" name="Text Box 5"/>
          <p:cNvSpPr txBox="1">
            <a:spLocks noChangeArrowheads="1"/>
          </p:cNvSpPr>
          <p:nvPr/>
        </p:nvSpPr>
        <p:spPr bwMode="auto">
          <a:xfrm>
            <a:off x="755576" y="5733256"/>
            <a:ext cx="8153400" cy="366713"/>
          </a:xfrm>
          <a:prstGeom prst="rect">
            <a:avLst/>
          </a:prstGeom>
          <a:noFill/>
          <a:ln w="9525">
            <a:noFill/>
            <a:miter lim="800000"/>
            <a:headEnd/>
            <a:tailEnd/>
          </a:ln>
        </p:spPr>
        <p:txBody>
          <a:bodyPr>
            <a:spAutoFit/>
          </a:bodyPr>
          <a:lstStyle/>
          <a:p>
            <a:pPr>
              <a:spcBef>
                <a:spcPct val="50000"/>
              </a:spcBef>
            </a:pPr>
            <a:r>
              <a:rPr lang="en-US" dirty="0" err="1">
                <a:latin typeface="Calibri" pitchFamily="34" charset="0"/>
              </a:rPr>
              <a:t>Sialic</a:t>
            </a:r>
            <a:r>
              <a:rPr lang="en-US" dirty="0">
                <a:latin typeface="Calibri" pitchFamily="34" charset="0"/>
              </a:rPr>
              <a:t> Acid with </a:t>
            </a:r>
            <a:r>
              <a:rPr lang="en-US" dirty="0">
                <a:latin typeface="Symbol" pitchFamily="18" charset="2"/>
              </a:rPr>
              <a:t>a</a:t>
            </a:r>
            <a:r>
              <a:rPr lang="en-US" dirty="0">
                <a:latin typeface="Calibri" pitchFamily="34" charset="0"/>
              </a:rPr>
              <a:t>1-AGP Data collected by HEX® visualized by UCSF Chimera</a:t>
            </a:r>
          </a:p>
        </p:txBody>
      </p:sp>
      <p:sp>
        <p:nvSpPr>
          <p:cNvPr id="5" name="Slide Number Placeholder 4"/>
          <p:cNvSpPr>
            <a:spLocks noGrp="1"/>
          </p:cNvSpPr>
          <p:nvPr>
            <p:ph type="sldNum" sz="quarter" idx="12"/>
          </p:nvPr>
        </p:nvSpPr>
        <p:spPr/>
        <p:txBody>
          <a:bodyPr/>
          <a:lstStyle/>
          <a:p>
            <a:pPr>
              <a:defRPr/>
            </a:pPr>
            <a:fld id="{846A0280-6DB7-40D1-A84C-7B25AE5E7BDC}"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9552" y="0"/>
            <a:ext cx="7239000" cy="1143000"/>
          </a:xfrm>
        </p:spPr>
        <p:txBody>
          <a:bodyPr/>
          <a:lstStyle/>
          <a:p>
            <a:r>
              <a:rPr lang="en-US" dirty="0" smtClean="0"/>
              <a:t>Molecular Docking Data</a:t>
            </a:r>
          </a:p>
        </p:txBody>
      </p:sp>
      <p:pic>
        <p:nvPicPr>
          <p:cNvPr id="34819" name="Picture 4"/>
          <p:cNvPicPr>
            <a:picLocks noChangeAspect="1" noChangeArrowheads="1"/>
          </p:cNvPicPr>
          <p:nvPr/>
        </p:nvPicPr>
        <p:blipFill>
          <a:blip r:embed="rId3" cstate="print"/>
          <a:srcRect/>
          <a:stretch>
            <a:fillRect/>
          </a:stretch>
        </p:blipFill>
        <p:spPr bwMode="auto">
          <a:xfrm>
            <a:off x="1752600" y="1219200"/>
            <a:ext cx="5267672" cy="4911748"/>
          </a:xfrm>
          <a:prstGeom prst="rect">
            <a:avLst/>
          </a:prstGeom>
          <a:noFill/>
          <a:ln w="9525">
            <a:noFill/>
            <a:miter lim="800000"/>
            <a:headEnd/>
            <a:tailEnd/>
          </a:ln>
        </p:spPr>
      </p:pic>
      <p:sp>
        <p:nvSpPr>
          <p:cNvPr id="34820" name="Text Box 5"/>
          <p:cNvSpPr txBox="1">
            <a:spLocks noChangeArrowheads="1"/>
          </p:cNvSpPr>
          <p:nvPr/>
        </p:nvSpPr>
        <p:spPr bwMode="auto">
          <a:xfrm>
            <a:off x="2267744" y="6165304"/>
            <a:ext cx="5334000" cy="366713"/>
          </a:xfrm>
          <a:prstGeom prst="rect">
            <a:avLst/>
          </a:prstGeom>
          <a:noFill/>
          <a:ln w="9525">
            <a:noFill/>
            <a:miter lim="800000"/>
            <a:headEnd/>
            <a:tailEnd/>
          </a:ln>
        </p:spPr>
        <p:txBody>
          <a:bodyPr>
            <a:spAutoFit/>
          </a:bodyPr>
          <a:lstStyle/>
          <a:p>
            <a:pPr>
              <a:spcBef>
                <a:spcPct val="50000"/>
              </a:spcBef>
            </a:pPr>
            <a:r>
              <a:rPr lang="en-US" dirty="0" err="1">
                <a:latin typeface="Calibri" pitchFamily="34" charset="0"/>
              </a:rPr>
              <a:t>Sialic</a:t>
            </a:r>
            <a:r>
              <a:rPr lang="en-US" dirty="0">
                <a:latin typeface="Calibri" pitchFamily="34" charset="0"/>
              </a:rPr>
              <a:t> Acid with </a:t>
            </a:r>
            <a:r>
              <a:rPr lang="en-US" dirty="0">
                <a:latin typeface="Symbol" pitchFamily="18" charset="2"/>
              </a:rPr>
              <a:t>a</a:t>
            </a:r>
            <a:r>
              <a:rPr lang="en-US" dirty="0">
                <a:latin typeface="Calibri" pitchFamily="34" charset="0"/>
              </a:rPr>
              <a:t>1-AGP Data collected by HEX®</a:t>
            </a:r>
          </a:p>
        </p:txBody>
      </p:sp>
      <p:sp>
        <p:nvSpPr>
          <p:cNvPr id="5" name="Slide Number Placeholder 4"/>
          <p:cNvSpPr>
            <a:spLocks noGrp="1"/>
          </p:cNvSpPr>
          <p:nvPr>
            <p:ph type="sldNum" sz="quarter" idx="12"/>
          </p:nvPr>
        </p:nvSpPr>
        <p:spPr/>
        <p:txBody>
          <a:bodyPr/>
          <a:lstStyle/>
          <a:p>
            <a:pPr>
              <a:defRPr/>
            </a:pPr>
            <a:fld id="{846A0280-6DB7-40D1-A84C-7B25AE5E7BDC}"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Molecular Dynamics</a:t>
            </a:r>
          </a:p>
        </p:txBody>
      </p:sp>
      <p:sp>
        <p:nvSpPr>
          <p:cNvPr id="35843" name="Rectangle 3"/>
          <p:cNvSpPr>
            <a:spLocks noGrp="1" noChangeArrowheads="1"/>
          </p:cNvSpPr>
          <p:nvPr>
            <p:ph type="body" idx="1"/>
          </p:nvPr>
        </p:nvSpPr>
        <p:spPr/>
        <p:txBody>
          <a:bodyPr/>
          <a:lstStyle/>
          <a:p>
            <a:r>
              <a:rPr lang="en-US" sz="2800" dirty="0" smtClean="0"/>
              <a:t>Molecular dynamics is the use of computers to understand motions of molecules in different environments.</a:t>
            </a:r>
          </a:p>
          <a:p>
            <a:endParaRPr lang="en-US" sz="2800" dirty="0" smtClean="0"/>
          </a:p>
          <a:p>
            <a:r>
              <a:rPr lang="en-US" sz="2800" dirty="0" smtClean="0"/>
              <a:t>For example: how does a protein fold?  Does it need a chaperone? How much energy does it takes to fold in the proper shape?</a:t>
            </a: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Structural Similarity</a:t>
            </a:r>
          </a:p>
        </p:txBody>
      </p:sp>
      <p:sp>
        <p:nvSpPr>
          <p:cNvPr id="36867" name="Rectangle 3"/>
          <p:cNvSpPr>
            <a:spLocks noGrp="1" noChangeArrowheads="1"/>
          </p:cNvSpPr>
          <p:nvPr>
            <p:ph type="body" idx="1"/>
          </p:nvPr>
        </p:nvSpPr>
        <p:spPr/>
        <p:txBody>
          <a:bodyPr/>
          <a:lstStyle/>
          <a:p>
            <a:r>
              <a:rPr lang="en-US" sz="2800" dirty="0" smtClean="0"/>
              <a:t>Structural similarity programs are used to determine how similar molecules are.</a:t>
            </a:r>
          </a:p>
          <a:p>
            <a:endParaRPr lang="en-US" sz="2800" dirty="0" smtClean="0"/>
          </a:p>
          <a:p>
            <a:r>
              <a:rPr lang="en-US" sz="2800" dirty="0" smtClean="0"/>
              <a:t>For example, what if you have one pharmaceutical that works, but you want to improve its activity? Would you want to synthesize 10,000 derivatives or use a computer program to determine which one would have increased biological activity? </a:t>
            </a: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566933F-3DDE-415B-B622-0E9811F6D01D}" type="slidenum">
              <a:rPr lang="en-US"/>
              <a:pPr>
                <a:defRPr/>
              </a:pPr>
              <a:t>4</a:t>
            </a:fld>
            <a:endParaRPr lang="en-US"/>
          </a:p>
        </p:txBody>
      </p:sp>
      <p:sp>
        <p:nvSpPr>
          <p:cNvPr id="7172" name="Rectangle 2"/>
          <p:cNvSpPr>
            <a:spLocks noGrp="1" noChangeArrowheads="1"/>
          </p:cNvSpPr>
          <p:nvPr>
            <p:ph type="title"/>
          </p:nvPr>
        </p:nvSpPr>
        <p:spPr>
          <a:xfrm>
            <a:off x="467544" y="260648"/>
            <a:ext cx="8229600" cy="1143000"/>
          </a:xfrm>
        </p:spPr>
        <p:txBody>
          <a:bodyPr>
            <a:normAutofit/>
          </a:bodyPr>
          <a:lstStyle/>
          <a:p>
            <a:r>
              <a:rPr lang="en-GB" dirty="0" smtClean="0"/>
              <a:t>Organisational Structure (2)</a:t>
            </a:r>
            <a:endParaRPr lang="en-US" dirty="0" smtClean="0"/>
          </a:p>
        </p:txBody>
      </p:sp>
      <p:sp>
        <p:nvSpPr>
          <p:cNvPr id="7173" name="Rectangle 3"/>
          <p:cNvSpPr>
            <a:spLocks noGrp="1" noChangeArrowheads="1"/>
          </p:cNvSpPr>
          <p:nvPr>
            <p:ph type="body" idx="1"/>
          </p:nvPr>
        </p:nvSpPr>
        <p:spPr/>
        <p:txBody>
          <a:bodyPr/>
          <a:lstStyle/>
          <a:p>
            <a:r>
              <a:rPr lang="en-US" sz="2800" smtClean="0"/>
              <a:t>In the hierarchy each level will find that there are occupational requirements for information.</a:t>
            </a:r>
          </a:p>
          <a:p>
            <a:endParaRPr lang="en-US" sz="2800" smtClean="0"/>
          </a:p>
          <a:p>
            <a:r>
              <a:rPr lang="en-US" sz="2800" smtClean="0"/>
              <a:t>For example, the strategic level of senior management will have strategic problems to tackle and will require or create strategic information.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dirty="0" smtClean="0"/>
              <a:t>Structural Similarity (2)</a:t>
            </a:r>
          </a:p>
        </p:txBody>
      </p:sp>
      <p:graphicFrame>
        <p:nvGraphicFramePr>
          <p:cNvPr id="1026" name="Object 2"/>
          <p:cNvGraphicFramePr>
            <a:graphicFrameLocks noGrp="1" noChangeAspect="1"/>
          </p:cNvGraphicFramePr>
          <p:nvPr>
            <p:ph idx="1"/>
          </p:nvPr>
        </p:nvGraphicFramePr>
        <p:xfrm>
          <a:off x="304800" y="1979613"/>
          <a:ext cx="8534400" cy="1909762"/>
        </p:xfrm>
        <a:graphic>
          <a:graphicData uri="http://schemas.openxmlformats.org/presentationml/2006/ole">
            <mc:AlternateContent xmlns:mc="http://schemas.openxmlformats.org/markup-compatibility/2006">
              <mc:Choice xmlns:v="urn:schemas-microsoft-com:vml" Requires="v">
                <p:oleObj spid="_x0000_s1031" name="CS ChemDraw Drawing" r:id="rId4" imgW="5143320" imgH="1150560" progId="">
                  <p:embed/>
                </p:oleObj>
              </mc:Choice>
              <mc:Fallback>
                <p:oleObj name="CS ChemDraw Drawing" r:id="rId4" imgW="5143320" imgH="115056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979613"/>
                        <a:ext cx="8534400" cy="190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Text Box 6"/>
          <p:cNvSpPr txBox="1">
            <a:spLocks noChangeArrowheads="1"/>
          </p:cNvSpPr>
          <p:nvPr/>
        </p:nvSpPr>
        <p:spPr bwMode="auto">
          <a:xfrm>
            <a:off x="251520" y="4293096"/>
            <a:ext cx="8136904" cy="338554"/>
          </a:xfrm>
          <a:prstGeom prst="rect">
            <a:avLst/>
          </a:prstGeom>
          <a:noFill/>
          <a:ln w="9525">
            <a:noFill/>
            <a:miter lim="800000"/>
            <a:headEnd/>
            <a:tailEnd/>
          </a:ln>
        </p:spPr>
        <p:txBody>
          <a:bodyPr wrap="square">
            <a:spAutoFit/>
          </a:bodyPr>
          <a:lstStyle/>
          <a:p>
            <a:pPr>
              <a:spcBef>
                <a:spcPct val="50000"/>
              </a:spcBef>
            </a:pPr>
            <a:r>
              <a:rPr lang="en-US" sz="1600" dirty="0">
                <a:latin typeface="Calibri" pitchFamily="34" charset="0"/>
              </a:rPr>
              <a:t>Which one will have a similar </a:t>
            </a:r>
            <a:r>
              <a:rPr lang="en-US" sz="1600" dirty="0" smtClean="0">
                <a:latin typeface="Calibri" pitchFamily="34" charset="0"/>
              </a:rPr>
              <a:t>structure, </a:t>
            </a:r>
            <a:r>
              <a:rPr lang="en-US" sz="1600" dirty="0">
                <a:latin typeface="Calibri" pitchFamily="34" charset="0"/>
              </a:rPr>
              <a:t>yet improved biological activity over the known drug?</a:t>
            </a:r>
          </a:p>
        </p:txBody>
      </p:sp>
      <p:sp>
        <p:nvSpPr>
          <p:cNvPr id="5" name="Slide Number Placeholder 4"/>
          <p:cNvSpPr>
            <a:spLocks noGrp="1"/>
          </p:cNvSpPr>
          <p:nvPr>
            <p:ph type="sldNum" sz="quarter" idx="12"/>
          </p:nvPr>
        </p:nvSpPr>
        <p:spPr/>
        <p:txBody>
          <a:bodyPr/>
          <a:lstStyle/>
          <a:p>
            <a:pPr>
              <a:defRPr/>
            </a:pPr>
            <a:fld id="{846A0280-6DB7-40D1-A84C-7B25AE5E7BDC}"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3200" dirty="0" smtClean="0"/>
              <a:t>Atomic/Molecular </a:t>
            </a:r>
            <a:r>
              <a:rPr lang="en-US" sz="3200" dirty="0" err="1" smtClean="0"/>
              <a:t>Visualisation</a:t>
            </a:r>
            <a:endParaRPr lang="en-US" sz="3200" dirty="0" smtClean="0"/>
          </a:p>
        </p:txBody>
      </p:sp>
      <p:sp>
        <p:nvSpPr>
          <p:cNvPr id="37891" name="Rectangle 3"/>
          <p:cNvSpPr>
            <a:spLocks noGrp="1" noChangeArrowheads="1"/>
          </p:cNvSpPr>
          <p:nvPr>
            <p:ph type="body" idx="1"/>
          </p:nvPr>
        </p:nvSpPr>
        <p:spPr/>
        <p:txBody>
          <a:bodyPr/>
          <a:lstStyle/>
          <a:p>
            <a:r>
              <a:rPr lang="en-US" dirty="0" smtClean="0"/>
              <a:t>Currently there are many </a:t>
            </a:r>
            <a:r>
              <a:rPr lang="en-US" dirty="0" err="1" smtClean="0"/>
              <a:t>visualisation</a:t>
            </a:r>
            <a:r>
              <a:rPr lang="en-US" dirty="0" smtClean="0"/>
              <a:t> programs to </a:t>
            </a:r>
            <a:r>
              <a:rPr lang="en-US" dirty="0" err="1" smtClean="0"/>
              <a:t>visualise</a:t>
            </a:r>
            <a:r>
              <a:rPr lang="en-US" dirty="0" smtClean="0"/>
              <a:t> molecules and proteins.  UCSF Chimera, University of Illinois VMD, VEGA ZZ, and Swiss PDB, to name a few. Each program allows for many file formats to be opened and turned to visually determine the structure. </a:t>
            </a:r>
          </a:p>
          <a:p>
            <a:r>
              <a:rPr lang="en-US" dirty="0" smtClean="0"/>
              <a:t>These programs often show electron density maps and dipoles found in the molecule.</a:t>
            </a: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Atomic/Molecular Diagram</a:t>
            </a:r>
          </a:p>
        </p:txBody>
      </p:sp>
      <p:pic>
        <p:nvPicPr>
          <p:cNvPr id="38915" name="Picture 5"/>
          <p:cNvPicPr>
            <a:picLocks noChangeAspect="1" noChangeArrowheads="1"/>
          </p:cNvPicPr>
          <p:nvPr/>
        </p:nvPicPr>
        <p:blipFill>
          <a:blip r:embed="rId3" cstate="print"/>
          <a:srcRect/>
          <a:stretch>
            <a:fillRect/>
          </a:stretch>
        </p:blipFill>
        <p:spPr bwMode="auto">
          <a:xfrm>
            <a:off x="539552" y="1700808"/>
            <a:ext cx="7277100" cy="3459163"/>
          </a:xfrm>
          <a:prstGeom prst="rect">
            <a:avLst/>
          </a:prstGeom>
          <a:noFill/>
          <a:ln w="9525">
            <a:noFill/>
            <a:miter lim="800000"/>
            <a:headEnd/>
            <a:tailEnd/>
          </a:ln>
        </p:spPr>
      </p:pic>
      <p:sp>
        <p:nvSpPr>
          <p:cNvPr id="38916" name="Text Box 6"/>
          <p:cNvSpPr txBox="1">
            <a:spLocks noChangeArrowheads="1"/>
          </p:cNvSpPr>
          <p:nvPr/>
        </p:nvSpPr>
        <p:spPr bwMode="auto">
          <a:xfrm>
            <a:off x="2411760" y="5301208"/>
            <a:ext cx="3810000" cy="366713"/>
          </a:xfrm>
          <a:prstGeom prst="rect">
            <a:avLst/>
          </a:prstGeom>
          <a:noFill/>
          <a:ln w="9525">
            <a:noFill/>
            <a:miter lim="800000"/>
            <a:headEnd/>
            <a:tailEnd/>
          </a:ln>
        </p:spPr>
        <p:txBody>
          <a:bodyPr>
            <a:spAutoFit/>
          </a:bodyPr>
          <a:lstStyle/>
          <a:p>
            <a:pPr>
              <a:spcBef>
                <a:spcPct val="50000"/>
              </a:spcBef>
            </a:pPr>
            <a:r>
              <a:rPr lang="en-US" dirty="0" err="1">
                <a:latin typeface="Calibri" pitchFamily="34" charset="0"/>
              </a:rPr>
              <a:t>Spiropyran</a:t>
            </a:r>
            <a:r>
              <a:rPr lang="en-US" dirty="0">
                <a:latin typeface="Calibri" pitchFamily="34" charset="0"/>
              </a:rPr>
              <a:t> visualized with Vega ZZ</a:t>
            </a:r>
          </a:p>
        </p:txBody>
      </p:sp>
      <p:sp>
        <p:nvSpPr>
          <p:cNvPr id="5" name="Slide Number Placeholder 4"/>
          <p:cNvSpPr>
            <a:spLocks noGrp="1"/>
          </p:cNvSpPr>
          <p:nvPr>
            <p:ph type="sldNum" sz="quarter" idx="12"/>
          </p:nvPr>
        </p:nvSpPr>
        <p:spPr/>
        <p:txBody>
          <a:bodyPr/>
          <a:lstStyle/>
          <a:p>
            <a:pPr>
              <a:defRPr/>
            </a:pPr>
            <a:fld id="{846A0280-6DB7-40D1-A84C-7B25AE5E7BDC}"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Autofit/>
          </a:bodyPr>
          <a:lstStyle/>
          <a:p>
            <a:r>
              <a:rPr lang="en-US" sz="3600" dirty="0" smtClean="0"/>
              <a:t>Another Atomic/Molecular Diagram</a:t>
            </a:r>
          </a:p>
        </p:txBody>
      </p:sp>
      <p:pic>
        <p:nvPicPr>
          <p:cNvPr id="39939" name="Picture 4"/>
          <p:cNvPicPr>
            <a:picLocks noChangeAspect="1" noChangeArrowheads="1"/>
          </p:cNvPicPr>
          <p:nvPr/>
        </p:nvPicPr>
        <p:blipFill>
          <a:blip r:embed="rId3" cstate="print"/>
          <a:srcRect/>
          <a:stretch>
            <a:fillRect/>
          </a:stretch>
        </p:blipFill>
        <p:spPr bwMode="auto">
          <a:xfrm>
            <a:off x="1979712" y="1556792"/>
            <a:ext cx="4392038" cy="4339952"/>
          </a:xfrm>
          <a:prstGeom prst="rect">
            <a:avLst/>
          </a:prstGeom>
          <a:noFill/>
          <a:ln w="9525">
            <a:noFill/>
            <a:miter lim="800000"/>
            <a:headEnd/>
            <a:tailEnd/>
          </a:ln>
        </p:spPr>
      </p:pic>
      <p:sp>
        <p:nvSpPr>
          <p:cNvPr id="39940" name="Text Box 5"/>
          <p:cNvSpPr txBox="1">
            <a:spLocks noChangeArrowheads="1"/>
          </p:cNvSpPr>
          <p:nvPr/>
        </p:nvSpPr>
        <p:spPr bwMode="auto">
          <a:xfrm>
            <a:off x="2771800" y="6021288"/>
            <a:ext cx="3352800" cy="366713"/>
          </a:xfrm>
          <a:prstGeom prst="rect">
            <a:avLst/>
          </a:prstGeom>
          <a:noFill/>
          <a:ln w="9525">
            <a:noFill/>
            <a:miter lim="800000"/>
            <a:headEnd/>
            <a:tailEnd/>
          </a:ln>
        </p:spPr>
        <p:txBody>
          <a:bodyPr>
            <a:spAutoFit/>
          </a:bodyPr>
          <a:lstStyle/>
          <a:p>
            <a:pPr>
              <a:spcBef>
                <a:spcPct val="50000"/>
              </a:spcBef>
            </a:pPr>
            <a:r>
              <a:rPr lang="en-US" dirty="0">
                <a:latin typeface="Symbol" pitchFamily="18" charset="2"/>
              </a:rPr>
              <a:t>a</a:t>
            </a:r>
            <a:r>
              <a:rPr lang="en-US" dirty="0">
                <a:latin typeface="Calibri" pitchFamily="34" charset="0"/>
              </a:rPr>
              <a:t>1 AGP visualized with HEX®</a:t>
            </a:r>
          </a:p>
        </p:txBody>
      </p:sp>
      <p:sp>
        <p:nvSpPr>
          <p:cNvPr id="5" name="Slide Number Placeholder 4"/>
          <p:cNvSpPr>
            <a:spLocks noGrp="1"/>
          </p:cNvSpPr>
          <p:nvPr>
            <p:ph type="sldNum" sz="quarter" idx="12"/>
          </p:nvPr>
        </p:nvSpPr>
        <p:spPr/>
        <p:txBody>
          <a:bodyPr/>
          <a:lstStyle/>
          <a:p>
            <a:pPr>
              <a:defRPr/>
            </a:pPr>
            <a:fld id="{846A0280-6DB7-40D1-A84C-7B25AE5E7BDC}"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dirty="0" smtClean="0"/>
              <a:t>Atomic/Molecular Diagram (3)</a:t>
            </a:r>
          </a:p>
        </p:txBody>
      </p:sp>
      <p:pic>
        <p:nvPicPr>
          <p:cNvPr id="40963" name="Picture 4"/>
          <p:cNvPicPr>
            <a:picLocks noChangeAspect="1" noChangeArrowheads="1"/>
          </p:cNvPicPr>
          <p:nvPr/>
        </p:nvPicPr>
        <p:blipFill>
          <a:blip r:embed="rId3" cstate="print"/>
          <a:srcRect/>
          <a:stretch>
            <a:fillRect/>
          </a:stretch>
        </p:blipFill>
        <p:spPr bwMode="auto">
          <a:xfrm>
            <a:off x="2195736" y="1628800"/>
            <a:ext cx="4420344" cy="3546678"/>
          </a:xfrm>
          <a:prstGeom prst="rect">
            <a:avLst/>
          </a:prstGeom>
          <a:noFill/>
          <a:ln w="9525">
            <a:noFill/>
            <a:miter lim="800000"/>
            <a:headEnd/>
            <a:tailEnd/>
          </a:ln>
        </p:spPr>
      </p:pic>
      <p:sp>
        <p:nvSpPr>
          <p:cNvPr id="40964" name="Text Box 5"/>
          <p:cNvSpPr txBox="1">
            <a:spLocks noChangeArrowheads="1"/>
          </p:cNvSpPr>
          <p:nvPr/>
        </p:nvSpPr>
        <p:spPr bwMode="auto">
          <a:xfrm>
            <a:off x="2987824" y="5517232"/>
            <a:ext cx="3352800" cy="366713"/>
          </a:xfrm>
          <a:prstGeom prst="rect">
            <a:avLst/>
          </a:prstGeom>
          <a:noFill/>
          <a:ln w="9525">
            <a:noFill/>
            <a:miter lim="800000"/>
            <a:headEnd/>
            <a:tailEnd/>
          </a:ln>
        </p:spPr>
        <p:txBody>
          <a:bodyPr>
            <a:spAutoFit/>
          </a:bodyPr>
          <a:lstStyle/>
          <a:p>
            <a:pPr>
              <a:spcBef>
                <a:spcPct val="50000"/>
              </a:spcBef>
            </a:pPr>
            <a:r>
              <a:rPr lang="en-US" dirty="0" err="1">
                <a:latin typeface="Calibri" pitchFamily="34" charset="0"/>
              </a:rPr>
              <a:t>TNF</a:t>
            </a:r>
            <a:r>
              <a:rPr lang="en-US" dirty="0" err="1">
                <a:latin typeface="Symbol" pitchFamily="18" charset="2"/>
              </a:rPr>
              <a:t>a</a:t>
            </a:r>
            <a:r>
              <a:rPr lang="en-US" dirty="0">
                <a:latin typeface="Calibri" pitchFamily="34" charset="0"/>
              </a:rPr>
              <a:t> visualized with HEX®</a:t>
            </a:r>
          </a:p>
        </p:txBody>
      </p:sp>
      <p:sp>
        <p:nvSpPr>
          <p:cNvPr id="5" name="Slide Number Placeholder 4"/>
          <p:cNvSpPr>
            <a:spLocks noGrp="1"/>
          </p:cNvSpPr>
          <p:nvPr>
            <p:ph type="sldNum" sz="quarter" idx="12"/>
          </p:nvPr>
        </p:nvSpPr>
        <p:spPr/>
        <p:txBody>
          <a:bodyPr/>
          <a:lstStyle/>
          <a:p>
            <a:pPr>
              <a:defRPr/>
            </a:pPr>
            <a:fld id="{846A0280-6DB7-40D1-A84C-7B25AE5E7BDC}"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Bioinformatics</a:t>
            </a:r>
          </a:p>
        </p:txBody>
      </p:sp>
      <p:sp>
        <p:nvSpPr>
          <p:cNvPr id="41987" name="Rectangle 3"/>
          <p:cNvSpPr>
            <a:spLocks noGrp="1" noChangeArrowheads="1"/>
          </p:cNvSpPr>
          <p:nvPr>
            <p:ph type="body" idx="1"/>
          </p:nvPr>
        </p:nvSpPr>
        <p:spPr/>
        <p:txBody>
          <a:bodyPr/>
          <a:lstStyle/>
          <a:p>
            <a:r>
              <a:rPr lang="en-US" dirty="0" smtClean="0"/>
              <a:t>Bioinformatics is the use of computers to determine similarities between different proteins.  </a:t>
            </a:r>
          </a:p>
          <a:p>
            <a:endParaRPr lang="en-US" dirty="0" smtClean="0"/>
          </a:p>
          <a:p>
            <a:r>
              <a:rPr lang="en-US" dirty="0" smtClean="0"/>
              <a:t>Programs such as BLAST (Basic Local Alignment Search Tool) are used to determine the similarities between base pairs, for example.</a:t>
            </a: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5536" y="0"/>
            <a:ext cx="7239000" cy="1143000"/>
          </a:xfrm>
        </p:spPr>
        <p:txBody>
          <a:bodyPr/>
          <a:lstStyle/>
          <a:p>
            <a:r>
              <a:rPr lang="en-US" dirty="0" smtClean="0"/>
              <a:t>Bioinformatics Data</a:t>
            </a:r>
          </a:p>
        </p:txBody>
      </p:sp>
      <p:pic>
        <p:nvPicPr>
          <p:cNvPr id="43011" name="Picture 4"/>
          <p:cNvPicPr>
            <a:picLocks noChangeAspect="1" noChangeArrowheads="1"/>
          </p:cNvPicPr>
          <p:nvPr/>
        </p:nvPicPr>
        <p:blipFill>
          <a:blip r:embed="rId3" cstate="print"/>
          <a:srcRect/>
          <a:stretch>
            <a:fillRect/>
          </a:stretch>
        </p:blipFill>
        <p:spPr bwMode="auto">
          <a:xfrm>
            <a:off x="1403648" y="1268760"/>
            <a:ext cx="5636096" cy="5249216"/>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IE" dirty="0" smtClean="0"/>
              <a:t>Computers in Education</a:t>
            </a:r>
            <a:endParaRPr lang="en-US" dirty="0" smtClean="0"/>
          </a:p>
        </p:txBody>
      </p:sp>
      <p:sp>
        <p:nvSpPr>
          <p:cNvPr id="44035" name="Content Placeholder 2"/>
          <p:cNvSpPr>
            <a:spLocks noGrp="1"/>
          </p:cNvSpPr>
          <p:nvPr>
            <p:ph idx="1"/>
          </p:nvPr>
        </p:nvSpPr>
        <p:spPr/>
        <p:txBody>
          <a:bodyPr/>
          <a:lstStyle/>
          <a:p>
            <a:r>
              <a:rPr lang="en-US" sz="2800" dirty="0" smtClean="0"/>
              <a:t>Teaching with technology;</a:t>
            </a:r>
          </a:p>
          <a:p>
            <a:pPr lvl="1"/>
            <a:r>
              <a:rPr lang="en-US" sz="2800" dirty="0" smtClean="0">
                <a:solidFill>
                  <a:schemeClr val="tx1"/>
                </a:solidFill>
              </a:rPr>
              <a:t>Technology is the tool</a:t>
            </a:r>
          </a:p>
          <a:p>
            <a:endParaRPr lang="en-US" sz="2800" dirty="0" smtClean="0"/>
          </a:p>
          <a:p>
            <a:r>
              <a:rPr lang="en-US" sz="2800" dirty="0" smtClean="0"/>
              <a:t>Teaching about technology;</a:t>
            </a:r>
          </a:p>
          <a:p>
            <a:pPr lvl="1"/>
            <a:r>
              <a:rPr lang="en-US" sz="2800" dirty="0" smtClean="0">
                <a:solidFill>
                  <a:schemeClr val="tx1"/>
                </a:solidFill>
              </a:rPr>
              <a:t>In the context that technology is constantly changing</a:t>
            </a:r>
          </a:p>
          <a:p>
            <a:pPr lvl="1"/>
            <a:r>
              <a:rPr lang="en-US" sz="2800" dirty="0" smtClean="0">
                <a:solidFill>
                  <a:schemeClr val="tx1"/>
                </a:solidFill>
              </a:rPr>
              <a:t>Teachers and lecturers who are ‘not techie’ must be comfortable learning new skills.</a:t>
            </a: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IE" dirty="0" smtClean="0"/>
              <a:t>Computers in Education (2)</a:t>
            </a:r>
            <a:endParaRPr lang="en-US" dirty="0" smtClean="0"/>
          </a:p>
        </p:txBody>
      </p:sp>
      <p:sp>
        <p:nvSpPr>
          <p:cNvPr id="45059" name="Content Placeholder 2"/>
          <p:cNvSpPr>
            <a:spLocks noGrp="1"/>
          </p:cNvSpPr>
          <p:nvPr>
            <p:ph idx="1"/>
          </p:nvPr>
        </p:nvSpPr>
        <p:spPr/>
        <p:txBody>
          <a:bodyPr/>
          <a:lstStyle/>
          <a:p>
            <a:pPr>
              <a:buFontTx/>
              <a:buNone/>
            </a:pPr>
            <a:r>
              <a:rPr lang="en-US" sz="2800" dirty="0" smtClean="0"/>
              <a:t>Educational Technology</a:t>
            </a:r>
          </a:p>
          <a:p>
            <a:r>
              <a:rPr lang="en-US" sz="2800" dirty="0" smtClean="0"/>
              <a:t>Tools</a:t>
            </a:r>
          </a:p>
          <a:p>
            <a:pPr lvl="1"/>
            <a:r>
              <a:rPr lang="en-US" sz="2800" dirty="0" smtClean="0">
                <a:solidFill>
                  <a:schemeClr val="tx1"/>
                </a:solidFill>
              </a:rPr>
              <a:t>Multimedia Resources – examples:</a:t>
            </a:r>
          </a:p>
          <a:p>
            <a:pPr lvl="2"/>
            <a:r>
              <a:rPr lang="en-US" sz="2400" dirty="0" smtClean="0"/>
              <a:t>Simulation</a:t>
            </a:r>
          </a:p>
          <a:p>
            <a:pPr lvl="2"/>
            <a:r>
              <a:rPr lang="en-US" sz="2400" dirty="0" smtClean="0"/>
              <a:t>Games</a:t>
            </a:r>
          </a:p>
          <a:p>
            <a:pPr lvl="2"/>
            <a:r>
              <a:rPr lang="en-US" sz="2400" dirty="0" smtClean="0"/>
              <a:t>Drill and Practice</a:t>
            </a:r>
          </a:p>
          <a:p>
            <a:pPr lvl="1"/>
            <a:endParaRPr lang="en-IE" sz="2800" dirty="0" smtClean="0">
              <a:solidFill>
                <a:schemeClr val="tx1"/>
              </a:solidFill>
            </a:endParaRPr>
          </a:p>
          <a:p>
            <a:pPr lvl="1"/>
            <a:r>
              <a:rPr lang="en-IE" sz="2800" dirty="0" smtClean="0">
                <a:solidFill>
                  <a:schemeClr val="tx1"/>
                </a:solidFill>
              </a:rPr>
              <a:t>Educational software</a:t>
            </a:r>
            <a:endParaRPr lang="en-US" sz="2800" dirty="0" smtClean="0">
              <a:solidFill>
                <a:schemeClr val="tx1"/>
              </a:solidFill>
            </a:endParaRPr>
          </a:p>
          <a:p>
            <a:pPr lvl="1"/>
            <a:endParaRPr lang="en-US" sz="2800" dirty="0" smtClean="0">
              <a:solidFill>
                <a:schemeClr val="tx1"/>
              </a:solidFill>
            </a:endParaRPr>
          </a:p>
          <a:p>
            <a:pPr lvl="1"/>
            <a:r>
              <a:rPr lang="en-US" sz="2800" dirty="0" smtClean="0">
                <a:solidFill>
                  <a:schemeClr val="tx1"/>
                </a:solidFill>
              </a:rPr>
              <a:t>Internet </a:t>
            </a:r>
          </a:p>
          <a:p>
            <a:endParaRPr lang="en-US" dirty="0" smtClean="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Without doubt, computers and the internet, as a resource, have enhanced education.</a:t>
            </a:r>
          </a:p>
          <a:p>
            <a:pPr>
              <a:buNone/>
            </a:pPr>
            <a:endParaRPr lang="en-IE" sz="2200" dirty="0" smtClean="0"/>
          </a:p>
          <a:p>
            <a:r>
              <a:rPr lang="en-IE" dirty="0" smtClean="0"/>
              <a:t>There is much potential for problems, but the benefits outweigh the pitfalls.</a:t>
            </a:r>
            <a:endParaRPr lang="en-US" dirty="0"/>
          </a:p>
        </p:txBody>
      </p:sp>
      <p:sp>
        <p:nvSpPr>
          <p:cNvPr id="3" name="Title 2"/>
          <p:cNvSpPr>
            <a:spLocks noGrp="1"/>
          </p:cNvSpPr>
          <p:nvPr>
            <p:ph type="title"/>
          </p:nvPr>
        </p:nvSpPr>
        <p:spPr/>
        <p:txBody>
          <a:bodyPr/>
          <a:lstStyle/>
          <a:p>
            <a:r>
              <a:rPr lang="en-IE" dirty="0" smtClean="0"/>
              <a:t>Computers in Education (3)</a:t>
            </a: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49</a:t>
            </a:fld>
            <a:endParaRPr lang="en-US"/>
          </a:p>
        </p:txBody>
      </p:sp>
      <p:sp>
        <p:nvSpPr>
          <p:cNvPr id="107522" name="AutoShape 2" descr="data:image/jpeg;base64,/9j/4AAQSkZJRgABAQAAAQABAAD/2wCEAAkGBhQSEBQUEhQVFRUWFhYXFxgXGBUYGBYYGBgYGBgYFRUYHCYeFx4jGhcVHy8gIycpLCwsFR8xNTAqNSYsLCkBCQoKDgwOGg8PGikkHyQsLCwvLCwsLCwpLCwsLCksLCwsLCwsLCksLCwsLCwsLCwsLCwsLCwsLCwsLCwsLCwsLP/AABEIAMIBAwMBIgACEQEDEQH/xAAcAAAABwEBAAAAAAAAAAAAAAAAAgMEBQYHAQj/xABHEAACAQIEBAMEBwUGBQMFAQABAhEAAwQSITEFBkFRImFxE4GRoQcjMkKxwfAUUnKC0TRikqKy4SQzU3PCFmPxJYOTo+IV/8QAGgEAAgMBAQAAAAAAAAAAAAAAAgMAAQQFBv/EADARAAICAgIABAQFAwUAAAAAAAABAhEDIRIxBDJBURMiYXEjkaHR8DNS8RSBscHh/9oADAMBAAIRAxEAPwDYlFKAURRSgoADHyYcjs0fOm91/wA/zp1xMZb90drjj/MaZXenv/OhZUekPOEH6+16n/Sa1ngp+q95/Ksi4Q311r+L/wATWtcBP1Xv/IUyXp9heHuX3ZJ0K5XahoI/j4/4a5/D+YrPMgzHQfqK0Pj39mu/wGs3N3xGgkUw3BhF9f4vyNX/AIIdT6fnWecIb69P4v61f+AtqfT8xRt6QjF5pfcmq41dojGhZoM5+ldofDmJ8F78bdUzh+txR/fT5kVcPpZPjw/8F78bdU3hrfWD+JPyoV5heXyM1vA/aHrT+5vUbw64Mw161I3H8VRDA60oKSSlBREO12hQqEO12uUKhDtChQqEBXDQrhqyHDRSKMa4ahBJhSTil2FJsKog3K0KUK1ypRB+tHpMUeoAZLzGhGLvwD/zG+ZmmDI3Y79qlubPDjrojdgd+6g9qhTjP7o+P+1XUX2xN5FpR/UdcMBF61/EK1jgLfVn1/IVkfB8Tmv29AIuAde4rWOAt4D7vwqSrVF4k1dkwDXaTmug1RoGnHP7Ne/7b/gazEt4ia03jX9mv/8Aauf6DWPtdaRr1A6Var1FT538tEpwsReT+IfnV/4AIJ/h/MVmXArzftignQOBGncVpnBD4v5fzFSVaoDEmm7JsmiMaBaik0JoM4+lbEOlzDFVVvDd316240qitzDiNgoWYEgbe7atB+lAa2PS7/4Vnos/Wj1FWhM12y48JwlxnXO7sJ1BMT/hAq1YVER/AsE6bkn5mmnC7IDj1qWSz9YT2oRqSH9s0qDSCUqDVlhxXZos0JqyBq7RZrs1CHaFcmhNQh2uGuTXJqEOk0U0JrhNQhw0Q0cmimoQToV2hUIOQa7NEBrs1ADP+bcAGxrMbiLokzM7Dp7jUOeCW9jiEJnZRJ/Gp3mm0Dj2BGjWLZ+DOtR6WghEfvVjnkkpNI044KSGNrhtuzF32jiHDeK2RrmEA9BJj41ovK+LDoxHl+dUPmBgcLcjpHydatfIbfVsP1uabik5LYqUUpaLaGrs0nNCacCJcSE2bo723H+U1j74dtNtx1H9a2DF623H9xvwNYVdxWg1/dqFMm+DW4xi7fbB3G2Zf61pPCD4/cfyrLOCXf8Ai0Yf9QEfEVqfDNH9x/KrfSBj5mTBNcoham735qhhUPpKAmzJjS50n9yqEUHtRE9OlaRzXgPbWST9pJy++BHvMfoVnFo5rikdxUi9i5+VmncOteNfU1LlYNMuHJDD1p/c3oRgZaUBpFTRwaIgpNdmk5rs1CB5rs0nNdzVZA80JooNCahA1crk1yahDpNFJoE1yahAVw0Jrk1CHKFCaFQh27iFRSzsFUbliAB6k0MNi0uKGturqdipDD4isI+kPnc4zEKtpmFi2BAOmZ/vMQCQew9POj/Rrzzawd9xfuOtp1AgKWXPOjGDIgSJAO9RbKo0XmwRjrZ/ew7D/Dcn/wAqi8Q238QqxXbNrH+xxNhiyBXVW2DBmEyGEggp2oPytI8TQBruemvaseXFJy0aMU1FKyrcZH/DXp/dJ+EGrNyE/haO35ioTljB+2v3rNw+FbaPBEiXJkHXtGnrVouW7eBt51UkSFyrlWZ7T5An3U3HCUdMVJpuybv4xEjO6rm0GYgSfKaVDztWfc58cs4nDKqu9p1cEKywTIIgHVT00npTD6MOMsMTicNcbNKrcTpOXQwPRh/hp4CNNut4TPY1gGGwly4bjW7TPatFpYnKSFOoXz6xBrYObeKNZw+dJnOo6HQzuDuNKyjhXMli2WTLClndQxLKQftCD1ldJ+NBJtK0MhFSdMsPLPCRcVLyMNwR9pux6CtA4a5zCQfWGj5jSsd5R+kN8K5lR+zvcZ2SBKhzuh8hHh20rbrWIDqGUhlYAgjYgiQR6gg1NvsFxUXaMs5g+lW+uJdLZW2tt2UAqCWykiWLd46R+dWjlzmn9qsrcgCSwYdmG8eWx99QvPfCLQvzcW2RdJYbBwQPF4d4G8jTXXWofgHNuHsWGT2eQKxyAam4GO7E7NtPlHagvdDZRXFNFg+kDiptYRwrkNcKjfU66/IVD/RzwS08uWD5wPCJhCASwKzvPXt61UuceJPdue0+4QMqyfCNtBsZOs06+jXnBMLiSt0gWrgylokow+yZiQDqCPMHpR8W1aFqlpo3CxhMpEMdKhsY9r2ly5dum34ioIuMmi+DownVSffQs854VwCl+2S0hVLBWJgn7LQelU/ieAGLt5l0uy4Vgc1skNJBKyBvv33quXEtY+ZdOA40O94pda5aXIqlmLeKGL5WOpGqD3GpXE4vLbZhqQCQO56D3mBWM8vcaucNuH9oBK3gYUMJlGHi7bE+vurRLHMNm/kW3cUlirRMEAeLWfNQPfVp2ynBxJUcXvL9uwCO6XB+DgfjT/A48XbSXFBAdQwnQwdRMGormDEZMJdYbi2wXzZhlX/MRTbFc0YXCBLVy6FKqFAAY/ZAWPCCJ02o2wEicxXFbVoqLlxELTlzMFmImJ9R8acWcSr/AGWVv4SD+FZNzhx63ib6NbbNbW2ADBGpJLaEAg/ZGvaoZypuAWcwnKqk6MSYHQ6a+dSizds1dzVF4nGph7Ms2iLAk6sVXQAncmKqK/SPet3ct+wuSRrbLEqDB6zJAOoge6hstJs0Ka5NR+MxrgotoIxYM3iZlGVcuxAOpLL0ojY++o8eGf8A+29t/k2U0xQk1aFucU6bJImuTTHC8WV3KZbiOFzZXQqcsxIOx17GneahetMJNPoNNCaJNDNVFhpoUSaFQh505m4hbSzbsWdQRmcwNwYESAZnNPoB3qAwHD7l94tqW9NhO0nYUtxzxX20URH2TmHfQjfen3A8d7K3dEvkOXRYEGd8+UlNJ1FE24x0EknLZtPJ+MsYLB2rD3VDSx10ks0mB0EmB6VZMZjQ2HdkIYFGgqZB0I0IrzvieL+0uK8sAc05mnQExG0aED3edXnlni1/BYQ3IabrhoyZgiwcpIJAWZ1PaKXy1bDcPYsXI3EkOJx2uoa3rGmVQV37yNqf8a43bvi2LbBhLMfKBlEj+c/Cs4v8w/XG4gCFlysLaqisJnxKsA6nc61y5xYi3cNoeNgBp26lexE9/wAKHnbQPCo77LDxF1OJsIxUAi82oJBYW2CCBqZYipPAcjNgZxTXVe8i3OrKiKQQFVY+saWOrEAfumqRwHjynF2far7Qz7MZjoOoIHfMOs1oPMPFmu20UnQvbBH8wJJ76A0rL4j4c1Cuy447VjHiH7S9t0ZlfOUJJGVpTYjL4RoI2rMONcPygpALrcaSdIBBOXz1G9bADoKpnCeHYy+MS+FtsQ5cOSsrcUt9kE7EH93WtXJUBGLbKbxHhN22oUI7eFWJVSYnvlmNQd6V4Zxe4iLke4vmrdvKRV4u4oHEJYsl0YIfagkZ0ZNCPLWBr2g034pyoXOaBm6lAqT5lYyk+kE1dO6RHNPsrPEOYLt6c753NvIHZfGEmcs9t/jUny7yyuMw10Wwfb23U5tcuQjQEbDUP8qgr2ECYhULdcrGIKzoZExp61uXAv2fAtbwVoznRnDypN0j7bkj9AACgaCUqKhg+TrWKUYYhUlYFwDM4gEzr0DHUTqD0rOubOTbuAuavbvW2nLdtGVMHUMPuNtofcTXojhnB1tXXZVCiZDT03gDprPwrC+JYs28TeCl7cXbolTKnxtuBuPcauFoub5PRXkRVAkq+dQQZINs9ZXYn39QasXLXMnsENsgkSWBnwqDEz6kTAqO4ljFuKQy2maJDqpVh65YB94NH5Ow1q6blt9WKjIu0xJY5htAHXerkk1sqDaehXmC+MU4cEAhYjvrO+w1NS+I5ZujBWntpiFBQZ7qupRlzMQIVZiYnMdCo0pDiXJGTObbsfCCi9ZnUEjcR6U3w/AuJFVay1wCAMmbTy8DeEAmddpBoItdR9ApJrzCAvYkKbQu3MhAkEncMGBGXbUCn3H7LJYwRVfEiPruJIUzrpuSfUTUOOOXtRibaOyXAhV1ZGDbEEIQJHmKlbvM1m7AurdtwIGVsyj0Xwke6glOVq10Esa9GRtvHLkQD2mYqM+ZCPGSZCwSWG2uh120qZ5Ni9jLOWXAcMcusZdQT2EgammiXAz5cM7XDlzSZUKPMMJrmA49dwl3wEI0QdBBEz7xR/EspY/c1Xnnh1y7g2S0C75kICmDow6kiKpOA5M4h+0W/bwEzZi8q5G8me8nrPvir9wLmFcRh0u9WBkdmGhFOH4oCcs60VJo1LCq0PcDdBxMEiRbQAHc5mYn/QtWYisqvcSvYe6fZMjOzll9pLNlywEHURB1nrSR+mt7Fw28VYGYRJRvw3psXFpJPaOZKEoSbatfQnuKcyYezxG+t66ltltWVGbwgjx3Gg7ffXSZ0p3i+YrFpSz3UEdMwk+QXefKsg41iP27iN254k9oS6SuYwFAUaafZA/Kpe3w42UkocukljkGu+++m0kSaXNq+xkYt9C3F/pZa4Slm2U10YOQxjYeGIHceVSnKHMWJxOK9hculCVLIYRwSBmKnMJHhnr0rI77NnJI66Hp6A1sX0L8KLBsRcGgBS0Z3M/WMOp+6J84pi11Qua0y4Hg+M6X7Xvtf0ehVmoUy17IRUv7n+n7Hjy6J1H+/wDvTjh0rbuMpggD/CCAQV2MlgNexpoG0FOXxC+yhZzE+LtEk6R5BRB86TLrRrjQvwnHLbdWa0HjbU6a9AfD8qtPEOcw+GeylthmZSXJGqiTlCju2U7/AHaor3PXX9aU6GKKjTeglBMbySVD0XDlJPbT46mpzlzg17Fl0wyh3FstBYKIkDckdSKpt3GMTv8Aren/AAPmW/hWz2Lr2zt4TEiQYI2IkbHSqWMBzLjheSMVaxNs4gCwoYMWZ7ZJKkHKqqxJJ8xET6GV4xxhbTRm+w09ILZTG/SWEnyPWoHHc5piypaylq599hcuN7Q6f9QnL5Ceu9I3+JWlEH6w9huP5th8az5vDynNSvoLHkSVSRZMHzoHRpQyAdVlhMGJ7VKcsc0Yi1hEtWmVQqnKWFu4upLEjL4hJJ0IPXWmnJfJK3xcN65ctW7topkUBy6v1S5BHhhdhOsaa1bsNyrgMFbUNdcFZIZlUN/o38zT0pTWipOONu+vqUHlbA3xjL93ENnLjMr5gQ+ZtWGUkD7MeURVyuGFJOwEn0G9QmKx+EsX3ezcLpcbxMTmIcatPhAAOfT+E0txjiS/sd50YHwECD+94fzq0n6i3V6MxxRzXPaHPMlpADDedQPF761zlnhIx1m1iv2hgVLKFCKVUrK6E6jQme+YjaBULy0LVu0jC0MTCDMqEZ1aJMpIZtZHbzq3cE5nwxsubQZACS6lSuViASMu69NPnQxmsjodkj8KN2I8X5ht2nbD3bl5AmUG4tubZLKrwSCSNGE9azTmbhw/aLj2mV7THOGXMVGbUgkgQQZ3itM4Tlv+3fUq95vflS2moP8ACaLjOS7L6hcp6MhKEfDT5Vo4R6umZPiyW0rRh9+MwPQg1ZeBclC0RdxTw4gpZViDPT2jCI7wp179KkOd+XBhghJFzOWALKA6wBrnSC2/3ppTFcVsYu0LN641plAy3BlBUjy0zDSIPfoRQS+XQ6Pz76OcYxdxLdxlJUplKmJBWROp0BHn0qJsc6YlAIZH2nQDbzQifhU7i8OrYO4gv53WyxkplzhQSDEnXSJGm9ZyRUVehHb7J7ivHUxL571llfwy1sjxZdsysuumm+wHamGJt2WBKXGzfuskT/MrEUwDkbE/r1pbA3vr7ZcBhmWQdiJEg+oqnFdhJtaJ/kiyPaXCUzSkTGwnUDzMiu89XUV7YVdYMkbR2J71NcQxgxHhWLeXRQohQoMaRt1+dHs2hHsnUPpBMCDHWues6u2dN+HklxD/AEb4wXMPetgaIQ8DfxAzH+HapG1iyt8AtIKmO+hG/uog4vhsHb+wU9oxBZVEAxpmy79enSo/H4xsQk2DadwZDW2h/eja+7WteGfxI2hXP4T4yLNfu2UD3XInIAZOgAk/HUa+lZ3iUe6SbtovO0jYTtn2A9N6guYeKYosLeIlI+7BUN5/3qjMJxO7aP1dxl8gTHvXY01x3aoRkyxl0aDyvhG9o4sulrIurNDezZtxE6kDQToNxURzRhL9lvrLxvISYZWYrPmv3TTvk/jBY5bjBmI0EJO+ugjN79NauWKyPb9kyK3TLpA91IeRxlstQU42ZA7adY9atvLH0o4nCItpShtLsGQeGSWOo1OpJqscZwDWLzIwgTI00g9qHDeB3L6XWtQTaCsV+8wJI8HciNvPSa2Rl6oxzh6M1s/TBfGhs2mPdWMHzGtCsX/aWGkkR0oVLl9PyK4Y/Z/mxpm0oqtrXOlFB1qghdLpYyTNFvXacnDoyhkOUkaqZygzsG3HQ6996ZXrDLuPfuPiNKhQSaPbek65ULHK3acYbMxgf/FLcrYO3cxKre1SCYmMxA0Wf1tU1zctizfVLFtLY9mpYKWPiYk+IsT93KffVNkXZJcJ4/cw9pUt3WjWY0Jkyduk9KPb44AwchmjfqNe8zVQGPYEmaecPv3LzhF6x6AdSfKk/Ml2McYt9I1nDYIXsObpe1bXM1tg+YsGXRlyKszqOo3quYvlmTltX7QTwhgRdQOBGv34MzqR0nyJP2gqoUEx18zAE+ug+FJ4bEEnU+np/tWZZOD0jRKLn5mWDGcoK7K1g+yBEhpPhY7AaT2HQ9SAIJLh/wBpS1eXESfADbcgeIQ0+P73TcmJp3y/xQBsjsVVwRIMFDG46ab6+R3Apxxfi1n2H7OlxnMNqSC2oaSfj2rRBYpVJaaaM/iJZHBwe1Q/5K/sqnu90/8A7GH5VZhVI4LzDbwtq1aulQSpYEGd3Y+KNj/Wrdg8elwSjBh5GtD22zJHSSKvzbwtMVxHAYe5JR/algDBKhZ0I2+xTjmPkHhSKALpwzquUBXa4T2zWmzFj5iD51B8741V4nYzPkC2G8XiMFi41y6wfKiC2+XOqI6/v22lfeRBB/iis+TLwdG7Dh5xtsgOI8Es4bRsQ95GBKD2b2UkyuZ1MnTXTQnuBrTrgPIjXsFbuj2ZJnwusHQldLg13B3NOmxBSXcKIBMQTMAncHX31pXLOA9nhLCEai2s+pGZvmTReHlbbkgfFw4pKLoxbinJbpMo1qO8uh9GGo+BqC//AMm4rAgZwDunij1A1HvAr0w2BU9Pd0942qB4nyNh7urWwrfvqcp9dK18IS6dGFZcke1f2M34fZjca9T+vfSly4RqskETp331Hy91WXk/gCXOIYuzcJu2bKZPHqczEffEHTK43qW4t9G6IpNm9kG+W6ZHucageoNcqfhpddnoMXjYSdy0Zrx+8Ws5SFYrluH45YkbfaNVS5eVjJzIe+/zq84vCWUt3ENwNddDJBBUaaBZ1InrWeM80zw64poT4vjKVoncNx7EKuXOt+3+5cAuL/m/rTDi12xcRiuG9jdGso7BP/xkGPdFRoaDI09NKOjS2p3BrUjA1QMKCMhU+KQViNiBGvqa1PlzAOmEa/irgVVk7LOmn2gSDr1G9RuA5PsYFExV3E5iFEBUsuAxECEvGHEdIB6iuc5cwf8A0qxaUMAxiSgCvBJlWBjsdPjpStZA/mgU7jnHDfvMxmJOUHoOnvpphce9slrTlCd8pgH1GxppFBWp1JKhTdu2Szc3Xuq2GPdrFkk+py60KN/6UZtRctwdd1/I0Kqy6K1dUgwRBG4NEq3c1XAQdJgaGNvSqgaqEuSsjVClt+lKpiypI7/geh6EetNhRn2oygXlg6bGiUupXwlpyzrG8eVP+I8AZLYurrbYZlYbMNjpupHVT86hRG4dCzqF3JEeR71NceQMc/3z9o/vaATHTakuC2wFLEeImB5DrTjEDNTYwXEBy2ReCwhdgIMHrFXPlzgzWrDOVaC0e0IhTHRZ3jrHeq7gsYbZ027Hb/Y+dXLA4t/2QI5JUXHdJMkK8NH+In41jzppO+jTikrSXYkT4j76Jnhl/XlQU7zpNJXZzdvLqda55rJi1fAdcy5lBBZTMFZIYaa6jTTvUpca2wLWgEUiMiEtHQ+MgE6GI1qt8NdkbxGQfunWJ6TUiWlptyGJjL//ADEN+PaKfjSehcpOLsSxGFRB4LJcnSFUSfI96TucC4hh7a3rOGvLqSQrBmynXW2DmEdo27VZOB8+WsIRbuKMzECAmW7ruZ6r6n31PX/pRwSmPrp87ZX/AFEVpxpQ9disspZelr7GYW+KftmIzYkEt7MWwsEMCpnUbzGbYH0qW4Jy9eOIVcPca0WDHMcwgAEwdATt2ir5Z5q4Zi9bkW32DsuVj28YmfRqU4dwiymIz2by3RlbYknXSTHhO++npQTjylY3HN44OIwbk+5cRkv3LDO2Ue0t22RokZgwzZWkSJgb1dUFMGeCJo9ri9o3DbzrnESsiRIB27wRpWjFBLUTDlm3uRJiiXjAkxlAJaR0An9aUZWqE534h7Hh+IbY+zKj1fwD/VTRaKv9HXGbCW8RevMwe/fYgKtw+EaiSggau2/ap3H802hPsreY93MD4asfhWeYCxcs4e2WtvkKhgygMPF4tTIA370hiluE5gHObbxZdY0EeIMPcKwvNK6OnHBDjfbLHxzmLFXEGS3ZcD7oCD0hmViPcRWWPwZlYG46oHkqVOYTOozDQR8dqvNvEXE8T23IAmc6gCB1jQ++obEcPsOCVTW4S7EnZiT9gjYRr5k9gKvG232DlSUeqKjxC0bZGYqZmCI19aTttqp86dY2wiXSArXEUwdjB7T1ikv2W2x+rcBh91tPhO/uJrSZbAVv3C6KHdbZmNTlB29P9qZHEGIPToeh9K0H/wBLX/YJebCsUuKGFyyxDwRoWUanTyqt4rgIe5mS7LAiUvyp06FtvKq3HtaInGfUk2RWMwVy0E9ohX2ih0nqpJAPlt8x3pqTNaf9I2HR8GX+0wdMjDXLOjAEfdKrPrFZaKJbGZsaxypMkQPT5UKSNChAL7zNw1Thr0ASEJ2HTXT4VlzVtPF8OXsXEWJZGUT3IIEmsdxvD7lpyjqQ3b8wRoaThfaJIQo6iRXLi6mNQPKPl0o9loMdxWgE5bEginGF4g6ACZWdVOo+FEygevyo7YJsntAPD3nqPKoQkfaoICKVHYmRPUho2mdNx50W4x8o8jTFWO07UFub/OmKVIBxHVsZmgVc7N+FCD7qgGPl6elU/hDgXAO9TeGxseAGW1Zz23/AA1i8U3J0acKSVkmigtE+p7eX670wu3ockaw0fD+utOsRiVW3pvED1PX5zUEt79d6y44Xse2Tl3EAFWGx1/2NFGPIfMDsZBFQzXWiAdKRs4syQdxTljB5F34RZu4hm9oGuW11V2bNDGCUAO2k/CiY3F2FkJlcgxoBlB6y0fh3pvyjzIcPcJjMrCCJiT01/W9TvE/Z4ts64cEgQ2Vgl0b6o2gcRpDfOaFRjy+YY8k+NRIfC8TUESg9QNvdm/Or/wAnccw0HNdi4QB4hAA9dpJ7x0rPrPLzXLq27NxcxYDLe+qdR3IPhYDyAmNJMVrHLP0d4fDKGuAX7u+Zh4V/gQ/iZPpMVojjhdoyyy5GuMiVewCJEEHUEag+hrLOdMBbGLuPnNp/D4gdzkXdevTatke2I6CqRzH9GCYh3u2rr27jks2bxoSewOqe4x5Uxp+joXGSV2rKJwj6Tb2FcW7rC6vSZkjupMfDSpjnLnC1jsElu2Ss3VNwEagKGI06kmPh5VTOaPotxtli5t+1T9+2cwAH7w+0vqRFMbF0JayjZAD6kwD8z8BUy5mo12wceFXa0v0LJw7GCwh9mzoOviJJ/l+yPcPfTa7x4oxypr7gR+vSq+nE/EOo3Px6U5HEA10E6kjQ+Y6E+lYlCuzW5tstnD+Kve8HsvGFzEBlkjyB6+VR2KwjSQFdG7HJp/KW0phw6TeuEMQQjAQY10IAjX/4p7Z5xuKAuIRb69C2jfy3FoXyW4mjHU01P0KnevNZLWxtJkkAyev9OtHtWs11beRGdisMGkyYiAIG5HSo/G4ks7HqST8asn0WcO9vxXDiNEPtG/kBYf5gtdBR6s50pVbR6LwnDglpLawAqqvuUAD8Kj+K8qWL4i9ZR/OPEPQ7j3Gp1aPTebRk+BGW/UzPH/RjAIwt42z0VxmHfyn+bNVL4/yfiEUi9grbmZ9tYU5tO6KQGnzX31vz2gd6RbCiKlwfaJWaCpO19TzA7QY9tEdCLikeRVTA91CvSVzhVskllQnzAmhRcY+4Px5/2/r/AOGYunvNV/iXAg7SZJ+Qqx5RXHt1yjome4/ltgfCsCq3cwDB3/8AbOta5esyKpF/CTcx47BT/kJpsJtAtFZt4MuT5VMexjDAdsx/Khy7w83A5HQgfI1J3+EMVjMB37x2o5TqVMqtFQtt/SudfXSlMZbCXXUbKY+H+80vhLdsjxM0xsBseomtF2gAmCbI2Yx4ZHeT5U6eGJa34WOjL+93y+flSdjh6s4VWAnadAW7E/dnp8KRYZSQdCDHoRvQvZa0L2786HTbQ7iNNaceynY02s3Q/hbeNG6+/vRmRk31HcUDj7DVL3FDZYdflTTEMVYGSe+kU7S960niCSOg+ZoUExfC4urNwLmBbVxWcwuuf0jePKJ91URLhTenFzHjIY3Ij41UoWXGdG1vatYhAfDcQ6g6H4HoaJYuYrDf2XEMF/6dzxp6CZK/j51j3AeZ72EaUaV6qdjWmcC5ys4oaHI/VT+VJlGWPaNEZwy6kXHhP0nwcmOsm0Z0uWwz2z6gSV+fnFXC5xOyLJve0X2QGYuCCseRG/pv0rFeN4rFC4RbtSs+Eq0SIH2tdNZ6bUwwj4hWJvMuXcoC2pGzMJifdTFmSjbasRPD82k6Lbzjz/7a01u2CisDoZzuuoBYjRVO8CToJrJruLA8BmZ8RP4CpPG4/NfLH7MeesdKisZcW67MOg1Pc/r8aBNydyI0ktBLKkzB76+XSi2WJZeh2+Ok11VhTHYHT0pFbp8I+famgFn5XvO+JyqhaQy6Alo9B2BOvan/ADFw5bdm45YoW0ylQc7dNdCp031Mb075K4m2FuNeW3ncqVUTlGsSZ7aGq5ztznextwG6RCSFVZygn7R11JMASewoYxTemNtxg2ysMZP51rP0A8Mm9iL5+6ioD5uZPyQfGslnTatt+hvj+GsYRrLuFuG4XaQYghVXX3fOtkU26Rz8slGOzWhTW7g9SysyMdSQZB9VMj8KXtX1YSpBHlSoqW4sDjGaGtu9cEBgG810+Kk/gaWvFo8MHyMj5iY+FHyCgapuwopxVN2JqsiSBPXr86Fca9BrtXTBbiZPkowWaAuV0/OucbQl1B6VAcT4KoN64slriQw6aLAgVPtaopw3eqIZ9yleC2rn8Q/009xLM22npU/Z5ftWZFsaHoSTttFEuWNdBVylbsiM7wGD9pfu9YJ93ij8jTDEIbd1h1BirLyvam5iT/fj/M5qD4+sYm76/kK0wfzV9AH0dvYR1QOywG9+h1E9qb5jVyv2ZslY3SPlVRw7yO2n6FTHPlZJKguHHipTHYoqRBjv50E+1Ta8MzSdvxpoI9U+lKnXemdlzS6eLvS5LY2L0NcbsY6UTBEazG2k1JNhARB23+FNcRgQNV+H+9EhcnbE3w411jsKaB8rSpII2I0I9DS11zELm94pH2XeiKLry9zpdCZbsOANGOhnoDG9Fx3FWiSTOp16+Z+VRnD3C21A1PX1PnRbl3PlG3Q+m3u1rE4Ll0a1N8dsdXbi3EJJ1Py0qJOGg+Ewd48uk05xSDYCNIgntpI76/hRbBzCT9r8AKOCpaAlsWwDeIA6TI941j4UX2MMdIE9e/YfCukhWOvnr+Rp2l0PoRJ76b1Te7LSLJyHxCb1tLp+qkzImNDt6k7VaOYfoYsXpfDs1snWB4k1/usdPcwqk8vYpFdCdQreIRu07ehHXzrQOO/SitlQiAAxoBGaOkDYese6lycU/VN9V/K/MGSMv5g+j/FYMEsFZB95Tt5lTr8JqO5e5nv4JiyKrK8Bg4JBA1gNuN/9qkeN81XsTczMxCzoJ89yesD3TTa5xdrlr2VwAjoY1G2gPqela8fOvn7Eur0POX/pAxWHb6t27lTqK1Hlz6abVyFxK+zbbMNv18Kwxrbr9nY9t/jvTe/izIjSBHrWlZW9S3/PcRPBC7g6f0/b+M9fYDi9q8ua06sPI/lvTomvJXBeZ71lgbTshHbb3itP4B9NjKpXFWyxA0ZOsD7wOonvrvVtQe4v8/3/AMC/xI6kr+q/b/Iy525+vpxDEJZbwI4QeqqFb/MGoVBYLhdy8ntSsm4WcnuWYk/Oa5U/1VaVDfhovNtR2peRG1NrTd6cTppXLNIUt2pMgmlMvnXWbSqLGr2qb3cNT1mFJOaosovKNif2g/8Aukfj/Wq5zMv/ABd3+X/StXbBcCawHGec7lyYgAnyql8x24xbA9cn4CtGNpzsB9FhvYxjooqB4irA5yJP47/71a2w6j3VHcRtoVg7jUR3pUJUwnsqj3eoO/8ASiFtKPjsNlYkCFOvoetJwdjp+dbVsUK2X2peziPlpTVF1FAXADUISSXNzSVy5TU4vtr6U3uYknyqqIObl2KblpolnU61289WQd2bvh06etOGnfaR+IqOwtP/AGxABHY/jSpIZFnbuIOgjMNfn50e2+Yab61y3e2kaEb+X60pTOoHqN/OgDOwAPFEzGvT191BMYEuawRtmHY9YPrTe62aW311/Km+LcEkjr8vdVqN9lOVElhMXluHIZiI7HUfh3q22LAa0S9lbttjqV+2jR3O/fQg67Vnti4QdDHSrTyZdZrrpndQyEnKxGoIHi76E71c48fm9goVKk12I8Q4Du9h869QftDWYM9f4tahwCDBEHzHprHlqetaNicFJlgrN++Pq3972xlP8yNULi+HjX21rMvRl1K/xAAT6qPcKqGeEu2Xk8LOO0rRVrTefb8vwHed6DorbjWOm+0/repDGcGIGa0wurqRqM06bn72229MkXMMpABGxOjb/u9fX51oRlCYfADMIYAd6mxwm3l1zEn739CNAKjrKgDy2kGZ6mSN9tiI13p3axLL9kgd18jsWH2Rv07UnJGUumPxZIx8yHFvH4q2Alu+4RdFAgQPQChSlnEeESEnzaD8MtClfiew/wDBfr/yX1BS6bUKFAZzjUS3vQoVRYY70S9tXaFQobXRpWX82f2w+ifgK7Qo8XmKl0WG+2lRWINChQIMYYj/AJlsdCGkd9OtRyDRqFCtWPoVIPZ3pjXKFMXYIreOsdKSP5UKFEyDvCL9Rd8sseXiXamr7+6uUKpkHGCH691LJ9g+o/GhQpbDRwfZPvpfCbN7/wDSaFCgfQS7Eh/yz/F+Rpp0H660KFMiCzhq3ci/2lv+2/8AqWhQocnlYzB5l91/2XVdzRH3NcoVymdpFZ4kMuKTLpmBzRpm9Y3qM48gyzAnv1+NChXS8P8A00cjxf8AVf8AsIYZvqj/AA/+E/jSeG1KT1R2Pmwzwx8/OhQp5lJHh4m2pOp11OvU0KFCgZ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7524" name="AutoShape 4" descr="data:image/jpeg;base64,/9j/4AAQSkZJRgABAQAAAQABAAD/2wCEAAkGBhQSEBQUEhQVFRUWFhYXFxgXGBUYGBYYGBgYGBgYFRUYHCYeFx4jGhcVHy8gIycpLCwsFR8xNTAqNSYsLCkBCQoKDgwOGg8PGikkHyQsLCwvLCwsLCwpLCwsLCksLCwsLCwsLCksLCwsLCwsLCwsLCwsLCwsLCwsLCwsLCwsLP/AABEIAMIBAwMBIgACEQEDEQH/xAAcAAAABwEBAAAAAAAAAAAAAAAAAgMEBQYHAQj/xABHEAACAQIEBAMEBwUGBQMFAQABAhEAAwQSITEFBkFRImFxE4GRoQcjMkKxwfAUUnKC0TRikqKy4SQzU3PCFmPxJYOTo+IV/8QAGgEAAgMBAQAAAAAAAAAAAAAAAgMAAQQFBv/EADARAAICAgIABAQFAwUAAAAAAAABAhEDIRIxBDJBURMiYXEjkaHR8DNS8RSBscHh/9oADAMBAAIRAxEAPwDYlFKAURRSgoADHyYcjs0fOm91/wA/zp1xMZb90drjj/MaZXenv/OhZUekPOEH6+16n/Sa1ngp+q95/Ksi4Q311r+L/wATWtcBP1Xv/IUyXp9heHuX3ZJ0K5XahoI/j4/4a5/D+YrPMgzHQfqK0Pj39mu/wGs3N3xGgkUw3BhF9f4vyNX/AIIdT6fnWecIb69P4v61f+AtqfT8xRt6QjF5pfcmq41dojGhZoM5+ldofDmJ8F78bdUzh+txR/fT5kVcPpZPjw/8F78bdU3hrfWD+JPyoV5heXyM1vA/aHrT+5vUbw64Mw161I3H8VRDA60oKSSlBREO12hQqEO12uUKhDtChQqEBXDQrhqyHDRSKMa4ahBJhSTil2FJsKog3K0KUK1ypRB+tHpMUeoAZLzGhGLvwD/zG+ZmmDI3Y79qlubPDjrojdgd+6g9qhTjP7o+P+1XUX2xN5FpR/UdcMBF61/EK1jgLfVn1/IVkfB8Tmv29AIuAde4rWOAt4D7vwqSrVF4k1dkwDXaTmug1RoGnHP7Ne/7b/gazEt4ia03jX9mv/8Aauf6DWPtdaRr1A6Var1FT538tEpwsReT+IfnV/4AIJ/h/MVmXArzftignQOBGncVpnBD4v5fzFSVaoDEmm7JsmiMaBaik0JoM4+lbEOlzDFVVvDd316240qitzDiNgoWYEgbe7atB+lAa2PS7/4Vnos/Wj1FWhM12y48JwlxnXO7sJ1BMT/hAq1YVER/AsE6bkn5mmnC7IDj1qWSz9YT2oRqSH9s0qDSCUqDVlhxXZos0JqyBq7RZrs1CHaFcmhNQh2uGuTXJqEOk0U0JrhNQhw0Q0cmimoQToV2hUIOQa7NEBrs1ADP+bcAGxrMbiLokzM7Dp7jUOeCW9jiEJnZRJ/Gp3mm0Dj2BGjWLZ+DOtR6WghEfvVjnkkpNI044KSGNrhtuzF32jiHDeK2RrmEA9BJj41ovK+LDoxHl+dUPmBgcLcjpHydatfIbfVsP1uabik5LYqUUpaLaGrs0nNCacCJcSE2bo723H+U1j74dtNtx1H9a2DF623H9xvwNYVdxWg1/dqFMm+DW4xi7fbB3G2Zf61pPCD4/cfyrLOCXf8Ai0Yf9QEfEVqfDNH9x/KrfSBj5mTBNcoham735qhhUPpKAmzJjS50n9yqEUHtRE9OlaRzXgPbWST9pJy++BHvMfoVnFo5rikdxUi9i5+VmncOteNfU1LlYNMuHJDD1p/c3oRgZaUBpFTRwaIgpNdmk5rs1CB5rs0nNdzVZA80JooNCahA1crk1yahDpNFJoE1yahAVw0Jrk1CHKFCaFQh27iFRSzsFUbliAB6k0MNi0uKGturqdipDD4isI+kPnc4zEKtpmFi2BAOmZ/vMQCQew9POj/Rrzzawd9xfuOtp1AgKWXPOjGDIgSJAO9RbKo0XmwRjrZ/ew7D/Dcn/wAqi8Q238QqxXbNrH+xxNhiyBXVW2DBmEyGEggp2oPytI8TQBruemvaseXFJy0aMU1FKyrcZH/DXp/dJ+EGrNyE/haO35ioTljB+2v3rNw+FbaPBEiXJkHXtGnrVouW7eBt51UkSFyrlWZ7T5An3U3HCUdMVJpuybv4xEjO6rm0GYgSfKaVDztWfc58cs4nDKqu9p1cEKywTIIgHVT00npTD6MOMsMTicNcbNKrcTpOXQwPRh/hp4CNNut4TPY1gGGwly4bjW7TPatFpYnKSFOoXz6xBrYObeKNZw+dJnOo6HQzuDuNKyjhXMli2WTLClndQxLKQftCD1ldJ+NBJtK0MhFSdMsPLPCRcVLyMNwR9pux6CtA4a5zCQfWGj5jSsd5R+kN8K5lR+zvcZ2SBKhzuh8hHh20rbrWIDqGUhlYAgjYgiQR6gg1NvsFxUXaMs5g+lW+uJdLZW2tt2UAqCWykiWLd46R+dWjlzmn9qsrcgCSwYdmG8eWx99QvPfCLQvzcW2RdJYbBwQPF4d4G8jTXXWofgHNuHsWGT2eQKxyAam4GO7E7NtPlHagvdDZRXFNFg+kDiptYRwrkNcKjfU66/IVD/RzwS08uWD5wPCJhCASwKzvPXt61UuceJPdue0+4QMqyfCNtBsZOs06+jXnBMLiSt0gWrgylokow+yZiQDqCPMHpR8W1aFqlpo3CxhMpEMdKhsY9r2ly5dum34ioIuMmi+DownVSffQs854VwCl+2S0hVLBWJgn7LQelU/ieAGLt5l0uy4Vgc1skNJBKyBvv33quXEtY+ZdOA40O94pda5aXIqlmLeKGL5WOpGqD3GpXE4vLbZhqQCQO56D3mBWM8vcaucNuH9oBK3gYUMJlGHi7bE+vurRLHMNm/kW3cUlirRMEAeLWfNQPfVp2ynBxJUcXvL9uwCO6XB+DgfjT/A48XbSXFBAdQwnQwdRMGormDEZMJdYbi2wXzZhlX/MRTbFc0YXCBLVy6FKqFAAY/ZAWPCCJ02o2wEicxXFbVoqLlxELTlzMFmImJ9R8acWcSr/AGWVv4SD+FZNzhx63ib6NbbNbW2ADBGpJLaEAg/ZGvaoZypuAWcwnKqk6MSYHQ6a+dSizds1dzVF4nGph7Ms2iLAk6sVXQAncmKqK/SPet3ct+wuSRrbLEqDB6zJAOoge6hstJs0Ka5NR+MxrgotoIxYM3iZlGVcuxAOpLL0ojY++o8eGf8A+29t/k2U0xQk1aFucU6bJImuTTHC8WV3KZbiOFzZXQqcsxIOx17GneahetMJNPoNNCaJNDNVFhpoUSaFQh505m4hbSzbsWdQRmcwNwYESAZnNPoB3qAwHD7l94tqW9NhO0nYUtxzxX20URH2TmHfQjfen3A8d7K3dEvkOXRYEGd8+UlNJ1FE24x0EknLZtPJ+MsYLB2rD3VDSx10ks0mB0EmB6VZMZjQ2HdkIYFGgqZB0I0IrzvieL+0uK8sAc05mnQExG0aED3edXnlni1/BYQ3IabrhoyZgiwcpIJAWZ1PaKXy1bDcPYsXI3EkOJx2uoa3rGmVQV37yNqf8a43bvi2LbBhLMfKBlEj+c/Cs4v8w/XG4gCFlysLaqisJnxKsA6nc61y5xYi3cNoeNgBp26lexE9/wAKHnbQPCo77LDxF1OJsIxUAi82oJBYW2CCBqZYipPAcjNgZxTXVe8i3OrKiKQQFVY+saWOrEAfumqRwHjynF2far7Qz7MZjoOoIHfMOs1oPMPFmu20UnQvbBH8wJJ76A0rL4j4c1Cuy447VjHiH7S9t0ZlfOUJJGVpTYjL4RoI2rMONcPygpALrcaSdIBBOXz1G9bADoKpnCeHYy+MS+FtsQ5cOSsrcUt9kE7EH93WtXJUBGLbKbxHhN22oUI7eFWJVSYnvlmNQd6V4Zxe4iLke4vmrdvKRV4u4oHEJYsl0YIfagkZ0ZNCPLWBr2g034pyoXOaBm6lAqT5lYyk+kE1dO6RHNPsrPEOYLt6c753NvIHZfGEmcs9t/jUny7yyuMw10Wwfb23U5tcuQjQEbDUP8qgr2ECYhULdcrGIKzoZExp61uXAv2fAtbwVoznRnDypN0j7bkj9AACgaCUqKhg+TrWKUYYhUlYFwDM4gEzr0DHUTqD0rOubOTbuAuavbvW2nLdtGVMHUMPuNtofcTXojhnB1tXXZVCiZDT03gDprPwrC+JYs28TeCl7cXbolTKnxtuBuPcauFoub5PRXkRVAkq+dQQZINs9ZXYn39QasXLXMnsENsgkSWBnwqDEz6kTAqO4ljFuKQy2maJDqpVh65YB94NH5Ow1q6blt9WKjIu0xJY5htAHXerkk1sqDaehXmC+MU4cEAhYjvrO+w1NS+I5ZujBWntpiFBQZ7qupRlzMQIVZiYnMdCo0pDiXJGTObbsfCCi9ZnUEjcR6U3w/AuJFVay1wCAMmbTy8DeEAmddpBoItdR9ApJrzCAvYkKbQu3MhAkEncMGBGXbUCn3H7LJYwRVfEiPruJIUzrpuSfUTUOOOXtRibaOyXAhV1ZGDbEEIQJHmKlbvM1m7AurdtwIGVsyj0Xwke6glOVq10Esa9GRtvHLkQD2mYqM+ZCPGSZCwSWG2uh120qZ5Ni9jLOWXAcMcusZdQT2EgammiXAz5cM7XDlzSZUKPMMJrmA49dwl3wEI0QdBBEz7xR/EspY/c1Xnnh1y7g2S0C75kICmDow6kiKpOA5M4h+0W/bwEzZi8q5G8me8nrPvir9wLmFcRh0u9WBkdmGhFOH4oCcs60VJo1LCq0PcDdBxMEiRbQAHc5mYn/QtWYisqvcSvYe6fZMjOzll9pLNlywEHURB1nrSR+mt7Fw28VYGYRJRvw3psXFpJPaOZKEoSbatfQnuKcyYezxG+t66ltltWVGbwgjx3Gg7ffXSZ0p3i+YrFpSz3UEdMwk+QXefKsg41iP27iN254k9oS6SuYwFAUaafZA/Kpe3w42UkocukljkGu+++m0kSaXNq+xkYt9C3F/pZa4Slm2U10YOQxjYeGIHceVSnKHMWJxOK9hculCVLIYRwSBmKnMJHhnr0rI77NnJI66Hp6A1sX0L8KLBsRcGgBS0Z3M/WMOp+6J84pi11Qua0y4Hg+M6X7Xvtf0ehVmoUy17IRUv7n+n7Hjy6J1H+/wDvTjh0rbuMpggD/CCAQV2MlgNexpoG0FOXxC+yhZzE+LtEk6R5BRB86TLrRrjQvwnHLbdWa0HjbU6a9AfD8qtPEOcw+GeylthmZSXJGqiTlCju2U7/AHaor3PXX9aU6GKKjTeglBMbySVD0XDlJPbT46mpzlzg17Fl0wyh3FstBYKIkDckdSKpt3GMTv8Aren/AAPmW/hWz2Lr2zt4TEiQYI2IkbHSqWMBzLjheSMVaxNs4gCwoYMWZ7ZJKkHKqqxJJ8xET6GV4xxhbTRm+w09ILZTG/SWEnyPWoHHc5piypaylq599hcuN7Q6f9QnL5Ceu9I3+JWlEH6w9huP5th8az5vDynNSvoLHkSVSRZMHzoHRpQyAdVlhMGJ7VKcsc0Yi1hEtWmVQqnKWFu4upLEjL4hJJ0IPXWmnJfJK3xcN65ctW7topkUBy6v1S5BHhhdhOsaa1bsNyrgMFbUNdcFZIZlUN/o38zT0pTWipOONu+vqUHlbA3xjL93ENnLjMr5gQ+ZtWGUkD7MeURVyuGFJOwEn0G9QmKx+EsX3ezcLpcbxMTmIcatPhAAOfT+E0txjiS/sd50YHwECD+94fzq0n6i3V6MxxRzXPaHPMlpADDedQPF761zlnhIx1m1iv2hgVLKFCKVUrK6E6jQme+YjaBULy0LVu0jC0MTCDMqEZ1aJMpIZtZHbzq3cE5nwxsubQZACS6lSuViASMu69NPnQxmsjodkj8KN2I8X5ht2nbD3bl5AmUG4tubZLKrwSCSNGE9azTmbhw/aLj2mV7THOGXMVGbUgkgQQZ3itM4Tlv+3fUq95vflS2moP8ACaLjOS7L6hcp6MhKEfDT5Vo4R6umZPiyW0rRh9+MwPQg1ZeBclC0RdxTw4gpZViDPT2jCI7wp179KkOd+XBhghJFzOWALKA6wBrnSC2/3ppTFcVsYu0LN641plAy3BlBUjy0zDSIPfoRQS+XQ6Pz76OcYxdxLdxlJUplKmJBWROp0BHn0qJsc6YlAIZH2nQDbzQifhU7i8OrYO4gv53WyxkplzhQSDEnXSJGm9ZyRUVehHb7J7ivHUxL571llfwy1sjxZdsysuumm+wHamGJt2WBKXGzfuskT/MrEUwDkbE/r1pbA3vr7ZcBhmWQdiJEg+oqnFdhJtaJ/kiyPaXCUzSkTGwnUDzMiu89XUV7YVdYMkbR2J71NcQxgxHhWLeXRQohQoMaRt1+dHs2hHsnUPpBMCDHWues6u2dN+HklxD/AEb4wXMPetgaIQ8DfxAzH+HapG1iyt8AtIKmO+hG/uog4vhsHb+wU9oxBZVEAxpmy79enSo/H4xsQk2DadwZDW2h/eja+7WteGfxI2hXP4T4yLNfu2UD3XInIAZOgAk/HUa+lZ3iUe6SbtovO0jYTtn2A9N6guYeKYosLeIlI+7BUN5/3qjMJxO7aP1dxl8gTHvXY01x3aoRkyxl0aDyvhG9o4sulrIurNDezZtxE6kDQToNxURzRhL9lvrLxvISYZWYrPmv3TTvk/jBY5bjBmI0EJO+ugjN79NauWKyPb9kyK3TLpA91IeRxlstQU42ZA7adY9atvLH0o4nCItpShtLsGQeGSWOo1OpJqscZwDWLzIwgTI00g9qHDeB3L6XWtQTaCsV+8wJI8HciNvPSa2Rl6oxzh6M1s/TBfGhs2mPdWMHzGtCsX/aWGkkR0oVLl9PyK4Y/Z/mxpm0oqtrXOlFB1qghdLpYyTNFvXacnDoyhkOUkaqZygzsG3HQ6996ZXrDLuPfuPiNKhQSaPbek65ULHK3acYbMxgf/FLcrYO3cxKre1SCYmMxA0Wf1tU1zctizfVLFtLY9mpYKWPiYk+IsT93KffVNkXZJcJ4/cw9pUt3WjWY0Jkyduk9KPb44AwchmjfqNe8zVQGPYEmaecPv3LzhF6x6AdSfKk/Ml2McYt9I1nDYIXsObpe1bXM1tg+YsGXRlyKszqOo3quYvlmTltX7QTwhgRdQOBGv34MzqR0nyJP2gqoUEx18zAE+ug+FJ4bEEnU+np/tWZZOD0jRKLn5mWDGcoK7K1g+yBEhpPhY7AaT2HQ9SAIJLh/wBpS1eXESfADbcgeIQ0+P73TcmJp3y/xQBsjsVVwRIMFDG46ab6+R3Apxxfi1n2H7OlxnMNqSC2oaSfj2rRBYpVJaaaM/iJZHBwe1Q/5K/sqnu90/8A7GH5VZhVI4LzDbwtq1aulQSpYEGd3Y+KNj/Wrdg8elwSjBh5GtD22zJHSSKvzbwtMVxHAYe5JR/algDBKhZ0I2+xTjmPkHhSKALpwzquUBXa4T2zWmzFj5iD51B8741V4nYzPkC2G8XiMFi41y6wfKiC2+XOqI6/v22lfeRBB/iis+TLwdG7Dh5xtsgOI8Es4bRsQ95GBKD2b2UkyuZ1MnTXTQnuBrTrgPIjXsFbuj2ZJnwusHQldLg13B3NOmxBSXcKIBMQTMAncHX31pXLOA9nhLCEai2s+pGZvmTReHlbbkgfFw4pKLoxbinJbpMo1qO8uh9GGo+BqC//AMm4rAgZwDunij1A1HvAr0w2BU9Pd0942qB4nyNh7urWwrfvqcp9dK18IS6dGFZcke1f2M34fZjca9T+vfSly4RqskETp331Hy91WXk/gCXOIYuzcJu2bKZPHqczEffEHTK43qW4t9G6IpNm9kG+W6ZHucageoNcqfhpddnoMXjYSdy0Zrx+8Ws5SFYrluH45YkbfaNVS5eVjJzIe+/zq84vCWUt3ENwNddDJBBUaaBZ1InrWeM80zw64poT4vjKVoncNx7EKuXOt+3+5cAuL/m/rTDi12xcRiuG9jdGso7BP/xkGPdFRoaDI09NKOjS2p3BrUjA1QMKCMhU+KQViNiBGvqa1PlzAOmEa/irgVVk7LOmn2gSDr1G9RuA5PsYFExV3E5iFEBUsuAxECEvGHEdIB6iuc5cwf8A0qxaUMAxiSgCvBJlWBjsdPjpStZA/mgU7jnHDfvMxmJOUHoOnvpphce9slrTlCd8pgH1GxppFBWp1JKhTdu2Szc3Xuq2GPdrFkk+py60KN/6UZtRctwdd1/I0Kqy6K1dUgwRBG4NEq3c1XAQdJgaGNvSqgaqEuSsjVClt+lKpiypI7/geh6EetNhRn2oygXlg6bGiUupXwlpyzrG8eVP+I8AZLYurrbYZlYbMNjpupHVT86hRG4dCzqF3JEeR71NceQMc/3z9o/vaATHTakuC2wFLEeImB5DrTjEDNTYwXEBy2ReCwhdgIMHrFXPlzgzWrDOVaC0e0IhTHRZ3jrHeq7gsYbZ027Hb/Y+dXLA4t/2QI5JUXHdJMkK8NH+In41jzppO+jTikrSXYkT4j76Jnhl/XlQU7zpNJXZzdvLqda55rJi1fAdcy5lBBZTMFZIYaa6jTTvUpca2wLWgEUiMiEtHQ+MgE6GI1qt8NdkbxGQfunWJ6TUiWlptyGJjL//ADEN+PaKfjSehcpOLsSxGFRB4LJcnSFUSfI96TucC4hh7a3rOGvLqSQrBmynXW2DmEdo27VZOB8+WsIRbuKMzECAmW7ruZ6r6n31PX/pRwSmPrp87ZX/AFEVpxpQ9disspZelr7GYW+KftmIzYkEt7MWwsEMCpnUbzGbYH0qW4Jy9eOIVcPca0WDHMcwgAEwdATt2ir5Z5q4Zi9bkW32DsuVj28YmfRqU4dwiymIz2by3RlbYknXSTHhO++npQTjylY3HN44OIwbk+5cRkv3LDO2Ue0t22RokZgwzZWkSJgb1dUFMGeCJo9ri9o3DbzrnESsiRIB27wRpWjFBLUTDlm3uRJiiXjAkxlAJaR0An9aUZWqE534h7Hh+IbY+zKj1fwD/VTRaKv9HXGbCW8RevMwe/fYgKtw+EaiSggau2/ap3H802hPsreY93MD4asfhWeYCxcs4e2WtvkKhgygMPF4tTIA370hiluE5gHObbxZdY0EeIMPcKwvNK6OnHBDjfbLHxzmLFXEGS3ZcD7oCD0hmViPcRWWPwZlYG46oHkqVOYTOozDQR8dqvNvEXE8T23IAmc6gCB1jQ++obEcPsOCVTW4S7EnZiT9gjYRr5k9gKvG232DlSUeqKjxC0bZGYqZmCI19aTttqp86dY2wiXSArXEUwdjB7T1ikv2W2x+rcBh91tPhO/uJrSZbAVv3C6KHdbZmNTlB29P9qZHEGIPToeh9K0H/wBLX/YJebCsUuKGFyyxDwRoWUanTyqt4rgIe5mS7LAiUvyp06FtvKq3HtaInGfUk2RWMwVy0E9ohX2ih0nqpJAPlt8x3pqTNaf9I2HR8GX+0wdMjDXLOjAEfdKrPrFZaKJbGZsaxypMkQPT5UKSNChAL7zNw1Thr0ASEJ2HTXT4VlzVtPF8OXsXEWJZGUT3IIEmsdxvD7lpyjqQ3b8wRoaThfaJIQo6iRXLi6mNQPKPl0o9loMdxWgE5bEginGF4g6ACZWdVOo+FEygevyo7YJsntAPD3nqPKoQkfaoICKVHYmRPUho2mdNx50W4x8o8jTFWO07UFub/OmKVIBxHVsZmgVc7N+FCD7qgGPl6elU/hDgXAO9TeGxseAGW1Zz23/AA1i8U3J0acKSVkmigtE+p7eX670wu3ockaw0fD+utOsRiVW3pvED1PX5zUEt79d6y44Xse2Tl3EAFWGx1/2NFGPIfMDsZBFQzXWiAdKRs4syQdxTljB5F34RZu4hm9oGuW11V2bNDGCUAO2k/CiY3F2FkJlcgxoBlB6y0fh3pvyjzIcPcJjMrCCJiT01/W9TvE/Z4ts64cEgQ2Vgl0b6o2gcRpDfOaFRjy+YY8k+NRIfC8TUESg9QNvdm/Or/wAnccw0HNdi4QB4hAA9dpJ7x0rPrPLzXLq27NxcxYDLe+qdR3IPhYDyAmNJMVrHLP0d4fDKGuAX7u+Zh4V/gQ/iZPpMVojjhdoyyy5GuMiVewCJEEHUEag+hrLOdMBbGLuPnNp/D4gdzkXdevTatke2I6CqRzH9GCYh3u2rr27jks2bxoSewOqe4x5Uxp+joXGSV2rKJwj6Tb2FcW7rC6vSZkjupMfDSpjnLnC1jsElu2Ss3VNwEagKGI06kmPh5VTOaPotxtli5t+1T9+2cwAH7w+0vqRFMbF0JayjZAD6kwD8z8BUy5mo12wceFXa0v0LJw7GCwh9mzoOviJJ/l+yPcPfTa7x4oxypr7gR+vSq+nE/EOo3Px6U5HEA10E6kjQ+Y6E+lYlCuzW5tstnD+Kve8HsvGFzEBlkjyB6+VR2KwjSQFdG7HJp/KW0phw6TeuEMQQjAQY10IAjX/4p7Z5xuKAuIRb69C2jfy3FoXyW4mjHU01P0KnevNZLWxtJkkAyev9OtHtWs11beRGdisMGkyYiAIG5HSo/G4ks7HqST8asn0WcO9vxXDiNEPtG/kBYf5gtdBR6s50pVbR6LwnDglpLawAqqvuUAD8Kj+K8qWL4i9ZR/OPEPQ7j3Gp1aPTebRk+BGW/UzPH/RjAIwt42z0VxmHfyn+bNVL4/yfiEUi9grbmZ9tYU5tO6KQGnzX31vz2gd6RbCiKlwfaJWaCpO19TzA7QY9tEdCLikeRVTA91CvSVzhVskllQnzAmhRcY+4Px5/2/r/AOGYunvNV/iXAg7SZJ+Qqx5RXHt1yjome4/ltgfCsCq3cwDB3/8AbOta5esyKpF/CTcx47BT/kJpsJtAtFZt4MuT5VMexjDAdsx/Khy7w83A5HQgfI1J3+EMVjMB37x2o5TqVMqtFQtt/SudfXSlMZbCXXUbKY+H+80vhLdsjxM0xsBseomtF2gAmCbI2Yx4ZHeT5U6eGJa34WOjL+93y+flSdjh6s4VWAnadAW7E/dnp8KRYZSQdCDHoRvQvZa0L2786HTbQ7iNNaceynY02s3Q/hbeNG6+/vRmRk31HcUDj7DVL3FDZYdflTTEMVYGSe+kU7S960niCSOg+ZoUExfC4urNwLmBbVxWcwuuf0jePKJ91URLhTenFzHjIY3Ij41UoWXGdG1vatYhAfDcQ6g6H4HoaJYuYrDf2XEMF/6dzxp6CZK/j51j3AeZ72EaUaV6qdjWmcC5ys4oaHI/VT+VJlGWPaNEZwy6kXHhP0nwcmOsm0Z0uWwz2z6gSV+fnFXC5xOyLJve0X2QGYuCCseRG/pv0rFeN4rFC4RbtSs+Eq0SIH2tdNZ6bUwwj4hWJvMuXcoC2pGzMJifdTFmSjbasRPD82k6Lbzjz/7a01u2CisDoZzuuoBYjRVO8CToJrJruLA8BmZ8RP4CpPG4/NfLH7MeesdKisZcW67MOg1Pc/r8aBNydyI0ktBLKkzB76+XSi2WJZeh2+Ok11VhTHYHT0pFbp8I+famgFn5XvO+JyqhaQy6Alo9B2BOvan/ADFw5bdm45YoW0ylQc7dNdCp031Mb075K4m2FuNeW3ncqVUTlGsSZ7aGq5ztznextwG6RCSFVZygn7R11JMASewoYxTemNtxg2ysMZP51rP0A8Mm9iL5+6ioD5uZPyQfGslnTatt+hvj+GsYRrLuFuG4XaQYghVXX3fOtkU26Rz8slGOzWhTW7g9SysyMdSQZB9VMj8KXtX1YSpBHlSoqW4sDjGaGtu9cEBgG810+Kk/gaWvFo8MHyMj5iY+FHyCgapuwopxVN2JqsiSBPXr86Fca9BrtXTBbiZPkowWaAuV0/OucbQl1B6VAcT4KoN64slriQw6aLAgVPtaopw3eqIZ9yleC2rn8Q/009xLM22npU/Z5ftWZFsaHoSTttFEuWNdBVylbsiM7wGD9pfu9YJ93ij8jTDEIbd1h1BirLyvam5iT/fj/M5qD4+sYm76/kK0wfzV9AH0dvYR1QOywG9+h1E9qb5jVyv2ZslY3SPlVRw7yO2n6FTHPlZJKguHHipTHYoqRBjv50E+1Ta8MzSdvxpoI9U+lKnXemdlzS6eLvS5LY2L0NcbsY6UTBEazG2k1JNhARB23+FNcRgQNV+H+9EhcnbE3w411jsKaB8rSpII2I0I9DS11zELm94pH2XeiKLry9zpdCZbsOANGOhnoDG9Fx3FWiSTOp16+Z+VRnD3C21A1PX1PnRbl3PlG3Q+m3u1rE4Ll0a1N8dsdXbi3EJJ1Py0qJOGg+Ewd48uk05xSDYCNIgntpI76/hRbBzCT9r8AKOCpaAlsWwDeIA6TI941j4UX2MMdIE9e/YfCukhWOvnr+Rp2l0PoRJ76b1Te7LSLJyHxCb1tLp+qkzImNDt6k7VaOYfoYsXpfDs1snWB4k1/usdPcwqk8vYpFdCdQreIRu07ehHXzrQOO/SitlQiAAxoBGaOkDYese6lycU/VN9V/K/MGSMv5g+j/FYMEsFZB95Tt5lTr8JqO5e5nv4JiyKrK8Bg4JBA1gNuN/9qkeN81XsTczMxCzoJ89yesD3TTa5xdrlr2VwAjoY1G2gPqela8fOvn7Eur0POX/pAxWHb6t27lTqK1Hlz6abVyFxK+zbbMNv18Kwxrbr9nY9t/jvTe/izIjSBHrWlZW9S3/PcRPBC7g6f0/b+M9fYDi9q8ua06sPI/lvTomvJXBeZ71lgbTshHbb3itP4B9NjKpXFWyxA0ZOsD7wOonvrvVtQe4v8/3/AMC/xI6kr+q/b/Iy525+vpxDEJZbwI4QeqqFb/MGoVBYLhdy8ntSsm4WcnuWYk/Oa5U/1VaVDfhovNtR2peRG1NrTd6cTppXLNIUt2pMgmlMvnXWbSqLGr2qb3cNT1mFJOaosovKNif2g/8Aukfj/Wq5zMv/ABd3+X/StXbBcCawHGec7lyYgAnyql8x24xbA9cn4CtGNpzsB9FhvYxjooqB4irA5yJP47/71a2w6j3VHcRtoVg7jUR3pUJUwnsqj3eoO/8ASiFtKPjsNlYkCFOvoetJwdjp+dbVsUK2X2peziPlpTVF1FAXADUISSXNzSVy5TU4vtr6U3uYknyqqIObl2KblpolnU61289WQd2bvh06etOGnfaR+IqOwtP/AGxABHY/jSpIZFnbuIOgjMNfn50e2+Yab61y3e2kaEb+X60pTOoHqN/OgDOwAPFEzGvT191BMYEuawRtmHY9YPrTe62aW311/Km+LcEkjr8vdVqN9lOVElhMXluHIZiI7HUfh3q22LAa0S9lbttjqV+2jR3O/fQg67Vnti4QdDHSrTyZdZrrpndQyEnKxGoIHi76E71c48fm9goVKk12I8Q4Du9h869QftDWYM9f4tahwCDBEHzHprHlqetaNicFJlgrN++Pq3972xlP8yNULi+HjX21rMvRl1K/xAAT6qPcKqGeEu2Xk8LOO0rRVrTefb8vwHed6DorbjWOm+0/repDGcGIGa0wurqRqM06bn72229MkXMMpABGxOjb/u9fX51oRlCYfADMIYAd6mxwm3l1zEn739CNAKjrKgDy2kGZ6mSN9tiI13p3axLL9kgd18jsWH2Rv07UnJGUumPxZIx8yHFvH4q2Alu+4RdFAgQPQChSlnEeESEnzaD8MtClfiew/wDBfr/yX1BS6bUKFAZzjUS3vQoVRYY70S9tXaFQobXRpWX82f2w+ifgK7Qo8XmKl0WG+2lRWINChQIMYYj/AJlsdCGkd9OtRyDRqFCtWPoVIPZ3pjXKFMXYIreOsdKSP5UKFEyDvCL9Rd8sseXiXamr7+6uUKpkHGCH691LJ9g+o/GhQpbDRwfZPvpfCbN7/wDSaFCgfQS7Eh/yz/F+Rpp0H660KFMiCzhq3ci/2lv+2/8AqWhQocnlYzB5l91/2XVdzRH3NcoVymdpFZ4kMuKTLpmBzRpm9Y3qM48gyzAnv1+NChXS8P8A00cjxf8AVf8AsIYZvqj/AA/+E/jSeG1KT1R2Pmwzwx8/OhQp5lJHh4m2pOp11OvU0KFCgZ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7526" name="Picture 6" descr="http://1.bp.blogspot.com/_leMpd14An5o/TETX-rK8YAI/AAAAAAAAABs/YrhAYkMe5_Y/s1600/computer+class.jpg"/>
          <p:cNvPicPr>
            <a:picLocks noChangeAspect="1" noChangeArrowheads="1"/>
          </p:cNvPicPr>
          <p:nvPr/>
        </p:nvPicPr>
        <p:blipFill>
          <a:blip r:embed="rId2" cstate="print"/>
          <a:srcRect/>
          <a:stretch>
            <a:fillRect/>
          </a:stretch>
        </p:blipFill>
        <p:spPr bwMode="auto">
          <a:xfrm>
            <a:off x="4716016" y="3789040"/>
            <a:ext cx="3936437" cy="2952328"/>
          </a:xfrm>
          <a:prstGeom prst="rect">
            <a:avLst/>
          </a:prstGeom>
          <a:noFill/>
        </p:spPr>
      </p:pic>
      <p:pic>
        <p:nvPicPr>
          <p:cNvPr id="107528" name="Picture 8" descr="http://www.prototypen.com/blog/falk/archive/pics/my_computerclass_1987.jpg"/>
          <p:cNvPicPr>
            <a:picLocks noChangeAspect="1" noChangeArrowheads="1"/>
          </p:cNvPicPr>
          <p:nvPr/>
        </p:nvPicPr>
        <p:blipFill>
          <a:blip r:embed="rId3" cstate="print"/>
          <a:srcRect/>
          <a:stretch>
            <a:fillRect/>
          </a:stretch>
        </p:blipFill>
        <p:spPr bwMode="auto">
          <a:xfrm>
            <a:off x="539552" y="4221088"/>
            <a:ext cx="3197198" cy="225802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381CA93-1304-41C4-8D2C-D928A07492EC}" type="slidenum">
              <a:rPr lang="en-US"/>
              <a:pPr>
                <a:defRPr/>
              </a:pPr>
              <a:t>5</a:t>
            </a:fld>
            <a:endParaRPr lang="en-US"/>
          </a:p>
        </p:txBody>
      </p:sp>
      <p:sp>
        <p:nvSpPr>
          <p:cNvPr id="8196" name="Rectangle 2"/>
          <p:cNvSpPr>
            <a:spLocks noGrp="1" noChangeArrowheads="1"/>
          </p:cNvSpPr>
          <p:nvPr>
            <p:ph type="title"/>
          </p:nvPr>
        </p:nvSpPr>
        <p:spPr/>
        <p:txBody>
          <a:bodyPr>
            <a:normAutofit/>
          </a:bodyPr>
          <a:lstStyle/>
          <a:p>
            <a:r>
              <a:rPr lang="en-GB" dirty="0" smtClean="0"/>
              <a:t>Information System Examples</a:t>
            </a:r>
            <a:endParaRPr lang="en-US" dirty="0" smtClean="0"/>
          </a:p>
        </p:txBody>
      </p:sp>
      <p:sp>
        <p:nvSpPr>
          <p:cNvPr id="8197" name="Rectangle 3"/>
          <p:cNvSpPr>
            <a:spLocks noGrp="1" noChangeArrowheads="1"/>
          </p:cNvSpPr>
          <p:nvPr>
            <p:ph type="body" idx="1"/>
          </p:nvPr>
        </p:nvSpPr>
        <p:spPr/>
        <p:txBody>
          <a:bodyPr/>
          <a:lstStyle/>
          <a:p>
            <a:pPr>
              <a:lnSpc>
                <a:spcPct val="90000"/>
              </a:lnSpc>
            </a:pPr>
            <a:r>
              <a:rPr lang="en-US" sz="2800" dirty="0" smtClean="0"/>
              <a:t>Examples of;</a:t>
            </a:r>
          </a:p>
          <a:p>
            <a:pPr>
              <a:lnSpc>
                <a:spcPct val="90000"/>
              </a:lnSpc>
              <a:buFont typeface="Wingdings" pitchFamily="2" charset="2"/>
              <a:buNone/>
            </a:pPr>
            <a:r>
              <a:rPr lang="en-US" sz="2800" dirty="0" smtClean="0"/>
              <a:t>	Strategic information systems for senior management:</a:t>
            </a:r>
          </a:p>
          <a:p>
            <a:pPr lvl="1">
              <a:lnSpc>
                <a:spcPct val="90000"/>
              </a:lnSpc>
            </a:pPr>
            <a:r>
              <a:rPr lang="en-US" dirty="0" smtClean="0">
                <a:solidFill>
                  <a:schemeClr val="tx1"/>
                </a:solidFill>
              </a:rPr>
              <a:t>Executive information systems,</a:t>
            </a:r>
          </a:p>
          <a:p>
            <a:pPr lvl="1">
              <a:lnSpc>
                <a:spcPct val="90000"/>
              </a:lnSpc>
            </a:pPr>
            <a:r>
              <a:rPr lang="en-US" dirty="0" smtClean="0">
                <a:solidFill>
                  <a:schemeClr val="tx1"/>
                </a:solidFill>
              </a:rPr>
              <a:t>Decision support systems.</a:t>
            </a:r>
          </a:p>
          <a:p>
            <a:pPr>
              <a:lnSpc>
                <a:spcPct val="90000"/>
              </a:lnSpc>
              <a:buFont typeface="Wingdings" pitchFamily="2" charset="2"/>
              <a:buNone/>
            </a:pPr>
            <a:r>
              <a:rPr lang="en-US" sz="2800" dirty="0" smtClean="0"/>
              <a:t>	</a:t>
            </a:r>
          </a:p>
          <a:p>
            <a:pPr>
              <a:lnSpc>
                <a:spcPct val="90000"/>
              </a:lnSpc>
              <a:buFont typeface="Wingdings" pitchFamily="2" charset="2"/>
              <a:buNone/>
            </a:pPr>
            <a:r>
              <a:rPr lang="en-US" sz="2800" dirty="0" smtClean="0"/>
              <a:t>Tactical information systems for middle management:</a:t>
            </a:r>
          </a:p>
          <a:p>
            <a:pPr lvl="1">
              <a:lnSpc>
                <a:spcPct val="90000"/>
              </a:lnSpc>
            </a:pPr>
            <a:r>
              <a:rPr lang="en-US" dirty="0" smtClean="0">
                <a:solidFill>
                  <a:schemeClr val="tx1"/>
                </a:solidFill>
              </a:rPr>
              <a:t>	Project management tools,</a:t>
            </a:r>
          </a:p>
          <a:p>
            <a:pPr lvl="1">
              <a:lnSpc>
                <a:spcPct val="90000"/>
              </a:lnSpc>
            </a:pPr>
            <a:r>
              <a:rPr lang="en-US" dirty="0" smtClean="0">
                <a:solidFill>
                  <a:schemeClr val="tx1"/>
                </a:solidFill>
              </a:rPr>
              <a:t>	Forecasting (database).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3DF014FE-52AC-4A15-A479-09C52F5F5EBD}" type="slidenum">
              <a:rPr lang="en-US" smtClean="0"/>
              <a:pPr/>
              <a:t>50</a:t>
            </a:fld>
            <a:endParaRPr lang="en-US" smtClean="0"/>
          </a:p>
        </p:txBody>
      </p:sp>
      <p:sp>
        <p:nvSpPr>
          <p:cNvPr id="45059" name="Rectangle 2"/>
          <p:cNvSpPr>
            <a:spLocks noGrp="1" noChangeArrowheads="1"/>
          </p:cNvSpPr>
          <p:nvPr>
            <p:ph type="title"/>
          </p:nvPr>
        </p:nvSpPr>
        <p:spPr/>
        <p:txBody>
          <a:bodyPr/>
          <a:lstStyle/>
          <a:p>
            <a:r>
              <a:rPr lang="en-GB" sz="4100" dirty="0" smtClean="0"/>
              <a:t>What Next?</a:t>
            </a:r>
            <a:endParaRPr lang="en-US" sz="4100" dirty="0" smtClean="0"/>
          </a:p>
        </p:txBody>
      </p:sp>
      <p:sp>
        <p:nvSpPr>
          <p:cNvPr id="45060" name="Rectangle 3"/>
          <p:cNvSpPr>
            <a:spLocks noGrp="1" noChangeArrowheads="1"/>
          </p:cNvSpPr>
          <p:nvPr>
            <p:ph type="body" idx="1"/>
          </p:nvPr>
        </p:nvSpPr>
        <p:spPr/>
        <p:txBody>
          <a:bodyPr/>
          <a:lstStyle/>
          <a:p>
            <a:pPr marL="609600" indent="-609600"/>
            <a:r>
              <a:rPr lang="en-GB" dirty="0" smtClean="0"/>
              <a:t>That’s it for module content – all topics covered!</a:t>
            </a:r>
          </a:p>
          <a:p>
            <a:pPr marL="609600" indent="-609600"/>
            <a:endParaRPr lang="en-GB" dirty="0" smtClean="0"/>
          </a:p>
          <a:p>
            <a:pPr marL="609600" indent="-609600">
              <a:buNone/>
            </a:pPr>
            <a:r>
              <a:rPr lang="en-GB" dirty="0" smtClean="0"/>
              <a:t>	Next week:</a:t>
            </a:r>
          </a:p>
          <a:p>
            <a:pPr marL="609600" indent="-609600">
              <a:buNone/>
            </a:pPr>
            <a:r>
              <a:rPr lang="en-IE" dirty="0" smtClean="0"/>
              <a:t>	REVISION – including a past paper review</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A598BC4-4ACC-40FB-BFC3-1C979ABE785C}" type="slidenum">
              <a:rPr lang="en-US"/>
              <a:pPr>
                <a:defRPr/>
              </a:pPr>
              <a:t>6</a:t>
            </a:fld>
            <a:endParaRPr lang="en-US"/>
          </a:p>
        </p:txBody>
      </p:sp>
      <p:sp>
        <p:nvSpPr>
          <p:cNvPr id="9220" name="Rectangle 2"/>
          <p:cNvSpPr>
            <a:spLocks noGrp="1" noChangeArrowheads="1"/>
          </p:cNvSpPr>
          <p:nvPr>
            <p:ph type="title"/>
          </p:nvPr>
        </p:nvSpPr>
        <p:spPr/>
        <p:txBody>
          <a:bodyPr>
            <a:noAutofit/>
          </a:bodyPr>
          <a:lstStyle/>
          <a:p>
            <a:r>
              <a:rPr lang="en-GB" sz="3800" dirty="0" smtClean="0"/>
              <a:t>Information System Examples (2)</a:t>
            </a:r>
            <a:endParaRPr lang="en-US" sz="3800" dirty="0" smtClean="0"/>
          </a:p>
        </p:txBody>
      </p:sp>
      <p:sp>
        <p:nvSpPr>
          <p:cNvPr id="7" name="TextBox 6"/>
          <p:cNvSpPr txBox="1"/>
          <p:nvPr/>
        </p:nvSpPr>
        <p:spPr>
          <a:xfrm>
            <a:off x="3059832" y="6021288"/>
            <a:ext cx="3456384" cy="338554"/>
          </a:xfrm>
          <a:prstGeom prst="rect">
            <a:avLst/>
          </a:prstGeom>
          <a:noFill/>
        </p:spPr>
        <p:txBody>
          <a:bodyPr wrap="square" rtlCol="0">
            <a:spAutoFit/>
          </a:bodyPr>
          <a:lstStyle/>
          <a:p>
            <a:r>
              <a:rPr lang="en-IE" sz="1600" dirty="0" smtClean="0"/>
              <a:t>An Executive Information System</a:t>
            </a:r>
            <a:endParaRPr lang="en-US" sz="1600" dirty="0"/>
          </a:p>
        </p:txBody>
      </p:sp>
      <p:pic>
        <p:nvPicPr>
          <p:cNvPr id="8" name="Picture 2" descr="http://kbase.com/images/bi/EISchar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916832"/>
            <a:ext cx="5545356"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095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A598BC4-4ACC-40FB-BFC3-1C979ABE785C}" type="slidenum">
              <a:rPr lang="en-US"/>
              <a:pPr>
                <a:defRPr/>
              </a:pPr>
              <a:t>7</a:t>
            </a:fld>
            <a:endParaRPr lang="en-US"/>
          </a:p>
        </p:txBody>
      </p:sp>
      <p:sp>
        <p:nvSpPr>
          <p:cNvPr id="9220" name="Rectangle 2"/>
          <p:cNvSpPr>
            <a:spLocks noGrp="1" noChangeArrowheads="1"/>
          </p:cNvSpPr>
          <p:nvPr>
            <p:ph type="title"/>
          </p:nvPr>
        </p:nvSpPr>
        <p:spPr/>
        <p:txBody>
          <a:bodyPr>
            <a:noAutofit/>
          </a:bodyPr>
          <a:lstStyle/>
          <a:p>
            <a:r>
              <a:rPr lang="en-GB" sz="3800" dirty="0" smtClean="0"/>
              <a:t>Information System Examples (3)</a:t>
            </a:r>
            <a:endParaRPr lang="en-US" sz="3800" dirty="0" smtClean="0"/>
          </a:p>
        </p:txBody>
      </p:sp>
      <p:sp>
        <p:nvSpPr>
          <p:cNvPr id="9221" name="Rectangle 3"/>
          <p:cNvSpPr>
            <a:spLocks noGrp="1" noChangeArrowheads="1"/>
          </p:cNvSpPr>
          <p:nvPr>
            <p:ph type="body" idx="1"/>
          </p:nvPr>
        </p:nvSpPr>
        <p:spPr/>
        <p:txBody>
          <a:bodyPr/>
          <a:lstStyle/>
          <a:p>
            <a:r>
              <a:rPr lang="en-US" sz="2800" dirty="0" smtClean="0"/>
              <a:t>Knowledge information systems for knowledge workers:</a:t>
            </a:r>
          </a:p>
          <a:p>
            <a:pPr lvl="1"/>
            <a:r>
              <a:rPr lang="en-US" dirty="0" smtClean="0">
                <a:solidFill>
                  <a:schemeClr val="tx1"/>
                </a:solidFill>
              </a:rPr>
              <a:t>Computer aided design (CAD),</a:t>
            </a:r>
          </a:p>
          <a:p>
            <a:pPr lvl="1"/>
            <a:r>
              <a:rPr lang="en-US" dirty="0" smtClean="0">
                <a:solidFill>
                  <a:schemeClr val="tx1"/>
                </a:solidFill>
              </a:rPr>
              <a:t>Computer aided manufacturing (CAM),</a:t>
            </a:r>
          </a:p>
          <a:p>
            <a:pPr lvl="1"/>
            <a:r>
              <a:rPr lang="en-US" dirty="0" smtClean="0">
                <a:solidFill>
                  <a:schemeClr val="tx1"/>
                </a:solidFill>
              </a:rPr>
              <a:t>Administrative systems</a:t>
            </a:r>
            <a:r>
              <a:rPr lang="en-US" dirty="0" smtClean="0"/>
              <a:t>.</a:t>
            </a:r>
          </a:p>
        </p:txBody>
      </p:sp>
      <p:pic>
        <p:nvPicPr>
          <p:cNvPr id="58370" name="Picture 2" descr="http://semafs.org/Semafs%20%20%20-%20News_files/cad%20cam/Cad-Cam_1.gif"/>
          <p:cNvPicPr>
            <a:picLocks noChangeAspect="1" noChangeArrowheads="1"/>
          </p:cNvPicPr>
          <p:nvPr/>
        </p:nvPicPr>
        <p:blipFill>
          <a:blip r:embed="rId3" cstate="print"/>
          <a:srcRect/>
          <a:stretch>
            <a:fillRect/>
          </a:stretch>
        </p:blipFill>
        <p:spPr bwMode="auto">
          <a:xfrm>
            <a:off x="4211960" y="3717032"/>
            <a:ext cx="3960440" cy="297033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809E21C-705D-4C25-8B88-5CAAF44F1295}" type="slidenum">
              <a:rPr lang="en-US"/>
              <a:pPr>
                <a:defRPr/>
              </a:pPr>
              <a:t>8</a:t>
            </a:fld>
            <a:endParaRPr lang="en-US"/>
          </a:p>
        </p:txBody>
      </p:sp>
      <p:sp>
        <p:nvSpPr>
          <p:cNvPr id="10244" name="Rectangle 2"/>
          <p:cNvSpPr>
            <a:spLocks noGrp="1" noChangeArrowheads="1"/>
          </p:cNvSpPr>
          <p:nvPr>
            <p:ph type="title"/>
          </p:nvPr>
        </p:nvSpPr>
        <p:spPr/>
        <p:txBody>
          <a:bodyPr>
            <a:normAutofit/>
          </a:bodyPr>
          <a:lstStyle/>
          <a:p>
            <a:r>
              <a:rPr lang="en-GB" sz="3800" dirty="0" smtClean="0"/>
              <a:t>Information System Examples (4)</a:t>
            </a:r>
            <a:endParaRPr lang="en-US" sz="3800" dirty="0" smtClean="0"/>
          </a:p>
        </p:txBody>
      </p:sp>
      <p:sp>
        <p:nvSpPr>
          <p:cNvPr id="10245" name="Rectangle 3"/>
          <p:cNvSpPr>
            <a:spLocks noGrp="1" noChangeArrowheads="1"/>
          </p:cNvSpPr>
          <p:nvPr>
            <p:ph type="body" idx="1"/>
          </p:nvPr>
        </p:nvSpPr>
        <p:spPr/>
        <p:txBody>
          <a:bodyPr/>
          <a:lstStyle/>
          <a:p>
            <a:r>
              <a:rPr lang="en-US" sz="2800" dirty="0" smtClean="0"/>
              <a:t>Operational systems for production workers:</a:t>
            </a:r>
          </a:p>
          <a:p>
            <a:pPr lvl="1"/>
            <a:r>
              <a:rPr lang="en-US" dirty="0" smtClean="0">
                <a:solidFill>
                  <a:schemeClr val="tx1"/>
                </a:solidFill>
              </a:rPr>
              <a:t>Applications (Word, Excel…)</a:t>
            </a:r>
          </a:p>
          <a:p>
            <a:pPr lvl="1"/>
            <a:r>
              <a:rPr lang="en-US" dirty="0" smtClean="0">
                <a:solidFill>
                  <a:schemeClr val="tx1"/>
                </a:solidFill>
              </a:rPr>
              <a:t>Robotics</a:t>
            </a:r>
          </a:p>
          <a:p>
            <a:pPr lvl="1"/>
            <a:r>
              <a:rPr lang="en-US" dirty="0" smtClean="0">
                <a:solidFill>
                  <a:schemeClr val="tx1"/>
                </a:solidFill>
              </a:rPr>
              <a:t>Input-output systems </a:t>
            </a:r>
          </a:p>
          <a:p>
            <a:endParaRPr lang="en-US" sz="2800" dirty="0" smtClean="0"/>
          </a:p>
        </p:txBody>
      </p:sp>
      <p:pic>
        <p:nvPicPr>
          <p:cNvPr id="56322" name="Picture 2" descr="http://www.nature.com/ejhg/journal/v15/n7/images/5201850f1.jpg"/>
          <p:cNvPicPr>
            <a:picLocks noChangeAspect="1" noChangeArrowheads="1"/>
          </p:cNvPicPr>
          <p:nvPr/>
        </p:nvPicPr>
        <p:blipFill>
          <a:blip r:embed="rId3" cstate="print"/>
          <a:srcRect/>
          <a:stretch>
            <a:fillRect/>
          </a:stretch>
        </p:blipFill>
        <p:spPr bwMode="auto">
          <a:xfrm>
            <a:off x="5292080" y="3068960"/>
            <a:ext cx="2938930" cy="280831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6AEA1968-05CB-4D9C-86EF-2A2DA14A4DA2}" type="slidenum">
              <a:rPr lang="en-US"/>
              <a:pPr>
                <a:defRPr/>
              </a:pPr>
              <a:t>9</a:t>
            </a:fld>
            <a:endParaRPr lang="en-US"/>
          </a:p>
        </p:txBody>
      </p:sp>
      <p:sp>
        <p:nvSpPr>
          <p:cNvPr id="11268" name="Rectangle 2"/>
          <p:cNvSpPr>
            <a:spLocks noGrp="1" noChangeArrowheads="1"/>
          </p:cNvSpPr>
          <p:nvPr>
            <p:ph type="title"/>
          </p:nvPr>
        </p:nvSpPr>
        <p:spPr/>
        <p:txBody>
          <a:bodyPr/>
          <a:lstStyle/>
          <a:p>
            <a:r>
              <a:rPr lang="en-GB" dirty="0" smtClean="0"/>
              <a:t>Structuring Organisations</a:t>
            </a:r>
            <a:endParaRPr lang="en-US" dirty="0" smtClean="0"/>
          </a:p>
        </p:txBody>
      </p:sp>
      <p:sp>
        <p:nvSpPr>
          <p:cNvPr id="11269" name="Rectangle 3"/>
          <p:cNvSpPr>
            <a:spLocks noGrp="1" noChangeArrowheads="1"/>
          </p:cNvSpPr>
          <p:nvPr>
            <p:ph type="body" idx="1"/>
          </p:nvPr>
        </p:nvSpPr>
        <p:spPr/>
        <p:txBody>
          <a:bodyPr/>
          <a:lstStyle/>
          <a:p>
            <a:r>
              <a:rPr lang="en-US" sz="2800" smtClean="0"/>
              <a:t>It is necessary to structure an organisation - no matter what its size.</a:t>
            </a:r>
          </a:p>
          <a:p>
            <a:r>
              <a:rPr lang="en-US" sz="2800" smtClean="0"/>
              <a:t>Most successful organisations apply a top-down approach to structuring work, and so </a:t>
            </a:r>
            <a:r>
              <a:rPr lang="en-US" sz="2800" u="sng" smtClean="0"/>
              <a:t>departments</a:t>
            </a:r>
            <a:r>
              <a:rPr lang="en-US" sz="2800" smtClean="0"/>
              <a:t> within organisations are set up.</a:t>
            </a:r>
          </a:p>
          <a:p>
            <a:r>
              <a:rPr lang="en-US" sz="2800" smtClean="0"/>
              <a:t>With a top-down structure for an organisation it is usually easy to fit a top-down structured information system on this design.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1327</TotalTime>
  <Words>2038</Words>
  <Application>Microsoft Office PowerPoint</Application>
  <PresentationFormat>On-screen Show (4:3)</PresentationFormat>
  <Paragraphs>309</Paragraphs>
  <Slides>50</Slides>
  <Notes>42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Concourse</vt:lpstr>
      <vt:lpstr>CS ChemDraw Drawing</vt:lpstr>
      <vt:lpstr>Course -  DT228/1</vt:lpstr>
      <vt:lpstr>Information in Organisations</vt:lpstr>
      <vt:lpstr>Organisational Structure</vt:lpstr>
      <vt:lpstr>Organisational Structure (2)</vt:lpstr>
      <vt:lpstr>Information System Examples</vt:lpstr>
      <vt:lpstr>Information System Examples (2)</vt:lpstr>
      <vt:lpstr>Information System Examples (3)</vt:lpstr>
      <vt:lpstr>Information System Examples (4)</vt:lpstr>
      <vt:lpstr>Structuring Organisations</vt:lpstr>
      <vt:lpstr>Structuring Organisations (2)</vt:lpstr>
      <vt:lpstr>The Role of Information in Organisations</vt:lpstr>
      <vt:lpstr>The Role of Information in Organisations (2)</vt:lpstr>
      <vt:lpstr>The Role of Information in Organisations (3)</vt:lpstr>
      <vt:lpstr>The Role of Information in Organisations (4)</vt:lpstr>
      <vt:lpstr>The Role of Information in Organisations (5)</vt:lpstr>
      <vt:lpstr>The Role of Information in Organisations (6)</vt:lpstr>
      <vt:lpstr>Information for Outside Organisations</vt:lpstr>
      <vt:lpstr>Information for Outside Organisations (2)</vt:lpstr>
      <vt:lpstr>Information for Outside Organisations (3)</vt:lpstr>
      <vt:lpstr>Information for Outside Organisations (4)</vt:lpstr>
      <vt:lpstr>Information for Outside Organisations (5)</vt:lpstr>
      <vt:lpstr>How Critical are Computer Systems?</vt:lpstr>
      <vt:lpstr>Computers in Mathematics</vt:lpstr>
      <vt:lpstr>Computers in Mathematics (2)</vt:lpstr>
      <vt:lpstr>Computers in Mathematics (3)</vt:lpstr>
      <vt:lpstr>Computers in Mathematics (4)</vt:lpstr>
      <vt:lpstr>What is Computational Chemistry?</vt:lpstr>
      <vt:lpstr>How Does Computational Chemistry Work?</vt:lpstr>
      <vt:lpstr>Why is Computational Chemistry Useful? </vt:lpstr>
      <vt:lpstr>What are the Limitations of Computational Chemistry?</vt:lpstr>
      <vt:lpstr>Quantum Mechanics</vt:lpstr>
      <vt:lpstr>Molecular Mechanics</vt:lpstr>
      <vt:lpstr>Molecular Mechanics (2)</vt:lpstr>
      <vt:lpstr>Reaction Mechanisms</vt:lpstr>
      <vt:lpstr>Molecular Docking</vt:lpstr>
      <vt:lpstr>Molecular Docking Diagram</vt:lpstr>
      <vt:lpstr>Molecular Docking Data</vt:lpstr>
      <vt:lpstr>Molecular Dynamics</vt:lpstr>
      <vt:lpstr>Structural Similarity</vt:lpstr>
      <vt:lpstr>Structural Similarity (2)</vt:lpstr>
      <vt:lpstr>Atomic/Molecular Visualisation</vt:lpstr>
      <vt:lpstr>Atomic/Molecular Diagram</vt:lpstr>
      <vt:lpstr>Another Atomic/Molecular Diagram</vt:lpstr>
      <vt:lpstr>Atomic/Molecular Diagram (3)</vt:lpstr>
      <vt:lpstr>Bioinformatics</vt:lpstr>
      <vt:lpstr>Bioinformatics Data</vt:lpstr>
      <vt:lpstr>Computers in Education</vt:lpstr>
      <vt:lpstr>Computers in Education (2)</vt:lpstr>
      <vt:lpstr>Computers in Education (3)</vt:lpstr>
      <vt:lpstr>What 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DT228/1</dc:title>
  <dc:creator>DIT</dc:creator>
  <cp:lastModifiedBy>Art Sloan</cp:lastModifiedBy>
  <cp:revision>91</cp:revision>
  <cp:lastPrinted>2015-11-30T14:57:19Z</cp:lastPrinted>
  <dcterms:created xsi:type="dcterms:W3CDTF">2011-09-20T11:22:10Z</dcterms:created>
  <dcterms:modified xsi:type="dcterms:W3CDTF">2016-11-26T17:18:44Z</dcterms:modified>
</cp:coreProperties>
</file>