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4"/>
  </p:notesMasterIdLst>
  <p:sldIdLst>
    <p:sldId id="305" r:id="rId4"/>
    <p:sldId id="321" r:id="rId5"/>
    <p:sldId id="322" r:id="rId6"/>
    <p:sldId id="314" r:id="rId7"/>
    <p:sldId id="315" r:id="rId8"/>
    <p:sldId id="316" r:id="rId9"/>
    <p:sldId id="317" r:id="rId10"/>
    <p:sldId id="318" r:id="rId11"/>
    <p:sldId id="323" r:id="rId12"/>
    <p:sldId id="320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charset="0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5340B3A3-3A60-4F3C-8E05-335C2B5D39A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343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1EA2-666E-4D4D-9459-23DA8C5B362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76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E0AE-0D92-46F7-B366-5FF632962E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27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0BBE-A753-48A4-9560-CD186375AA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8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EE1A0-6672-4340-B3FC-050AFF2D104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88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6FB21-F46C-47CF-ACAB-7DC7A843BF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82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2B1B6-1747-4893-8EB1-65B51B16DB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91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988CF-914D-47AF-BE0E-63FE2A176EA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51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FDAED-36D1-4BFD-8B74-1EC75F309FA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33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74BE-B663-4534-9E3C-6C91C9A777E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9E331-52B9-4A44-8BCD-0BCBD1F3F64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1522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AFB39-E1F7-4C3D-A24A-33948EF0FC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69A3-0D15-45B2-9F7D-369DABADA2D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403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34751-75C7-4FFE-B8BC-D8CAA04A1CA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899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58787-7177-477D-9D9D-BD0ED64E0D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95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65AD-7987-482B-B42C-1ECD81BB179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830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D7DF9-C194-44E6-A1FF-084D57E85F2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6352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A64E-490E-48DE-8643-15C867BB46B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883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17AF3-AF11-4DB7-AD94-6B131C98544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97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65955-03CE-4193-BF09-FDD8823DBB8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960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AA1C-AC84-4FEC-8BEF-132B9224243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976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4A513-E2C6-4008-A7C9-16D8311FE0D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752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0FB8-64A0-4CEA-8BE1-5413A49C921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83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27190-B862-42A7-9DF2-73A8D55117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700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BEF3F-EB84-4112-B109-39FE73A02A3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526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88C4E-C0E9-43DE-B8CF-403BA3D36F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36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DFE3A-FC8C-48A5-B956-D742DAB7A7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4187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AD644-3748-418E-99ED-E55AC5A72C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1914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F361-D2A4-4540-8802-3B4A3D60C9C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99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C52F-A9CD-4996-B6D0-E3A3446DD6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674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4FC1-B361-44CE-9C17-ABC77ADDE9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01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88D0-3256-4E98-8424-D36668836BF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062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A2A07-BD41-47B2-81CF-CBEC3EB44A7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B6D57-0D21-4921-A15B-55012809C13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35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2C72-4BEC-475B-BA31-D3E176FC740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1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B721442A-83A4-4935-B7B9-3A76891DA1A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91694281-7CF4-4D0A-8403-37BEA6DAA32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BCC766-0E44-46C1-B071-F0BAED0E25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152525" y="5364163"/>
            <a:ext cx="748823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</a:t>
            </a:r>
            <a:r>
              <a:rPr lang="en-IE" altLang="en-US" sz="4400" dirty="0" smtClean="0">
                <a:solidFill>
                  <a:schemeClr val="accent2"/>
                </a:solidFill>
              </a:rPr>
              <a:t>1 - IT Components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22 </a:t>
            </a:r>
            <a:r>
              <a:rPr lang="en-IE" altLang="en-US" smtClean="0"/>
              <a:t>September </a:t>
            </a:r>
            <a:r>
              <a:rPr lang="en-IE" altLang="en-US" smtClean="0"/>
              <a:t>2016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760767BD-2255-49D1-A858-3D464E48C592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IE" altLang="en-US" dirty="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Ubuntu</a:t>
            </a:r>
            <a:endParaRPr lang="en-US" altLang="en-US" smtClean="0"/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EE645EF-621A-4B4B-9EB4-5DDFAE79C97C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2292" name="Picture 2" descr="Ubuntu Linux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908175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944688" y="5219700"/>
            <a:ext cx="590391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400"/>
              <a:t>Linux = ‘Linus’s Unix’ (Sort of)</a:t>
            </a:r>
          </a:p>
          <a:p>
            <a:endParaRPr lang="en-IE" altLang="en-US" sz="2400"/>
          </a:p>
          <a:p>
            <a:r>
              <a:rPr lang="en-IE" altLang="en-US" sz="2400"/>
              <a:t>Ubuntu = ‘Humanity to all people’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Hardware Parts</a:t>
            </a:r>
            <a:endParaRPr lang="en-US" altLang="en-US" smtClean="0"/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1859787-F0E6-4045-8338-0DEA106F4EC2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1079500" y="1908175"/>
            <a:ext cx="3816350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800"/>
              <a:t>Does it matter in how a computer’s hardware parts are placed together? </a:t>
            </a:r>
          </a:p>
          <a:p>
            <a:endParaRPr lang="en-IE" altLang="en-US" sz="2800"/>
          </a:p>
          <a:p>
            <a:r>
              <a:rPr lang="en-IE" altLang="en-US" sz="2800"/>
              <a:t>YES. Many of the major components must be compatible.</a:t>
            </a:r>
          </a:p>
          <a:p>
            <a:endParaRPr lang="en-IE" altLang="en-US" sz="2800"/>
          </a:p>
          <a:p>
            <a:r>
              <a:rPr lang="en-IE" altLang="en-US" sz="2800"/>
              <a:t>Hardware engineering</a:t>
            </a:r>
            <a:endParaRPr lang="en-US" altLang="en-US"/>
          </a:p>
        </p:txBody>
      </p:sp>
      <p:pic>
        <p:nvPicPr>
          <p:cNvPr id="5125" name="Picture 2" descr="http://www.petervaldivia.com/eso/computers/images/pc-p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2627313"/>
            <a:ext cx="4238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Hardware Development</a:t>
            </a:r>
            <a:endParaRPr lang="en-US" altLang="en-US" smtClean="0"/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F3FCC108-7452-4E9E-817C-725293BBACF4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079500" y="1908175"/>
            <a:ext cx="4824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800" dirty="0"/>
              <a:t>All hardware manufacturers are continuously developing their hardware </a:t>
            </a:r>
            <a:r>
              <a:rPr lang="en-IE" altLang="en-US" sz="2800" dirty="0" smtClean="0"/>
              <a:t>components</a:t>
            </a:r>
            <a:r>
              <a:rPr lang="en-IE" altLang="en-US" sz="2800" dirty="0"/>
              <a:t>.</a:t>
            </a:r>
          </a:p>
          <a:p>
            <a:endParaRPr lang="en-IE" altLang="en-US" sz="2800" dirty="0"/>
          </a:p>
          <a:p>
            <a:r>
              <a:rPr lang="en-IE" altLang="en-US" sz="2800" dirty="0"/>
              <a:t>Research and development.</a:t>
            </a:r>
          </a:p>
          <a:p>
            <a:endParaRPr lang="en-IE" altLang="en-US" sz="2800" dirty="0"/>
          </a:p>
          <a:p>
            <a:r>
              <a:rPr lang="en-IE" altLang="en-US" sz="2800" dirty="0"/>
              <a:t>CPUs – faster clock speeds every year.</a:t>
            </a:r>
          </a:p>
          <a:p>
            <a:endParaRPr lang="en-IE" altLang="en-US" sz="2800" dirty="0"/>
          </a:p>
          <a:p>
            <a:r>
              <a:rPr lang="en-IE" altLang="en-US" sz="2800" dirty="0"/>
              <a:t>Hard disks – greater capacity every year.</a:t>
            </a:r>
            <a:endParaRPr lang="en-US" altLang="en-US" dirty="0"/>
          </a:p>
        </p:txBody>
      </p:sp>
      <p:pic>
        <p:nvPicPr>
          <p:cNvPr id="6149" name="Picture 2" descr="http://firstmonday.org/ojs/index.php/fm/article/viewFile/1000/921/7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1" y="2338883"/>
            <a:ext cx="33194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electronics-sourcing.com/wp-content/uploads/2012/03/SSD720_512GB_Si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8" y="4626693"/>
            <a:ext cx="3088890" cy="21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Users and Systems </a:t>
            </a:r>
            <a:endParaRPr lang="en-US" altLang="en-US" smtClean="0"/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A77318EF-2A83-408E-802A-53845A11CE2B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7172" name="Picture 6" descr="http://www.cs.swan.ac.uk/~csneal/ComputersComputing/OSRings.w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051050"/>
            <a:ext cx="46863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C:\Documents and Settings\asloan\Local Settings\Temporary Internet Files\Content.IE5\ZXLUQ4QC\MC90005767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339975"/>
            <a:ext cx="18097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ight Arrow 6"/>
          <p:cNvSpPr>
            <a:spLocks noChangeArrowheads="1"/>
          </p:cNvSpPr>
          <p:nvPr/>
        </p:nvSpPr>
        <p:spPr bwMode="auto">
          <a:xfrm rot="1288216">
            <a:off x="2828925" y="3365500"/>
            <a:ext cx="935038" cy="287338"/>
          </a:xfrm>
          <a:prstGeom prst="rightArrow">
            <a:avLst>
              <a:gd name="adj1" fmla="val 58139"/>
              <a:gd name="adj2" fmla="val 5006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75" name="Right Arrow 7"/>
          <p:cNvSpPr>
            <a:spLocks noChangeArrowheads="1"/>
          </p:cNvSpPr>
          <p:nvPr/>
        </p:nvSpPr>
        <p:spPr bwMode="auto">
          <a:xfrm rot="1288216">
            <a:off x="3763963" y="3725863"/>
            <a:ext cx="936625" cy="287337"/>
          </a:xfrm>
          <a:prstGeom prst="rightArrow">
            <a:avLst>
              <a:gd name="adj1" fmla="val 58139"/>
              <a:gd name="adj2" fmla="val 5014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76" name="Right Arrow 8"/>
          <p:cNvSpPr>
            <a:spLocks noChangeArrowheads="1"/>
          </p:cNvSpPr>
          <p:nvPr/>
        </p:nvSpPr>
        <p:spPr bwMode="auto">
          <a:xfrm rot="1288216">
            <a:off x="4646613" y="4119563"/>
            <a:ext cx="1141412" cy="287337"/>
          </a:xfrm>
          <a:prstGeom prst="rightArrow">
            <a:avLst>
              <a:gd name="adj1" fmla="val 58139"/>
              <a:gd name="adj2" fmla="val 5009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77" name="Right Arrow 9"/>
          <p:cNvSpPr>
            <a:spLocks noChangeArrowheads="1"/>
          </p:cNvSpPr>
          <p:nvPr/>
        </p:nvSpPr>
        <p:spPr bwMode="auto">
          <a:xfrm rot="-8557304">
            <a:off x="1935163" y="3817938"/>
            <a:ext cx="936625" cy="288925"/>
          </a:xfrm>
          <a:prstGeom prst="rightArrow">
            <a:avLst>
              <a:gd name="adj1" fmla="val 58139"/>
              <a:gd name="adj2" fmla="val 4987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78" name="Right Arrow 10"/>
          <p:cNvSpPr>
            <a:spLocks noChangeArrowheads="1"/>
          </p:cNvSpPr>
          <p:nvPr/>
        </p:nvSpPr>
        <p:spPr bwMode="auto">
          <a:xfrm rot="-9117497">
            <a:off x="2820988" y="4414838"/>
            <a:ext cx="936625" cy="288925"/>
          </a:xfrm>
          <a:prstGeom prst="rightArrow">
            <a:avLst>
              <a:gd name="adj1" fmla="val 58139"/>
              <a:gd name="adj2" fmla="val 4987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79" name="Right Arrow 11"/>
          <p:cNvSpPr>
            <a:spLocks noChangeArrowheads="1"/>
          </p:cNvSpPr>
          <p:nvPr/>
        </p:nvSpPr>
        <p:spPr bwMode="auto">
          <a:xfrm rot="9885855">
            <a:off x="4702175" y="4762500"/>
            <a:ext cx="935038" cy="287338"/>
          </a:xfrm>
          <a:prstGeom prst="rightArrow">
            <a:avLst>
              <a:gd name="adj1" fmla="val 58139"/>
              <a:gd name="adj2" fmla="val 5006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80" name="Right Arrow 12"/>
          <p:cNvSpPr>
            <a:spLocks noChangeArrowheads="1"/>
          </p:cNvSpPr>
          <p:nvPr/>
        </p:nvSpPr>
        <p:spPr bwMode="auto">
          <a:xfrm rot="-9976505">
            <a:off x="3711575" y="4757738"/>
            <a:ext cx="925513" cy="287337"/>
          </a:xfrm>
          <a:prstGeom prst="rightArrow">
            <a:avLst>
              <a:gd name="adj1" fmla="val 58139"/>
              <a:gd name="adj2" fmla="val 50149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Operating Systems Parts</a:t>
            </a:r>
            <a:endParaRPr lang="en-US" altLang="en-US" smtClean="0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1335682E-F05E-46F9-A329-7A53B9EA1D3C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1079500" y="1908175"/>
            <a:ext cx="727392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800"/>
              <a:t>Kernel: ‘fundamental software’ that provides the vital core functions needed to make the machine run, and to protect it.</a:t>
            </a:r>
          </a:p>
          <a:p>
            <a:endParaRPr lang="en-IE" altLang="en-US" sz="2800"/>
          </a:p>
          <a:p>
            <a:r>
              <a:rPr lang="en-IE" altLang="en-US" sz="2800"/>
              <a:t>Outer OS: other parts of the operating system that perform less critical functions.</a:t>
            </a:r>
          </a:p>
          <a:p>
            <a:endParaRPr lang="en-IE" altLang="en-US" sz="2800"/>
          </a:p>
          <a:p>
            <a:r>
              <a:rPr lang="en-IE" altLang="en-US" sz="2800"/>
              <a:t>Interface: e.g. GUI – graphical user interface. There is an overlap between applications and GUI – some GUI software is part of OS, ‘top part’ takes cues from applications.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Applications and OS</a:t>
            </a:r>
            <a:endParaRPr lang="en-US" altLang="en-US" smtClean="0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B2311FC4-9A35-463B-935C-68C24961F1FA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1079500" y="1908175"/>
            <a:ext cx="727392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2800"/>
              <a:t>Applications: ‘task-specific’ software, from very simple to very complex tasks.</a:t>
            </a:r>
          </a:p>
          <a:p>
            <a:endParaRPr lang="en-IE" altLang="en-US" sz="2800"/>
          </a:p>
          <a:p>
            <a:r>
              <a:rPr lang="en-IE" altLang="en-US" sz="2800"/>
              <a:t>Do applications need operating systems?</a:t>
            </a:r>
          </a:p>
          <a:p>
            <a:endParaRPr lang="en-IE" altLang="en-US" sz="2800"/>
          </a:p>
          <a:p>
            <a:r>
              <a:rPr lang="en-IE" altLang="en-US" sz="2800"/>
              <a:t>Yes, because the OS takes the ‘burden’ of machine management processes (software) that are important for the application to function.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Windows 8 </a:t>
            </a:r>
            <a:endParaRPr lang="en-US" altLang="en-US" dirty="0" smtClean="0"/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AB6D874-8054-490C-98AE-F095FA145B31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44" name="Picture 6" descr="http://cdn-static.cnet.co.uk/i/product_media/40001645/image1/440x330-rearrange-metro-t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979613"/>
            <a:ext cx="50895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6769100" y="1979613"/>
            <a:ext cx="2447925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/>
              <a:t>Windows 8 interface is Metro-based.</a:t>
            </a:r>
          </a:p>
          <a:p>
            <a:endParaRPr lang="en-IE" altLang="en-US" dirty="0"/>
          </a:p>
          <a:p>
            <a:pPr>
              <a:buFont typeface="Arial" charset="0"/>
              <a:buChar char="•"/>
            </a:pPr>
            <a:r>
              <a:rPr lang="en-IE" altLang="en-US" dirty="0"/>
              <a:t>Quicker boot-up</a:t>
            </a:r>
          </a:p>
          <a:p>
            <a:pPr>
              <a:buFont typeface="Arial" charset="0"/>
              <a:buChar char="•"/>
            </a:pPr>
            <a:r>
              <a:rPr lang="en-IE" altLang="en-US" dirty="0"/>
              <a:t>Better memory    	management</a:t>
            </a:r>
          </a:p>
          <a:p>
            <a:pPr>
              <a:buFont typeface="Arial" charset="0"/>
              <a:buChar char="•"/>
            </a:pPr>
            <a:r>
              <a:rPr lang="en-IE" altLang="en-US" dirty="0"/>
              <a:t>Better speed</a:t>
            </a:r>
          </a:p>
          <a:p>
            <a:pPr>
              <a:buFont typeface="Arial" charset="0"/>
              <a:buChar char="•"/>
            </a:pPr>
            <a:r>
              <a:rPr lang="en-IE" altLang="en-US" dirty="0"/>
              <a:t>Better recovery</a:t>
            </a:r>
          </a:p>
          <a:p>
            <a:endParaRPr lang="en-IE" altLang="en-US" dirty="0"/>
          </a:p>
          <a:p>
            <a:r>
              <a:rPr lang="en-IE" altLang="en-US" dirty="0"/>
              <a:t>BUT</a:t>
            </a:r>
          </a:p>
          <a:p>
            <a:endParaRPr lang="en-IE" altLang="en-US" dirty="0"/>
          </a:p>
          <a:p>
            <a:pPr>
              <a:buFont typeface="Arial" charset="0"/>
              <a:buChar char="•"/>
            </a:pPr>
            <a:r>
              <a:rPr lang="en-IE" altLang="en-US" dirty="0"/>
              <a:t>Tricky to negotiate 	apps.</a:t>
            </a:r>
          </a:p>
          <a:p>
            <a:pPr>
              <a:buFont typeface="Arial" charset="0"/>
              <a:buChar char="•"/>
            </a:pPr>
            <a:r>
              <a:rPr lang="en-IE" altLang="en-US" dirty="0"/>
              <a:t>Tablet-oriented (if 	you prefer PC or 		laptop).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800" smtClean="0"/>
              <a:t>Surface Tablet and Windows 8 Combo</a:t>
            </a:r>
            <a:endParaRPr lang="en-US" altLang="en-US" sz="3800" smtClean="0"/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76EF7892-4824-4470-8450-9CC59B3C4880}" type="slidenum">
              <a:rPr lang="en-IE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IE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1268" name="Picture 2" descr="http://cdn.itproportal.com/photos/Microsoft_surface_top_image_1_contentfullwid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195513"/>
            <a:ext cx="768032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Mac OS X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CF7F361-D2A4-4540-8802-3B4A3D60C9C9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128544" y="1979613"/>
            <a:ext cx="2160240" cy="49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dirty="0" smtClean="0"/>
              <a:t>This is OS X Sierra</a:t>
            </a:r>
            <a:r>
              <a:rPr lang="en-IE" altLang="en-US" dirty="0" smtClean="0"/>
              <a:t>.</a:t>
            </a:r>
            <a:endParaRPr lang="en-IE" altLang="en-US" dirty="0"/>
          </a:p>
          <a:p>
            <a:endParaRPr lang="en-IE" altLang="en-US" dirty="0"/>
          </a:p>
          <a:p>
            <a:pPr>
              <a:buFont typeface="Arial" charset="0"/>
              <a:buChar char="•"/>
            </a:pPr>
            <a:r>
              <a:rPr lang="en-IE" dirty="0"/>
              <a:t>M</a:t>
            </a:r>
            <a:r>
              <a:rPr lang="en-IE" dirty="0" smtClean="0"/>
              <a:t>ajor </a:t>
            </a:r>
            <a:r>
              <a:rPr lang="en-IE" dirty="0"/>
              <a:t>new features concern Continuity, iCloud, and windowing, as well as support for Apple Pay and </a:t>
            </a:r>
            <a:r>
              <a:rPr lang="en-IE" u="sng" dirty="0"/>
              <a:t>Siri</a:t>
            </a:r>
            <a:r>
              <a:rPr lang="en-IE" dirty="0"/>
              <a:t>.</a:t>
            </a:r>
            <a:endParaRPr lang="en-IE" altLang="en-US" dirty="0"/>
          </a:p>
          <a:p>
            <a:endParaRPr lang="en-IE" altLang="en-US" dirty="0" smtClean="0"/>
          </a:p>
          <a:p>
            <a:r>
              <a:rPr lang="en-IE" altLang="en-US" dirty="0" smtClean="0"/>
              <a:t>BUT</a:t>
            </a:r>
            <a:endParaRPr lang="en-IE" altLang="en-US" dirty="0"/>
          </a:p>
          <a:p>
            <a:endParaRPr lang="en-IE" altLang="en-US" dirty="0"/>
          </a:p>
          <a:p>
            <a:pPr>
              <a:buFont typeface="Arial" charset="0"/>
              <a:buChar char="•"/>
            </a:pPr>
            <a:r>
              <a:rPr lang="en-IE" altLang="en-US" dirty="0" smtClean="0"/>
              <a:t>Can give slow performance  through </a:t>
            </a:r>
            <a:r>
              <a:rPr lang="en-IE" altLang="en-US" dirty="0" err="1" smtClean="0"/>
              <a:t>wifi</a:t>
            </a:r>
            <a:r>
              <a:rPr lang="en-IE" altLang="en-US" dirty="0" smtClean="0"/>
              <a:t>, </a:t>
            </a:r>
            <a:r>
              <a:rPr lang="en-IE" altLang="en-US" dirty="0" err="1" smtClean="0"/>
              <a:t>paricularly</a:t>
            </a:r>
            <a:r>
              <a:rPr lang="en-IE" altLang="en-US" dirty="0" smtClean="0"/>
              <a:t> iTunes</a:t>
            </a:r>
            <a:endParaRPr lang="en-IE" altLang="en-US" dirty="0"/>
          </a:p>
          <a:p>
            <a:endParaRPr lang="en-US" altLang="en-US" dirty="0"/>
          </a:p>
        </p:txBody>
      </p:sp>
      <p:pic>
        <p:nvPicPr>
          <p:cNvPr id="1028" name="Picture 4" descr="MacOS Sierra 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219566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264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2_Office Theme</vt:lpstr>
      <vt:lpstr>Information Technology Fundamentals</vt:lpstr>
      <vt:lpstr>Hardware Parts</vt:lpstr>
      <vt:lpstr>Hardware Development</vt:lpstr>
      <vt:lpstr>Users and Systems </vt:lpstr>
      <vt:lpstr>Operating Systems Parts</vt:lpstr>
      <vt:lpstr>Applications and OS</vt:lpstr>
      <vt:lpstr>Windows 8 </vt:lpstr>
      <vt:lpstr>Surface Tablet and Windows 8 Combo</vt:lpstr>
      <vt:lpstr>Mac OS X</vt:lpstr>
      <vt:lpstr>Ubuntu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Art Sloan</dc:creator>
  <cp:lastModifiedBy>Art Sloan</cp:lastModifiedBy>
  <cp:revision>30</cp:revision>
  <cp:lastPrinted>1601-01-01T00:00:00Z</cp:lastPrinted>
  <dcterms:created xsi:type="dcterms:W3CDTF">2011-09-27T05:12:25Z</dcterms:created>
  <dcterms:modified xsi:type="dcterms:W3CDTF">2016-09-21T08:44:21Z</dcterms:modified>
</cp:coreProperties>
</file>