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5"/>
  </p:notesMasterIdLst>
  <p:sldIdLst>
    <p:sldId id="305" r:id="rId4"/>
    <p:sldId id="307" r:id="rId5"/>
    <p:sldId id="303" r:id="rId6"/>
    <p:sldId id="304" r:id="rId7"/>
    <p:sldId id="306" r:id="rId8"/>
    <p:sldId id="297" r:id="rId9"/>
    <p:sldId id="302" r:id="rId10"/>
    <p:sldId id="299" r:id="rId11"/>
    <p:sldId id="300" r:id="rId12"/>
    <p:sldId id="298" r:id="rId13"/>
    <p:sldId id="301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BFEC7953-5A4E-482D-9447-AB71258EA93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096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A31F2-C4A8-4357-BD23-121E08AC797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47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65CE-1594-406D-88BC-19B36A1CF3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57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1512D-1B78-4910-BCFC-4F6B6EC967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753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7CA5-7B57-4686-A6E1-957ED13B897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738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9BED-B2D0-44B9-999B-C04BC6D3EE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006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49897-EAFA-45B1-BD1B-D330659FF36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399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73FF3-66F6-4F9C-BDF0-504E86C0717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54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9D728-D256-4F1E-BCE4-7267A95FBD1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635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659FE-291A-4773-9F71-413C38EC1C6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2813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513C0-ED15-42A7-8DAA-8827679A85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5015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2A5F5-08DB-4429-912D-1DB48E2F9BD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427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B46CC-F17F-4DF5-AF97-CEC16FA472E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3701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EC46E-2BC0-4BCE-9EB9-DED137B16DD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044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E58C-774C-4422-913A-004998816F8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318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DCEE-6549-4341-96B9-041F6D8B2AF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0593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2277B-1874-43E9-9A31-68B7805C1B5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483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3E46F-F7A5-4A2B-9EA5-139EF828112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6701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16A67-A8E4-4D5E-A7A4-73E2069C973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1637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8C37E-0EA2-4AD5-BCE5-30169955098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1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7E921-6B02-47B1-97E8-F11070B8548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8195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87754-A986-4810-9EBD-677737AA69F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1967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4BD2-8A9A-4F40-9C0B-65D035C439B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606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538F9-CDBF-4BFD-8401-0BFD1BFB5B2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9936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C19B0-FE99-4B32-99A9-0194A74C19B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8471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39B4E-68C3-4A00-9E83-DEA83BD34CA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30290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3D22C-A86B-48EF-BFA4-1BCDFAB906C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9459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BE0C0-6E3D-4A93-A6F1-2D8CEA2C939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76491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23709-70F7-4690-9215-BC0D1F082D2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17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C772E-8AF9-4750-A124-41D3F61AE4A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57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AA949-1DF8-4DD2-9FFC-EA3A636BD43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21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CBE3-86BC-41BD-A508-2B057DB944D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81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A67E7-5661-4A5A-A28C-F77314CED9A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78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5960F-B15B-4869-942A-9BA643A34FA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842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C698F-A1AF-4207-BB5D-2943FEC7FFD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740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A2280546-9C85-4514-AC06-14A25E7FFD4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69F8755B-7132-4FCA-BAE2-AA5EB436E92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E56BA573-3D89-40E1-97E2-BCE840C142D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>
                <a:solidFill>
                  <a:srgbClr val="276F13"/>
                </a:solidFill>
              </a:rPr>
              <a:t>Information Technology Fundamentals</a:t>
            </a:r>
            <a:endParaRPr lang="en-US" altLang="en-US" smtClean="0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911975" y="3059113"/>
            <a:ext cx="1873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>
                <a:solidFill>
                  <a:srgbClr val="FF6600"/>
                </a:solidFill>
              </a:rPr>
              <a:t>DT228/1</a:t>
            </a:r>
            <a:endParaRPr lang="en-US" altLang="en-US" sz="320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364163"/>
            <a:ext cx="748823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</a:t>
            </a:r>
            <a:r>
              <a:rPr lang="en-IE" altLang="en-US" sz="4400" dirty="0" smtClean="0">
                <a:solidFill>
                  <a:schemeClr val="accent2"/>
                </a:solidFill>
              </a:rPr>
              <a:t>1 - IT History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 smtClean="0"/>
              <a:t>Thursday </a:t>
            </a:r>
            <a:r>
              <a:rPr lang="en-IE" altLang="en-US" dirty="0" smtClean="0"/>
              <a:t>29</a:t>
            </a:r>
            <a:r>
              <a:rPr lang="en-IE" altLang="en-US" dirty="0" smtClean="0"/>
              <a:t> September 2016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/>
              <a:t>Intel – Chips with Everything</a:t>
            </a:r>
            <a:endParaRPr lang="en-US" altLang="en-US" smtClean="0"/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655763" y="2484438"/>
            <a:ext cx="67691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/>
              <a:t>Intel – where did you come from?</a:t>
            </a:r>
          </a:p>
          <a:p>
            <a:endParaRPr lang="en-IE" altLang="en-US" sz="3200"/>
          </a:p>
          <a:p>
            <a:r>
              <a:rPr lang="en-IE" altLang="en-US" sz="3200"/>
              <a:t>AMD and others...</a:t>
            </a:r>
          </a:p>
          <a:p>
            <a:endParaRPr lang="en-IE" altLang="en-US" sz="3200"/>
          </a:p>
          <a:p>
            <a:r>
              <a:rPr lang="en-IE" altLang="en-US" sz="3200"/>
              <a:t>Any plans for tomorrow?</a:t>
            </a:r>
          </a:p>
          <a:p>
            <a:endParaRPr lang="en-IE" altLang="en-US"/>
          </a:p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E7C04978-EF4D-47BD-B87F-1ACF78F67059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10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A Good History?</a:t>
            </a:r>
            <a:endParaRPr lang="en-US" altLang="en-US" smtClean="0"/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034CD996-B7B4-4F4A-ABA9-41EC7AC490F4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11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655763" y="2484438"/>
            <a:ext cx="67691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/>
              <a:t>What can be learned from this look back at the evolution of IBM, Microsoft and Intel?</a:t>
            </a:r>
          </a:p>
          <a:p>
            <a:endParaRPr lang="en-IE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z="3600" smtClean="0"/>
              <a:t>Add-On From This Week’s Lecture</a:t>
            </a:r>
            <a:endParaRPr lang="en-US" altLang="en-US" sz="3600" smtClean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3504DEF-D465-4876-963A-DD297F911F09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AutoShape 2" descr="data:image/jpeg;base64,/9j/4AAQSkZJRgABAQAAAQABAAD/2wCEAAkGBhQSERUUExQVFBQWGBgYFBgVFxQYFhYaGBwYFxcXFxcXHSYeGBwkHBcaHy8gIycpLCwsHR8xNTAqNSYrLCkBCQoKDgwOGg8PGiwkHCQsKSwpLCwsLCwpLCwsLCkpKSwsLCwpLCwsLCwsLCwsLCksLCksLCwsKSwpLCwsLCwsKf/AABEIAMIBAwMBIgACEQEDEQH/xAAcAAABBQEBAQAAAAAAAAAAAAACAAEDBAUGBwj/xABPEAACAQIEAgYGBgYHBQYHAAABAhEAAwQSITEFQQYTIlFhcTJSgZGh0QcUI0KSsWJygsHS4SQzQ1OTovAVVGOywhY0RHOD0xclZKOks/H/xAAaAQADAQEBAQAAAAAAAAAAAAAAAQIDBAUG/8QALxEAAgECBQIEBQQDAAAAAAAAAAECAxESEyExUQRBImHR8BQycaGxUpHB8SOB4f/aAAwDAQACEQMRAD8A8lKwSP8AXhQMKlcbf620/KKjeqGegYbEZ7aP6yqfaRr8amBrJ6M382HA9RmX39of81aorrWqudC1Qc04NDTzSKCBogaAGiFIY9ODQYa6LillI7O4JGaNswE7T7fCNams2i0mQFUSzHZR7NSfAanurPHG17hYaaeaVzEWkQN2rjOSLa7Z43YhZOUHT0gSe6CajwGMuXLqq9kImpcxEKoLNsJ2WN6ylXSV0tB4XwTU01kWb7FWxB0KRmBhc5YwE223MyYjSNq1BjEFq2zSLl4kWkMwIOXMxA2ZgQNtjNJdRG2orElKqw64XMrIT6WZZUsuX0iICkxzEHwqwzAI7kwEie7WdSa0zY2u/L7hYeaU0Nw5UVyDlcSuja6xERoZ/MUTWiMS9ie1KBAwyzKKTvqZadYgUOtFPcQ1Z/HyOpE/3lvYA/eHIkVoMCCQQQRoQdCCNDIrP4+T1IiJ6y3vHfPOtHsTNeFmg1DNFc3oRVFCmmmlTGmIY0iaVNTAYmhJpyaEmmSCTQE0ZoDTEwGqK4tSsaBqZDKrW/ClUpWlQTZHHYi0VLKd1Yj3HL+5ahJ0rT49ai836YDe8Qf8yiswVxNWdiVsb/Q+/wBq4neAw/ZMH/mFdKK4no7fy4i3+lKn9oQPjFdrW9N+E6KewYpE0INS4V4u2z3On/MKtmghbb1HP7LfKpBhrn93c/A/yrtLmIW2Wuu5UQFOZ2ybkiF2zanUCSI7qpnpThwxYXDLRplvEdnQQMsD2b1x57fYxdWxjcD4WbCh2tMc9q6mUW7pcbAlsqkg81B311FTvwQmw2GYXZLglxZcqYXMIJ0ykCNT6RAgitX/ALdYYT2nlVLH7K7sIBPo95A9tVrfTvBokqXyZiJFq56R7ZHa1ntTXLKLk223/W3YWcytcwbs2FPU34tIqmbLAgZi0EEamYmNAKtjhzi9cuZLp6wXCT1bQuYZWUD2ZlJ3nWKlP0iYYFVPWy4Ur9luH9E6kb0m+kTCtnRkusAGzg2kIIXcavr+/lSyla13714FnPgzm4DiWwly0bNzMzhlGX1ZyLJOxG53k7GixnRLEP8AUyti8eoy5hFsELz9J4zA90iI56VrJ9KuGC5urxEBsvoW9yCdus20Ou3KpP8A4uYZY+xxOokdi1O7DX7TQ9k6e3nVKlHl+/8AQs17WKd/gWI+vviGtP8AaIyKJsgFzJfKpfMQVBjntOgNQ2OiWKXD3rZwzvnIyhnsgMoJgMVuCNNGj2VrN9K+Gz5TYvFkLmSLEAoGkqxucwCARvIA3p0+mXD5SeoxGhA1FkHWdh1msRr3aU8qG132+wZsuDHx3QzFvYwyLh3BtMhYZ8OBlBm4Ac8HWMvcBrrU+L6O4t+IW7vU+iqsQbmGDgrmCsq5ycuqg665TtNaT/TRhwAfq+IMzAHUyIMajPpPLvobv0z4cNAw90nQTms5dYPpBjoJ17iDQqcF9/uPNbMrHdD8W99yLQBclwDds5jr2mgNoJPskCs/i/0d464iqLKmHVj9rZGgnvat5/pttAn+i3TBInPb1g7g9xqM/Thbn/ulyOf2iT7BGvvrojUSWFClN9zKbotiT1sIrdUSLgDoSpyh4idTlYHSd++sdWr1TE9NsO3DzjFztbPYgBc6szC3lYFoEMwnXbUTpXlNtYA8q6ISxGlOTlqw6YmlTVZoKmNI0NMBGgNOaE0yRjQ05oTTEwTUbUZoGNMhgzSpEUqRJjdI7XZRxyJX36r8V+Nc/Gsf68K6vitrNYfvAzD9nX8ga5Nxt/rbT8ornrK0jOIkuFWDDdSCPZqPyr0QtOo2Oo8jqK85NdxwW/mw9s8wuU/snL+Qp0nujem9S9TM0Qe4g+7WlQ3tj5VsbHYcf4Y95B1cFkYnKSBmkEaH1u7zNcxYe2+2jDcHQjvrsMSX6626uVQZ89vKp6zMOz2jqpU66b1wfGsOy4+5k7QdusXLMAOZEg7EGa86Dadjz6kb6ld7BDFGLM6kZCRIhAGDN2tcx7J11I2FV7dgMJGxyrcJBgZsrMRzBVhl+EwZra4uDnQ9YUGxEEzrm0AMTpEnkY8DXawMzjrNGBgDN9/telOsAaRECqkKLMdLfZykQD2gsGSzZVeW2gBQdfZualFs6EAF0iNNFNuBbkHQyoBJ98mrfUZvROp8NO2MugkZecHlUgsdrc8idNZ9AAnfc7RvrWZq7FE4cCYHZIKzBlgO2nisuqjwE77UQw3LKImYj1h9oSR+qojz2527doAGG9GCNNshgSs6mY3idDTGwoA7RgSJ39EhtDPeBtM6Uil792Ktu0RDBRmXKZKiAV7KwsQYUKZjU+8r6oIMKIhgNNwCGQHTsyQCY28avfVlzETvmEecM3OeX7qZbSxMjfUkDL21ymdYGhIPcZo1E2iocNyj7xMQNmUBmmNyQBE7VGMNKnSTlUagDUCAug1UAAA1fFpZTUichAMaxKr46ZjPmaexhllgDJgg+Ak6aa7knXvphisrmci5sxOpJJJO5JgkmOczVzhvC3u3Ldm2uZ7rZVB0AgElieQAk+ypcNhRBjuB2jvAGnPT8q7X6OOjhe8MVnIFguoUD0jcSCSeQAO3Pw51BaETleVkdF/2Jt2uGNhcxIk3maPSZSLmx0jshfZO9ea22kCvWsJwoYdcUys7dc9y6+di0MVOiA+ium38gPI7Gw8hXXTNqL0aJKVNSmtToGmmNKaGaYhE0JpzQmmIE0LU5NCaZIJNAaImhJoJYJNKhJp6CQFE6HY6GuMv2ipKndSR7tP+ke+uxDVzfG7UXm/SAYe7X4r8ayrrRMyRnE11HRK/Np19Vp9jD5qa5atnolfi8y+sh96kEfDNWNN2kawfiOsmkRIpgaU10nSa2B4zevBgSqZewCFMxHZbUkTGvdI2qpiQ4uWbjvnaOpfQCYzMpMaSSPyrc6E4ZGW8XKjVAM09zkxHmKsdK0srh1ydVnOItQVL5z2jMg6DQGvMnKEKmG+tzlqQeumhzmOsBkaU6yDOXeYI28YmndVLI3VnUEBsozL3A66CD+Yq21lu0FG8wfEgQaZbNwhdBp6W8MI+HfWkppPc5oxbRRXCjtAIZ1mYg9wHx8qPqh2TkYidJy5ge8+E1oLZaT2Qdo3nTf30Nqw+VfRJBEnSG11HdrtUYorv+DS0n7ZWWz2iMm/3tNRtB5zQLb7H9XAB1SRy3IgR47Vpi0e4RERpvMzO+2nlTmy2WNAdYYFZWTI8BAGXXlPseKPP4ElLj8lA2u0OyJj0pGneI5z58qS2xB7G24kdvx8JED2Vqnc9lRObTT7wgb+qdRHPuqRb3guhJiV7Ay5coEcj2+1OoHiTWKPJOGXBit93sDWOfobbd/dUgtzMKPMHU+a7iPjW0MTDTHNSYZPtMgysrmIZXOpA3Mb70F26Ta6uDsoAzLlGUkl1WM2ZpAJmPgAYo8hhfBjBOURHtzb6+HKrOALLGVrqnrMy9WxABAWSRsdBzmtDEYzPaW31aAqRqCOQMkCJBbNJ79K2OifEUtWmVyoIuMYNsMYKrENy51FScVHcqEJX2MDjOJxHUuOuvEEAGWgEMyggxqQQT76wxXofSvilu5g7wUiSojsKNnU7jwFedKa36aUZJuJ104tLUKlNNTGuo0FNCTSJpE0wGoZp5oTTJBNCxpzQMaYhiaAmiagNBDGilQzTUE3AJrI6Q29EfzU/8w/I1qk1T4smay36MMPYdfhNKqrxZkjmR3Va4PfyX7Z/SAPk3ZP51VYa0JOunsriTs7lpnoppGgtujKrQ3aAP9Zc5gHv8aTqvqn8dz+Kuu51nV9HbVs2FJUz2sxGbUhmHf3AD3VjdL8MLK4fIWEtcftmWMZYJ8iT7zXd8F4dbtYC0xtrIsm6xImSVNzUnfeK8z4piTf+roez1Vsh3P3pYkR36fEmvHVRVKkvJmFRNG3w/E57IZ9oM+QkH8qdWti2mpykgDVeYO5GnKCBUKHJZAUxAGXQnVthAEkyajfFsVWLkTJJgnSQonTkdNYk91YTbcnY2gtEaa5Os37cCdtvL9/s7pjHV9Xp6EjmoMz5xpVQ4g9Y/bIUBiBBgZQASNNYMk6mZA0oFxbdX6bZsxnRs2iyRtP6W22njWd2XZGv2Mw9aNNojlpMz7NPbTA24f1QTm9EzruNY79DWeL5zqM5IhZGUwxIY68pOhHdB9kaYtsrnOx2jskGCxgr57CO6ad2KyNaU7Bg6+joOztuDr7vyp0yS4iCfSOmogd2siefsrJfFtlQ9Y3OTlOsMBLDw9HzM+FSDEHrHGdohoGU5Rop0PeJJ8Z85MT5DCi+9y2LYbKSoOw3nXYDQ9+nhGtGzqLkQSxHpRppOh84/LvFY1vFN1fpvOYbq2bVRA3mPvfCjbFHPbOdiCFkZTBmRJ10kkd8U8UuQwo0WKi5P3iO5jtGm0CYPuHeJ2OAfVi7LdCtcBa4gJMlVVQYXZwIJgzHkZrlsdiCHU5mA5gKToCO7zipL+MNq7buxOUXVj/zEZN/DNPsranPxamVSPh0Oy4ybLWboFlVi25EAD0VJB7Os6A/6M+eoNK9U6TW1GCxBCr/AFTnYcx8q8rbD5YzWwJ1EoBIIkHburs6OtmRbfIRjhCpqHIvqJ+FflTZF9RPwL8q7yxzTGmKL6ifgX5Uxtr6ifgT5UwETQE05RfUT8CfKgKL6ifgT5UyRE0DGnKr6ifgT5UBVfUT8CfKgQxNAT405A9VPwJ8qEgeqn4E+VBDGnxFKh09Vfwp8qVBJETQxIIOxBHv0pzQ5qtmSORurGh3BIPs0/caFqucXt5br+MN79/+qqWbSvPejsUdrwC/mw6foyvuJj4RWjat5zEbCT8vaSBS6PdHVsWVF8tmf7QqNMgIAAPjpr3beJ1mwC2ycjHK8ETuABt/m+Arnr9fCMXGPzWPQowcrXKJF8me0ToPTOw0AGuwGkVIetIggx+vp8auBP0jUgtn1z7hXgZsj07rhGUcC8AAHx7Q+VOcC8R2vxD5VrC2fX+ApxbPrfAUZkh4/JGQOHv+l+IfKnGAafvR+uPlWwLTet/lFOLTd491GOQZhlJgmmTm5n0v5Uhgz+l+Pv8A2a1xZbw91N1TeFLFIMZlfU/1tvXPl6vjQtgiebfjP8NaptNroPjTrbaNloU5cg5mR9TMH0vxn+Gh+qHT0t/XP8Na/Vt6o99II3qj30sch4/Ix1wpy7Pv63h5VLkdlKdqIJGYkgEAtMAeEVqqpj0e799R3lYjRYOsTqJIIE++rhUliV+TOpJSg1bsejYq31uCZT9/Dx+K3/OuH46i3esKeipYeRRoO/jPmNq6zg/GLZw9i0W+0bD2tIMS1okCfJGMeXeK4ToZme3iVbUsGcT5IDXbCMoWlw/z/R4+LsVf9lt3/D+dOnCmM6kQSOWsbH2jWuqsYCVB7wD74NPbwAkjwB/MH8hXb8RU5JxHFY2z1UZiADsTpr3VALynZ1/Evzro+l3CA2FuaegQR7O1XNYLD8NNm11qXFvBYukddlZh94ZWO41gAb1uuscY3kr/AEKi2wpHePeKjLjvHvFUuN8OwoCNg3YNJzhhcOkaMC45EH3juqVcYQo+zWSoMg6FtidttKb63S6j/BSXJNnHePeKYkd494qhi7jXVhlt+YDSPLWs8cMb1/hVx6xNaoiWmxsXL4BiGPkBHvJqI4odzDYagc/b41lrYezczplaAeyw5MCCNfAmDyMHerDcSDD+qZgw3Uj9/wDoGpfUzb8NrEfUv0qjFyQD3gHXcSAYpV6C1VyLgGgY0RqM1bM0ZfGsOWa3lEluxHeSeyPia3+jX0fhry9a5IUpmAjKSToJO47J7uXfUfDVU4i0X0CvmmJggNGnnFeh9GLttnHbkG73AaC2hG3jNed1Ckn4TSLitznOkeKZsTcthcyhipiQWCwIJHIuCY/RqezfKqoCBRGi5cwUFmIAzyYiK0l6n61dYuIDtvbn71w7TrqSPjUWNxNrPpJGW3lIAUEZF5axXi1KLUdTu6eqm7FYY1vVH+Gn8NSrxFj91ef9mn8NMcRa7nn2VJ19nSM/j6PwrHKOzH5DpxRp9FP8K3/DRpxg+rb/AMK3/DTpiLH/ABP8nzqQYjD8jcnxyR+daKh5kOa4Gt8YPq2/8K3/AA1KnHDvktf4Vv8Ahp7d7Dd92PJPnUqXsLrrdjyT5+Vax6fz+5DqLgJeOGCclrT/AIafHSiXjxE9izvGtpPlRh8Nrrcjnou/vqa02EnU3Nx91PnWi6XzM3VXBCOkLR/V2d4/qk+VRjpKx/srH+EnyrWtDBes8Zo9Fd/fRWxw/wBZ/ctWukfJm+oX6TF/240T1dnu/qk+VAeMMf7O1r/wrfyrprVvh+X0mifl3U2Th/rNuI0/l5UfBrkXxK/ScyOJMVLZLWhA/q0jXNuI1qve4mSPRTcHsoomIIGkbxXUxw/K0M2Xs5tBvrH76rW8PgWZQjPJe3EgRq6zr5TUro0mncr4hWfhOP4ZxUqbLi0rNYVLQJN+GhQEZ1U5SQHEGrnQPEE4u/bywCl4gsIMEWyBG3L4GpOCth1skNcQMTYMFGYyLOFB1BA3U1q9GLNkY5zbuKxaw4ICMp5wdTGwPwrd05t2laxx449nqbXCsNNi2e+2n/KKE4OL3gbbfB7fzNaHACPqtn/yxUuKdQ6DmVfu77c71tlIwzDB4/hZsXhyKfyryFRpvXtHGI6i6dfR8K8XXFKC0gNKsuomCdMw8RyqZUrlwqWNRMOrYJnCrnt3AGYKZIMRLZojX1e7wijn7I1jcbT3Hn50+FvOLGIyrKEKpJTMBBn0o7JCknwrN+sjq9WiH/NT/DFTKldI1jUNGNNHXnIjXSgL/pL+H5Gsk43czp7PZRXLhgsRCgDfTQ7R51GSPML1y7BBkN36QKxsNw03QyhgOpZpBbKWTcgN3gg/iobmMBX2r+TUuE4nK9xpgGdfHske0gNVwg47Eylc3MPAVQNgBHupqjweIzICNpMewkUq9OM9EToEaAmnNA1bshAs5Go3GorR6L9Jkz5cwBLAqDpqRkI84y/Gs4mqfBujnW4zmttCLjkchuFB5EkEeEE8q5K+iv2Ktc7z6n9q1wkEE6DU7ljmgfrf60qlxG+VcCYhV8NhH7q1sbdZgOqy+PfA0AXkKy8TgrrGeqLab51HjzPjXizjeN/M7+knGFS0trFUY1p3NHZxrSdTsfgJozw65/u5/wARPnRW+H3J/qDz/tE5iO+sMD4PVzaXK/deoFnGGRqdxSTGmRrUq8PuD/w7f4ifxU/+zXn/ALu/40/ip4GJ1aXl+69SNMYYOtOuLOU6/wCuzUo4e/8AcP8AjT+KkOHNB/o9z8dv+KmlJEupS9tepKcZo/n+6hbGb/rCi+ptDfYXNY+8mun61L6i2v8AR7u86Mn8VWsRnipe7eovrpjf76/vqqmNPfV0YFtf6Pd3B3Tlz9KjXhP/ANLf/Fb/AI6tKb7izKK9r1Kq8QPVnXn+6h+vGF1+9+8VdThfL6piPLMknlI7e1I8LP8AuuJ01Gqaefboaqck5tHj8epSs4v7K5rzT/qosBjCHEHnVk8NMFfq2JEwY7EmOY7Uc6Vrhhn+pv2tD22AYLoROVWlu+BvSjGd0OdWlglbvfjj6g8NthVMgkZgDB5iN4O2g38K0+BXAmMN1QQXtkNJPOFG5/SOlZXC1uBT2GRm1IPf5nQ1spbIOYj0UJJXvlfbG+tdVrSWp4d7x2NzhXE8tm2J2Rfyqe9xGWUzsG+JT5VymHxkIv6o/Ki+va7/AOv9AV130OQ28fxD7G55GvDPr5r0rjXFMmFvN3KQPMjT41570Z4J9ZuMrubSKhYsADoCoI1PcWOvdSubQ2NTA4j/AOX3ydO12dNTJsjSRtIE5TG0/drnLuK+zCgbuT8AP31pB2Xh7eiFa9lgntMYRg2mhACke3flWMw7IMrzJGYTv3e6kzRB/Wjly6gc99dt/dUWcz//AGidCBOa2fAMCah6w+HvpDsE10gH9YfAH51rcHxtq3budcnWdaAqgZQVykMXDmSrSAugOhb25+CwFy/cW3bgsfcBzYnkANSa67hv0e3sYufDtaFlPs0a4zA3Mmj3AFU6F828fCok1sxop4XH2lQAMqgDaZjwk70q02+iPFje7hh53Ln/ALdKtl1CSHZlGaBqImozXoMhDE1t9F8ei9YlxkUGGBZlWTsQCSJ5aVhMaz+M2c1ufV1+dYVVeOpR6cuIt+tbH7a/xUSYi2Nnt6/8QH82rg+BdKpQW7h7a6A+sB++tYcWB2BPkDXFhjwYtyXc6lb6euh8nX50YxCesn4x/FWJgr95LD3ljLBIB1ZlGhIGU7EHQkTyinOKv2rTvC6sBG+5gMAFkqWMTmnWR3VF6f8ABXj5Nz6wnrJ+MfOnGJT1k/GPnWIcRet29kyvcCCSBu2VWPZBCncMW8YjSm+s3ktICoAdwpBGqhti2USDHidd/B/4xXmbpxKeukfrx8Q3wolxKd6fj/nXPXMddW1bDKIedIgr2S2yiVMAkSTtRYzHXFt21ZAAwJIKkEQpYiF1BgHQzpOs0k6bB40dEMQvev4v50QxK96/i/nXOY/HXERFe2NULRl1ECSIUSDpqpnQ7948UxVxAivaUEqTGUTIjswDvqBl313p/wCMHmHTpfHgf2if30YxX6vvPzrk+J4y4uVXtL6EiBOoZRHZ5ywBXfUa03EsZdRgtyygOVSsAGSWUR2Trq3o77a8wJwYPGjrhi/L3n50LX58PJj865bieMdXVXtKDClYEzqBHZ31O24Md+i4njGVyr2lBCqwEKSRtEoSGE6QDIOh3ppwZLxo6DiWOKWWYAErl+8wiWVSSRJAAMnwBrLx3SG5btglbLnQZRcdm5amOcEHX41U4xe6t16y2igroYXcESJBIkaSOXjV7g11Xsoco2g6DcaHTu0prC9gcpR3LVnGgrbYW3hwDoVAEgsB2yPZ3/CobnF8lm8UVsqKZa4VgSIAMGdd4OveK53ivRfENiLl2y1rK0QrM4IOUAwAIGoPPY671zPF+HXbLRecNcYegCWCLoNzz7MacgdTU5auaRk5K1zePSu2Of51IekaesvsIrjMlCbYrRoMtG70i6Qi9a6pDoTLHy1A99c7azLOV2XMIOUkSO4xuPCpopGnYpJIja4xCqWYqvogmQs6mAdBNR3EzEkkkmpppqLDIeqqVsGQgeNCSF1EmBrpy3pVdx2lmwO9Xc+244/ICiwmej9D+CWTYtB+0t5B1uZs2buAA7IU+MnSD4d/h+HIhXKAoUQqqAqgbaKsCvFugPSKGGHc6GTaPc25TyOpHjPfXs/CMZ1iD1hoa4pU8Nxqd3ZkeM6N4e65d0ljEnTkABuO4Uq1wtKpvLk0ufP7GozRE0Br6BmCBao2XMCDsQR76Jmqpj7+VYG7flWUnZFGZhXyOreqwJ7jB1r03ili3e4eSUXNbZTMaw4KnXzRffXmJWvROh97r8LesnUtaaPNALg//WR7a40TP5WaXCbmbB4ayqFbYVrzMGYEqmZJbQbspgAmYNWHxC3cNYtoGVUtNdd5EFX7KsSJLQQpynu86zsBxdgbeHtgAtw9Ss7uylmKD1ZhzprUacSKcKUrr/RLYjvm/esn3Qp0rJxX3BtmnxK6lzC2UXNbRMOzszBYfMSqEnXOpAMeXIaVFxq+t7DIINq3atA5mIyPnAdQ3eSpbQ689qw+IcXZeC2oIbNOHIPLJ1moI7lKe8VodMcd1WCt24Vwz2UI2P2eHw7a+HL20owSHJvUt9MMSLtm0UV0RUQSRo+dwQwImTo5Bnv2ouluLW6lgoerVRZ1YpDZnX7QMNyAWMztvWY+HuYjhVq2HWcodADJ6u0ypd8nWQ0DkY5Cp7/FrycPwt+yF+ybYhWHVEXEUsrDKQeqcH9jmKSigbLXTjEh3w7KerRHw6tmEEloZnBI3ywT4Nr3VD0yxpa5hmDG2qPbLA76qLmYRIgKpB8/CoOmfGbmKfD2ypY9Ql8AADt3LZQJ3A52I25c4qt084pnxfVFYXDJ1rEQAc9tSic9y4HtNUobEuRf6a8SBxGDyEqoa2WB0aCqvngEgiF1PlR9MMdmxmFNslFTIWUhlP8AZa5Y5hgfMCqvSjEG9YwmLyAE50KD7hJV4JI2yW7ia81burR4/ca1i7d2C+KdjZwiiJ0YK95p0hcuUTpMnlSw7aclXKnSfGscbhQjZQjS4YxlPYiYOh3gHmKk6Y3OsxmGyN1SgAkMIgwjZiB3lRHjz3Fc70g40LnELQtISLdzKOYvOHy5hJ7UsTrPM7Vv3EOJ4peYybeHa3bLQO26mEtJ3szTHcATsKMNrfQGyn9K+KLLhgAbfZ1UlZaFHbgGddNSO6r/AEctk4a0RGx3335H31xPTLjQxGJYgzklCwPZaGbVJ+7EAHnE6bV2fRbH2vqdodbbBAhgXQEHmCCZFXCNlYirqVuM9LXw+IyC0HQZdSWUyYJhtV0nu76ybfCm4jfN0MLKFQEzhmJCzPZXUayfnvXbYfEK+istyNSFZW94B0E+dFw09S0ycxBXbkQRIIMzrtVMiLseU8QwLWbhRiCYBBGxB2OsGq1dJ05UdcjDcqwJPpNDekfDUgeVc2aaOhMamNI01MBqanNNQIaas4nFZ8mkBEVN59Hc+0kmPGqxNOppAC6FGDKSCCCCNwRqCPGa9o6FdJBdtpdGhPZugcmEZvZrmHgRXkT28y1pdCeO/VsRlcxauQrzsp+4/sJIPgT3Cs5K6JZ9GKwInvpVzVjibqoUHalXPgKxnjpNRk0RoDXuMkEtGprHv3MzE1cx9/7o9v7vnVEiuWrK7sUDXRdCMYbeJTU5Z1EmDy1HPeueq9wi/luA1iJ7G50ldsLiMLct6G0gKf8Ap3bkDyjSug43ZRrT27PotgWu2gOQfGi4o9mYisPpBZbEnComr3MyL5tdIH510FrqrxxH1cx1Fm9gwe9Eto9m55Z7F0+bUf8ATPsZaWQeF3zlDixeW5aB9EiPq7Me8EkPHOi6dHNavD+6xuU+TYa2F+No1LwkA2cfa+6BatIO4GzeIA9qqfPWq+OXrsVxPDfeugXbX69jK8e221wUCuNhcScPg8Hetgs+HxD5l9Zb1u3edW8DbDit1uHW0u2cKuuGxS4iwkbZHyYnDuTyILrrylqxFs58NibauFDXbbE+raQ3LDN5ZF+HjWhb4uDw201oRd7VjDSZZSWKkn9WxbAnxFFgTA4rx2MN9Z6srez3LFlSuik3He2x/VVmgesvhVPjKhksX27QKBcU3IvgAUyHxc9WfGtrjV03cZewzKIa2mJsIOVy2zXmB5SWe8vklc5w3EI/XYe6wXDYm4LVt9sl6yq5bp/Rf0W8x3UWA0uipz272HvO2Qot93ABNtptvcAnQErcKqObXGqx0ku/0hrwMYq51mHtiezYS29wXbiT3W8qA82LHcmm4YrWb3VMIu4h796+Dulq2t21YT8Xa9g7qt8fAZnuEQbT3BPet5bdz80ufGjcV7GR0U4UDiLQgs2F690HNily5btr59Y1qrXSbjC4GwbdkhrjC4VI77hyXsWfFj9nb/QWdm1vdH2W2mIvMSAXcMw3W2rXr10qfW7Kx+llrgOkGNZ+te5Ae7djKNkSyMq21HqqTlH6tDSZUWc/NCVFFTRQaBW1jbTy0r2DoYuXD3Tz6qPeVHzryK3XrfR94wlw/qj4/wAqaM5nD9K72a+PBfzZvlWNV7j1ycQ3gFHwn99UJpGq2ERTGnmhJpjGNNTmhpCFTimohSAnsXKixtnmKJasBcwikI6zgn0lW7di2l63ce4oylgRqBou53yxPjSrhHsEGKVThQsJvk1FeuQCTyo5rPx1+TA2H5/y299ejOWFAiszSZO5pqVPXGygSKdGg0ooTUgdn0cxRXC3cTBNzDh7WH8buJEKR4ovWN7RQ9FMQLV3qgR1QUW8Qx+++IZbeh/RmB4Bqz+klzqcLhMKNCEOJvcvtL/oA/q2gB7ap8R+ww1uztcf7e73gEZbK+Byy/hmFN7kbnV2fsesBkG7i0TX/hYZ5/zXAKrKhXipvahUFu63iHtKGX2qX9gNH0jvs3VQvWuk3DleGDM0B8vMHJr3T7aDHY0t1GX07y9VqNFKMVdm8ky+yY3JoMwOOYQWTiLU9u4vV21G3V2WWDr6xzR3hT31scM4elu1hrZ9Ky9t7n694G4w9iFV9lcvxoLjEXEWpY2otX1OrZFJFq94gpAY8iPGtl8Syvi3YHKzlrcTqLaqNP2Zj9U0B2J7nFiiYbGMDNsO7tzYJeJRPJlxE+VUMdwdPra4VBmtqt64vcevJFs+xTb91VcUbt7BFTo7X7dwJzW3dm0ikdwKIR4RVnF8Xt21N1DLopwynn9mz5D7snuoGaPDMVaxGJuXE0uWVvWjJJ6y1lK2n9hBB8watcb4qr4XEaQ6XOqP6U9aLTf/AJDL+xXJdCwA11u606+ZYTH+Q1v3XVuuJ0DB4HrBLisW9j3Rr+hQJ6MuWbsIlr13VnA9VrrXfiqR7a8847clwvNV7X6zk3H+LR7K6vi+JZCXtjVbedyTAC/1S+ZMnbXWuGuMSSTqTJJ7ydTQVBdyOKICninAoNA7RgzXpXDuKoOGMTmUm4o2B2V5iDtqNdK1foY6MYXE4O+2Iw9u8wvZVLqCwHVoYBPKSTXb4roXg8mT6soTfKAcvnowq1G5lKWp85426GcsOZ/LSoC1e7XugXDv92Uf4n7rlVn+j7h39zHdDXv/AHKeWylNHiWahmvY3+jvA/3J/wAW9/HUR+jjA/3bj/1bn7zRlseNHkE0ia6j6QOjlnCXLIshgroxbMxbUMBpPga5SoksLsyk7k+Gsl3VBEswUToJYwJPISa6R/o6xo/s0PldtfvIrmcNcyureqyn3EGvZ36aYIkxiE3O63B+a04xxCbZ52eg+NH9hPlcsn/roU6K4tTrh7nsyn8jXpNrpdhfu4q0P2o/OrVvpNh2/wDFWyfB7J/MirdInEzy1+j+In/u938DfKlXqX+2bX9+n/2f4qVTkhiPIp3rIFKlWtbsND0VKlWBYqjfY0qVSB0vSZQ3FyCJHW2BB1ERaER3RpFYnSVycXiCST9o418DA+GlKlR3Ij2D6SOevOv3Vj3Vc4Ox+rXNfRNwr4E29SO6lSpoHsZ3CbrLetlSVlgDBI0MyNORjarfEMW/XWxnaAWgZjA7RXby08qVKmD3LPRa+xxF0liTl3JM6XLce6ufnbypUqARp8FuEOACQJPPuS5FaHD7zHEkEkj6u+hJI1Uk/HWlSoFIn465+q7nXqQfEA3SAfbrXKmlSoCI5p1pUqRZ7B9Cl5hhrwBIHXbAmPQSvRL1KlXVTMKm5nXagalSqyUQmmNKlSGec/S36WG8rv5268+pUq5qvzG8dglqZaVKsygpp6VKpQmCVHdSpUqBH//Z"/>
          <p:cNvSpPr>
            <a:spLocks noChangeAspect="1" noChangeArrowheads="1"/>
          </p:cNvSpPr>
          <p:nvPr/>
        </p:nvSpPr>
        <p:spPr bwMode="auto">
          <a:xfrm>
            <a:off x="0" y="-8223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5" name="AutoShape 4" descr="data:image/jpeg;base64,/9j/4AAQSkZJRgABAQAAAQABAAD/2wCEAAkGBhQSERUUExQVFBQWGBgYFBgVFxQYFhYaGBwYFxcXFxcXHSYeGBwkHBcaHy8gIycpLCwsHR8xNTAqNSYrLCkBCQoKDgwOGg8PGiwkHCQsKSwpLCwsLCwpLCwsLCkpKSwsLCwpLCwsLCwsLCwsLCksLCksLCwsKSwpLCwsLCwsKf/AABEIAMIBAwMBIgACEQEDEQH/xAAcAAABBQEBAQAAAAAAAAAAAAACAAEDBAUGBwj/xABPEAACAQIEAgYGBgYHBQYHAAABAhEAAwQSITEFQQYTIlFhcTJSgZGh0QcUI0KSsWJygsHS4SQzQ1OTovAVVGOywhY0RHOD0xclZKOks/H/xAAaAQADAQEBAQAAAAAAAAAAAAAAAQIDBAUG/8QALxEAAgECBQIEBQQDAAAAAAAAAAECAxESEyExUQRBImHR8BQycaGxUpHB8SOB4f/aAAwDAQACEQMRAD8A8lKwSP8AXhQMKlcbf620/KKjeqGegYbEZ7aP6yqfaRr8amBrJ6M382HA9RmX39of81aorrWqudC1Qc04NDTzSKCBogaAGiFIY9ODQYa6LillI7O4JGaNswE7T7fCNams2i0mQFUSzHZR7NSfAanurPHG17hYaaeaVzEWkQN2rjOSLa7Z43YhZOUHT0gSe6CajwGMuXLqq9kImpcxEKoLNsJ2WN6ylXSV0tB4XwTU01kWb7FWxB0KRmBhc5YwE223MyYjSNq1BjEFq2zSLl4kWkMwIOXMxA2ZgQNtjNJdRG2orElKqw64XMrIT6WZZUsuX0iICkxzEHwqwzAI7kwEie7WdSa0zY2u/L7hYeaU0Nw5UVyDlcSuja6xERoZ/MUTWiMS9ie1KBAwyzKKTvqZadYgUOtFPcQ1Z/HyOpE/3lvYA/eHIkVoMCCQQQRoQdCCNDIrP4+T1IiJ6y3vHfPOtHsTNeFmg1DNFc3oRVFCmmmlTGmIY0iaVNTAYmhJpyaEmmSCTQE0ZoDTEwGqK4tSsaBqZDKrW/ClUpWlQTZHHYi0VLKd1Yj3HL+5ahJ0rT49ai836YDe8Qf8yiswVxNWdiVsb/Q+/wBq4neAw/ZMH/mFdKK4no7fy4i3+lKn9oQPjFdrW9N+E6KewYpE0INS4V4u2z3On/MKtmghbb1HP7LfKpBhrn93c/A/yrtLmIW2Wuu5UQFOZ2ybkiF2zanUCSI7qpnpThwxYXDLRplvEdnQQMsD2b1x57fYxdWxjcD4WbCh2tMc9q6mUW7pcbAlsqkg81B311FTvwQmw2GYXZLglxZcqYXMIJ0ykCNT6RAgitX/ALdYYT2nlVLH7K7sIBPo95A9tVrfTvBokqXyZiJFq56R7ZHa1ntTXLKLk223/W3YWcytcwbs2FPU34tIqmbLAgZi0EEamYmNAKtjhzi9cuZLp6wXCT1bQuYZWUD2ZlJ3nWKlP0iYYFVPWy4Ur9luH9E6kb0m+kTCtnRkusAGzg2kIIXcavr+/lSyla13714FnPgzm4DiWwly0bNzMzhlGX1ZyLJOxG53k7GixnRLEP8AUyti8eoy5hFsELz9J4zA90iI56VrJ9KuGC5urxEBsvoW9yCdus20Ou3KpP8A4uYZY+xxOokdi1O7DX7TQ9k6e3nVKlHl+/8AQs17WKd/gWI+vviGtP8AaIyKJsgFzJfKpfMQVBjntOgNQ2OiWKXD3rZwzvnIyhnsgMoJgMVuCNNGj2VrN9K+Gz5TYvFkLmSLEAoGkqxucwCARvIA3p0+mXD5SeoxGhA1FkHWdh1msRr3aU8qG132+wZsuDHx3QzFvYwyLh3BtMhYZ8OBlBm4Ac8HWMvcBrrU+L6O4t+IW7vU+iqsQbmGDgrmCsq5ycuqg665TtNaT/TRhwAfq+IMzAHUyIMajPpPLvobv0z4cNAw90nQTms5dYPpBjoJ17iDQqcF9/uPNbMrHdD8W99yLQBclwDds5jr2mgNoJPskCs/i/0d464iqLKmHVj9rZGgnvat5/pttAn+i3TBInPb1g7g9xqM/Thbn/ulyOf2iT7BGvvrojUSWFClN9zKbotiT1sIrdUSLgDoSpyh4idTlYHSd++sdWr1TE9NsO3DzjFztbPYgBc6szC3lYFoEMwnXbUTpXlNtYA8q6ISxGlOTlqw6YmlTVZoKmNI0NMBGgNOaE0yRjQ05oTTEwTUbUZoGNMhgzSpEUqRJjdI7XZRxyJX36r8V+Nc/Gsf68K6vitrNYfvAzD9nX8ga5Nxt/rbT8ornrK0jOIkuFWDDdSCPZqPyr0QtOo2Oo8jqK85NdxwW/mw9s8wuU/snL+Qp0nujem9S9TM0Qe4g+7WlQ3tj5VsbHYcf4Y95B1cFkYnKSBmkEaH1u7zNcxYe2+2jDcHQjvrsMSX6626uVQZ89vKp6zMOz2jqpU66b1wfGsOy4+5k7QdusXLMAOZEg7EGa86Dadjz6kb6ld7BDFGLM6kZCRIhAGDN2tcx7J11I2FV7dgMJGxyrcJBgZsrMRzBVhl+EwZra4uDnQ9YUGxEEzrm0AMTpEnkY8DXawMzjrNGBgDN9/telOsAaRECqkKLMdLfZykQD2gsGSzZVeW2gBQdfZualFs6EAF0iNNFNuBbkHQyoBJ98mrfUZvROp8NO2MugkZecHlUgsdrc8idNZ9AAnfc7RvrWZq7FE4cCYHZIKzBlgO2nisuqjwE77UQw3LKImYj1h9oSR+qojz2527doAGG9GCNNshgSs6mY3idDTGwoA7RgSJ39EhtDPeBtM6Uil792Ktu0RDBRmXKZKiAV7KwsQYUKZjU+8r6oIMKIhgNNwCGQHTsyQCY28avfVlzETvmEecM3OeX7qZbSxMjfUkDL21ymdYGhIPcZo1E2iocNyj7xMQNmUBmmNyQBE7VGMNKnSTlUagDUCAug1UAAA1fFpZTUichAMaxKr46ZjPmaexhllgDJgg+Ak6aa7knXvphisrmci5sxOpJJJO5JgkmOczVzhvC3u3Ldm2uZ7rZVB0AgElieQAk+ypcNhRBjuB2jvAGnPT8q7X6OOjhe8MVnIFguoUD0jcSCSeQAO3Pw51BaETleVkdF/2Jt2uGNhcxIk3maPSZSLmx0jshfZO9ea22kCvWsJwoYdcUys7dc9y6+di0MVOiA+ium38gPI7Gw8hXXTNqL0aJKVNSmtToGmmNKaGaYhE0JpzQmmIE0LU5NCaZIJNAaImhJoJYJNKhJp6CQFE6HY6GuMv2ipKndSR7tP+ke+uxDVzfG7UXm/SAYe7X4r8ayrrRMyRnE11HRK/Np19Vp9jD5qa5atnolfi8y+sh96kEfDNWNN2kawfiOsmkRIpgaU10nSa2B4zevBgSqZewCFMxHZbUkTGvdI2qpiQ4uWbjvnaOpfQCYzMpMaSSPyrc6E4ZGW8XKjVAM09zkxHmKsdK0srh1ydVnOItQVL5z2jMg6DQGvMnKEKmG+tzlqQeumhzmOsBkaU6yDOXeYI28YmndVLI3VnUEBsozL3A66CD+Yq21lu0FG8wfEgQaZbNwhdBp6W8MI+HfWkppPc5oxbRRXCjtAIZ1mYg9wHx8qPqh2TkYidJy5ge8+E1oLZaT2Qdo3nTf30Nqw+VfRJBEnSG11HdrtUYorv+DS0n7ZWWz2iMm/3tNRtB5zQLb7H9XAB1SRy3IgR47Vpi0e4RERpvMzO+2nlTmy2WNAdYYFZWTI8BAGXXlPseKPP4ElLj8lA2u0OyJj0pGneI5z58qS2xB7G24kdvx8JED2Vqnc9lRObTT7wgb+qdRHPuqRb3guhJiV7Ay5coEcj2+1OoHiTWKPJOGXBit93sDWOfobbd/dUgtzMKPMHU+a7iPjW0MTDTHNSYZPtMgysrmIZXOpA3Mb70F26Ta6uDsoAzLlGUkl1WM2ZpAJmPgAYo8hhfBjBOURHtzb6+HKrOALLGVrqnrMy9WxABAWSRsdBzmtDEYzPaW31aAqRqCOQMkCJBbNJ79K2OifEUtWmVyoIuMYNsMYKrENy51FScVHcqEJX2MDjOJxHUuOuvEEAGWgEMyggxqQQT76wxXofSvilu5g7wUiSojsKNnU7jwFedKa36aUZJuJ104tLUKlNNTGuo0FNCTSJpE0wGoZp5oTTJBNCxpzQMaYhiaAmiagNBDGilQzTUE3AJrI6Q29EfzU/8w/I1qk1T4smay36MMPYdfhNKqrxZkjmR3Va4PfyX7Z/SAPk3ZP51VYa0JOunsriTs7lpnoppGgtujKrQ3aAP9Zc5gHv8aTqvqn8dz+Kuu51nV9HbVs2FJUz2sxGbUhmHf3AD3VjdL8MLK4fIWEtcftmWMZYJ8iT7zXd8F4dbtYC0xtrIsm6xImSVNzUnfeK8z4piTf+roez1Vsh3P3pYkR36fEmvHVRVKkvJmFRNG3w/E57IZ9oM+QkH8qdWti2mpykgDVeYO5GnKCBUKHJZAUxAGXQnVthAEkyajfFsVWLkTJJgnSQonTkdNYk91YTbcnY2gtEaa5Os37cCdtvL9/s7pjHV9Xp6EjmoMz5xpVQ4g9Y/bIUBiBBgZQASNNYMk6mZA0oFxbdX6bZsxnRs2iyRtP6W22njWd2XZGv2Mw9aNNojlpMz7NPbTA24f1QTm9EzruNY79DWeL5zqM5IhZGUwxIY68pOhHdB9kaYtsrnOx2jskGCxgr57CO6ad2KyNaU7Bg6+joOztuDr7vyp0yS4iCfSOmogd2siefsrJfFtlQ9Y3OTlOsMBLDw9HzM+FSDEHrHGdohoGU5Rop0PeJJ8Z85MT5DCi+9y2LYbKSoOw3nXYDQ9+nhGtGzqLkQSxHpRppOh84/LvFY1vFN1fpvOYbq2bVRA3mPvfCjbFHPbOdiCFkZTBmRJ10kkd8U8UuQwo0WKi5P3iO5jtGm0CYPuHeJ2OAfVi7LdCtcBa4gJMlVVQYXZwIJgzHkZrlsdiCHU5mA5gKToCO7zipL+MNq7buxOUXVj/zEZN/DNPsranPxamVSPh0Oy4ybLWboFlVi25EAD0VJB7Os6A/6M+eoNK9U6TW1GCxBCr/AFTnYcx8q8rbD5YzWwJ1EoBIIkHburs6OtmRbfIRjhCpqHIvqJ+FflTZF9RPwL8q7yxzTGmKL6ifgX5Uxtr6ifgT5UwETQE05RfUT8CfKgKL6ifgT5UyRE0DGnKr6ifgT5UBVfUT8CfKgQxNAT405A9VPwJ8qEgeqn4E+VBDGnxFKh09Vfwp8qVBJETQxIIOxBHv0pzQ5qtmSORurGh3BIPs0/caFqucXt5br+MN79/+qqWbSvPejsUdrwC/mw6foyvuJj4RWjat5zEbCT8vaSBS6PdHVsWVF8tmf7QqNMgIAAPjpr3beJ1mwC2ycjHK8ETuABt/m+Arnr9fCMXGPzWPQowcrXKJF8me0ToPTOw0AGuwGkVIetIggx+vp8auBP0jUgtn1z7hXgZsj07rhGUcC8AAHx7Q+VOcC8R2vxD5VrC2fX+ApxbPrfAUZkh4/JGQOHv+l+IfKnGAafvR+uPlWwLTet/lFOLTd491GOQZhlJgmmTm5n0v5Uhgz+l+Pv8A2a1xZbw91N1TeFLFIMZlfU/1tvXPl6vjQtgiebfjP8NaptNroPjTrbaNloU5cg5mR9TMH0vxn+Gh+qHT0t/XP8Na/Vt6o99II3qj30sch4/Ix1wpy7Pv63h5VLkdlKdqIJGYkgEAtMAeEVqqpj0e799R3lYjRYOsTqJIIE++rhUliV+TOpJSg1bsejYq31uCZT9/Dx+K3/OuH46i3esKeipYeRRoO/jPmNq6zg/GLZw9i0W+0bD2tIMS1okCfJGMeXeK4ToZme3iVbUsGcT5IDXbCMoWlw/z/R4+LsVf9lt3/D+dOnCmM6kQSOWsbH2jWuqsYCVB7wD74NPbwAkjwB/MH8hXb8RU5JxHFY2z1UZiADsTpr3VALynZ1/Evzro+l3CA2FuaegQR7O1XNYLD8NNm11qXFvBYukddlZh94ZWO41gAb1uuscY3kr/AEKi2wpHePeKjLjvHvFUuN8OwoCNg3YNJzhhcOkaMC45EH3juqVcYQo+zWSoMg6FtidttKb63S6j/BSXJNnHePeKYkd494qhi7jXVhlt+YDSPLWs8cMb1/hVx6xNaoiWmxsXL4BiGPkBHvJqI4odzDYagc/b41lrYezczplaAeyw5MCCNfAmDyMHerDcSDD+qZgw3Uj9/wDoGpfUzb8NrEfUv0qjFyQD3gHXcSAYpV6C1VyLgGgY0RqM1bM0ZfGsOWa3lEluxHeSeyPia3+jX0fhry9a5IUpmAjKSToJO47J7uXfUfDVU4i0X0CvmmJggNGnnFeh9GLttnHbkG73AaC2hG3jNed1Ckn4TSLitznOkeKZsTcthcyhipiQWCwIJHIuCY/RqezfKqoCBRGi5cwUFmIAzyYiK0l6n61dYuIDtvbn71w7TrqSPjUWNxNrPpJGW3lIAUEZF5axXi1KLUdTu6eqm7FYY1vVH+Gn8NSrxFj91ef9mn8NMcRa7nn2VJ19nSM/j6PwrHKOzH5DpxRp9FP8K3/DRpxg+rb/AMK3/DTpiLH/ABP8nzqQYjD8jcnxyR+daKh5kOa4Gt8YPq2/8K3/AA1KnHDvktf4Vv8Ahp7d7Dd92PJPnUqXsLrrdjyT5+Vax6fz+5DqLgJeOGCclrT/AIafHSiXjxE9izvGtpPlRh8Nrrcjnou/vqa02EnU3Nx91PnWi6XzM3VXBCOkLR/V2d4/qk+VRjpKx/srH+EnyrWtDBes8Zo9Fd/fRWxw/wBZ/ctWukfJm+oX6TF/240T1dnu/qk+VAeMMf7O1r/wrfyrprVvh+X0mifl3U2Th/rNuI0/l5UfBrkXxK/ScyOJMVLZLWhA/q0jXNuI1qve4mSPRTcHsoomIIGkbxXUxw/K0M2Xs5tBvrH76rW8PgWZQjPJe3EgRq6zr5TUro0mncr4hWfhOP4ZxUqbLi0rNYVLQJN+GhQEZ1U5SQHEGrnQPEE4u/bywCl4gsIMEWyBG3L4GpOCth1skNcQMTYMFGYyLOFB1BA3U1q9GLNkY5zbuKxaw4ICMp5wdTGwPwrd05t2laxx449nqbXCsNNi2e+2n/KKE4OL3gbbfB7fzNaHACPqtn/yxUuKdQ6DmVfu77c71tlIwzDB4/hZsXhyKfyryFRpvXtHGI6i6dfR8K8XXFKC0gNKsuomCdMw8RyqZUrlwqWNRMOrYJnCrnt3AGYKZIMRLZojX1e7wijn7I1jcbT3Hn50+FvOLGIyrKEKpJTMBBn0o7JCknwrN+sjq9WiH/NT/DFTKldI1jUNGNNHXnIjXSgL/pL+H5Gsk43czp7PZRXLhgsRCgDfTQ7R51GSPML1y7BBkN36QKxsNw03QyhgOpZpBbKWTcgN3gg/iobmMBX2r+TUuE4nK9xpgGdfHske0gNVwg47Eylc3MPAVQNgBHupqjweIzICNpMewkUq9OM9EToEaAmnNA1bshAs5Go3GorR6L9Jkz5cwBLAqDpqRkI84y/Gs4mqfBujnW4zmttCLjkchuFB5EkEeEE8q5K+iv2Ktc7z6n9q1wkEE6DU7ljmgfrf60qlxG+VcCYhV8NhH7q1sbdZgOqy+PfA0AXkKy8TgrrGeqLab51HjzPjXizjeN/M7+knGFS0trFUY1p3NHZxrSdTsfgJozw65/u5/wARPnRW+H3J/qDz/tE5iO+sMD4PVzaXK/deoFnGGRqdxSTGmRrUq8PuD/w7f4ifxU/+zXn/ALu/40/ip4GJ1aXl+69SNMYYOtOuLOU6/wCuzUo4e/8AcP8AjT+KkOHNB/o9z8dv+KmlJEupS9tepKcZo/n+6hbGb/rCi+ptDfYXNY+8mun61L6i2v8AR7u86Mn8VWsRnipe7eovrpjf76/vqqmNPfV0YFtf6Pd3B3Tlz9KjXhP/ANLf/Fb/AI6tKb7izKK9r1Kq8QPVnXn+6h+vGF1+9+8VdThfL6piPLMknlI7e1I8LP8AuuJ01Gqaefboaqck5tHj8epSs4v7K5rzT/qosBjCHEHnVk8NMFfq2JEwY7EmOY7Uc6Vrhhn+pv2tD22AYLoROVWlu+BvSjGd0OdWlglbvfjj6g8NthVMgkZgDB5iN4O2g38K0+BXAmMN1QQXtkNJPOFG5/SOlZXC1uBT2GRm1IPf5nQ1spbIOYj0UJJXvlfbG+tdVrSWp4d7x2NzhXE8tm2J2Rfyqe9xGWUzsG+JT5VymHxkIv6o/Ki+va7/AOv9AV130OQ28fxD7G55GvDPr5r0rjXFMmFvN3KQPMjT41570Z4J9ZuMrubSKhYsADoCoI1PcWOvdSubQ2NTA4j/AOX3ydO12dNTJsjSRtIE5TG0/drnLuK+zCgbuT8AP31pB2Xh7eiFa9lgntMYRg2mhACke3flWMw7IMrzJGYTv3e6kzRB/Wjly6gc99dt/dUWcz//AGidCBOa2fAMCah6w+HvpDsE10gH9YfAH51rcHxtq3budcnWdaAqgZQVykMXDmSrSAugOhb25+CwFy/cW3bgsfcBzYnkANSa67hv0e3sYufDtaFlPs0a4zA3Mmj3AFU6F828fCok1sxop4XH2lQAMqgDaZjwk70q02+iPFje7hh53Ln/ALdKtl1CSHZlGaBqImozXoMhDE1t9F8ei9YlxkUGGBZlWTsQCSJ5aVhMaz+M2c1ufV1+dYVVeOpR6cuIt+tbH7a/xUSYi2Nnt6/8QH82rg+BdKpQW7h7a6A+sB++tYcWB2BPkDXFhjwYtyXc6lb6euh8nX50YxCesn4x/FWJgr95LD3ljLBIB1ZlGhIGU7EHQkTyinOKv2rTvC6sBG+5gMAFkqWMTmnWR3VF6f8ABXj5Nz6wnrJ+MfOnGJT1k/GPnWIcRet29kyvcCCSBu2VWPZBCncMW8YjSm+s3ktICoAdwpBGqhti2USDHidd/B/4xXmbpxKeukfrx8Q3wolxKd6fj/nXPXMddW1bDKIedIgr2S2yiVMAkSTtRYzHXFt21ZAAwJIKkEQpYiF1BgHQzpOs0k6bB40dEMQvev4v50QxK96/i/nXOY/HXERFe2NULRl1ECSIUSDpqpnQ7948UxVxAivaUEqTGUTIjswDvqBl313p/wCMHmHTpfHgf2if30YxX6vvPzrk+J4y4uVXtL6EiBOoZRHZ5ywBXfUa03EsZdRgtyygOVSsAGSWUR2Trq3o77a8wJwYPGjrhi/L3n50LX58PJj865bieMdXVXtKDClYEzqBHZ31O24Md+i4njGVyr2lBCqwEKSRtEoSGE6QDIOh3ppwZLxo6DiWOKWWYAErl+8wiWVSSRJAAMnwBrLx3SG5btglbLnQZRcdm5amOcEHX41U4xe6t16y2igroYXcESJBIkaSOXjV7g11Xsoco2g6DcaHTu0prC9gcpR3LVnGgrbYW3hwDoVAEgsB2yPZ3/CobnF8lm8UVsqKZa4VgSIAMGdd4OveK53ivRfENiLl2y1rK0QrM4IOUAwAIGoPPY671zPF+HXbLRecNcYegCWCLoNzz7MacgdTU5auaRk5K1zePSu2Of51IekaesvsIrjMlCbYrRoMtG70i6Qi9a6pDoTLHy1A99c7azLOV2XMIOUkSO4xuPCpopGnYpJIja4xCqWYqvogmQs6mAdBNR3EzEkkkmpppqLDIeqqVsGQgeNCSF1EmBrpy3pVdx2lmwO9Xc+244/ICiwmej9D+CWTYtB+0t5B1uZs2buAA7IU+MnSD4d/h+HIhXKAoUQqqAqgbaKsCvFugPSKGGHc6GTaPc25TyOpHjPfXs/CMZ1iD1hoa4pU8Nxqd3ZkeM6N4e65d0ljEnTkABuO4Uq1wtKpvLk0ufP7GozRE0Br6BmCBao2XMCDsQR76Jmqpj7+VYG7flWUnZFGZhXyOreqwJ7jB1r03ili3e4eSUXNbZTMaw4KnXzRffXmJWvROh97r8LesnUtaaPNALg//WR7a40TP5WaXCbmbB4ayqFbYVrzMGYEqmZJbQbspgAmYNWHxC3cNYtoGVUtNdd5EFX7KsSJLQQpynu86zsBxdgbeHtgAtw9Ss7uylmKD1ZhzprUacSKcKUrr/RLYjvm/esn3Qp0rJxX3BtmnxK6lzC2UXNbRMOzszBYfMSqEnXOpAMeXIaVFxq+t7DIINq3atA5mIyPnAdQ3eSpbQ689qw+IcXZeC2oIbNOHIPLJ1moI7lKe8VodMcd1WCt24Vwz2UI2P2eHw7a+HL20owSHJvUt9MMSLtm0UV0RUQSRo+dwQwImTo5Bnv2ouluLW6lgoerVRZ1YpDZnX7QMNyAWMztvWY+HuYjhVq2HWcodADJ6u0ypd8nWQ0DkY5Cp7/FrycPwt+yF+ybYhWHVEXEUsrDKQeqcH9jmKSigbLXTjEh3w7KerRHw6tmEEloZnBI3ywT4Nr3VD0yxpa5hmDG2qPbLA76qLmYRIgKpB8/CoOmfGbmKfD2ypY9Ql8AADt3LZQJ3A52I25c4qt084pnxfVFYXDJ1rEQAc9tSic9y4HtNUobEuRf6a8SBxGDyEqoa2WB0aCqvngEgiF1PlR9MMdmxmFNslFTIWUhlP8AZa5Y5hgfMCqvSjEG9YwmLyAE50KD7hJV4JI2yW7ia81burR4/ca1i7d2C+KdjZwiiJ0YK95p0hcuUTpMnlSw7aclXKnSfGscbhQjZQjS4YxlPYiYOh3gHmKk6Y3OsxmGyN1SgAkMIgwjZiB3lRHjz3Fc70g40LnELQtISLdzKOYvOHy5hJ7UsTrPM7Vv3EOJ4peYybeHa3bLQO26mEtJ3szTHcATsKMNrfQGyn9K+KLLhgAbfZ1UlZaFHbgGddNSO6r/AEctk4a0RGx3335H31xPTLjQxGJYgzklCwPZaGbVJ+7EAHnE6bV2fRbH2vqdodbbBAhgXQEHmCCZFXCNlYirqVuM9LXw+IyC0HQZdSWUyYJhtV0nu76ybfCm4jfN0MLKFQEzhmJCzPZXUayfnvXbYfEK+istyNSFZW94B0E+dFw09S0ycxBXbkQRIIMzrtVMiLseU8QwLWbhRiCYBBGxB2OsGq1dJ05UdcjDcqwJPpNDekfDUgeVc2aaOhMamNI01MBqanNNQIaas4nFZ8mkBEVN59Hc+0kmPGqxNOppAC6FGDKSCCCCNwRqCPGa9o6FdJBdtpdGhPZugcmEZvZrmHgRXkT28y1pdCeO/VsRlcxauQrzsp+4/sJIPgT3Cs5K6JZ9GKwInvpVzVjibqoUHalXPgKxnjpNRk0RoDXuMkEtGprHv3MzE1cx9/7o9v7vnVEiuWrK7sUDXRdCMYbeJTU5Z1EmDy1HPeueq9wi/luA1iJ7G50ldsLiMLct6G0gKf8Ap3bkDyjSug43ZRrT27PotgWu2gOQfGi4o9mYisPpBZbEnComr3MyL5tdIH510FrqrxxH1cx1Fm9gwe9Eto9m55Z7F0+bUf8ATPsZaWQeF3zlDixeW5aB9EiPq7Me8EkPHOi6dHNavD+6xuU+TYa2F+No1LwkA2cfa+6BatIO4GzeIA9qqfPWq+OXrsVxPDfeugXbX69jK8e221wUCuNhcScPg8Hetgs+HxD5l9Zb1u3edW8DbDit1uHW0u2cKuuGxS4iwkbZHyYnDuTyILrrylqxFs58NibauFDXbbE+raQ3LDN5ZF+HjWhb4uDw201oRd7VjDSZZSWKkn9WxbAnxFFgTA4rx2MN9Z6srez3LFlSuik3He2x/VVmgesvhVPjKhksX27QKBcU3IvgAUyHxc9WfGtrjV03cZewzKIa2mJsIOVy2zXmB5SWe8vklc5w3EI/XYe6wXDYm4LVt9sl6yq5bp/Rf0W8x3UWA0uipz272HvO2Qot93ABNtptvcAnQErcKqObXGqx0ku/0hrwMYq51mHtiezYS29wXbiT3W8qA82LHcmm4YrWb3VMIu4h796+Dulq2t21YT8Xa9g7qt8fAZnuEQbT3BPet5bdz80ufGjcV7GR0U4UDiLQgs2F690HNily5btr59Y1qrXSbjC4GwbdkhrjC4VI77hyXsWfFj9nb/QWdm1vdH2W2mIvMSAXcMw3W2rXr10qfW7Kx+llrgOkGNZ+te5Ae7djKNkSyMq21HqqTlH6tDSZUWc/NCVFFTRQaBW1jbTy0r2DoYuXD3Tz6qPeVHzryK3XrfR94wlw/qj4/wAqaM5nD9K72a+PBfzZvlWNV7j1ycQ3gFHwn99UJpGq2ERTGnmhJpjGNNTmhpCFTimohSAnsXKixtnmKJasBcwikI6zgn0lW7di2l63ce4oylgRqBou53yxPjSrhHsEGKVThQsJvk1FeuQCTyo5rPx1+TA2H5/y299ejOWFAiszSZO5pqVPXGygSKdGg0ooTUgdn0cxRXC3cTBNzDh7WH8buJEKR4ovWN7RQ9FMQLV3qgR1QUW8Qx+++IZbeh/RmB4Bqz+klzqcLhMKNCEOJvcvtL/oA/q2gB7ap8R+ww1uztcf7e73gEZbK+Byy/hmFN7kbnV2fsesBkG7i0TX/hYZ5/zXAKrKhXipvahUFu63iHtKGX2qX9gNH0jvs3VQvWuk3DleGDM0B8vMHJr3T7aDHY0t1GX07y9VqNFKMVdm8ky+yY3JoMwOOYQWTiLU9u4vV21G3V2WWDr6xzR3hT31scM4elu1hrZ9Ky9t7n694G4w9iFV9lcvxoLjEXEWpY2otX1OrZFJFq94gpAY8iPGtl8Syvi3YHKzlrcTqLaqNP2Zj9U0B2J7nFiiYbGMDNsO7tzYJeJRPJlxE+VUMdwdPra4VBmtqt64vcevJFs+xTb91VcUbt7BFTo7X7dwJzW3dm0ikdwKIR4RVnF8Xt21N1DLopwynn9mz5D7snuoGaPDMVaxGJuXE0uWVvWjJJ6y1lK2n9hBB8watcb4qr4XEaQ6XOqP6U9aLTf/AJDL+xXJdCwA11u606+ZYTH+Q1v3XVuuJ0DB4HrBLisW9j3Rr+hQJ6MuWbsIlr13VnA9VrrXfiqR7a8847clwvNV7X6zk3H+LR7K6vi+JZCXtjVbedyTAC/1S+ZMnbXWuGuMSSTqTJJ7ydTQVBdyOKICninAoNA7RgzXpXDuKoOGMTmUm4o2B2V5iDtqNdK1foY6MYXE4O+2Iw9u8wvZVLqCwHVoYBPKSTXb4roXg8mT6soTfKAcvnowq1G5lKWp85426GcsOZ/LSoC1e7XugXDv92Uf4n7rlVn+j7h39zHdDXv/AHKeWylNHiWahmvY3+jvA/3J/wAW9/HUR+jjA/3bj/1bn7zRlseNHkE0ia6j6QOjlnCXLIshgroxbMxbUMBpPga5SoksLsyk7k+Gsl3VBEswUToJYwJPISa6R/o6xo/s0PldtfvIrmcNcyureqyn3EGvZ36aYIkxiE3O63B+a04xxCbZ52eg+NH9hPlcsn/roU6K4tTrh7nsyn8jXpNrpdhfu4q0P2o/OrVvpNh2/wDFWyfB7J/MirdInEzy1+j+In/u938DfKlXqX+2bX9+n/2f4qVTkhiPIp3rIFKlWtbsND0VKlWBYqjfY0qVSB0vSZQ3FyCJHW2BB1ERaER3RpFYnSVycXiCST9o418DA+GlKlR3Ij2D6SOevOv3Vj3Vc4Ox+rXNfRNwr4E29SO6lSpoHsZ3CbrLetlSVlgDBI0MyNORjarfEMW/XWxnaAWgZjA7RXby08qVKmD3LPRa+xxF0liTl3JM6XLce6ufnbypUqARp8FuEOACQJPPuS5FaHD7zHEkEkj6u+hJI1Uk/HWlSoFIn465+q7nXqQfEA3SAfbrXKmlSoCI5p1pUqRZ7B9Cl5hhrwBIHXbAmPQSvRL1KlXVTMKm5nXagalSqyUQmmNKlSGec/S36WG8rv5268+pUq5qvzG8dglqZaVKsygpp6VKpQmCVHdSpUqBH//Z"/>
          <p:cNvSpPr>
            <a:spLocks noChangeAspect="1" noChangeArrowheads="1"/>
          </p:cNvSpPr>
          <p:nvPr/>
        </p:nvSpPr>
        <p:spPr bwMode="auto">
          <a:xfrm>
            <a:off x="0" y="-8223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6" name="AutoShape 10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7" name="AutoShape 12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8" name="AutoShape 14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9" name="AutoShape 16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30" name="AutoShape 18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31" name="AutoShape 20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1511300" y="1835150"/>
            <a:ext cx="6553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Herman Hollerith’s 1890 tabulating machine and sorting box</a:t>
            </a:r>
          </a:p>
        </p:txBody>
      </p:sp>
      <p:pic>
        <p:nvPicPr>
          <p:cNvPr id="5133" name="Picture 2" descr="http://upload.wikimedia.org/wikipedia/commons/4/4e/HollerithMachine.C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2411413"/>
            <a:ext cx="5903912" cy="393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z="3600" smtClean="0"/>
              <a:t>Add-On From This Week’s Lecture (2)</a:t>
            </a:r>
            <a:endParaRPr lang="en-US" altLang="en-US" sz="3600" smtClean="0"/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936625" y="1692275"/>
            <a:ext cx="80645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2400"/>
              <a:t>IBM 701 (circa 1952) uses Williams Tubes (electro-static tube memory):</a:t>
            </a:r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US" altLang="en-US" sz="240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D6889E4E-F886-4E51-90C3-8D8C78D25429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3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149" name="Picture 2" descr="http://archive.computerhistory.org/resources/physical-object/ibm/102626872.1.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555875"/>
            <a:ext cx="30448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4" descr="http://www.ieee.org/portal/cms_docs_sscs/sscs/08Winter/Fos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2339975"/>
            <a:ext cx="4376737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719138" y="5075238"/>
            <a:ext cx="38163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‘In between’ vacuum tube technology and transistors for processing, moving and storing data.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z="3600" smtClean="0"/>
              <a:t>Add-On From This Week’s Lecture (3)</a:t>
            </a:r>
            <a:endParaRPr lang="en-US" altLang="en-US" sz="3600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41FBAFE0-1005-497F-BBA9-786C3383CA56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4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" name="AutoShape 2" descr="data:image/jpeg;base64,/9j/4AAQSkZJRgABAQAAAQABAAD/2wCEAAkGBhQSERUUExQVFBQWGBgYFBgVFxQYFhYaGBwYFxcXFxcXHSYeGBwkHBcaHy8gIycpLCwsHR8xNTAqNSYrLCkBCQoKDgwOGg8PGiwkHCQsKSwpLCwsLCwpLCwsLCkpKSwsLCwpLCwsLCwsLCwsLCksLCksLCwsKSwpLCwsLCwsKf/AABEIAMIBAwMBIgACEQEDEQH/xAAcAAABBQEBAQAAAAAAAAAAAAACAAEDBAUGBwj/xABPEAACAQIEAgYGBgYHBQYHAAABAhEAAwQSITEFQQYTIlFhcTJSgZGh0QcUI0KSsWJygsHS4SQzQ1OTovAVVGOywhY0RHOD0xclZKOks/H/xAAaAQADAQEBAQAAAAAAAAAAAAAAAQIDBAUG/8QALxEAAgECBQIEBQQDAAAAAAAAAAECAxESEyExUQRBImHR8BQycaGxUpHB8SOB4f/aAAwDAQACEQMRAD8A8lKwSP8AXhQMKlcbf620/KKjeqGegYbEZ7aP6yqfaRr8amBrJ6M382HA9RmX39of81aorrWqudC1Qc04NDTzSKCBogaAGiFIY9ODQYa6LillI7O4JGaNswE7T7fCNams2i0mQFUSzHZR7NSfAanurPHG17hYaaeaVzEWkQN2rjOSLa7Z43YhZOUHT0gSe6CajwGMuXLqq9kImpcxEKoLNsJ2WN6ylXSV0tB4XwTU01kWb7FWxB0KRmBhc5YwE223MyYjSNq1BjEFq2zSLl4kWkMwIOXMxA2ZgQNtjNJdRG2orElKqw64XMrIT6WZZUsuX0iICkxzEHwqwzAI7kwEie7WdSa0zY2u/L7hYeaU0Nw5UVyDlcSuja6xERoZ/MUTWiMS9ie1KBAwyzKKTvqZadYgUOtFPcQ1Z/HyOpE/3lvYA/eHIkVoMCCQQQRoQdCCNDIrP4+T1IiJ6y3vHfPOtHsTNeFmg1DNFc3oRVFCmmmlTGmIY0iaVNTAYmhJpyaEmmSCTQE0ZoDTEwGqK4tSsaBqZDKrW/ClUpWlQTZHHYi0VLKd1Yj3HL+5ahJ0rT49ai836YDe8Qf8yiswVxNWdiVsb/Q+/wBq4neAw/ZMH/mFdKK4no7fy4i3+lKn9oQPjFdrW9N+E6KewYpE0INS4V4u2z3On/MKtmghbb1HP7LfKpBhrn93c/A/yrtLmIW2Wuu5UQFOZ2ybkiF2zanUCSI7qpnpThwxYXDLRplvEdnQQMsD2b1x57fYxdWxjcD4WbCh2tMc9q6mUW7pcbAlsqkg81B311FTvwQmw2GYXZLglxZcqYXMIJ0ykCNT6RAgitX/ALdYYT2nlVLH7K7sIBPo95A9tVrfTvBokqXyZiJFq56R7ZHa1ntTXLKLk223/W3YWcytcwbs2FPU34tIqmbLAgZi0EEamYmNAKtjhzi9cuZLp6wXCT1bQuYZWUD2ZlJ3nWKlP0iYYFVPWy4Ur9luH9E6kb0m+kTCtnRkusAGzg2kIIXcavr+/lSyla13714FnPgzm4DiWwly0bNzMzhlGX1ZyLJOxG53k7GixnRLEP8AUyti8eoy5hFsELz9J4zA90iI56VrJ9KuGC5urxEBsvoW9yCdus20Ou3KpP8A4uYZY+xxOokdi1O7DX7TQ9k6e3nVKlHl+/8AQs17WKd/gWI+vviGtP8AaIyKJsgFzJfKpfMQVBjntOgNQ2OiWKXD3rZwzvnIyhnsgMoJgMVuCNNGj2VrN9K+Gz5TYvFkLmSLEAoGkqxucwCARvIA3p0+mXD5SeoxGhA1FkHWdh1msRr3aU8qG132+wZsuDHx3QzFvYwyLh3BtMhYZ8OBlBm4Ac8HWMvcBrrU+L6O4t+IW7vU+iqsQbmGDgrmCsq5ycuqg665TtNaT/TRhwAfq+IMzAHUyIMajPpPLvobv0z4cNAw90nQTms5dYPpBjoJ17iDQqcF9/uPNbMrHdD8W99yLQBclwDds5jr2mgNoJPskCs/i/0d464iqLKmHVj9rZGgnvat5/pttAn+i3TBInPb1g7g9xqM/Thbn/ulyOf2iT7BGvvrojUSWFClN9zKbotiT1sIrdUSLgDoSpyh4idTlYHSd++sdWr1TE9NsO3DzjFztbPYgBc6szC3lYFoEMwnXbUTpXlNtYA8q6ISxGlOTlqw6YmlTVZoKmNI0NMBGgNOaE0yRjQ05oTTEwTUbUZoGNMhgzSpEUqRJjdI7XZRxyJX36r8V+Nc/Gsf68K6vitrNYfvAzD9nX8ga5Nxt/rbT8ornrK0jOIkuFWDDdSCPZqPyr0QtOo2Oo8jqK85NdxwW/mw9s8wuU/snL+Qp0nujem9S9TM0Qe4g+7WlQ3tj5VsbHYcf4Y95B1cFkYnKSBmkEaH1u7zNcxYe2+2jDcHQjvrsMSX6626uVQZ89vKp6zMOz2jqpU66b1wfGsOy4+5k7QdusXLMAOZEg7EGa86Dadjz6kb6ld7BDFGLM6kZCRIhAGDN2tcx7J11I2FV7dgMJGxyrcJBgZsrMRzBVhl+EwZra4uDnQ9YUGxEEzrm0AMTpEnkY8DXawMzjrNGBgDN9/telOsAaRECqkKLMdLfZykQD2gsGSzZVeW2gBQdfZualFs6EAF0iNNFNuBbkHQyoBJ98mrfUZvROp8NO2MugkZecHlUgsdrc8idNZ9AAnfc7RvrWZq7FE4cCYHZIKzBlgO2nisuqjwE77UQw3LKImYj1h9oSR+qojz2527doAGG9GCNNshgSs6mY3idDTGwoA7RgSJ39EhtDPeBtM6Uil792Ktu0RDBRmXKZKiAV7KwsQYUKZjU+8r6oIMKIhgNNwCGQHTsyQCY28avfVlzETvmEecM3OeX7qZbSxMjfUkDL21ymdYGhIPcZo1E2iocNyj7xMQNmUBmmNyQBE7VGMNKnSTlUagDUCAug1UAAA1fFpZTUichAMaxKr46ZjPmaexhllgDJgg+Ak6aa7knXvphisrmci5sxOpJJJO5JgkmOczVzhvC3u3Ldm2uZ7rZVB0AgElieQAk+ypcNhRBjuB2jvAGnPT8q7X6OOjhe8MVnIFguoUD0jcSCSeQAO3Pw51BaETleVkdF/2Jt2uGNhcxIk3maPSZSLmx0jshfZO9ea22kCvWsJwoYdcUys7dc9y6+di0MVOiA+ium38gPI7Gw8hXXTNqL0aJKVNSmtToGmmNKaGaYhE0JpzQmmIE0LU5NCaZIJNAaImhJoJYJNKhJp6CQFE6HY6GuMv2ipKndSR7tP+ke+uxDVzfG7UXm/SAYe7X4r8ayrrRMyRnE11HRK/Np19Vp9jD5qa5atnolfi8y+sh96kEfDNWNN2kawfiOsmkRIpgaU10nSa2B4zevBgSqZewCFMxHZbUkTGvdI2qpiQ4uWbjvnaOpfQCYzMpMaSSPyrc6E4ZGW8XKjVAM09zkxHmKsdK0srh1ydVnOItQVL5z2jMg6DQGvMnKEKmG+tzlqQeumhzmOsBkaU6yDOXeYI28YmndVLI3VnUEBsozL3A66CD+Yq21lu0FG8wfEgQaZbNwhdBp6W8MI+HfWkppPc5oxbRRXCjtAIZ1mYg9wHx8qPqh2TkYidJy5ge8+E1oLZaT2Qdo3nTf30Nqw+VfRJBEnSG11HdrtUYorv+DS0n7ZWWz2iMm/3tNRtB5zQLb7H9XAB1SRy3IgR47Vpi0e4RERpvMzO+2nlTmy2WNAdYYFZWTI8BAGXXlPseKPP4ElLj8lA2u0OyJj0pGneI5z58qS2xB7G24kdvx8JED2Vqnc9lRObTT7wgb+qdRHPuqRb3guhJiV7Ay5coEcj2+1OoHiTWKPJOGXBit93sDWOfobbd/dUgtzMKPMHU+a7iPjW0MTDTHNSYZPtMgysrmIZXOpA3Mb70F26Ta6uDsoAzLlGUkl1WM2ZpAJmPgAYo8hhfBjBOURHtzb6+HKrOALLGVrqnrMy9WxABAWSRsdBzmtDEYzPaW31aAqRqCOQMkCJBbNJ79K2OifEUtWmVyoIuMYNsMYKrENy51FScVHcqEJX2MDjOJxHUuOuvEEAGWgEMyggxqQQT76wxXofSvilu5g7wUiSojsKNnU7jwFedKa36aUZJuJ104tLUKlNNTGuo0FNCTSJpE0wGoZp5oTTJBNCxpzQMaYhiaAmiagNBDGilQzTUE3AJrI6Q29EfzU/8w/I1qk1T4smay36MMPYdfhNKqrxZkjmR3Va4PfyX7Z/SAPk3ZP51VYa0JOunsriTs7lpnoppGgtujKrQ3aAP9Zc5gHv8aTqvqn8dz+Kuu51nV9HbVs2FJUz2sxGbUhmHf3AD3VjdL8MLK4fIWEtcftmWMZYJ8iT7zXd8F4dbtYC0xtrIsm6xImSVNzUnfeK8z4piTf+roez1Vsh3P3pYkR36fEmvHVRVKkvJmFRNG3w/E57IZ9oM+QkH8qdWti2mpykgDVeYO5GnKCBUKHJZAUxAGXQnVthAEkyajfFsVWLkTJJgnSQonTkdNYk91YTbcnY2gtEaa5Os37cCdtvL9/s7pjHV9Xp6EjmoMz5xpVQ4g9Y/bIUBiBBgZQASNNYMk6mZA0oFxbdX6bZsxnRs2iyRtP6W22njWd2XZGv2Mw9aNNojlpMz7NPbTA24f1QTm9EzruNY79DWeL5zqM5IhZGUwxIY68pOhHdB9kaYtsrnOx2jskGCxgr57CO6ad2KyNaU7Bg6+joOztuDr7vyp0yS4iCfSOmogd2siefsrJfFtlQ9Y3OTlOsMBLDw9HzM+FSDEHrHGdohoGU5Rop0PeJJ8Z85MT5DCi+9y2LYbKSoOw3nXYDQ9+nhGtGzqLkQSxHpRppOh84/LvFY1vFN1fpvOYbq2bVRA3mPvfCjbFHPbOdiCFkZTBmRJ10kkd8U8UuQwo0WKi5P3iO5jtGm0CYPuHeJ2OAfVi7LdCtcBa4gJMlVVQYXZwIJgzHkZrlsdiCHU5mA5gKToCO7zipL+MNq7buxOUXVj/zEZN/DNPsranPxamVSPh0Oy4ybLWboFlVi25EAD0VJB7Os6A/6M+eoNK9U6TW1GCxBCr/AFTnYcx8q8rbD5YzWwJ1EoBIIkHburs6OtmRbfIRjhCpqHIvqJ+FflTZF9RPwL8q7yxzTGmKL6ifgX5Uxtr6ifgT5UwETQE05RfUT8CfKgKL6ifgT5UyRE0DGnKr6ifgT5UBVfUT8CfKgQxNAT405A9VPwJ8qEgeqn4E+VBDGnxFKh09Vfwp8qVBJETQxIIOxBHv0pzQ5qtmSORurGh3BIPs0/caFqucXt5br+MN79/+qqWbSvPejsUdrwC/mw6foyvuJj4RWjat5zEbCT8vaSBS6PdHVsWVF8tmf7QqNMgIAAPjpr3beJ1mwC2ycjHK8ETuABt/m+Arnr9fCMXGPzWPQowcrXKJF8me0ToPTOw0AGuwGkVIetIggx+vp8auBP0jUgtn1z7hXgZsj07rhGUcC8AAHx7Q+VOcC8R2vxD5VrC2fX+ApxbPrfAUZkh4/JGQOHv+l+IfKnGAafvR+uPlWwLTet/lFOLTd491GOQZhlJgmmTm5n0v5Uhgz+l+Pv8A2a1xZbw91N1TeFLFIMZlfU/1tvXPl6vjQtgiebfjP8NaptNroPjTrbaNloU5cg5mR9TMH0vxn+Gh+qHT0t/XP8Na/Vt6o99II3qj30sch4/Ix1wpy7Pv63h5VLkdlKdqIJGYkgEAtMAeEVqqpj0e799R3lYjRYOsTqJIIE++rhUliV+TOpJSg1bsejYq31uCZT9/Dx+K3/OuH46i3esKeipYeRRoO/jPmNq6zg/GLZw9i0W+0bD2tIMS1okCfJGMeXeK4ToZme3iVbUsGcT5IDXbCMoWlw/z/R4+LsVf9lt3/D+dOnCmM6kQSOWsbH2jWuqsYCVB7wD74NPbwAkjwB/MH8hXb8RU5JxHFY2z1UZiADsTpr3VALynZ1/Evzro+l3CA2FuaegQR7O1XNYLD8NNm11qXFvBYukddlZh94ZWO41gAb1uuscY3kr/AEKi2wpHePeKjLjvHvFUuN8OwoCNg3YNJzhhcOkaMC45EH3juqVcYQo+zWSoMg6FtidttKb63S6j/BSXJNnHePeKYkd494qhi7jXVhlt+YDSPLWs8cMb1/hVx6xNaoiWmxsXL4BiGPkBHvJqI4odzDYagc/b41lrYezczplaAeyw5MCCNfAmDyMHerDcSDD+qZgw3Uj9/wDoGpfUzb8NrEfUv0qjFyQD3gHXcSAYpV6C1VyLgGgY0RqM1bM0ZfGsOWa3lEluxHeSeyPia3+jX0fhry9a5IUpmAjKSToJO47J7uXfUfDVU4i0X0CvmmJggNGnnFeh9GLttnHbkG73AaC2hG3jNed1Ckn4TSLitznOkeKZsTcthcyhipiQWCwIJHIuCY/RqezfKqoCBRGi5cwUFmIAzyYiK0l6n61dYuIDtvbn71w7TrqSPjUWNxNrPpJGW3lIAUEZF5axXi1KLUdTu6eqm7FYY1vVH+Gn8NSrxFj91ef9mn8NMcRa7nn2VJ19nSM/j6PwrHKOzH5DpxRp9FP8K3/DRpxg+rb/AMK3/DTpiLH/ABP8nzqQYjD8jcnxyR+daKh5kOa4Gt8YPq2/8K3/AA1KnHDvktf4Vv8Ahp7d7Dd92PJPnUqXsLrrdjyT5+Vax6fz+5DqLgJeOGCclrT/AIafHSiXjxE9izvGtpPlRh8Nrrcjnou/vqa02EnU3Nx91PnWi6XzM3VXBCOkLR/V2d4/qk+VRjpKx/srH+EnyrWtDBes8Zo9Fd/fRWxw/wBZ/ctWukfJm+oX6TF/240T1dnu/qk+VAeMMf7O1r/wrfyrprVvh+X0mifl3U2Th/rNuI0/l5UfBrkXxK/ScyOJMVLZLWhA/q0jXNuI1qve4mSPRTcHsoomIIGkbxXUxw/K0M2Xs5tBvrH76rW8PgWZQjPJe3EgRq6zr5TUro0mncr4hWfhOP4ZxUqbLi0rNYVLQJN+GhQEZ1U5SQHEGrnQPEE4u/bywCl4gsIMEWyBG3L4GpOCth1skNcQMTYMFGYyLOFB1BA3U1q9GLNkY5zbuKxaw4ICMp5wdTGwPwrd05t2laxx449nqbXCsNNi2e+2n/KKE4OL3gbbfB7fzNaHACPqtn/yxUuKdQ6DmVfu77c71tlIwzDB4/hZsXhyKfyryFRpvXtHGI6i6dfR8K8XXFKC0gNKsuomCdMw8RyqZUrlwqWNRMOrYJnCrnt3AGYKZIMRLZojX1e7wijn7I1jcbT3Hn50+FvOLGIyrKEKpJTMBBn0o7JCknwrN+sjq9WiH/NT/DFTKldI1jUNGNNHXnIjXSgL/pL+H5Gsk43czp7PZRXLhgsRCgDfTQ7R51GSPML1y7BBkN36QKxsNw03QyhgOpZpBbKWTcgN3gg/iobmMBX2r+TUuE4nK9xpgGdfHske0gNVwg47Eylc3MPAVQNgBHupqjweIzICNpMewkUq9OM9EToEaAmnNA1bshAs5Go3GorR6L9Jkz5cwBLAqDpqRkI84y/Gs4mqfBujnW4zmttCLjkchuFB5EkEeEE8q5K+iv2Ktc7z6n9q1wkEE6DU7ljmgfrf60qlxG+VcCYhV8NhH7q1sbdZgOqy+PfA0AXkKy8TgrrGeqLab51HjzPjXizjeN/M7+knGFS0trFUY1p3NHZxrSdTsfgJozw65/u5/wARPnRW+H3J/qDz/tE5iO+sMD4PVzaXK/deoFnGGRqdxSTGmRrUq8PuD/w7f4ifxU/+zXn/ALu/40/ip4GJ1aXl+69SNMYYOtOuLOU6/wCuzUo4e/8AcP8AjT+KkOHNB/o9z8dv+KmlJEupS9tepKcZo/n+6hbGb/rCi+ptDfYXNY+8mun61L6i2v8AR7u86Mn8VWsRnipe7eovrpjf76/vqqmNPfV0YFtf6Pd3B3Tlz9KjXhP/ANLf/Fb/AI6tKb7izKK9r1Kq8QPVnXn+6h+vGF1+9+8VdThfL6piPLMknlI7e1I8LP8AuuJ01Gqaefboaqck5tHj8epSs4v7K5rzT/qosBjCHEHnVk8NMFfq2JEwY7EmOY7Uc6Vrhhn+pv2tD22AYLoROVWlu+BvSjGd0OdWlglbvfjj6g8NthVMgkZgDB5iN4O2g38K0+BXAmMN1QQXtkNJPOFG5/SOlZXC1uBT2GRm1IPf5nQ1spbIOYj0UJJXvlfbG+tdVrSWp4d7x2NzhXE8tm2J2Rfyqe9xGWUzsG+JT5VymHxkIv6o/Ki+va7/AOv9AV130OQ28fxD7G55GvDPr5r0rjXFMmFvN3KQPMjT41570Z4J9ZuMrubSKhYsADoCoI1PcWOvdSubQ2NTA4j/AOX3ydO12dNTJsjSRtIE5TG0/drnLuK+zCgbuT8AP31pB2Xh7eiFa9lgntMYRg2mhACke3flWMw7IMrzJGYTv3e6kzRB/Wjly6gc99dt/dUWcz//AGidCBOa2fAMCah6w+HvpDsE10gH9YfAH51rcHxtq3budcnWdaAqgZQVykMXDmSrSAugOhb25+CwFy/cW3bgsfcBzYnkANSa67hv0e3sYufDtaFlPs0a4zA3Mmj3AFU6F828fCok1sxop4XH2lQAMqgDaZjwk70q02+iPFje7hh53Ln/ALdKtl1CSHZlGaBqImozXoMhDE1t9F8ei9YlxkUGGBZlWTsQCSJ5aVhMaz+M2c1ufV1+dYVVeOpR6cuIt+tbH7a/xUSYi2Nnt6/8QH82rg+BdKpQW7h7a6A+sB++tYcWB2BPkDXFhjwYtyXc6lb6euh8nX50YxCesn4x/FWJgr95LD3ljLBIB1ZlGhIGU7EHQkTyinOKv2rTvC6sBG+5gMAFkqWMTmnWR3VF6f8ABXj5Nz6wnrJ+MfOnGJT1k/GPnWIcRet29kyvcCCSBu2VWPZBCncMW8YjSm+s3ktICoAdwpBGqhti2USDHidd/B/4xXmbpxKeukfrx8Q3wolxKd6fj/nXPXMddW1bDKIedIgr2S2yiVMAkSTtRYzHXFt21ZAAwJIKkEQpYiF1BgHQzpOs0k6bB40dEMQvev4v50QxK96/i/nXOY/HXERFe2NULRl1ECSIUSDpqpnQ7948UxVxAivaUEqTGUTIjswDvqBl313p/wCMHmHTpfHgf2if30YxX6vvPzrk+J4y4uVXtL6EiBOoZRHZ5ywBXfUa03EsZdRgtyygOVSsAGSWUR2Trq3o77a8wJwYPGjrhi/L3n50LX58PJj865bieMdXVXtKDClYEzqBHZ31O24Md+i4njGVyr2lBCqwEKSRtEoSGE6QDIOh3ppwZLxo6DiWOKWWYAErl+8wiWVSSRJAAMnwBrLx3SG5btglbLnQZRcdm5amOcEHX41U4xe6t16y2igroYXcESJBIkaSOXjV7g11Xsoco2g6DcaHTu0prC9gcpR3LVnGgrbYW3hwDoVAEgsB2yPZ3/CobnF8lm8UVsqKZa4VgSIAMGdd4OveK53ivRfENiLl2y1rK0QrM4IOUAwAIGoPPY671zPF+HXbLRecNcYegCWCLoNzz7MacgdTU5auaRk5K1zePSu2Of51IekaesvsIrjMlCbYrRoMtG70i6Qi9a6pDoTLHy1A99c7azLOV2XMIOUkSO4xuPCpopGnYpJIja4xCqWYqvogmQs6mAdBNR3EzEkkkmpppqLDIeqqVsGQgeNCSF1EmBrpy3pVdx2lmwO9Xc+244/ICiwmej9D+CWTYtB+0t5B1uZs2buAA7IU+MnSD4d/h+HIhXKAoUQqqAqgbaKsCvFugPSKGGHc6GTaPc25TyOpHjPfXs/CMZ1iD1hoa4pU8Nxqd3ZkeM6N4e65d0ljEnTkABuO4Uq1wtKpvLk0ufP7GozRE0Br6BmCBao2XMCDsQR76Jmqpj7+VYG7flWUnZFGZhXyOreqwJ7jB1r03ili3e4eSUXNbZTMaw4KnXzRffXmJWvROh97r8LesnUtaaPNALg//WR7a40TP5WaXCbmbB4ayqFbYVrzMGYEqmZJbQbspgAmYNWHxC3cNYtoGVUtNdd5EFX7KsSJLQQpynu86zsBxdgbeHtgAtw9Ss7uylmKD1ZhzprUacSKcKUrr/RLYjvm/esn3Qp0rJxX3BtmnxK6lzC2UXNbRMOzszBYfMSqEnXOpAMeXIaVFxq+t7DIINq3atA5mIyPnAdQ3eSpbQ689qw+IcXZeC2oIbNOHIPLJ1moI7lKe8VodMcd1WCt24Vwz2UI2P2eHw7a+HL20owSHJvUt9MMSLtm0UV0RUQSRo+dwQwImTo5Bnv2ouluLW6lgoerVRZ1YpDZnX7QMNyAWMztvWY+HuYjhVq2HWcodADJ6u0ypd8nWQ0DkY5Cp7/FrycPwt+yF+ybYhWHVEXEUsrDKQeqcH9jmKSigbLXTjEh3w7KerRHw6tmEEloZnBI3ywT4Nr3VD0yxpa5hmDG2qPbLA76qLmYRIgKpB8/CoOmfGbmKfD2ypY9Ql8AADt3LZQJ3A52I25c4qt084pnxfVFYXDJ1rEQAc9tSic9y4HtNUobEuRf6a8SBxGDyEqoa2WB0aCqvngEgiF1PlR9MMdmxmFNslFTIWUhlP8AZa5Y5hgfMCqvSjEG9YwmLyAE50KD7hJV4JI2yW7ia81burR4/ca1i7d2C+KdjZwiiJ0YK95p0hcuUTpMnlSw7aclXKnSfGscbhQjZQjS4YxlPYiYOh3gHmKk6Y3OsxmGyN1SgAkMIgwjZiB3lRHjz3Fc70g40LnELQtISLdzKOYvOHy5hJ7UsTrPM7Vv3EOJ4peYybeHa3bLQO26mEtJ3szTHcATsKMNrfQGyn9K+KLLhgAbfZ1UlZaFHbgGddNSO6r/AEctk4a0RGx3335H31xPTLjQxGJYgzklCwPZaGbVJ+7EAHnE6bV2fRbH2vqdodbbBAhgXQEHmCCZFXCNlYirqVuM9LXw+IyC0HQZdSWUyYJhtV0nu76ybfCm4jfN0MLKFQEzhmJCzPZXUayfnvXbYfEK+istyNSFZW94B0E+dFw09S0ycxBXbkQRIIMzrtVMiLseU8QwLWbhRiCYBBGxB2OsGq1dJ05UdcjDcqwJPpNDekfDUgeVc2aaOhMamNI01MBqanNNQIaas4nFZ8mkBEVN59Hc+0kmPGqxNOppAC6FGDKSCCCCNwRqCPGa9o6FdJBdtpdGhPZugcmEZvZrmHgRXkT28y1pdCeO/VsRlcxauQrzsp+4/sJIPgT3Cs5K6JZ9GKwInvpVzVjibqoUHalXPgKxnjpNRk0RoDXuMkEtGprHv3MzE1cx9/7o9v7vnVEiuWrK7sUDXRdCMYbeJTU5Z1EmDy1HPeueq9wi/luA1iJ7G50ldsLiMLct6G0gKf8Ap3bkDyjSug43ZRrT27PotgWu2gOQfGi4o9mYisPpBZbEnComr3MyL5tdIH510FrqrxxH1cx1Fm9gwe9Eto9m55Z7F0+bUf8ATPsZaWQeF3zlDixeW5aB9EiPq7Me8EkPHOi6dHNavD+6xuU+TYa2F+No1LwkA2cfa+6BatIO4GzeIA9qqfPWq+OXrsVxPDfeugXbX69jK8e221wUCuNhcScPg8Hetgs+HxD5l9Zb1u3edW8DbDit1uHW0u2cKuuGxS4iwkbZHyYnDuTyILrrylqxFs58NibauFDXbbE+raQ3LDN5ZF+HjWhb4uDw201oRd7VjDSZZSWKkn9WxbAnxFFgTA4rx2MN9Z6srez3LFlSuik3He2x/VVmgesvhVPjKhksX27QKBcU3IvgAUyHxc9WfGtrjV03cZewzKIa2mJsIOVy2zXmB5SWe8vklc5w3EI/XYe6wXDYm4LVt9sl6yq5bp/Rf0W8x3UWA0uipz272HvO2Qot93ABNtptvcAnQErcKqObXGqx0ku/0hrwMYq51mHtiezYS29wXbiT3W8qA82LHcmm4YrWb3VMIu4h796+Dulq2t21YT8Xa9g7qt8fAZnuEQbT3BPet5bdz80ufGjcV7GR0U4UDiLQgs2F690HNily5btr59Y1qrXSbjC4GwbdkhrjC4VI77hyXsWfFj9nb/QWdm1vdH2W2mIvMSAXcMw3W2rXr10qfW7Kx+llrgOkGNZ+te5Ae7djKNkSyMq21HqqTlH6tDSZUWc/NCVFFTRQaBW1jbTy0r2DoYuXD3Tz6qPeVHzryK3XrfR94wlw/qj4/wAqaM5nD9K72a+PBfzZvlWNV7j1ycQ3gFHwn99UJpGq2ERTGnmhJpjGNNTmhpCFTimohSAnsXKixtnmKJasBcwikI6zgn0lW7di2l63ce4oylgRqBou53yxPjSrhHsEGKVThQsJvk1FeuQCTyo5rPx1+TA2H5/y299ejOWFAiszSZO5pqVPXGygSKdGg0ooTUgdn0cxRXC3cTBNzDh7WH8buJEKR4ovWN7RQ9FMQLV3qgR1QUW8Qx+++IZbeh/RmB4Bqz+klzqcLhMKNCEOJvcvtL/oA/q2gB7ap8R+ww1uztcf7e73gEZbK+Byy/hmFN7kbnV2fsesBkG7i0TX/hYZ5/zXAKrKhXipvahUFu63iHtKGX2qX9gNH0jvs3VQvWuk3DleGDM0B8vMHJr3T7aDHY0t1GX07y9VqNFKMVdm8ky+yY3JoMwOOYQWTiLU9u4vV21G3V2WWDr6xzR3hT31scM4elu1hrZ9Ky9t7n694G4w9iFV9lcvxoLjEXEWpY2otX1OrZFJFq94gpAY8iPGtl8Syvi3YHKzlrcTqLaqNP2Zj9U0B2J7nFiiYbGMDNsO7tzYJeJRPJlxE+VUMdwdPra4VBmtqt64vcevJFs+xTb91VcUbt7BFTo7X7dwJzW3dm0ikdwKIR4RVnF8Xt21N1DLopwynn9mz5D7snuoGaPDMVaxGJuXE0uWVvWjJJ6y1lK2n9hBB8watcb4qr4XEaQ6XOqP6U9aLTf/AJDL+xXJdCwA11u606+ZYTH+Q1v3XVuuJ0DB4HrBLisW9j3Rr+hQJ6MuWbsIlr13VnA9VrrXfiqR7a8847clwvNV7X6zk3H+LR7K6vi+JZCXtjVbedyTAC/1S+ZMnbXWuGuMSSTqTJJ7ydTQVBdyOKICninAoNA7RgzXpXDuKoOGMTmUm4o2B2V5iDtqNdK1foY6MYXE4O+2Iw9u8wvZVLqCwHVoYBPKSTXb4roXg8mT6soTfKAcvnowq1G5lKWp85426GcsOZ/LSoC1e7XugXDv92Uf4n7rlVn+j7h39zHdDXv/AHKeWylNHiWahmvY3+jvA/3J/wAW9/HUR+jjA/3bj/1bn7zRlseNHkE0ia6j6QOjlnCXLIshgroxbMxbUMBpPga5SoksLsyk7k+Gsl3VBEswUToJYwJPISa6R/o6xo/s0PldtfvIrmcNcyureqyn3EGvZ36aYIkxiE3O63B+a04xxCbZ52eg+NH9hPlcsn/roU6K4tTrh7nsyn8jXpNrpdhfu4q0P2o/OrVvpNh2/wDFWyfB7J/MirdInEzy1+j+In/u938DfKlXqX+2bX9+n/2f4qVTkhiPIp3rIFKlWtbsND0VKlWBYqjfY0qVSB0vSZQ3FyCJHW2BB1ERaER3RpFYnSVycXiCST9o418DA+GlKlR3Ij2D6SOevOv3Vj3Vc4Ox+rXNfRNwr4E29SO6lSpoHsZ3CbrLetlSVlgDBI0MyNORjarfEMW/XWxnaAWgZjA7RXby08qVKmD3LPRa+xxF0liTl3JM6XLce6ufnbypUqARp8FuEOACQJPPuS5FaHD7zHEkEkj6u+hJI1Uk/HWlSoFIn465+q7nXqQfEA3SAfbrXKmlSoCI5p1pUqRZ7B9Cl5hhrwBIHXbAmPQSvRL1KlXVTMKm5nXagalSqyUQmmNKlSGec/S36WG8rv5268+pUq5qvzG8dglqZaVKsygpp6VKpQmCVHdSpUqBH//Z"/>
          <p:cNvSpPr>
            <a:spLocks noChangeAspect="1" noChangeArrowheads="1"/>
          </p:cNvSpPr>
          <p:nvPr/>
        </p:nvSpPr>
        <p:spPr bwMode="auto">
          <a:xfrm>
            <a:off x="0" y="-8223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3" name="AutoShape 4" descr="data:image/jpeg;base64,/9j/4AAQSkZJRgABAQAAAQABAAD/2wCEAAkGBhQSERUUExQVFBQWGBgYFBgVFxQYFhYaGBwYFxcXFxcXHSYeGBwkHBcaHy8gIycpLCwsHR8xNTAqNSYrLCkBCQoKDgwOGg8PGiwkHCQsKSwpLCwsLCwpLCwsLCkpKSwsLCwpLCwsLCwsLCwsLCksLCksLCwsKSwpLCwsLCwsKf/AABEIAMIBAwMBIgACEQEDEQH/xAAcAAABBQEBAQAAAAAAAAAAAAACAAEDBAUGBwj/xABPEAACAQIEAgYGBgYHBQYHAAABAhEAAwQSITEFQQYTIlFhcTJSgZGh0QcUI0KSsWJygsHS4SQzQ1OTovAVVGOywhY0RHOD0xclZKOks/H/xAAaAQADAQEBAQAAAAAAAAAAAAAAAQIDBAUG/8QALxEAAgECBQIEBQQDAAAAAAAAAAECAxESEyExUQRBImHR8BQycaGxUpHB8SOB4f/aAAwDAQACEQMRAD8A8lKwSP8AXhQMKlcbf620/KKjeqGegYbEZ7aP6yqfaRr8amBrJ6M382HA9RmX39of81aorrWqudC1Qc04NDTzSKCBogaAGiFIY9ODQYa6LillI7O4JGaNswE7T7fCNams2i0mQFUSzHZR7NSfAanurPHG17hYaaeaVzEWkQN2rjOSLa7Z43YhZOUHT0gSe6CajwGMuXLqq9kImpcxEKoLNsJ2WN6ylXSV0tB4XwTU01kWb7FWxB0KRmBhc5YwE223MyYjSNq1BjEFq2zSLl4kWkMwIOXMxA2ZgQNtjNJdRG2orElKqw64XMrIT6WZZUsuX0iICkxzEHwqwzAI7kwEie7WdSa0zY2u/L7hYeaU0Nw5UVyDlcSuja6xERoZ/MUTWiMS9ie1KBAwyzKKTvqZadYgUOtFPcQ1Z/HyOpE/3lvYA/eHIkVoMCCQQQRoQdCCNDIrP4+T1IiJ6y3vHfPOtHsTNeFmg1DNFc3oRVFCmmmlTGmIY0iaVNTAYmhJpyaEmmSCTQE0ZoDTEwGqK4tSsaBqZDKrW/ClUpWlQTZHHYi0VLKd1Yj3HL+5ahJ0rT49ai836YDe8Qf8yiswVxNWdiVsb/Q+/wBq4neAw/ZMH/mFdKK4no7fy4i3+lKn9oQPjFdrW9N+E6KewYpE0INS4V4u2z3On/MKtmghbb1HP7LfKpBhrn93c/A/yrtLmIW2Wuu5UQFOZ2ybkiF2zanUCSI7qpnpThwxYXDLRplvEdnQQMsD2b1x57fYxdWxjcD4WbCh2tMc9q6mUW7pcbAlsqkg81B311FTvwQmw2GYXZLglxZcqYXMIJ0ykCNT6RAgitX/ALdYYT2nlVLH7K7sIBPo95A9tVrfTvBokqXyZiJFq56R7ZHa1ntTXLKLk223/W3YWcytcwbs2FPU34tIqmbLAgZi0EEamYmNAKtjhzi9cuZLp6wXCT1bQuYZWUD2ZlJ3nWKlP0iYYFVPWy4Ur9luH9E6kb0m+kTCtnRkusAGzg2kIIXcavr+/lSyla13714FnPgzm4DiWwly0bNzMzhlGX1ZyLJOxG53k7GixnRLEP8AUyti8eoy5hFsELz9J4zA90iI56VrJ9KuGC5urxEBsvoW9yCdus20Ou3KpP8A4uYZY+xxOokdi1O7DX7TQ9k6e3nVKlHl+/8AQs17WKd/gWI+vviGtP8AaIyKJsgFzJfKpfMQVBjntOgNQ2OiWKXD3rZwzvnIyhnsgMoJgMVuCNNGj2VrN9K+Gz5TYvFkLmSLEAoGkqxucwCARvIA3p0+mXD5SeoxGhA1FkHWdh1msRr3aU8qG132+wZsuDHx3QzFvYwyLh3BtMhYZ8OBlBm4Ac8HWMvcBrrU+L6O4t+IW7vU+iqsQbmGDgrmCsq5ycuqg665TtNaT/TRhwAfq+IMzAHUyIMajPpPLvobv0z4cNAw90nQTms5dYPpBjoJ17iDQqcF9/uPNbMrHdD8W99yLQBclwDds5jr2mgNoJPskCs/i/0d464iqLKmHVj9rZGgnvat5/pttAn+i3TBInPb1g7g9xqM/Thbn/ulyOf2iT7BGvvrojUSWFClN9zKbotiT1sIrdUSLgDoSpyh4idTlYHSd++sdWr1TE9NsO3DzjFztbPYgBc6szC3lYFoEMwnXbUTpXlNtYA8q6ISxGlOTlqw6YmlTVZoKmNI0NMBGgNOaE0yRjQ05oTTEwTUbUZoGNMhgzSpEUqRJjdI7XZRxyJX36r8V+Nc/Gsf68K6vitrNYfvAzD9nX8ga5Nxt/rbT8ornrK0jOIkuFWDDdSCPZqPyr0QtOo2Oo8jqK85NdxwW/mw9s8wuU/snL+Qp0nujem9S9TM0Qe4g+7WlQ3tj5VsbHYcf4Y95B1cFkYnKSBmkEaH1u7zNcxYe2+2jDcHQjvrsMSX6626uVQZ89vKp6zMOz2jqpU66b1wfGsOy4+5k7QdusXLMAOZEg7EGa86Dadjz6kb6ld7BDFGLM6kZCRIhAGDN2tcx7J11I2FV7dgMJGxyrcJBgZsrMRzBVhl+EwZra4uDnQ9YUGxEEzrm0AMTpEnkY8DXawMzjrNGBgDN9/telOsAaRECqkKLMdLfZykQD2gsGSzZVeW2gBQdfZualFs6EAF0iNNFNuBbkHQyoBJ98mrfUZvROp8NO2MugkZecHlUgsdrc8idNZ9AAnfc7RvrWZq7FE4cCYHZIKzBlgO2nisuqjwE77UQw3LKImYj1h9oSR+qojz2527doAGG9GCNNshgSs6mY3idDTGwoA7RgSJ39EhtDPeBtM6Uil792Ktu0RDBRmXKZKiAV7KwsQYUKZjU+8r6oIMKIhgNNwCGQHTsyQCY28avfVlzETvmEecM3OeX7qZbSxMjfUkDL21ymdYGhIPcZo1E2iocNyj7xMQNmUBmmNyQBE7VGMNKnSTlUagDUCAug1UAAA1fFpZTUichAMaxKr46ZjPmaexhllgDJgg+Ak6aa7knXvphisrmci5sxOpJJJO5JgkmOczVzhvC3u3Ldm2uZ7rZVB0AgElieQAk+ypcNhRBjuB2jvAGnPT8q7X6OOjhe8MVnIFguoUD0jcSCSeQAO3Pw51BaETleVkdF/2Jt2uGNhcxIk3maPSZSLmx0jshfZO9ea22kCvWsJwoYdcUys7dc9y6+di0MVOiA+ium38gPI7Gw8hXXTNqL0aJKVNSmtToGmmNKaGaYhE0JpzQmmIE0LU5NCaZIJNAaImhJoJYJNKhJp6CQFE6HY6GuMv2ipKndSR7tP+ke+uxDVzfG7UXm/SAYe7X4r8ayrrRMyRnE11HRK/Np19Vp9jD5qa5atnolfi8y+sh96kEfDNWNN2kawfiOsmkRIpgaU10nSa2B4zevBgSqZewCFMxHZbUkTGvdI2qpiQ4uWbjvnaOpfQCYzMpMaSSPyrc6E4ZGW8XKjVAM09zkxHmKsdK0srh1ydVnOItQVL5z2jMg6DQGvMnKEKmG+tzlqQeumhzmOsBkaU6yDOXeYI28YmndVLI3VnUEBsozL3A66CD+Yq21lu0FG8wfEgQaZbNwhdBp6W8MI+HfWkppPc5oxbRRXCjtAIZ1mYg9wHx8qPqh2TkYidJy5ge8+E1oLZaT2Qdo3nTf30Nqw+VfRJBEnSG11HdrtUYorv+DS0n7ZWWz2iMm/3tNRtB5zQLb7H9XAB1SRy3IgR47Vpi0e4RERpvMzO+2nlTmy2WNAdYYFZWTI8BAGXXlPseKPP4ElLj8lA2u0OyJj0pGneI5z58qS2xB7G24kdvx8JED2Vqnc9lRObTT7wgb+qdRHPuqRb3guhJiV7Ay5coEcj2+1OoHiTWKPJOGXBit93sDWOfobbd/dUgtzMKPMHU+a7iPjW0MTDTHNSYZPtMgysrmIZXOpA3Mb70F26Ta6uDsoAzLlGUkl1WM2ZpAJmPgAYo8hhfBjBOURHtzb6+HKrOALLGVrqnrMy9WxABAWSRsdBzmtDEYzPaW31aAqRqCOQMkCJBbNJ79K2OifEUtWmVyoIuMYNsMYKrENy51FScVHcqEJX2MDjOJxHUuOuvEEAGWgEMyggxqQQT76wxXofSvilu5g7wUiSojsKNnU7jwFedKa36aUZJuJ104tLUKlNNTGuo0FNCTSJpE0wGoZp5oTTJBNCxpzQMaYhiaAmiagNBDGilQzTUE3AJrI6Q29EfzU/8w/I1qk1T4smay36MMPYdfhNKqrxZkjmR3Va4PfyX7Z/SAPk3ZP51VYa0JOunsriTs7lpnoppGgtujKrQ3aAP9Zc5gHv8aTqvqn8dz+Kuu51nV9HbVs2FJUz2sxGbUhmHf3AD3VjdL8MLK4fIWEtcftmWMZYJ8iT7zXd8F4dbtYC0xtrIsm6xImSVNzUnfeK8z4piTf+roez1Vsh3P3pYkR36fEmvHVRVKkvJmFRNG3w/E57IZ9oM+QkH8qdWti2mpykgDVeYO5GnKCBUKHJZAUxAGXQnVthAEkyajfFsVWLkTJJgnSQonTkdNYk91YTbcnY2gtEaa5Os37cCdtvL9/s7pjHV9Xp6EjmoMz5xpVQ4g9Y/bIUBiBBgZQASNNYMk6mZA0oFxbdX6bZsxnRs2iyRtP6W22njWd2XZGv2Mw9aNNojlpMz7NPbTA24f1QTm9EzruNY79DWeL5zqM5IhZGUwxIY68pOhHdB9kaYtsrnOx2jskGCxgr57CO6ad2KyNaU7Bg6+joOztuDr7vyp0yS4iCfSOmogd2siefsrJfFtlQ9Y3OTlOsMBLDw9HzM+FSDEHrHGdohoGU5Rop0PeJJ8Z85MT5DCi+9y2LYbKSoOw3nXYDQ9+nhGtGzqLkQSxHpRppOh84/LvFY1vFN1fpvOYbq2bVRA3mPvfCjbFHPbOdiCFkZTBmRJ10kkd8U8UuQwo0WKi5P3iO5jtGm0CYPuHeJ2OAfVi7LdCtcBa4gJMlVVQYXZwIJgzHkZrlsdiCHU5mA5gKToCO7zipL+MNq7buxOUXVj/zEZN/DNPsranPxamVSPh0Oy4ybLWboFlVi25EAD0VJB7Os6A/6M+eoNK9U6TW1GCxBCr/AFTnYcx8q8rbD5YzWwJ1EoBIIkHburs6OtmRbfIRjhCpqHIvqJ+FflTZF9RPwL8q7yxzTGmKL6ifgX5Uxtr6ifgT5UwETQE05RfUT8CfKgKL6ifgT5UyRE0DGnKr6ifgT5UBVfUT8CfKgQxNAT405A9VPwJ8qEgeqn4E+VBDGnxFKh09Vfwp8qVBJETQxIIOxBHv0pzQ5qtmSORurGh3BIPs0/caFqucXt5br+MN79/+qqWbSvPejsUdrwC/mw6foyvuJj4RWjat5zEbCT8vaSBS6PdHVsWVF8tmf7QqNMgIAAPjpr3beJ1mwC2ycjHK8ETuABt/m+Arnr9fCMXGPzWPQowcrXKJF8me0ToPTOw0AGuwGkVIetIggx+vp8auBP0jUgtn1z7hXgZsj07rhGUcC8AAHx7Q+VOcC8R2vxD5VrC2fX+ApxbPrfAUZkh4/JGQOHv+l+IfKnGAafvR+uPlWwLTet/lFOLTd491GOQZhlJgmmTm5n0v5Uhgz+l+Pv8A2a1xZbw91N1TeFLFIMZlfU/1tvXPl6vjQtgiebfjP8NaptNroPjTrbaNloU5cg5mR9TMH0vxn+Gh+qHT0t/XP8Na/Vt6o99II3qj30sch4/Ix1wpy7Pv63h5VLkdlKdqIJGYkgEAtMAeEVqqpj0e799R3lYjRYOsTqJIIE++rhUliV+TOpJSg1bsejYq31uCZT9/Dx+K3/OuH46i3esKeipYeRRoO/jPmNq6zg/GLZw9i0W+0bD2tIMS1okCfJGMeXeK4ToZme3iVbUsGcT5IDXbCMoWlw/z/R4+LsVf9lt3/D+dOnCmM6kQSOWsbH2jWuqsYCVB7wD74NPbwAkjwB/MH8hXb8RU5JxHFY2z1UZiADsTpr3VALynZ1/Evzro+l3CA2FuaegQR7O1XNYLD8NNm11qXFvBYukddlZh94ZWO41gAb1uuscY3kr/AEKi2wpHePeKjLjvHvFUuN8OwoCNg3YNJzhhcOkaMC45EH3juqVcYQo+zWSoMg6FtidttKb63S6j/BSXJNnHePeKYkd494qhi7jXVhlt+YDSPLWs8cMb1/hVx6xNaoiWmxsXL4BiGPkBHvJqI4odzDYagc/b41lrYezczplaAeyw5MCCNfAmDyMHerDcSDD+qZgw3Uj9/wDoGpfUzb8NrEfUv0qjFyQD3gHXcSAYpV6C1VyLgGgY0RqM1bM0ZfGsOWa3lEluxHeSeyPia3+jX0fhry9a5IUpmAjKSToJO47J7uXfUfDVU4i0X0CvmmJggNGnnFeh9GLttnHbkG73AaC2hG3jNed1Ckn4TSLitznOkeKZsTcthcyhipiQWCwIJHIuCY/RqezfKqoCBRGi5cwUFmIAzyYiK0l6n61dYuIDtvbn71w7TrqSPjUWNxNrPpJGW3lIAUEZF5axXi1KLUdTu6eqm7FYY1vVH+Gn8NSrxFj91ef9mn8NMcRa7nn2VJ19nSM/j6PwrHKOzH5DpxRp9FP8K3/DRpxg+rb/AMK3/DTpiLH/ABP8nzqQYjD8jcnxyR+daKh5kOa4Gt8YPq2/8K3/AA1KnHDvktf4Vv8Ahp7d7Dd92PJPnUqXsLrrdjyT5+Vax6fz+5DqLgJeOGCclrT/AIafHSiXjxE9izvGtpPlRh8Nrrcjnou/vqa02EnU3Nx91PnWi6XzM3VXBCOkLR/V2d4/qk+VRjpKx/srH+EnyrWtDBes8Zo9Fd/fRWxw/wBZ/ctWukfJm+oX6TF/240T1dnu/qk+VAeMMf7O1r/wrfyrprVvh+X0mifl3U2Th/rNuI0/l5UfBrkXxK/ScyOJMVLZLWhA/q0jXNuI1qve4mSPRTcHsoomIIGkbxXUxw/K0M2Xs5tBvrH76rW8PgWZQjPJe3EgRq6zr5TUro0mncr4hWfhOP4ZxUqbLi0rNYVLQJN+GhQEZ1U5SQHEGrnQPEE4u/bywCl4gsIMEWyBG3L4GpOCth1skNcQMTYMFGYyLOFB1BA3U1q9GLNkY5zbuKxaw4ICMp5wdTGwPwrd05t2laxx449nqbXCsNNi2e+2n/KKE4OL3gbbfB7fzNaHACPqtn/yxUuKdQ6DmVfu77c71tlIwzDB4/hZsXhyKfyryFRpvXtHGI6i6dfR8K8XXFKC0gNKsuomCdMw8RyqZUrlwqWNRMOrYJnCrnt3AGYKZIMRLZojX1e7wijn7I1jcbT3Hn50+FvOLGIyrKEKpJTMBBn0o7JCknwrN+sjq9WiH/NT/DFTKldI1jUNGNNHXnIjXSgL/pL+H5Gsk43czp7PZRXLhgsRCgDfTQ7R51GSPML1y7BBkN36QKxsNw03QyhgOpZpBbKWTcgN3gg/iobmMBX2r+TUuE4nK9xpgGdfHske0gNVwg47Eylc3MPAVQNgBHupqjweIzICNpMewkUq9OM9EToEaAmnNA1bshAs5Go3GorR6L9Jkz5cwBLAqDpqRkI84y/Gs4mqfBujnW4zmttCLjkchuFB5EkEeEE8q5K+iv2Ktc7z6n9q1wkEE6DU7ljmgfrf60qlxG+VcCYhV8NhH7q1sbdZgOqy+PfA0AXkKy8TgrrGeqLab51HjzPjXizjeN/M7+knGFS0trFUY1p3NHZxrSdTsfgJozw65/u5/wARPnRW+H3J/qDz/tE5iO+sMD4PVzaXK/deoFnGGRqdxSTGmRrUq8PuD/w7f4ifxU/+zXn/ALu/40/ip4GJ1aXl+69SNMYYOtOuLOU6/wCuzUo4e/8AcP8AjT+KkOHNB/o9z8dv+KmlJEupS9tepKcZo/n+6hbGb/rCi+ptDfYXNY+8mun61L6i2v8AR7u86Mn8VWsRnipe7eovrpjf76/vqqmNPfV0YFtf6Pd3B3Tlz9KjXhP/ANLf/Fb/AI6tKb7izKK9r1Kq8QPVnXn+6h+vGF1+9+8VdThfL6piPLMknlI7e1I8LP8AuuJ01Gqaefboaqck5tHj8epSs4v7K5rzT/qosBjCHEHnVk8NMFfq2JEwY7EmOY7Uc6Vrhhn+pv2tD22AYLoROVWlu+BvSjGd0OdWlglbvfjj6g8NthVMgkZgDB5iN4O2g38K0+BXAmMN1QQXtkNJPOFG5/SOlZXC1uBT2GRm1IPf5nQ1spbIOYj0UJJXvlfbG+tdVrSWp4d7x2NzhXE8tm2J2Rfyqe9xGWUzsG+JT5VymHxkIv6o/Ki+va7/AOv9AV130OQ28fxD7G55GvDPr5r0rjXFMmFvN3KQPMjT41570Z4J9ZuMrubSKhYsADoCoI1PcWOvdSubQ2NTA4j/AOX3ydO12dNTJsjSRtIE5TG0/drnLuK+zCgbuT8AP31pB2Xh7eiFa9lgntMYRg2mhACke3flWMw7IMrzJGYTv3e6kzRB/Wjly6gc99dt/dUWcz//AGidCBOa2fAMCah6w+HvpDsE10gH9YfAH51rcHxtq3budcnWdaAqgZQVykMXDmSrSAugOhb25+CwFy/cW3bgsfcBzYnkANSa67hv0e3sYufDtaFlPs0a4zA3Mmj3AFU6F828fCok1sxop4XH2lQAMqgDaZjwk70q02+iPFje7hh53Ln/ALdKtl1CSHZlGaBqImozXoMhDE1t9F8ei9YlxkUGGBZlWTsQCSJ5aVhMaz+M2c1ufV1+dYVVeOpR6cuIt+tbH7a/xUSYi2Nnt6/8QH82rg+BdKpQW7h7a6A+sB++tYcWB2BPkDXFhjwYtyXc6lb6euh8nX50YxCesn4x/FWJgr95LD3ljLBIB1ZlGhIGU7EHQkTyinOKv2rTvC6sBG+5gMAFkqWMTmnWR3VF6f8ABXj5Nz6wnrJ+MfOnGJT1k/GPnWIcRet29kyvcCCSBu2VWPZBCncMW8YjSm+s3ktICoAdwpBGqhti2USDHidd/B/4xXmbpxKeukfrx8Q3wolxKd6fj/nXPXMddW1bDKIedIgr2S2yiVMAkSTtRYzHXFt21ZAAwJIKkEQpYiF1BgHQzpOs0k6bB40dEMQvev4v50QxK96/i/nXOY/HXERFe2NULRl1ECSIUSDpqpnQ7948UxVxAivaUEqTGUTIjswDvqBl313p/wCMHmHTpfHgf2if30YxX6vvPzrk+J4y4uVXtL6EiBOoZRHZ5ywBXfUa03EsZdRgtyygOVSsAGSWUR2Trq3o77a8wJwYPGjrhi/L3n50LX58PJj865bieMdXVXtKDClYEzqBHZ31O24Md+i4njGVyr2lBCqwEKSRtEoSGE6QDIOh3ppwZLxo6DiWOKWWYAErl+8wiWVSSRJAAMnwBrLx3SG5btglbLnQZRcdm5amOcEHX41U4xe6t16y2igroYXcESJBIkaSOXjV7g11Xsoco2g6DcaHTu0prC9gcpR3LVnGgrbYW3hwDoVAEgsB2yPZ3/CobnF8lm8UVsqKZa4VgSIAMGdd4OveK53ivRfENiLl2y1rK0QrM4IOUAwAIGoPPY671zPF+HXbLRecNcYegCWCLoNzz7MacgdTU5auaRk5K1zePSu2Of51IekaesvsIrjMlCbYrRoMtG70i6Qi9a6pDoTLHy1A99c7azLOV2XMIOUkSO4xuPCpopGnYpJIja4xCqWYqvogmQs6mAdBNR3EzEkkkmpppqLDIeqqVsGQgeNCSF1EmBrpy3pVdx2lmwO9Xc+244/ICiwmej9D+CWTYtB+0t5B1uZs2buAA7IU+MnSD4d/h+HIhXKAoUQqqAqgbaKsCvFugPSKGGHc6GTaPc25TyOpHjPfXs/CMZ1iD1hoa4pU8Nxqd3ZkeM6N4e65d0ljEnTkABuO4Uq1wtKpvLk0ufP7GozRE0Br6BmCBao2XMCDsQR76Jmqpj7+VYG7flWUnZFGZhXyOreqwJ7jB1r03ili3e4eSUXNbZTMaw4KnXzRffXmJWvROh97r8LesnUtaaPNALg//WR7a40TP5WaXCbmbB4ayqFbYVrzMGYEqmZJbQbspgAmYNWHxC3cNYtoGVUtNdd5EFX7KsSJLQQpynu86zsBxdgbeHtgAtw9Ss7uylmKD1ZhzprUacSKcKUrr/RLYjvm/esn3Qp0rJxX3BtmnxK6lzC2UXNbRMOzszBYfMSqEnXOpAMeXIaVFxq+t7DIINq3atA5mIyPnAdQ3eSpbQ689qw+IcXZeC2oIbNOHIPLJ1moI7lKe8VodMcd1WCt24Vwz2UI2P2eHw7a+HL20owSHJvUt9MMSLtm0UV0RUQSRo+dwQwImTo5Bnv2ouluLW6lgoerVRZ1YpDZnX7QMNyAWMztvWY+HuYjhVq2HWcodADJ6u0ypd8nWQ0DkY5Cp7/FrycPwt+yF+ybYhWHVEXEUsrDKQeqcH9jmKSigbLXTjEh3w7KerRHw6tmEEloZnBI3ywT4Nr3VD0yxpa5hmDG2qPbLA76qLmYRIgKpB8/CoOmfGbmKfD2ypY9Ql8AADt3LZQJ3A52I25c4qt084pnxfVFYXDJ1rEQAc9tSic9y4HtNUobEuRf6a8SBxGDyEqoa2WB0aCqvngEgiF1PlR9MMdmxmFNslFTIWUhlP8AZa5Y5hgfMCqvSjEG9YwmLyAE50KD7hJV4JI2yW7ia81burR4/ca1i7d2C+KdjZwiiJ0YK95p0hcuUTpMnlSw7aclXKnSfGscbhQjZQjS4YxlPYiYOh3gHmKk6Y3OsxmGyN1SgAkMIgwjZiB3lRHjz3Fc70g40LnELQtISLdzKOYvOHy5hJ7UsTrPM7Vv3EOJ4peYybeHa3bLQO26mEtJ3szTHcATsKMNrfQGyn9K+KLLhgAbfZ1UlZaFHbgGddNSO6r/AEctk4a0RGx3335H31xPTLjQxGJYgzklCwPZaGbVJ+7EAHnE6bV2fRbH2vqdodbbBAhgXQEHmCCZFXCNlYirqVuM9LXw+IyC0HQZdSWUyYJhtV0nu76ybfCm4jfN0MLKFQEzhmJCzPZXUayfnvXbYfEK+istyNSFZW94B0E+dFw09S0ycxBXbkQRIIMzrtVMiLseU8QwLWbhRiCYBBGxB2OsGq1dJ05UdcjDcqwJPpNDekfDUgeVc2aaOhMamNI01MBqanNNQIaas4nFZ8mkBEVN59Hc+0kmPGqxNOppAC6FGDKSCCCCNwRqCPGa9o6FdJBdtpdGhPZugcmEZvZrmHgRXkT28y1pdCeO/VsRlcxauQrzsp+4/sJIPgT3Cs5K6JZ9GKwInvpVzVjibqoUHalXPgKxnjpNRk0RoDXuMkEtGprHv3MzE1cx9/7o9v7vnVEiuWrK7sUDXRdCMYbeJTU5Z1EmDy1HPeueq9wi/luA1iJ7G50ldsLiMLct6G0gKf8Ap3bkDyjSug43ZRrT27PotgWu2gOQfGi4o9mYisPpBZbEnComr3MyL5tdIH510FrqrxxH1cx1Fm9gwe9Eto9m55Z7F0+bUf8ATPsZaWQeF3zlDixeW5aB9EiPq7Me8EkPHOi6dHNavD+6xuU+TYa2F+No1LwkA2cfa+6BatIO4GzeIA9qqfPWq+OXrsVxPDfeugXbX69jK8e221wUCuNhcScPg8Hetgs+HxD5l9Zb1u3edW8DbDit1uHW0u2cKuuGxS4iwkbZHyYnDuTyILrrylqxFs58NibauFDXbbE+raQ3LDN5ZF+HjWhb4uDw201oRd7VjDSZZSWKkn9WxbAnxFFgTA4rx2MN9Z6srez3LFlSuik3He2x/VVmgesvhVPjKhksX27QKBcU3IvgAUyHxc9WfGtrjV03cZewzKIa2mJsIOVy2zXmB5SWe8vklc5w3EI/XYe6wXDYm4LVt9sl6yq5bp/Rf0W8x3UWA0uipz272HvO2Qot93ABNtptvcAnQErcKqObXGqx0ku/0hrwMYq51mHtiezYS29wXbiT3W8qA82LHcmm4YrWb3VMIu4h796+Dulq2t21YT8Xa9g7qt8fAZnuEQbT3BPet5bdz80ufGjcV7GR0U4UDiLQgs2F690HNily5btr59Y1qrXSbjC4GwbdkhrjC4VI77hyXsWfFj9nb/QWdm1vdH2W2mIvMSAXcMw3W2rXr10qfW7Kx+llrgOkGNZ+te5Ae7djKNkSyMq21HqqTlH6tDSZUWc/NCVFFTRQaBW1jbTy0r2DoYuXD3Tz6qPeVHzryK3XrfR94wlw/qj4/wAqaM5nD9K72a+PBfzZvlWNV7j1ycQ3gFHwn99UJpGq2ERTGnmhJpjGNNTmhpCFTimohSAnsXKixtnmKJasBcwikI6zgn0lW7di2l63ce4oylgRqBou53yxPjSrhHsEGKVThQsJvk1FeuQCTyo5rPx1+TA2H5/y299ejOWFAiszSZO5pqVPXGygSKdGg0ooTUgdn0cxRXC3cTBNzDh7WH8buJEKR4ovWN7RQ9FMQLV3qgR1QUW8Qx+++IZbeh/RmB4Bqz+klzqcLhMKNCEOJvcvtL/oA/q2gB7ap8R+ww1uztcf7e73gEZbK+Byy/hmFN7kbnV2fsesBkG7i0TX/hYZ5/zXAKrKhXipvahUFu63iHtKGX2qX9gNH0jvs3VQvWuk3DleGDM0B8vMHJr3T7aDHY0t1GX07y9VqNFKMVdm8ky+yY3JoMwOOYQWTiLU9u4vV21G3V2WWDr6xzR3hT31scM4elu1hrZ9Ky9t7n694G4w9iFV9lcvxoLjEXEWpY2otX1OrZFJFq94gpAY8iPGtl8Syvi3YHKzlrcTqLaqNP2Zj9U0B2J7nFiiYbGMDNsO7tzYJeJRPJlxE+VUMdwdPra4VBmtqt64vcevJFs+xTb91VcUbt7BFTo7X7dwJzW3dm0ikdwKIR4RVnF8Xt21N1DLopwynn9mz5D7snuoGaPDMVaxGJuXE0uWVvWjJJ6y1lK2n9hBB8watcb4qr4XEaQ6XOqP6U9aLTf/AJDL+xXJdCwA11u606+ZYTH+Q1v3XVuuJ0DB4HrBLisW9j3Rr+hQJ6MuWbsIlr13VnA9VrrXfiqR7a8847clwvNV7X6zk3H+LR7K6vi+JZCXtjVbedyTAC/1S+ZMnbXWuGuMSSTqTJJ7ydTQVBdyOKICninAoNA7RgzXpXDuKoOGMTmUm4o2B2V5iDtqNdK1foY6MYXE4O+2Iw9u8wvZVLqCwHVoYBPKSTXb4roXg8mT6soTfKAcvnowq1G5lKWp85426GcsOZ/LSoC1e7XugXDv92Uf4n7rlVn+j7h39zHdDXv/AHKeWylNHiWahmvY3+jvA/3J/wAW9/HUR+jjA/3bj/1bn7zRlseNHkE0ia6j6QOjlnCXLIshgroxbMxbUMBpPga5SoksLsyk7k+Gsl3VBEswUToJYwJPISa6R/o6xo/s0PldtfvIrmcNcyureqyn3EGvZ36aYIkxiE3O63B+a04xxCbZ52eg+NH9hPlcsn/roU6K4tTrh7nsyn8jXpNrpdhfu4q0P2o/OrVvpNh2/wDFWyfB7J/MirdInEzy1+j+In/u938DfKlXqX+2bX9+n/2f4qVTkhiPIp3rIFKlWtbsND0VKlWBYqjfY0qVSB0vSZQ3FyCJHW2BB1ERaER3RpFYnSVycXiCST9o418DA+GlKlR3Ij2D6SOevOv3Vj3Vc4Ox+rXNfRNwr4E29SO6lSpoHsZ3CbrLetlSVlgDBI0MyNORjarfEMW/XWxnaAWgZjA7RXby08qVKmD3LPRa+xxF0liTl3JM6XLce6ufnbypUqARp8FuEOACQJPPuS5FaHD7zHEkEkj6u+hJI1Uk/HWlSoFIn465+q7nXqQfEA3SAfbrXKmlSoCI5p1pUqRZ7B9Cl5hhrwBIHXbAmPQSvRL1KlXVTMKm5nXagalSqyUQmmNKlSGec/S36WG8rv5268+pUq5qvzG8dglqZaVKsygpp6VKpQmCVHdSpUqBH//Z"/>
          <p:cNvSpPr>
            <a:spLocks noChangeAspect="1" noChangeArrowheads="1"/>
          </p:cNvSpPr>
          <p:nvPr/>
        </p:nvSpPr>
        <p:spPr bwMode="auto">
          <a:xfrm>
            <a:off x="0" y="-8223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4" name="AutoShape 10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5" name="AutoShape 12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6" name="AutoShape 14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7" name="AutoShape 16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8" name="AutoShape 18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9" name="AutoShape 20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7180" name="Picture 22" descr="01-05 word bytes b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3419475"/>
            <a:ext cx="5837238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1511300" y="1835150"/>
            <a:ext cx="59055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Bits, nibbles (or nybbles), bytes and words:</a:t>
            </a:r>
          </a:p>
          <a:p>
            <a:endParaRPr lang="en-IE" altLang="en-US"/>
          </a:p>
          <a:p>
            <a:r>
              <a:rPr lang="en-IE" altLang="en-US"/>
              <a:t>A ‘bit’ is a ‘binary digit’ – which can be 1 or 0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z="3600" smtClean="0"/>
              <a:t>Add-On From This Week’s Lecture (4)</a:t>
            </a:r>
            <a:endParaRPr lang="en-US" altLang="en-US" sz="3600" smtClean="0"/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936625" y="1692275"/>
            <a:ext cx="806450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2400"/>
              <a:t>Magnetic drum:</a:t>
            </a:r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IE" altLang="en-US" sz="2400"/>
          </a:p>
          <a:p>
            <a:endParaRPr lang="en-US" altLang="en-US" sz="240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9D1374EA-6253-4E9E-9B94-759AA9571B8D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7" name="AutoShape 2" descr="data:image/jpeg;base64,/9j/4AAQSkZJRgABAQAAAQABAAD/2wCEAAkGBhQSERUUExQVFBQWGBgYFBgVFxQYFhYaGBwYFxcXFxcXHSYeGBwkHBcaHy8gIycpLCwsHR8xNTAqNSYrLCkBCQoKDgwOGg8PGiwkHCQsKSwpLCwsLCwpLCwsLCkpKSwsLCwpLCwsLCwsLCwsLCksLCksLCwsKSwpLCwsLCwsKf/AABEIAMIBAwMBIgACEQEDEQH/xAAcAAABBQEBAQAAAAAAAAAAAAACAAEDBAUGBwj/xABPEAACAQIEAgYGBgYHBQYHAAABAhEAAwQSITEFQQYTIlFhcTJSgZGh0QcUI0KSsWJygsHS4SQzQ1OTovAVVGOywhY0RHOD0xclZKOks/H/xAAaAQADAQEBAQAAAAAAAAAAAAAAAQIDBAUG/8QALxEAAgECBQIEBQQDAAAAAAAAAAECAxESEyExUQRBImHR8BQycaGxUpHB8SOB4f/aAAwDAQACEQMRAD8A8lKwSP8AXhQMKlcbf620/KKjeqGegYbEZ7aP6yqfaRr8amBrJ6M382HA9RmX39of81aorrWqudC1Qc04NDTzSKCBogaAGiFIY9ODQYa6LillI7O4JGaNswE7T7fCNams2i0mQFUSzHZR7NSfAanurPHG17hYaaeaVzEWkQN2rjOSLa7Z43YhZOUHT0gSe6CajwGMuXLqq9kImpcxEKoLNsJ2WN6ylXSV0tB4XwTU01kWb7FWxB0KRmBhc5YwE223MyYjSNq1BjEFq2zSLl4kWkMwIOXMxA2ZgQNtjNJdRG2orElKqw64XMrIT6WZZUsuX0iICkxzEHwqwzAI7kwEie7WdSa0zY2u/L7hYeaU0Nw5UVyDlcSuja6xERoZ/MUTWiMS9ie1KBAwyzKKTvqZadYgUOtFPcQ1Z/HyOpE/3lvYA/eHIkVoMCCQQQRoQdCCNDIrP4+T1IiJ6y3vHfPOtHsTNeFmg1DNFc3oRVFCmmmlTGmIY0iaVNTAYmhJpyaEmmSCTQE0ZoDTEwGqK4tSsaBqZDKrW/ClUpWlQTZHHYi0VLKd1Yj3HL+5ahJ0rT49ai836YDe8Qf8yiswVxNWdiVsb/Q+/wBq4neAw/ZMH/mFdKK4no7fy4i3+lKn9oQPjFdrW9N+E6KewYpE0INS4V4u2z3On/MKtmghbb1HP7LfKpBhrn93c/A/yrtLmIW2Wuu5UQFOZ2ybkiF2zanUCSI7qpnpThwxYXDLRplvEdnQQMsD2b1x57fYxdWxjcD4WbCh2tMc9q6mUW7pcbAlsqkg81B311FTvwQmw2GYXZLglxZcqYXMIJ0ykCNT6RAgitX/ALdYYT2nlVLH7K7sIBPo95A9tVrfTvBokqXyZiJFq56R7ZHa1ntTXLKLk223/W3YWcytcwbs2FPU34tIqmbLAgZi0EEamYmNAKtjhzi9cuZLp6wXCT1bQuYZWUD2ZlJ3nWKlP0iYYFVPWy4Ur9luH9E6kb0m+kTCtnRkusAGzg2kIIXcavr+/lSyla13714FnPgzm4DiWwly0bNzMzhlGX1ZyLJOxG53k7GixnRLEP8AUyti8eoy5hFsELz9J4zA90iI56VrJ9KuGC5urxEBsvoW9yCdus20Ou3KpP8A4uYZY+xxOokdi1O7DX7TQ9k6e3nVKlHl+/8AQs17WKd/gWI+vviGtP8AaIyKJsgFzJfKpfMQVBjntOgNQ2OiWKXD3rZwzvnIyhnsgMoJgMVuCNNGj2VrN9K+Gz5TYvFkLmSLEAoGkqxucwCARvIA3p0+mXD5SeoxGhA1FkHWdh1msRr3aU8qG132+wZsuDHx3QzFvYwyLh3BtMhYZ8OBlBm4Ac8HWMvcBrrU+L6O4t+IW7vU+iqsQbmGDgrmCsq5ycuqg665TtNaT/TRhwAfq+IMzAHUyIMajPpPLvobv0z4cNAw90nQTms5dYPpBjoJ17iDQqcF9/uPNbMrHdD8W99yLQBclwDds5jr2mgNoJPskCs/i/0d464iqLKmHVj9rZGgnvat5/pttAn+i3TBInPb1g7g9xqM/Thbn/ulyOf2iT7BGvvrojUSWFClN9zKbotiT1sIrdUSLgDoSpyh4idTlYHSd++sdWr1TE9NsO3DzjFztbPYgBc6szC3lYFoEMwnXbUTpXlNtYA8q6ISxGlOTlqw6YmlTVZoKmNI0NMBGgNOaE0yRjQ05oTTEwTUbUZoGNMhgzSpEUqRJjdI7XZRxyJX36r8V+Nc/Gsf68K6vitrNYfvAzD9nX8ga5Nxt/rbT8ornrK0jOIkuFWDDdSCPZqPyr0QtOo2Oo8jqK85NdxwW/mw9s8wuU/snL+Qp0nujem9S9TM0Qe4g+7WlQ3tj5VsbHYcf4Y95B1cFkYnKSBmkEaH1u7zNcxYe2+2jDcHQjvrsMSX6626uVQZ89vKp6zMOz2jqpU66b1wfGsOy4+5k7QdusXLMAOZEg7EGa86Dadjz6kb6ld7BDFGLM6kZCRIhAGDN2tcx7J11I2FV7dgMJGxyrcJBgZsrMRzBVhl+EwZra4uDnQ9YUGxEEzrm0AMTpEnkY8DXawMzjrNGBgDN9/telOsAaRECqkKLMdLfZykQD2gsGSzZVeW2gBQdfZualFs6EAF0iNNFNuBbkHQyoBJ98mrfUZvROp8NO2MugkZecHlUgsdrc8idNZ9AAnfc7RvrWZq7FE4cCYHZIKzBlgO2nisuqjwE77UQw3LKImYj1h9oSR+qojz2527doAGG9GCNNshgSs6mY3idDTGwoA7RgSJ39EhtDPeBtM6Uil792Ktu0RDBRmXKZKiAV7KwsQYUKZjU+8r6oIMKIhgNNwCGQHTsyQCY28avfVlzETvmEecM3OeX7qZbSxMjfUkDL21ymdYGhIPcZo1E2iocNyj7xMQNmUBmmNyQBE7VGMNKnSTlUagDUCAug1UAAA1fFpZTUichAMaxKr46ZjPmaexhllgDJgg+Ak6aa7knXvphisrmci5sxOpJJJO5JgkmOczVzhvC3u3Ldm2uZ7rZVB0AgElieQAk+ypcNhRBjuB2jvAGnPT8q7X6OOjhe8MVnIFguoUD0jcSCSeQAO3Pw51BaETleVkdF/2Jt2uGNhcxIk3maPSZSLmx0jshfZO9ea22kCvWsJwoYdcUys7dc9y6+di0MVOiA+ium38gPI7Gw8hXXTNqL0aJKVNSmtToGmmNKaGaYhE0JpzQmmIE0LU5NCaZIJNAaImhJoJYJNKhJp6CQFE6HY6GuMv2ipKndSR7tP+ke+uxDVzfG7UXm/SAYe7X4r8ayrrRMyRnE11HRK/Np19Vp9jD5qa5atnolfi8y+sh96kEfDNWNN2kawfiOsmkRIpgaU10nSa2B4zevBgSqZewCFMxHZbUkTGvdI2qpiQ4uWbjvnaOpfQCYzMpMaSSPyrc6E4ZGW8XKjVAM09zkxHmKsdK0srh1ydVnOItQVL5z2jMg6DQGvMnKEKmG+tzlqQeumhzmOsBkaU6yDOXeYI28YmndVLI3VnUEBsozL3A66CD+Yq21lu0FG8wfEgQaZbNwhdBp6W8MI+HfWkppPc5oxbRRXCjtAIZ1mYg9wHx8qPqh2TkYidJy5ge8+E1oLZaT2Qdo3nTf30Nqw+VfRJBEnSG11HdrtUYorv+DS0n7ZWWz2iMm/3tNRtB5zQLb7H9XAB1SRy3IgR47Vpi0e4RERpvMzO+2nlTmy2WNAdYYFZWTI8BAGXXlPseKPP4ElLj8lA2u0OyJj0pGneI5z58qS2xB7G24kdvx8JED2Vqnc9lRObTT7wgb+qdRHPuqRb3guhJiV7Ay5coEcj2+1OoHiTWKPJOGXBit93sDWOfobbd/dUgtzMKPMHU+a7iPjW0MTDTHNSYZPtMgysrmIZXOpA3Mb70F26Ta6uDsoAzLlGUkl1WM2ZpAJmPgAYo8hhfBjBOURHtzb6+HKrOALLGVrqnrMy9WxABAWSRsdBzmtDEYzPaW31aAqRqCOQMkCJBbNJ79K2OifEUtWmVyoIuMYNsMYKrENy51FScVHcqEJX2MDjOJxHUuOuvEEAGWgEMyggxqQQT76wxXofSvilu5g7wUiSojsKNnU7jwFedKa36aUZJuJ104tLUKlNNTGuo0FNCTSJpE0wGoZp5oTTJBNCxpzQMaYhiaAmiagNBDGilQzTUE3AJrI6Q29EfzU/8w/I1qk1T4smay36MMPYdfhNKqrxZkjmR3Va4PfyX7Z/SAPk3ZP51VYa0JOunsriTs7lpnoppGgtujKrQ3aAP9Zc5gHv8aTqvqn8dz+Kuu51nV9HbVs2FJUz2sxGbUhmHf3AD3VjdL8MLK4fIWEtcftmWMZYJ8iT7zXd8F4dbtYC0xtrIsm6xImSVNzUnfeK8z4piTf+roez1Vsh3P3pYkR36fEmvHVRVKkvJmFRNG3w/E57IZ9oM+QkH8qdWti2mpykgDVeYO5GnKCBUKHJZAUxAGXQnVthAEkyajfFsVWLkTJJgnSQonTkdNYk91YTbcnY2gtEaa5Os37cCdtvL9/s7pjHV9Xp6EjmoMz5xpVQ4g9Y/bIUBiBBgZQASNNYMk6mZA0oFxbdX6bZsxnRs2iyRtP6W22njWd2XZGv2Mw9aNNojlpMz7NPbTA24f1QTm9EzruNY79DWeL5zqM5IhZGUwxIY68pOhHdB9kaYtsrnOx2jskGCxgr57CO6ad2KyNaU7Bg6+joOztuDr7vyp0yS4iCfSOmogd2siefsrJfFtlQ9Y3OTlOsMBLDw9HzM+FSDEHrHGdohoGU5Rop0PeJJ8Z85MT5DCi+9y2LYbKSoOw3nXYDQ9+nhGtGzqLkQSxHpRppOh84/LvFY1vFN1fpvOYbq2bVRA3mPvfCjbFHPbOdiCFkZTBmRJ10kkd8U8UuQwo0WKi5P3iO5jtGm0CYPuHeJ2OAfVi7LdCtcBa4gJMlVVQYXZwIJgzHkZrlsdiCHU5mA5gKToCO7zipL+MNq7buxOUXVj/zEZN/DNPsranPxamVSPh0Oy4ybLWboFlVi25EAD0VJB7Os6A/6M+eoNK9U6TW1GCxBCr/AFTnYcx8q8rbD5YzWwJ1EoBIIkHburs6OtmRbfIRjhCpqHIvqJ+FflTZF9RPwL8q7yxzTGmKL6ifgX5Uxtr6ifgT5UwETQE05RfUT8CfKgKL6ifgT5UyRE0DGnKr6ifgT5UBVfUT8CfKgQxNAT405A9VPwJ8qEgeqn4E+VBDGnxFKh09Vfwp8qVBJETQxIIOxBHv0pzQ5qtmSORurGh3BIPs0/caFqucXt5br+MN79/+qqWbSvPejsUdrwC/mw6foyvuJj4RWjat5zEbCT8vaSBS6PdHVsWVF8tmf7QqNMgIAAPjpr3beJ1mwC2ycjHK8ETuABt/m+Arnr9fCMXGPzWPQowcrXKJF8me0ToPTOw0AGuwGkVIetIggx+vp8auBP0jUgtn1z7hXgZsj07rhGUcC8AAHx7Q+VOcC8R2vxD5VrC2fX+ApxbPrfAUZkh4/JGQOHv+l+IfKnGAafvR+uPlWwLTet/lFOLTd491GOQZhlJgmmTm5n0v5Uhgz+l+Pv8A2a1xZbw91N1TeFLFIMZlfU/1tvXPl6vjQtgiebfjP8NaptNroPjTrbaNloU5cg5mR9TMH0vxn+Gh+qHT0t/XP8Na/Vt6o99II3qj30sch4/Ix1wpy7Pv63h5VLkdlKdqIJGYkgEAtMAeEVqqpj0e799R3lYjRYOsTqJIIE++rhUliV+TOpJSg1bsejYq31uCZT9/Dx+K3/OuH46i3esKeipYeRRoO/jPmNq6zg/GLZw9i0W+0bD2tIMS1okCfJGMeXeK4ToZme3iVbUsGcT5IDXbCMoWlw/z/R4+LsVf9lt3/D+dOnCmM6kQSOWsbH2jWuqsYCVB7wD74NPbwAkjwB/MH8hXb8RU5JxHFY2z1UZiADsTpr3VALynZ1/Evzro+l3CA2FuaegQR7O1XNYLD8NNm11qXFvBYukddlZh94ZWO41gAb1uuscY3kr/AEKi2wpHePeKjLjvHvFUuN8OwoCNg3YNJzhhcOkaMC45EH3juqVcYQo+zWSoMg6FtidttKb63S6j/BSXJNnHePeKYkd494qhi7jXVhlt+YDSPLWs8cMb1/hVx6xNaoiWmxsXL4BiGPkBHvJqI4odzDYagc/b41lrYezczplaAeyw5MCCNfAmDyMHerDcSDD+qZgw3Uj9/wDoGpfUzb8NrEfUv0qjFyQD3gHXcSAYpV6C1VyLgGgY0RqM1bM0ZfGsOWa3lEluxHeSeyPia3+jX0fhry9a5IUpmAjKSToJO47J7uXfUfDVU4i0X0CvmmJggNGnnFeh9GLttnHbkG73AaC2hG3jNed1Ckn4TSLitznOkeKZsTcthcyhipiQWCwIJHIuCY/RqezfKqoCBRGi5cwUFmIAzyYiK0l6n61dYuIDtvbn71w7TrqSPjUWNxNrPpJGW3lIAUEZF5axXi1KLUdTu6eqm7FYY1vVH+Gn8NSrxFj91ef9mn8NMcRa7nn2VJ19nSM/j6PwrHKOzH5DpxRp9FP8K3/DRpxg+rb/AMK3/DTpiLH/ABP8nzqQYjD8jcnxyR+daKh5kOa4Gt8YPq2/8K3/AA1KnHDvktf4Vv8Ahp7d7Dd92PJPnUqXsLrrdjyT5+Vax6fz+5DqLgJeOGCclrT/AIafHSiXjxE9izvGtpPlRh8Nrrcjnou/vqa02EnU3Nx91PnWi6XzM3VXBCOkLR/V2d4/qk+VRjpKx/srH+EnyrWtDBes8Zo9Fd/fRWxw/wBZ/ctWukfJm+oX6TF/240T1dnu/qk+VAeMMf7O1r/wrfyrprVvh+X0mifl3U2Th/rNuI0/l5UfBrkXxK/ScyOJMVLZLWhA/q0jXNuI1qve4mSPRTcHsoomIIGkbxXUxw/K0M2Xs5tBvrH76rW8PgWZQjPJe3EgRq6zr5TUro0mncr4hWfhOP4ZxUqbLi0rNYVLQJN+GhQEZ1U5SQHEGrnQPEE4u/bywCl4gsIMEWyBG3L4GpOCth1skNcQMTYMFGYyLOFB1BA3U1q9GLNkY5zbuKxaw4ICMp5wdTGwPwrd05t2laxx449nqbXCsNNi2e+2n/KKE4OL3gbbfB7fzNaHACPqtn/yxUuKdQ6DmVfu77c71tlIwzDB4/hZsXhyKfyryFRpvXtHGI6i6dfR8K8XXFKC0gNKsuomCdMw8RyqZUrlwqWNRMOrYJnCrnt3AGYKZIMRLZojX1e7wijn7I1jcbT3Hn50+FvOLGIyrKEKpJTMBBn0o7JCknwrN+sjq9WiH/NT/DFTKldI1jUNGNNHXnIjXSgL/pL+H5Gsk43czp7PZRXLhgsRCgDfTQ7R51GSPML1y7BBkN36QKxsNw03QyhgOpZpBbKWTcgN3gg/iobmMBX2r+TUuE4nK9xpgGdfHske0gNVwg47Eylc3MPAVQNgBHupqjweIzICNpMewkUq9OM9EToEaAmnNA1bshAs5Go3GorR6L9Jkz5cwBLAqDpqRkI84y/Gs4mqfBujnW4zmttCLjkchuFB5EkEeEE8q5K+iv2Ktc7z6n9q1wkEE6DU7ljmgfrf60qlxG+VcCYhV8NhH7q1sbdZgOqy+PfA0AXkKy8TgrrGeqLab51HjzPjXizjeN/M7+knGFS0trFUY1p3NHZxrSdTsfgJozw65/u5/wARPnRW+H3J/qDz/tE5iO+sMD4PVzaXK/deoFnGGRqdxSTGmRrUq8PuD/w7f4ifxU/+zXn/ALu/40/ip4GJ1aXl+69SNMYYOtOuLOU6/wCuzUo4e/8AcP8AjT+KkOHNB/o9z8dv+KmlJEupS9tepKcZo/n+6hbGb/rCi+ptDfYXNY+8mun61L6i2v8AR7u86Mn8VWsRnipe7eovrpjf76/vqqmNPfV0YFtf6Pd3B3Tlz9KjXhP/ANLf/Fb/AI6tKb7izKK9r1Kq8QPVnXn+6h+vGF1+9+8VdThfL6piPLMknlI7e1I8LP8AuuJ01Gqaefboaqck5tHj8epSs4v7K5rzT/qosBjCHEHnVk8NMFfq2JEwY7EmOY7Uc6Vrhhn+pv2tD22AYLoROVWlu+BvSjGd0OdWlglbvfjj6g8NthVMgkZgDB5iN4O2g38K0+BXAmMN1QQXtkNJPOFG5/SOlZXC1uBT2GRm1IPf5nQ1spbIOYj0UJJXvlfbG+tdVrSWp4d7x2NzhXE8tm2J2Rfyqe9xGWUzsG+JT5VymHxkIv6o/Ki+va7/AOv9AV130OQ28fxD7G55GvDPr5r0rjXFMmFvN3KQPMjT41570Z4J9ZuMrubSKhYsADoCoI1PcWOvdSubQ2NTA4j/AOX3ydO12dNTJsjSRtIE5TG0/drnLuK+zCgbuT8AP31pB2Xh7eiFa9lgntMYRg2mhACke3flWMw7IMrzJGYTv3e6kzRB/Wjly6gc99dt/dUWcz//AGidCBOa2fAMCah6w+HvpDsE10gH9YfAH51rcHxtq3budcnWdaAqgZQVykMXDmSrSAugOhb25+CwFy/cW3bgsfcBzYnkANSa67hv0e3sYufDtaFlPs0a4zA3Mmj3AFU6F828fCok1sxop4XH2lQAMqgDaZjwk70q02+iPFje7hh53Ln/ALdKtl1CSHZlGaBqImozXoMhDE1t9F8ei9YlxkUGGBZlWTsQCSJ5aVhMaz+M2c1ufV1+dYVVeOpR6cuIt+tbH7a/xUSYi2Nnt6/8QH82rg+BdKpQW7h7a6A+sB++tYcWB2BPkDXFhjwYtyXc6lb6euh8nX50YxCesn4x/FWJgr95LD3ljLBIB1ZlGhIGU7EHQkTyinOKv2rTvC6sBG+5gMAFkqWMTmnWR3VF6f8ABXj5Nz6wnrJ+MfOnGJT1k/GPnWIcRet29kyvcCCSBu2VWPZBCncMW8YjSm+s3ktICoAdwpBGqhti2USDHidd/B/4xXmbpxKeukfrx8Q3wolxKd6fj/nXPXMddW1bDKIedIgr2S2yiVMAkSTtRYzHXFt21ZAAwJIKkEQpYiF1BgHQzpOs0k6bB40dEMQvev4v50QxK96/i/nXOY/HXERFe2NULRl1ECSIUSDpqpnQ7948UxVxAivaUEqTGUTIjswDvqBl313p/wCMHmHTpfHgf2if30YxX6vvPzrk+J4y4uVXtL6EiBOoZRHZ5ywBXfUa03EsZdRgtyygOVSsAGSWUR2Trq3o77a8wJwYPGjrhi/L3n50LX58PJj865bieMdXVXtKDClYEzqBHZ31O24Md+i4njGVyr2lBCqwEKSRtEoSGE6QDIOh3ppwZLxo6DiWOKWWYAErl+8wiWVSSRJAAMnwBrLx3SG5btglbLnQZRcdm5amOcEHX41U4xe6t16y2igroYXcESJBIkaSOXjV7g11Xsoco2g6DcaHTu0prC9gcpR3LVnGgrbYW3hwDoVAEgsB2yPZ3/CobnF8lm8UVsqKZa4VgSIAMGdd4OveK53ivRfENiLl2y1rK0QrM4IOUAwAIGoPPY671zPF+HXbLRecNcYegCWCLoNzz7MacgdTU5auaRk5K1zePSu2Of51IekaesvsIrjMlCbYrRoMtG70i6Qi9a6pDoTLHy1A99c7azLOV2XMIOUkSO4xuPCpopGnYpJIja4xCqWYqvogmQs6mAdBNR3EzEkkkmpppqLDIeqqVsGQgeNCSF1EmBrpy3pVdx2lmwO9Xc+244/ICiwmej9D+CWTYtB+0t5B1uZs2buAA7IU+MnSD4d/h+HIhXKAoUQqqAqgbaKsCvFugPSKGGHc6GTaPc25TyOpHjPfXs/CMZ1iD1hoa4pU8Nxqd3ZkeM6N4e65d0ljEnTkABuO4Uq1wtKpvLk0ufP7GozRE0Br6BmCBao2XMCDsQR76Jmqpj7+VYG7flWUnZFGZhXyOreqwJ7jB1r03ili3e4eSUXNbZTMaw4KnXzRffXmJWvROh97r8LesnUtaaPNALg//WR7a40TP5WaXCbmbB4ayqFbYVrzMGYEqmZJbQbspgAmYNWHxC3cNYtoGVUtNdd5EFX7KsSJLQQpynu86zsBxdgbeHtgAtw9Ss7uylmKD1ZhzprUacSKcKUrr/RLYjvm/esn3Qp0rJxX3BtmnxK6lzC2UXNbRMOzszBYfMSqEnXOpAMeXIaVFxq+t7DIINq3atA5mIyPnAdQ3eSpbQ689qw+IcXZeC2oIbNOHIPLJ1moI7lKe8VodMcd1WCt24Vwz2UI2P2eHw7a+HL20owSHJvUt9MMSLtm0UV0RUQSRo+dwQwImTo5Bnv2ouluLW6lgoerVRZ1YpDZnX7QMNyAWMztvWY+HuYjhVq2HWcodADJ6u0ypd8nWQ0DkY5Cp7/FrycPwt+yF+ybYhWHVEXEUsrDKQeqcH9jmKSigbLXTjEh3w7KerRHw6tmEEloZnBI3ywT4Nr3VD0yxpa5hmDG2qPbLA76qLmYRIgKpB8/CoOmfGbmKfD2ypY9Ql8AADt3LZQJ3A52I25c4qt084pnxfVFYXDJ1rEQAc9tSic9y4HtNUobEuRf6a8SBxGDyEqoa2WB0aCqvngEgiF1PlR9MMdmxmFNslFTIWUhlP8AZa5Y5hgfMCqvSjEG9YwmLyAE50KD7hJV4JI2yW7ia81burR4/ca1i7d2C+KdjZwiiJ0YK95p0hcuUTpMnlSw7aclXKnSfGscbhQjZQjS4YxlPYiYOh3gHmKk6Y3OsxmGyN1SgAkMIgwjZiB3lRHjz3Fc70g40LnELQtISLdzKOYvOHy5hJ7UsTrPM7Vv3EOJ4peYybeHa3bLQO26mEtJ3szTHcATsKMNrfQGyn9K+KLLhgAbfZ1UlZaFHbgGddNSO6r/AEctk4a0RGx3335H31xPTLjQxGJYgzklCwPZaGbVJ+7EAHnE6bV2fRbH2vqdodbbBAhgXQEHmCCZFXCNlYirqVuM9LXw+IyC0HQZdSWUyYJhtV0nu76ybfCm4jfN0MLKFQEzhmJCzPZXUayfnvXbYfEK+istyNSFZW94B0E+dFw09S0ycxBXbkQRIIMzrtVMiLseU8QwLWbhRiCYBBGxB2OsGq1dJ05UdcjDcqwJPpNDekfDUgeVc2aaOhMamNI01MBqanNNQIaas4nFZ8mkBEVN59Hc+0kmPGqxNOppAC6FGDKSCCCCNwRqCPGa9o6FdJBdtpdGhPZugcmEZvZrmHgRXkT28y1pdCeO/VsRlcxauQrzsp+4/sJIPgT3Cs5K6JZ9GKwInvpVzVjibqoUHalXPgKxnjpNRk0RoDXuMkEtGprHv3MzE1cx9/7o9v7vnVEiuWrK7sUDXRdCMYbeJTU5Z1EmDy1HPeueq9wi/luA1iJ7G50ldsLiMLct6G0gKf8Ap3bkDyjSug43ZRrT27PotgWu2gOQfGi4o9mYisPpBZbEnComr3MyL5tdIH510FrqrxxH1cx1Fm9gwe9Eto9m55Z7F0+bUf8ATPsZaWQeF3zlDixeW5aB9EiPq7Me8EkPHOi6dHNavD+6xuU+TYa2F+No1LwkA2cfa+6BatIO4GzeIA9qqfPWq+OXrsVxPDfeugXbX69jK8e221wUCuNhcScPg8Hetgs+HxD5l9Zb1u3edW8DbDit1uHW0u2cKuuGxS4iwkbZHyYnDuTyILrrylqxFs58NibauFDXbbE+raQ3LDN5ZF+HjWhb4uDw201oRd7VjDSZZSWKkn9WxbAnxFFgTA4rx2MN9Z6srez3LFlSuik3He2x/VVmgesvhVPjKhksX27QKBcU3IvgAUyHxc9WfGtrjV03cZewzKIa2mJsIOVy2zXmB5SWe8vklc5w3EI/XYe6wXDYm4LVt9sl6yq5bp/Rf0W8x3UWA0uipz272HvO2Qot93ABNtptvcAnQErcKqObXGqx0ku/0hrwMYq51mHtiezYS29wXbiT3W8qA82LHcmm4YrWb3VMIu4h796+Dulq2t21YT8Xa9g7qt8fAZnuEQbT3BPet5bdz80ufGjcV7GR0U4UDiLQgs2F690HNily5btr59Y1qrXSbjC4GwbdkhrjC4VI77hyXsWfFj9nb/QWdm1vdH2W2mIvMSAXcMw3W2rXr10qfW7Kx+llrgOkGNZ+te5Ae7djKNkSyMq21HqqTlH6tDSZUWc/NCVFFTRQaBW1jbTy0r2DoYuXD3Tz6qPeVHzryK3XrfR94wlw/qj4/wAqaM5nD9K72a+PBfzZvlWNV7j1ycQ3gFHwn99UJpGq2ERTGnmhJpjGNNTmhpCFTimohSAnsXKixtnmKJasBcwikI6zgn0lW7di2l63ce4oylgRqBou53yxPjSrhHsEGKVThQsJvk1FeuQCTyo5rPx1+TA2H5/y299ejOWFAiszSZO5pqVPXGygSKdGg0ooTUgdn0cxRXC3cTBNzDh7WH8buJEKR4ovWN7RQ9FMQLV3qgR1QUW8Qx+++IZbeh/RmB4Bqz+klzqcLhMKNCEOJvcvtL/oA/q2gB7ap8R+ww1uztcf7e73gEZbK+Byy/hmFN7kbnV2fsesBkG7i0TX/hYZ5/zXAKrKhXipvahUFu63iHtKGX2qX9gNH0jvs3VQvWuk3DleGDM0B8vMHJr3T7aDHY0t1GX07y9VqNFKMVdm8ky+yY3JoMwOOYQWTiLU9u4vV21G3V2WWDr6xzR3hT31scM4elu1hrZ9Ky9t7n694G4w9iFV9lcvxoLjEXEWpY2otX1OrZFJFq94gpAY8iPGtl8Syvi3YHKzlrcTqLaqNP2Zj9U0B2J7nFiiYbGMDNsO7tzYJeJRPJlxE+VUMdwdPra4VBmtqt64vcevJFs+xTb91VcUbt7BFTo7X7dwJzW3dm0ikdwKIR4RVnF8Xt21N1DLopwynn9mz5D7snuoGaPDMVaxGJuXE0uWVvWjJJ6y1lK2n9hBB8watcb4qr4XEaQ6XOqP6U9aLTf/AJDL+xXJdCwA11u606+ZYTH+Q1v3XVuuJ0DB4HrBLisW9j3Rr+hQJ6MuWbsIlr13VnA9VrrXfiqR7a8847clwvNV7X6zk3H+LR7K6vi+JZCXtjVbedyTAC/1S+ZMnbXWuGuMSSTqTJJ7ydTQVBdyOKICninAoNA7RgzXpXDuKoOGMTmUm4o2B2V5iDtqNdK1foY6MYXE4O+2Iw9u8wvZVLqCwHVoYBPKSTXb4roXg8mT6soTfKAcvnowq1G5lKWp85426GcsOZ/LSoC1e7XugXDv92Uf4n7rlVn+j7h39zHdDXv/AHKeWylNHiWahmvY3+jvA/3J/wAW9/HUR+jjA/3bj/1bn7zRlseNHkE0ia6j6QOjlnCXLIshgroxbMxbUMBpPga5SoksLsyk7k+Gsl3VBEswUToJYwJPISa6R/o6xo/s0PldtfvIrmcNcyureqyn3EGvZ36aYIkxiE3O63B+a04xxCbZ52eg+NH9hPlcsn/roU6K4tTrh7nsyn8jXpNrpdhfu4q0P2o/OrVvpNh2/wDFWyfB7J/MirdInEzy1+j+In/u938DfKlXqX+2bX9+n/2f4qVTkhiPIp3rIFKlWtbsND0VKlWBYqjfY0qVSB0vSZQ3FyCJHW2BB1ERaER3RpFYnSVycXiCST9o418DA+GlKlR3Ij2D6SOevOv3Vj3Vc4Ox+rXNfRNwr4E29SO6lSpoHsZ3CbrLetlSVlgDBI0MyNORjarfEMW/XWxnaAWgZjA7RXby08qVKmD3LPRa+xxF0liTl3JM6XLce6ufnbypUqARp8FuEOACQJPPuS5FaHD7zHEkEkj6u+hJI1Uk/HWlSoFIn465+q7nXqQfEA3SAfbrXKmlSoCI5p1pUqRZ7B9Cl5hhrwBIHXbAmPQSvRL1KlXVTMKm5nXagalSqyUQmmNKlSGec/S36WG8rv5268+pUq5qvzG8dglqZaVKsygpp6VKpQmCVHdSpUqBH//Z"/>
          <p:cNvSpPr>
            <a:spLocks noChangeAspect="1" noChangeArrowheads="1"/>
          </p:cNvSpPr>
          <p:nvPr/>
        </p:nvSpPr>
        <p:spPr bwMode="auto">
          <a:xfrm>
            <a:off x="0" y="-8223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8" name="AutoShape 4" descr="data:image/jpeg;base64,/9j/4AAQSkZJRgABAQAAAQABAAD/2wCEAAkGBhQSERUUExQVFBQWGBgYFBgVFxQYFhYaGBwYFxcXFxcXHSYeGBwkHBcaHy8gIycpLCwsHR8xNTAqNSYrLCkBCQoKDgwOGg8PGiwkHCQsKSwpLCwsLCwpLCwsLCkpKSwsLCwpLCwsLCwsLCwsLCksLCksLCwsKSwpLCwsLCwsKf/AABEIAMIBAwMBIgACEQEDEQH/xAAcAAABBQEBAQAAAAAAAAAAAAACAAEDBAUGBwj/xABPEAACAQIEAgYGBgYHBQYHAAABAhEAAwQSITEFQQYTIlFhcTJSgZGh0QcUI0KSsWJygsHS4SQzQ1OTovAVVGOywhY0RHOD0xclZKOks/H/xAAaAQADAQEBAQAAAAAAAAAAAAAAAQIDBAUG/8QALxEAAgECBQIEBQQDAAAAAAAAAAECAxESEyExUQRBImHR8BQycaGxUpHB8SOB4f/aAAwDAQACEQMRAD8A8lKwSP8AXhQMKlcbf620/KKjeqGegYbEZ7aP6yqfaRr8amBrJ6M382HA9RmX39of81aorrWqudC1Qc04NDTzSKCBogaAGiFIY9ODQYa6LillI7O4JGaNswE7T7fCNams2i0mQFUSzHZR7NSfAanurPHG17hYaaeaVzEWkQN2rjOSLa7Z43YhZOUHT0gSe6CajwGMuXLqq9kImpcxEKoLNsJ2WN6ylXSV0tB4XwTU01kWb7FWxB0KRmBhc5YwE223MyYjSNq1BjEFq2zSLl4kWkMwIOXMxA2ZgQNtjNJdRG2orElKqw64XMrIT6WZZUsuX0iICkxzEHwqwzAI7kwEie7WdSa0zY2u/L7hYeaU0Nw5UVyDlcSuja6xERoZ/MUTWiMS9ie1KBAwyzKKTvqZadYgUOtFPcQ1Z/HyOpE/3lvYA/eHIkVoMCCQQQRoQdCCNDIrP4+T1IiJ6y3vHfPOtHsTNeFmg1DNFc3oRVFCmmmlTGmIY0iaVNTAYmhJpyaEmmSCTQE0ZoDTEwGqK4tSsaBqZDKrW/ClUpWlQTZHHYi0VLKd1Yj3HL+5ahJ0rT49ai836YDe8Qf8yiswVxNWdiVsb/Q+/wBq4neAw/ZMH/mFdKK4no7fy4i3+lKn9oQPjFdrW9N+E6KewYpE0INS4V4u2z3On/MKtmghbb1HP7LfKpBhrn93c/A/yrtLmIW2Wuu5UQFOZ2ybkiF2zanUCSI7qpnpThwxYXDLRplvEdnQQMsD2b1x57fYxdWxjcD4WbCh2tMc9q6mUW7pcbAlsqkg81B311FTvwQmw2GYXZLglxZcqYXMIJ0ykCNT6RAgitX/ALdYYT2nlVLH7K7sIBPo95A9tVrfTvBokqXyZiJFq56R7ZHa1ntTXLKLk223/W3YWcytcwbs2FPU34tIqmbLAgZi0EEamYmNAKtjhzi9cuZLp6wXCT1bQuYZWUD2ZlJ3nWKlP0iYYFVPWy4Ur9luH9E6kb0m+kTCtnRkusAGzg2kIIXcavr+/lSyla13714FnPgzm4DiWwly0bNzMzhlGX1ZyLJOxG53k7GixnRLEP8AUyti8eoy5hFsELz9J4zA90iI56VrJ9KuGC5urxEBsvoW9yCdus20Ou3KpP8A4uYZY+xxOokdi1O7DX7TQ9k6e3nVKlHl+/8AQs17WKd/gWI+vviGtP8AaIyKJsgFzJfKpfMQVBjntOgNQ2OiWKXD3rZwzvnIyhnsgMoJgMVuCNNGj2VrN9K+Gz5TYvFkLmSLEAoGkqxucwCARvIA3p0+mXD5SeoxGhA1FkHWdh1msRr3aU8qG132+wZsuDHx3QzFvYwyLh3BtMhYZ8OBlBm4Ac8HWMvcBrrU+L6O4t+IW7vU+iqsQbmGDgrmCsq5ycuqg665TtNaT/TRhwAfq+IMzAHUyIMajPpPLvobv0z4cNAw90nQTms5dYPpBjoJ17iDQqcF9/uPNbMrHdD8W99yLQBclwDds5jr2mgNoJPskCs/i/0d464iqLKmHVj9rZGgnvat5/pttAn+i3TBInPb1g7g9xqM/Thbn/ulyOf2iT7BGvvrojUSWFClN9zKbotiT1sIrdUSLgDoSpyh4idTlYHSd++sdWr1TE9NsO3DzjFztbPYgBc6szC3lYFoEMwnXbUTpXlNtYA8q6ISxGlOTlqw6YmlTVZoKmNI0NMBGgNOaE0yRjQ05oTTEwTUbUZoGNMhgzSpEUqRJjdI7XZRxyJX36r8V+Nc/Gsf68K6vitrNYfvAzD9nX8ga5Nxt/rbT8ornrK0jOIkuFWDDdSCPZqPyr0QtOo2Oo8jqK85NdxwW/mw9s8wuU/snL+Qp0nujem9S9TM0Qe4g+7WlQ3tj5VsbHYcf4Y95B1cFkYnKSBmkEaH1u7zNcxYe2+2jDcHQjvrsMSX6626uVQZ89vKp6zMOz2jqpU66b1wfGsOy4+5k7QdusXLMAOZEg7EGa86Dadjz6kb6ld7BDFGLM6kZCRIhAGDN2tcx7J11I2FV7dgMJGxyrcJBgZsrMRzBVhl+EwZra4uDnQ9YUGxEEzrm0AMTpEnkY8DXawMzjrNGBgDN9/telOsAaRECqkKLMdLfZykQD2gsGSzZVeW2gBQdfZualFs6EAF0iNNFNuBbkHQyoBJ98mrfUZvROp8NO2MugkZecHlUgsdrc8idNZ9AAnfc7RvrWZq7FE4cCYHZIKzBlgO2nisuqjwE77UQw3LKImYj1h9oSR+qojz2527doAGG9GCNNshgSs6mY3idDTGwoA7RgSJ39EhtDPeBtM6Uil792Ktu0RDBRmXKZKiAV7KwsQYUKZjU+8r6oIMKIhgNNwCGQHTsyQCY28avfVlzETvmEecM3OeX7qZbSxMjfUkDL21ymdYGhIPcZo1E2iocNyj7xMQNmUBmmNyQBE7VGMNKnSTlUagDUCAug1UAAA1fFpZTUichAMaxKr46ZjPmaexhllgDJgg+Ak6aa7knXvphisrmci5sxOpJJJO5JgkmOczVzhvC3u3Ldm2uZ7rZVB0AgElieQAk+ypcNhRBjuB2jvAGnPT8q7X6OOjhe8MVnIFguoUD0jcSCSeQAO3Pw51BaETleVkdF/2Jt2uGNhcxIk3maPSZSLmx0jshfZO9ea22kCvWsJwoYdcUys7dc9y6+di0MVOiA+ium38gPI7Gw8hXXTNqL0aJKVNSmtToGmmNKaGaYhE0JpzQmmIE0LU5NCaZIJNAaImhJoJYJNKhJp6CQFE6HY6GuMv2ipKndSR7tP+ke+uxDVzfG7UXm/SAYe7X4r8ayrrRMyRnE11HRK/Np19Vp9jD5qa5atnolfi8y+sh96kEfDNWNN2kawfiOsmkRIpgaU10nSa2B4zevBgSqZewCFMxHZbUkTGvdI2qpiQ4uWbjvnaOpfQCYzMpMaSSPyrc6E4ZGW8XKjVAM09zkxHmKsdK0srh1ydVnOItQVL5z2jMg6DQGvMnKEKmG+tzlqQeumhzmOsBkaU6yDOXeYI28YmndVLI3VnUEBsozL3A66CD+Yq21lu0FG8wfEgQaZbNwhdBp6W8MI+HfWkppPc5oxbRRXCjtAIZ1mYg9wHx8qPqh2TkYidJy5ge8+E1oLZaT2Qdo3nTf30Nqw+VfRJBEnSG11HdrtUYorv+DS0n7ZWWz2iMm/3tNRtB5zQLb7H9XAB1SRy3IgR47Vpi0e4RERpvMzO+2nlTmy2WNAdYYFZWTI8BAGXXlPseKPP4ElLj8lA2u0OyJj0pGneI5z58qS2xB7G24kdvx8JED2Vqnc9lRObTT7wgb+qdRHPuqRb3guhJiV7Ay5coEcj2+1OoHiTWKPJOGXBit93sDWOfobbd/dUgtzMKPMHU+a7iPjW0MTDTHNSYZPtMgysrmIZXOpA3Mb70F26Ta6uDsoAzLlGUkl1WM2ZpAJmPgAYo8hhfBjBOURHtzb6+HKrOALLGVrqnrMy9WxABAWSRsdBzmtDEYzPaW31aAqRqCOQMkCJBbNJ79K2OifEUtWmVyoIuMYNsMYKrENy51FScVHcqEJX2MDjOJxHUuOuvEEAGWgEMyggxqQQT76wxXofSvilu5g7wUiSojsKNnU7jwFedKa36aUZJuJ104tLUKlNNTGuo0FNCTSJpE0wGoZp5oTTJBNCxpzQMaYhiaAmiagNBDGilQzTUE3AJrI6Q29EfzU/8w/I1qk1T4smay36MMPYdfhNKqrxZkjmR3Va4PfyX7Z/SAPk3ZP51VYa0JOunsriTs7lpnoppGgtujKrQ3aAP9Zc5gHv8aTqvqn8dz+Kuu51nV9HbVs2FJUz2sxGbUhmHf3AD3VjdL8MLK4fIWEtcftmWMZYJ8iT7zXd8F4dbtYC0xtrIsm6xImSVNzUnfeK8z4piTf+roez1Vsh3P3pYkR36fEmvHVRVKkvJmFRNG3w/E57IZ9oM+QkH8qdWti2mpykgDVeYO5GnKCBUKHJZAUxAGXQnVthAEkyajfFsVWLkTJJgnSQonTkdNYk91YTbcnY2gtEaa5Os37cCdtvL9/s7pjHV9Xp6EjmoMz5xpVQ4g9Y/bIUBiBBgZQASNNYMk6mZA0oFxbdX6bZsxnRs2iyRtP6W22njWd2XZGv2Mw9aNNojlpMz7NPbTA24f1QTm9EzruNY79DWeL5zqM5IhZGUwxIY68pOhHdB9kaYtsrnOx2jskGCxgr57CO6ad2KyNaU7Bg6+joOztuDr7vyp0yS4iCfSOmogd2siefsrJfFtlQ9Y3OTlOsMBLDw9HzM+FSDEHrHGdohoGU5Rop0PeJJ8Z85MT5DCi+9y2LYbKSoOw3nXYDQ9+nhGtGzqLkQSxHpRppOh84/LvFY1vFN1fpvOYbq2bVRA3mPvfCjbFHPbOdiCFkZTBmRJ10kkd8U8UuQwo0WKi5P3iO5jtGm0CYPuHeJ2OAfVi7LdCtcBa4gJMlVVQYXZwIJgzHkZrlsdiCHU5mA5gKToCO7zipL+MNq7buxOUXVj/zEZN/DNPsranPxamVSPh0Oy4ybLWboFlVi25EAD0VJB7Os6A/6M+eoNK9U6TW1GCxBCr/AFTnYcx8q8rbD5YzWwJ1EoBIIkHburs6OtmRbfIRjhCpqHIvqJ+FflTZF9RPwL8q7yxzTGmKL6ifgX5Uxtr6ifgT5UwETQE05RfUT8CfKgKL6ifgT5UyRE0DGnKr6ifgT5UBVfUT8CfKgQxNAT405A9VPwJ8qEgeqn4E+VBDGnxFKh09Vfwp8qVBJETQxIIOxBHv0pzQ5qtmSORurGh3BIPs0/caFqucXt5br+MN79/+qqWbSvPejsUdrwC/mw6foyvuJj4RWjat5zEbCT8vaSBS6PdHVsWVF8tmf7QqNMgIAAPjpr3beJ1mwC2ycjHK8ETuABt/m+Arnr9fCMXGPzWPQowcrXKJF8me0ToPTOw0AGuwGkVIetIggx+vp8auBP0jUgtn1z7hXgZsj07rhGUcC8AAHx7Q+VOcC8R2vxD5VrC2fX+ApxbPrfAUZkh4/JGQOHv+l+IfKnGAafvR+uPlWwLTet/lFOLTd491GOQZhlJgmmTm5n0v5Uhgz+l+Pv8A2a1xZbw91N1TeFLFIMZlfU/1tvXPl6vjQtgiebfjP8NaptNroPjTrbaNloU5cg5mR9TMH0vxn+Gh+qHT0t/XP8Na/Vt6o99II3qj30sch4/Ix1wpy7Pv63h5VLkdlKdqIJGYkgEAtMAeEVqqpj0e799R3lYjRYOsTqJIIE++rhUliV+TOpJSg1bsejYq31uCZT9/Dx+K3/OuH46i3esKeipYeRRoO/jPmNq6zg/GLZw9i0W+0bD2tIMS1okCfJGMeXeK4ToZme3iVbUsGcT5IDXbCMoWlw/z/R4+LsVf9lt3/D+dOnCmM6kQSOWsbH2jWuqsYCVB7wD74NPbwAkjwB/MH8hXb8RU5JxHFY2z1UZiADsTpr3VALynZ1/Evzro+l3CA2FuaegQR7O1XNYLD8NNm11qXFvBYukddlZh94ZWO41gAb1uuscY3kr/AEKi2wpHePeKjLjvHvFUuN8OwoCNg3YNJzhhcOkaMC45EH3juqVcYQo+zWSoMg6FtidttKb63S6j/BSXJNnHePeKYkd494qhi7jXVhlt+YDSPLWs8cMb1/hVx6xNaoiWmxsXL4BiGPkBHvJqI4odzDYagc/b41lrYezczplaAeyw5MCCNfAmDyMHerDcSDD+qZgw3Uj9/wDoGpfUzb8NrEfUv0qjFyQD3gHXcSAYpV6C1VyLgGgY0RqM1bM0ZfGsOWa3lEluxHeSeyPia3+jX0fhry9a5IUpmAjKSToJO47J7uXfUfDVU4i0X0CvmmJggNGnnFeh9GLttnHbkG73AaC2hG3jNed1Ckn4TSLitznOkeKZsTcthcyhipiQWCwIJHIuCY/RqezfKqoCBRGi5cwUFmIAzyYiK0l6n61dYuIDtvbn71w7TrqSPjUWNxNrPpJGW3lIAUEZF5axXi1KLUdTu6eqm7FYY1vVH+Gn8NSrxFj91ef9mn8NMcRa7nn2VJ19nSM/j6PwrHKOzH5DpxRp9FP8K3/DRpxg+rb/AMK3/DTpiLH/ABP8nzqQYjD8jcnxyR+daKh5kOa4Gt8YPq2/8K3/AA1KnHDvktf4Vv8Ahp7d7Dd92PJPnUqXsLrrdjyT5+Vax6fz+5DqLgJeOGCclrT/AIafHSiXjxE9izvGtpPlRh8Nrrcjnou/vqa02EnU3Nx91PnWi6XzM3VXBCOkLR/V2d4/qk+VRjpKx/srH+EnyrWtDBes8Zo9Fd/fRWxw/wBZ/ctWukfJm+oX6TF/240T1dnu/qk+VAeMMf7O1r/wrfyrprVvh+X0mifl3U2Th/rNuI0/l5UfBrkXxK/ScyOJMVLZLWhA/q0jXNuI1qve4mSPRTcHsoomIIGkbxXUxw/K0M2Xs5tBvrH76rW8PgWZQjPJe3EgRq6zr5TUro0mncr4hWfhOP4ZxUqbLi0rNYVLQJN+GhQEZ1U5SQHEGrnQPEE4u/bywCl4gsIMEWyBG3L4GpOCth1skNcQMTYMFGYyLOFB1BA3U1q9GLNkY5zbuKxaw4ICMp5wdTGwPwrd05t2laxx449nqbXCsNNi2e+2n/KKE4OL3gbbfB7fzNaHACPqtn/yxUuKdQ6DmVfu77c71tlIwzDB4/hZsXhyKfyryFRpvXtHGI6i6dfR8K8XXFKC0gNKsuomCdMw8RyqZUrlwqWNRMOrYJnCrnt3AGYKZIMRLZojX1e7wijn7I1jcbT3Hn50+FvOLGIyrKEKpJTMBBn0o7JCknwrN+sjq9WiH/NT/DFTKldI1jUNGNNHXnIjXSgL/pL+H5Gsk43czp7PZRXLhgsRCgDfTQ7R51GSPML1y7BBkN36QKxsNw03QyhgOpZpBbKWTcgN3gg/iobmMBX2r+TUuE4nK9xpgGdfHske0gNVwg47Eylc3MPAVQNgBHupqjweIzICNpMewkUq9OM9EToEaAmnNA1bshAs5Go3GorR6L9Jkz5cwBLAqDpqRkI84y/Gs4mqfBujnW4zmttCLjkchuFB5EkEeEE8q5K+iv2Ktc7z6n9q1wkEE6DU7ljmgfrf60qlxG+VcCYhV8NhH7q1sbdZgOqy+PfA0AXkKy8TgrrGeqLab51HjzPjXizjeN/M7+knGFS0trFUY1p3NHZxrSdTsfgJozw65/u5/wARPnRW+H3J/qDz/tE5iO+sMD4PVzaXK/deoFnGGRqdxSTGmRrUq8PuD/w7f4ifxU/+zXn/ALu/40/ip4GJ1aXl+69SNMYYOtOuLOU6/wCuzUo4e/8AcP8AjT+KkOHNB/o9z8dv+KmlJEupS9tepKcZo/n+6hbGb/rCi+ptDfYXNY+8mun61L6i2v8AR7u86Mn8VWsRnipe7eovrpjf76/vqqmNPfV0YFtf6Pd3B3Tlz9KjXhP/ANLf/Fb/AI6tKb7izKK9r1Kq8QPVnXn+6h+vGF1+9+8VdThfL6piPLMknlI7e1I8LP8AuuJ01Gqaefboaqck5tHj8epSs4v7K5rzT/qosBjCHEHnVk8NMFfq2JEwY7EmOY7Uc6Vrhhn+pv2tD22AYLoROVWlu+BvSjGd0OdWlglbvfjj6g8NthVMgkZgDB5iN4O2g38K0+BXAmMN1QQXtkNJPOFG5/SOlZXC1uBT2GRm1IPf5nQ1spbIOYj0UJJXvlfbG+tdVrSWp4d7x2NzhXE8tm2J2Rfyqe9xGWUzsG+JT5VymHxkIv6o/Ki+va7/AOv9AV130OQ28fxD7G55GvDPr5r0rjXFMmFvN3KQPMjT41570Z4J9ZuMrubSKhYsADoCoI1PcWOvdSubQ2NTA4j/AOX3ydO12dNTJsjSRtIE5TG0/drnLuK+zCgbuT8AP31pB2Xh7eiFa9lgntMYRg2mhACke3flWMw7IMrzJGYTv3e6kzRB/Wjly6gc99dt/dUWcz//AGidCBOa2fAMCah6w+HvpDsE10gH9YfAH51rcHxtq3budcnWdaAqgZQVykMXDmSrSAugOhb25+CwFy/cW3bgsfcBzYnkANSa67hv0e3sYufDtaFlPs0a4zA3Mmj3AFU6F828fCok1sxop4XH2lQAMqgDaZjwk70q02+iPFje7hh53Ln/ALdKtl1CSHZlGaBqImozXoMhDE1t9F8ei9YlxkUGGBZlWTsQCSJ5aVhMaz+M2c1ufV1+dYVVeOpR6cuIt+tbH7a/xUSYi2Nnt6/8QH82rg+BdKpQW7h7a6A+sB++tYcWB2BPkDXFhjwYtyXc6lb6euh8nX50YxCesn4x/FWJgr95LD3ljLBIB1ZlGhIGU7EHQkTyinOKv2rTvC6sBG+5gMAFkqWMTmnWR3VF6f8ABXj5Nz6wnrJ+MfOnGJT1k/GPnWIcRet29kyvcCCSBu2VWPZBCncMW8YjSm+s3ktICoAdwpBGqhti2USDHidd/B/4xXmbpxKeukfrx8Q3wolxKd6fj/nXPXMddW1bDKIedIgr2S2yiVMAkSTtRYzHXFt21ZAAwJIKkEQpYiF1BgHQzpOs0k6bB40dEMQvev4v50QxK96/i/nXOY/HXERFe2NULRl1ECSIUSDpqpnQ7948UxVxAivaUEqTGUTIjswDvqBl313p/wCMHmHTpfHgf2if30YxX6vvPzrk+J4y4uVXtL6EiBOoZRHZ5ywBXfUa03EsZdRgtyygOVSsAGSWUR2Trq3o77a8wJwYPGjrhi/L3n50LX58PJj865bieMdXVXtKDClYEzqBHZ31O24Md+i4njGVyr2lBCqwEKSRtEoSGE6QDIOh3ppwZLxo6DiWOKWWYAErl+8wiWVSSRJAAMnwBrLx3SG5btglbLnQZRcdm5amOcEHX41U4xe6t16y2igroYXcESJBIkaSOXjV7g11Xsoco2g6DcaHTu0prC9gcpR3LVnGgrbYW3hwDoVAEgsB2yPZ3/CobnF8lm8UVsqKZa4VgSIAMGdd4OveK53ivRfENiLl2y1rK0QrM4IOUAwAIGoPPY671zPF+HXbLRecNcYegCWCLoNzz7MacgdTU5auaRk5K1zePSu2Of51IekaesvsIrjMlCbYrRoMtG70i6Qi9a6pDoTLHy1A99c7azLOV2XMIOUkSO4xuPCpopGnYpJIja4xCqWYqvogmQs6mAdBNR3EzEkkkmpppqLDIeqqVsGQgeNCSF1EmBrpy3pVdx2lmwO9Xc+244/ICiwmej9D+CWTYtB+0t5B1uZs2buAA7IU+MnSD4d/h+HIhXKAoUQqqAqgbaKsCvFugPSKGGHc6GTaPc25TyOpHjPfXs/CMZ1iD1hoa4pU8Nxqd3ZkeM6N4e65d0ljEnTkABuO4Uq1wtKpvLk0ufP7GozRE0Br6BmCBao2XMCDsQR76Jmqpj7+VYG7flWUnZFGZhXyOreqwJ7jB1r03ili3e4eSUXNbZTMaw4KnXzRffXmJWvROh97r8LesnUtaaPNALg//WR7a40TP5WaXCbmbB4ayqFbYVrzMGYEqmZJbQbspgAmYNWHxC3cNYtoGVUtNdd5EFX7KsSJLQQpynu86zsBxdgbeHtgAtw9Ss7uylmKD1ZhzprUacSKcKUrr/RLYjvm/esn3Qp0rJxX3BtmnxK6lzC2UXNbRMOzszBYfMSqEnXOpAMeXIaVFxq+t7DIINq3atA5mIyPnAdQ3eSpbQ689qw+IcXZeC2oIbNOHIPLJ1moI7lKe8VodMcd1WCt24Vwz2UI2P2eHw7a+HL20owSHJvUt9MMSLtm0UV0RUQSRo+dwQwImTo5Bnv2ouluLW6lgoerVRZ1YpDZnX7QMNyAWMztvWY+HuYjhVq2HWcodADJ6u0ypd8nWQ0DkY5Cp7/FrycPwt+yF+ybYhWHVEXEUsrDKQeqcH9jmKSigbLXTjEh3w7KerRHw6tmEEloZnBI3ywT4Nr3VD0yxpa5hmDG2qPbLA76qLmYRIgKpB8/CoOmfGbmKfD2ypY9Ql8AADt3LZQJ3A52I25c4qt084pnxfVFYXDJ1rEQAc9tSic9y4HtNUobEuRf6a8SBxGDyEqoa2WB0aCqvngEgiF1PlR9MMdmxmFNslFTIWUhlP8AZa5Y5hgfMCqvSjEG9YwmLyAE50KD7hJV4JI2yW7ia81burR4/ca1i7d2C+KdjZwiiJ0YK95p0hcuUTpMnlSw7aclXKnSfGscbhQjZQjS4YxlPYiYOh3gHmKk6Y3OsxmGyN1SgAkMIgwjZiB3lRHjz3Fc70g40LnELQtISLdzKOYvOHy5hJ7UsTrPM7Vv3EOJ4peYybeHa3bLQO26mEtJ3szTHcATsKMNrfQGyn9K+KLLhgAbfZ1UlZaFHbgGddNSO6r/AEctk4a0RGx3335H31xPTLjQxGJYgzklCwPZaGbVJ+7EAHnE6bV2fRbH2vqdodbbBAhgXQEHmCCZFXCNlYirqVuM9LXw+IyC0HQZdSWUyYJhtV0nu76ybfCm4jfN0MLKFQEzhmJCzPZXUayfnvXbYfEK+istyNSFZW94B0E+dFw09S0ycxBXbkQRIIMzrtVMiLseU8QwLWbhRiCYBBGxB2OsGq1dJ05UdcjDcqwJPpNDekfDUgeVc2aaOhMamNI01MBqanNNQIaas4nFZ8mkBEVN59Hc+0kmPGqxNOppAC6FGDKSCCCCNwRqCPGa9o6FdJBdtpdGhPZugcmEZvZrmHgRXkT28y1pdCeO/VsRlcxauQrzsp+4/sJIPgT3Cs5K6JZ9GKwInvpVzVjibqoUHalXPgKxnjpNRk0RoDXuMkEtGprHv3MzE1cx9/7o9v7vnVEiuWrK7sUDXRdCMYbeJTU5Z1EmDy1HPeueq9wi/luA1iJ7G50ldsLiMLct6G0gKf8Ap3bkDyjSug43ZRrT27PotgWu2gOQfGi4o9mYisPpBZbEnComr3MyL5tdIH510FrqrxxH1cx1Fm9gwe9Eto9m55Z7F0+bUf8ATPsZaWQeF3zlDixeW5aB9EiPq7Me8EkPHOi6dHNavD+6xuU+TYa2F+No1LwkA2cfa+6BatIO4GzeIA9qqfPWq+OXrsVxPDfeugXbX69jK8e221wUCuNhcScPg8Hetgs+HxD5l9Zb1u3edW8DbDit1uHW0u2cKuuGxS4iwkbZHyYnDuTyILrrylqxFs58NibauFDXbbE+raQ3LDN5ZF+HjWhb4uDw201oRd7VjDSZZSWKkn9WxbAnxFFgTA4rx2MN9Z6srez3LFlSuik3He2x/VVmgesvhVPjKhksX27QKBcU3IvgAUyHxc9WfGtrjV03cZewzKIa2mJsIOVy2zXmB5SWe8vklc5w3EI/XYe6wXDYm4LVt9sl6yq5bp/Rf0W8x3UWA0uipz272HvO2Qot93ABNtptvcAnQErcKqObXGqx0ku/0hrwMYq51mHtiezYS29wXbiT3W8qA82LHcmm4YrWb3VMIu4h796+Dulq2t21YT8Xa9g7qt8fAZnuEQbT3BPet5bdz80ufGjcV7GR0U4UDiLQgs2F690HNily5btr59Y1qrXSbjC4GwbdkhrjC4VI77hyXsWfFj9nb/QWdm1vdH2W2mIvMSAXcMw3W2rXr10qfW7Kx+llrgOkGNZ+te5Ae7djKNkSyMq21HqqTlH6tDSZUWc/NCVFFTRQaBW1jbTy0r2DoYuXD3Tz6qPeVHzryK3XrfR94wlw/qj4/wAqaM5nD9K72a+PBfzZvlWNV7j1ycQ3gFHwn99UJpGq2ERTGnmhJpjGNNTmhpCFTimohSAnsXKixtnmKJasBcwikI6zgn0lW7di2l63ce4oylgRqBou53yxPjSrhHsEGKVThQsJvk1FeuQCTyo5rPx1+TA2H5/y299ejOWFAiszSZO5pqVPXGygSKdGg0ooTUgdn0cxRXC3cTBNzDh7WH8buJEKR4ovWN7RQ9FMQLV3qgR1QUW8Qx+++IZbeh/RmB4Bqz+klzqcLhMKNCEOJvcvtL/oA/q2gB7ap8R+ww1uztcf7e73gEZbK+Byy/hmFN7kbnV2fsesBkG7i0TX/hYZ5/zXAKrKhXipvahUFu63iHtKGX2qX9gNH0jvs3VQvWuk3DleGDM0B8vMHJr3T7aDHY0t1GX07y9VqNFKMVdm8ky+yY3JoMwOOYQWTiLU9u4vV21G3V2WWDr6xzR3hT31scM4elu1hrZ9Ky9t7n694G4w9iFV9lcvxoLjEXEWpY2otX1OrZFJFq94gpAY8iPGtl8Syvi3YHKzlrcTqLaqNP2Zj9U0B2J7nFiiYbGMDNsO7tzYJeJRPJlxE+VUMdwdPra4VBmtqt64vcevJFs+xTb91VcUbt7BFTo7X7dwJzW3dm0ikdwKIR4RVnF8Xt21N1DLopwynn9mz5D7snuoGaPDMVaxGJuXE0uWVvWjJJ6y1lK2n9hBB8watcb4qr4XEaQ6XOqP6U9aLTf/AJDL+xXJdCwA11u606+ZYTH+Q1v3XVuuJ0DB4HrBLisW9j3Rr+hQJ6MuWbsIlr13VnA9VrrXfiqR7a8847clwvNV7X6zk3H+LR7K6vi+JZCXtjVbedyTAC/1S+ZMnbXWuGuMSSTqTJJ7ydTQVBdyOKICninAoNA7RgzXpXDuKoOGMTmUm4o2B2V5iDtqNdK1foY6MYXE4O+2Iw9u8wvZVLqCwHVoYBPKSTXb4roXg8mT6soTfKAcvnowq1G5lKWp85426GcsOZ/LSoC1e7XugXDv92Uf4n7rlVn+j7h39zHdDXv/AHKeWylNHiWahmvY3+jvA/3J/wAW9/HUR+jjA/3bj/1bn7zRlseNHkE0ia6j6QOjlnCXLIshgroxbMxbUMBpPga5SoksLsyk7k+Gsl3VBEswUToJYwJPISa6R/o6xo/s0PldtfvIrmcNcyureqyn3EGvZ36aYIkxiE3O63B+a04xxCbZ52eg+NH9hPlcsn/roU6K4tTrh7nsyn8jXpNrpdhfu4q0P2o/OrVvpNh2/wDFWyfB7J/MirdInEzy1+j+In/u938DfKlXqX+2bX9+n/2f4qVTkhiPIp3rIFKlWtbsND0VKlWBYqjfY0qVSB0vSZQ3FyCJHW2BB1ERaER3RpFYnSVycXiCST9o418DA+GlKlR3Ij2D6SOevOv3Vj3Vc4Ox+rXNfRNwr4E29SO6lSpoHsZ3CbrLetlSVlgDBI0MyNORjarfEMW/XWxnaAWgZjA7RXby08qVKmD3LPRa+xxF0liTl3JM6XLce6ufnbypUqARp8FuEOACQJPPuS5FaHD7zHEkEkj6u+hJI1Uk/HWlSoFIn465+q7nXqQfEA3SAfbrXKmlSoCI5p1pUqRZ7B9Cl5hhrwBIHXbAmPQSvRL1KlXVTMKm5nXagalSqyUQmmNKlSGec/S36WG8rv5268+pUq5qvzG8dglqZaVKsygpp6VKpQmCVHdSpUqBH//Z"/>
          <p:cNvSpPr>
            <a:spLocks noChangeAspect="1" noChangeArrowheads="1"/>
          </p:cNvSpPr>
          <p:nvPr/>
        </p:nvSpPr>
        <p:spPr bwMode="auto">
          <a:xfrm>
            <a:off x="0" y="-8223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8199" name="Picture 6" descr="http://rabbit.eng.miami.edu/class/een521/open-magnetic-d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835150"/>
            <a:ext cx="447357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Box 10"/>
          <p:cNvSpPr txBox="1">
            <a:spLocks noChangeArrowheads="1"/>
          </p:cNvSpPr>
          <p:nvPr/>
        </p:nvSpPr>
        <p:spPr bwMode="auto">
          <a:xfrm>
            <a:off x="1008063" y="5724525"/>
            <a:ext cx="38163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The light brown surface had thousands of magnetisable spots – each one could represent 1 or 0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/>
              <a:t>C-T-R Becomes IBM</a:t>
            </a:r>
            <a:endParaRPr lang="en-US" altLang="en-US" smtClean="0"/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655763" y="2484438"/>
            <a:ext cx="67691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/>
              <a:t>Why?</a:t>
            </a:r>
          </a:p>
          <a:p>
            <a:endParaRPr lang="en-IE" altLang="en-US" sz="3200"/>
          </a:p>
          <a:p>
            <a:r>
              <a:rPr lang="en-IE" altLang="en-US" sz="3200"/>
              <a:t>What was IBMs vision?</a:t>
            </a:r>
          </a:p>
          <a:p>
            <a:endParaRPr lang="en-IE" altLang="en-US" sz="3200"/>
          </a:p>
          <a:p>
            <a:r>
              <a:rPr lang="en-IE" altLang="en-US" sz="3200"/>
              <a:t>Were there other companies ‘on the scene’?</a:t>
            </a:r>
          </a:p>
          <a:p>
            <a:endParaRPr lang="en-IE" altLang="en-US"/>
          </a:p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425FA48-5A6D-4C5C-9EE1-91102990F789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6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C7B6F6EF-F703-40B6-8A26-CC8591667841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7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655763" y="2987675"/>
            <a:ext cx="67691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3200"/>
              <a:t>A </a:t>
            </a:r>
            <a:r>
              <a:rPr lang="en-IE" altLang="en-US" sz="3600">
                <a:solidFill>
                  <a:srgbClr val="FF0000"/>
                </a:solidFill>
              </a:rPr>
              <a:t>B</a:t>
            </a:r>
            <a:r>
              <a:rPr lang="en-IE" altLang="en-US" sz="3200"/>
              <a:t> C D E F G H </a:t>
            </a:r>
            <a:r>
              <a:rPr lang="en-IE" altLang="en-US" sz="3600">
                <a:solidFill>
                  <a:srgbClr val="FF0000"/>
                </a:solidFill>
              </a:rPr>
              <a:t>I</a:t>
            </a:r>
            <a:r>
              <a:rPr lang="en-IE" altLang="en-US" sz="3200"/>
              <a:t> J K L </a:t>
            </a:r>
            <a:r>
              <a:rPr lang="en-IE" altLang="en-US" sz="3600">
                <a:solidFill>
                  <a:srgbClr val="FF0000"/>
                </a:solidFill>
              </a:rPr>
              <a:t>M</a:t>
            </a:r>
            <a:r>
              <a:rPr lang="en-IE" altLang="en-US" sz="3200"/>
              <a:t> N</a:t>
            </a:r>
          </a:p>
          <a:p>
            <a:pPr algn="ctr"/>
            <a:endParaRPr lang="en-IE" altLang="en-US" sz="3200"/>
          </a:p>
          <a:p>
            <a:pPr algn="ctr"/>
            <a:r>
              <a:rPr lang="en-IE" altLang="en-US" sz="3600"/>
              <a:t>A </a:t>
            </a:r>
            <a:r>
              <a:rPr lang="en-IE" altLang="en-US" sz="3200">
                <a:solidFill>
                  <a:srgbClr val="FF0000"/>
                </a:solidFill>
              </a:rPr>
              <a:t>B C D E F G </a:t>
            </a:r>
            <a:r>
              <a:rPr lang="en-IE" altLang="en-US" sz="3600"/>
              <a:t>H</a:t>
            </a:r>
            <a:r>
              <a:rPr lang="en-IE" altLang="en-US" sz="3200"/>
              <a:t> </a:t>
            </a:r>
            <a:r>
              <a:rPr lang="en-IE" altLang="en-US" sz="3200">
                <a:solidFill>
                  <a:srgbClr val="FF0000"/>
                </a:solidFill>
              </a:rPr>
              <a:t>I J K </a:t>
            </a:r>
            <a:r>
              <a:rPr lang="en-IE" altLang="en-US" sz="3600"/>
              <a:t>L</a:t>
            </a:r>
            <a:r>
              <a:rPr lang="en-IE" altLang="en-US" sz="3200"/>
              <a:t> </a:t>
            </a:r>
            <a:r>
              <a:rPr lang="en-IE" altLang="en-US" sz="3200">
                <a:solidFill>
                  <a:srgbClr val="FF0000"/>
                </a:solidFill>
              </a:rPr>
              <a:t>M N</a:t>
            </a:r>
          </a:p>
          <a:p>
            <a:endParaRPr lang="en-IE" altLang="en-US" sz="3200"/>
          </a:p>
          <a:p>
            <a:endParaRPr lang="en-IE" altLang="en-US"/>
          </a:p>
          <a:p>
            <a:endParaRPr lang="en-US" altLang="en-US"/>
          </a:p>
        </p:txBody>
      </p:sp>
      <p:pic>
        <p:nvPicPr>
          <p:cNvPr id="10244" name="Picture 2" descr="http://3.bp.blogspot.com/_tPQYjPEIsFM/TUnzhW9ymlI/AAAAAAAAAf8/ja3U6FeRGkA/s1600/Hal9000evenmorediffer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5219700"/>
            <a:ext cx="19812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http://www.rense.com/1.imagesC/2001Title6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39750"/>
            <a:ext cx="417512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35488" y="6372225"/>
            <a:ext cx="1873250" cy="349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E" dirty="0">
                <a:solidFill>
                  <a:schemeClr val="accent6">
                    <a:lumMod val="75000"/>
                  </a:schemeClr>
                </a:solidFill>
                <a:ea typeface="+mn-ea"/>
                <a:cs typeface="Lucida Sans Unicode" charset="0"/>
              </a:rPr>
              <a:t>The HAL 9000</a:t>
            </a:r>
            <a:endParaRPr lang="en-US" dirty="0">
              <a:solidFill>
                <a:schemeClr val="accent6">
                  <a:lumMod val="75000"/>
                </a:schemeClr>
              </a:solidFill>
              <a:ea typeface="+mn-ea"/>
              <a:cs typeface="Lucida Sans Unicode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From Science to Commerce</a:t>
            </a:r>
            <a:endParaRPr lang="en-US" altLang="en-US" smtClean="0"/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C4AF42EB-1E8D-4BA2-B4A9-AF4AE12D37E6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8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1655763" y="2484438"/>
            <a:ext cx="67691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/>
              <a:t>Who are ‘Remington Rand’?</a:t>
            </a:r>
          </a:p>
          <a:p>
            <a:endParaRPr lang="en-IE" altLang="en-US" sz="3200"/>
          </a:p>
          <a:p>
            <a:r>
              <a:rPr lang="en-IE" altLang="en-US" sz="3200"/>
              <a:t>What was UNIVAC?</a:t>
            </a:r>
          </a:p>
          <a:p>
            <a:endParaRPr lang="en-IE" altLang="en-US" sz="3200"/>
          </a:p>
          <a:p>
            <a:endParaRPr lang="en-IE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Microsoft?</a:t>
            </a:r>
            <a:endParaRPr lang="en-US" altLang="en-US" smtClean="0"/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DF71E32B-CD3A-4FD9-8C69-79819E35D766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9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2" name="TextBox 2"/>
          <p:cNvSpPr txBox="1">
            <a:spLocks noChangeArrowheads="1"/>
          </p:cNvSpPr>
          <p:nvPr/>
        </p:nvSpPr>
        <p:spPr bwMode="auto">
          <a:xfrm>
            <a:off x="1655763" y="2484438"/>
            <a:ext cx="6769100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/>
              <a:t>The rise and rise of Microsoft</a:t>
            </a:r>
          </a:p>
          <a:p>
            <a:endParaRPr lang="en-IE" altLang="en-US" sz="3200"/>
          </a:p>
          <a:p>
            <a:r>
              <a:rPr lang="en-IE" altLang="en-US" sz="3200"/>
              <a:t>Is Bill Gates a genius?</a:t>
            </a:r>
          </a:p>
          <a:p>
            <a:endParaRPr lang="en-IE" altLang="en-US" sz="3200"/>
          </a:p>
          <a:p>
            <a:r>
              <a:rPr lang="en-IE" altLang="en-US" sz="2800"/>
              <a:t>“I can see a Mac out of my Windows(!)”</a:t>
            </a:r>
          </a:p>
          <a:p>
            <a:endParaRPr lang="en-IE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273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1_Office Theme</vt:lpstr>
      <vt:lpstr>2_Office Theme</vt:lpstr>
      <vt:lpstr>Information Technology Fundamentals</vt:lpstr>
      <vt:lpstr>Add-On From This Week’s Lecture</vt:lpstr>
      <vt:lpstr>Add-On From This Week’s Lecture (2)</vt:lpstr>
      <vt:lpstr>Add-On From This Week’s Lecture (3)</vt:lpstr>
      <vt:lpstr>Add-On From This Week’s Lecture (4)</vt:lpstr>
      <vt:lpstr>C-T-R Becomes IBM</vt:lpstr>
      <vt:lpstr>PowerPoint Presentation</vt:lpstr>
      <vt:lpstr>From Science to Commerce</vt:lpstr>
      <vt:lpstr>Microsoft?</vt:lpstr>
      <vt:lpstr>Intel – Chips with Everything</vt:lpstr>
      <vt:lpstr>A Good History?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Art Sloan</cp:lastModifiedBy>
  <cp:revision>23</cp:revision>
  <cp:lastPrinted>1601-01-01T00:00:00Z</cp:lastPrinted>
  <dcterms:created xsi:type="dcterms:W3CDTF">2011-09-27T05:12:25Z</dcterms:created>
  <dcterms:modified xsi:type="dcterms:W3CDTF">2016-09-26T16:07:08Z</dcterms:modified>
</cp:coreProperties>
</file>