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1"/>
  </p:notesMasterIdLst>
  <p:sldIdLst>
    <p:sldId id="316" r:id="rId4"/>
    <p:sldId id="310" r:id="rId5"/>
    <p:sldId id="311" r:id="rId6"/>
    <p:sldId id="312" r:id="rId7"/>
    <p:sldId id="313" r:id="rId8"/>
    <p:sldId id="314" r:id="rId9"/>
    <p:sldId id="315" r:id="rId10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8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9EC0D848-2C6A-4A3E-9312-0CFC061ED01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7793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E2B03-8073-41F5-8E34-413DED709D8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475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3C7BA-A3D2-4F53-A9C0-4DD85EBBF01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607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A165-DF78-48CF-B7E0-50EC00F81A7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863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6C963-270C-4689-BD9C-7D5CA14F8DA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0882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804D1-1A47-44DC-A8B2-110B038A02E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4871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91C95-1E00-4ED7-A664-64F33B74C25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215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97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979613"/>
            <a:ext cx="43513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E140B-CA2F-4499-8278-E8C2CC49B9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866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C52C6-27C5-4CBF-B92C-94DC3F431AE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2189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9A6BC-4536-4F70-B303-04F0064A54B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2200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8FEAB-FBDD-49E9-B9D3-73D93EBABAE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6693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A10CC-D84D-4000-BA37-7591760A437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164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F355E-B2B3-4D41-85AE-16774560FF4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907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73E1F-7937-4627-8C1E-D5D647F974C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8154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F3B37-E558-4BE2-95D3-D2AE99F7374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7511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665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665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4AE7B-5961-4CBE-B3FC-9BBC2A5A001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619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7588A-1589-45D0-8896-5E4D5AA7F93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8553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04C77-0AB5-493E-9700-33B158FCE70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3002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EC862-5425-44ED-9195-844282C597B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2898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84375"/>
            <a:ext cx="4062412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984375"/>
            <a:ext cx="4064000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27E71-CECD-409D-872D-CE78A645A18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19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C2CD1-E875-4974-8177-A10980DF3B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7800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D3C17-761A-476B-BF8F-40F519DBC61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87230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5C586-0960-4BDE-9C93-A736E13FB8B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962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A5EFB-548B-4F36-89E1-34EAB8E683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993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7767D-5D8A-41F0-A877-08A4B2DC505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7160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6C4E4-2F26-4315-A1EB-862AB85FAE0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7944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EEBBC-E3DD-4F07-AD05-C03CD455CE0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3240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54038"/>
            <a:ext cx="2159000" cy="6973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54038"/>
            <a:ext cx="6327775" cy="6973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30B96-96A3-40D6-A712-764FABA3E9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86596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554038"/>
            <a:ext cx="8639175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3893F-4D52-437F-B9FB-EBEBF2E1CEA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452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35B87-64A6-4543-8B24-58FECCB1F7C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217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9908A-DA48-481C-934E-7887776116C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74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ABDD9-92E2-4661-96AE-767302D73C0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349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EB189-9CA2-43BF-BD0E-331757DE356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14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1A5EB-21DD-4C36-A143-43653AB6567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91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01EFE-D084-4148-8A33-A7BCDCADE54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656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110B70AB-2410-458B-89D2-3613CD69FA1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534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E6A373CB-CEC1-4130-B2C0-1270B11A88B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8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8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8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54038"/>
            <a:ext cx="86391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84375"/>
            <a:ext cx="8278812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4547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08342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61074F18-7BB1-4751-B703-D13F0293412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mtClean="0">
                <a:solidFill>
                  <a:srgbClr val="276F13"/>
                </a:solidFill>
              </a:rPr>
              <a:t>Information Technology Fundamentals</a:t>
            </a:r>
            <a:endParaRPr lang="en-US" altLang="en-US" smtClean="0">
              <a:solidFill>
                <a:srgbClr val="276F13"/>
              </a:solidFill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911975" y="3059113"/>
            <a:ext cx="1873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3200">
                <a:solidFill>
                  <a:srgbClr val="FF6600"/>
                </a:solidFill>
              </a:rPr>
              <a:t>DT228/1</a:t>
            </a:r>
            <a:endParaRPr lang="en-US" altLang="en-US" sz="3200">
              <a:solidFill>
                <a:srgbClr val="FF6600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7093A78-3514-4CB1-9EF9-A5C5E45DD0FA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52525" y="5112521"/>
            <a:ext cx="7488238" cy="135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en-US" sz="4400" dirty="0">
                <a:solidFill>
                  <a:schemeClr val="accent2"/>
                </a:solidFill>
              </a:rPr>
              <a:t>Tutorial 3</a:t>
            </a:r>
            <a:r>
              <a:rPr lang="en-IE" altLang="en-US" sz="4400" dirty="0" smtClean="0">
                <a:solidFill>
                  <a:schemeClr val="accent2"/>
                </a:solidFill>
              </a:rPr>
              <a:t> - IT for Problem-Solving</a:t>
            </a:r>
            <a:endParaRPr lang="en-US" altLang="en-US" sz="4400" dirty="0">
              <a:solidFill>
                <a:schemeClr val="accent2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27650" y="6443663"/>
            <a:ext cx="3673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dirty="0" smtClean="0"/>
              <a:t>Thursday </a:t>
            </a:r>
            <a:r>
              <a:rPr lang="en-IE" altLang="en-US" dirty="0" smtClean="0"/>
              <a:t>6 </a:t>
            </a:r>
            <a:r>
              <a:rPr lang="en-IE" altLang="en-US" dirty="0" smtClean="0"/>
              <a:t>October </a:t>
            </a:r>
            <a:r>
              <a:rPr lang="en-IE" altLang="en-US" dirty="0" smtClean="0"/>
              <a:t>2016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75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Information Technology and Problem Solving</a:t>
            </a:r>
            <a:endParaRPr lang="en-US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Problems: information requirements for business, other parts of society.</a:t>
            </a:r>
          </a:p>
          <a:p>
            <a:r>
              <a:rPr lang="en-IE" altLang="en-US" smtClean="0"/>
              <a:t>Solving them: using technology – computers, networks, ‘other things...’</a:t>
            </a:r>
          </a:p>
          <a:p>
            <a:endParaRPr lang="en-IE" altLang="en-US" smtClean="0"/>
          </a:p>
          <a:p>
            <a:r>
              <a:rPr lang="en-IE" altLang="en-US" smtClean="0"/>
              <a:t>What other things?</a:t>
            </a:r>
          </a:p>
          <a:p>
            <a:r>
              <a:rPr lang="en-IE" altLang="en-US" smtClean="0"/>
              <a:t> </a:t>
            </a:r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1947B2A-4095-4F37-A99F-60468A75C7B6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2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What Problems Again?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00113" y="1984375"/>
            <a:ext cx="8278812" cy="3956050"/>
          </a:xfrm>
        </p:spPr>
        <p:txBody>
          <a:bodyPr/>
          <a:lstStyle/>
          <a:p>
            <a:r>
              <a:rPr lang="en-IE" altLang="en-US" smtClean="0"/>
              <a:t>Technology changes rapidly.</a:t>
            </a:r>
          </a:p>
          <a:p>
            <a:r>
              <a:rPr lang="en-IE" altLang="en-US" smtClean="0"/>
              <a:t>Industry needs seem to be changing at a quicker rate than ever before. </a:t>
            </a:r>
          </a:p>
          <a:p>
            <a:r>
              <a:rPr lang="en-IE" altLang="en-US" smtClean="0"/>
              <a:t>Still need to gain and maintain a competitive advantage.</a:t>
            </a:r>
          </a:p>
          <a:p>
            <a:r>
              <a:rPr lang="en-IE" altLang="en-US" smtClean="0"/>
              <a:t>Education: teaching technology</a:t>
            </a:r>
          </a:p>
          <a:p>
            <a:r>
              <a:rPr lang="en-IE" altLang="en-US" smtClean="0"/>
              <a:t> in times of rapid tech change.</a:t>
            </a:r>
          </a:p>
          <a:p>
            <a:endParaRPr lang="en-IE" altLang="en-US" smtClean="0"/>
          </a:p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8EF929C3-7983-4788-A2B8-B0B220133768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3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149" name="Picture 2" descr="http://www.internetviz.com/psjblog/wp-content/uploads/2012/08/Fotolia_37703298_XS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140200"/>
            <a:ext cx="26416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How do Technology People Spot Problems?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00113" y="1984375"/>
            <a:ext cx="7164387" cy="5543550"/>
          </a:xfrm>
        </p:spPr>
        <p:txBody>
          <a:bodyPr/>
          <a:lstStyle/>
          <a:p>
            <a:r>
              <a:rPr lang="en-IE" altLang="en-US" smtClean="0"/>
              <a:t>In industry:</a:t>
            </a:r>
          </a:p>
          <a:p>
            <a:pPr lvl="1"/>
            <a:r>
              <a:rPr lang="en-IE" altLang="en-US" smtClean="0"/>
              <a:t>Loss of finance</a:t>
            </a:r>
          </a:p>
          <a:p>
            <a:pPr lvl="1"/>
            <a:r>
              <a:rPr lang="en-IE" altLang="en-US" smtClean="0"/>
              <a:t>Loss of orders/reputation</a:t>
            </a:r>
          </a:p>
          <a:p>
            <a:pPr lvl="1"/>
            <a:r>
              <a:rPr lang="en-IE" altLang="en-US" smtClean="0"/>
              <a:t>Trade press</a:t>
            </a:r>
          </a:p>
          <a:p>
            <a:pPr lvl="1"/>
            <a:r>
              <a:rPr lang="en-IE" altLang="en-US" smtClean="0"/>
              <a:t>Word-of-mouth</a:t>
            </a:r>
          </a:p>
          <a:p>
            <a:r>
              <a:rPr lang="en-IE" altLang="en-US" smtClean="0"/>
              <a:t>OR</a:t>
            </a:r>
          </a:p>
          <a:p>
            <a:pPr lvl="1"/>
            <a:r>
              <a:rPr lang="en-IE" altLang="en-US" smtClean="0"/>
              <a:t>Business system investigation (Business-flavoured systems analysis)</a:t>
            </a:r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000DDEF-669C-45CF-BBF0-E68BCD9F5511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4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3" name="AutoShape 2" descr="data:image/jpeg;base64,/9j/4AAQSkZJRgABAQAAAQABAAD/2wCEAAkGBxMTEhQUExIVFBQUFRgRFRYVFhYYGBcUFhgcFxgUFxYYHSggGB4lHRYVITEiJSorLi4uGCEzODMsNygtMCsBCgoKDg0OGhAQGiwmHiYtLTQsLSwsLDA3LCwsLC4sLi0sLCwsLSw0LSwsLTc3LSwsLS8sLCwsLissNCssNyssMP/AABEIAOQA3QMBIgACEQEDEQH/xAAcAAEAAgMBAQEAAAAAAAAAAAAABQYBAwQHAgj/xABTEAACAQMBBAMHDgoIBAcAAAABAgMABBEFBhIhMRNBUQciYXGBkbIUIzI1U1RzdJKTobHB0hUWFzRCUnKU0dMlM0RVYoKiwiSDhLNDRWSjw+Hw/8QAGQEBAQEBAQEAAAAAAAAAAAAAAAECAwUE/8QALBEBAAIBAgQEBQUBAAAAAAAAAAECEQMhEjFBUQQygZETImGxwUJScaHwFP/aAAwDAQACEQMRAD8A9xpSo7aDV0tLeW4kVmSFd9ggBYgdgJA6+2gkaVBajBqDnNvc20aHiA9tI7YPLLCcD6KjvUWte/LE+O2l/m0FupVQ9R6376sP3eb+bWfUOte/LIeK1kP1y0FupVS/Busf3haDxWbfzqx+DdYH/mFofHZsPqloLdSqTNqOp2kkBupLSaCadLduijljkUyZCsMuVIzjINXagUpSgUpSgUpSgUpSgUpSgUpSgUpSgUpSgUpSgVW+6QudLvvi0p8yk1ZKr3dDH9F33xWb/tmgltKbMMR7Y0P+kV9veKJViOd9kaQdm6hVW4+N189adDP/AA0HwMfoCuPaCxmdo5LcqJAJISzHG5HKF3pF4HeZSiEA88UHXd6tHHII2J3juchkDpH6NM9mWz5jXPda6quY44pJpQ5TcTcBO6iOzbzsq4AlQcTzbFRCaFcukvTMDJvW0KSBsM8NvL0nTMVA3HbekOByI4Vsh0ea2uHmiUzoxYbrSkybrpEC2/Jzw8PInk3DlghYdPvVmjWRM4bPAjBBBKspHUQQQfCK6ajtAs3ihCyY6RmklfdJKhpXaQqpIGQN7GcDOM4qRoKn3RjiG1bsv7T6ZQv21bKqHdXJGmyuOcUlvMP8lxGT9Ga+pu5tpbszNa5LEsT0s/Esck438ddFS77QwLc+pXYxylOkTfG6si9fRueDEdY51JxShgGUhlIyCDkEHkQRzqhXnc1sonNxFEsaQwOUiUNxmw3rrsWJbAxheo5PHhiwdz/2tsvi0XoiiLBSlKBSlKBSlKBSlKBSlKBSlKBSlKBSlKBUdtFYG4tbiAc5oJIR43QqPrqRpQUbQtuLaC3iiu+ltZoo0ikWWGQDeRQpKuFKsDjOQeuu78pGl+/Y/kyfdrp1HbG0hJEnT5HZaXTDyMIt0+euL8oVl1JdHxWdz/LorZ+UfS/fifJk+7Wfyi6Z76B8SS/crX+Ptt1W96fFZXH3Kfj5b+9b79xuPu0Gz8oendU5PiimP+ysHuhWPU0zfs205+pK+Px/tfcbwHs9RXGfQrP4/wAHvW//AHK4+7QQ+120A1C1ks7SC6aS4KR7z28scaLvqXd3kUAAKD5cV6IowMdnCoHRNsLS6kMUchWYDJhljkikx2hZAC3kzU/RHHrP5vN8E/omozYD2tsvi0XoipPWfzeb4J/RNRmwHtbZfFovRFBP0pSgUpSgUpSgUpSgUpSgUpSgUpSgUpSgVWe6VM6aXePG7I6wllZSQQQQcgjlVmqq91I/0Te+GEjzkD7aCzQNlVPaAforZWuAYVR2KB9FRuo6gYriPeYLCYJ3cnkGjMbA5/ZMh8lBLUqqX+0J6RZInLQBbZjuLvb/AKpkZeAA3shVUgDj31c+o7Qy9BKY2ZJXujBD0kLkoqospDRAbxyqt1fpA8qC50qqzOZ3s5UmnRLkksivuhQIWfdwBkEMvHwg1aEXAA4nAxk8T5TQVPugIqmxnx38V9CoPXiYmJhnsO/yq3VT+6kxWzRlXeZbu0ZVyBkidMDJ5Z5VuXX9Q/uhx47qD7KCe1n83m+Cf0TUZsB7W2XxaL0RVQ1bXb8XvRdCQk1s7zQPKkghjUFfVCsgymTw3TneI4eC37Ae1tl8Wi9EUVP0pSiFKUoFKUoFKUoFKUoFKUoFKUoFKUoFVjulxM2mXe6pYiPfwOZCMHP0Kas9YI7aDn067SWJJI2Do6hlZTkEEV8ajpkU4USpvBGEi8WHfDt3SMg5wVPA9YqAm7n1iWLIkkBY7zep5pYQSesqjAfRXwdi4Ryvr5f+rf7aCbg0C3Tf3UPrkwuW75z66pDKRx70AqDujhxPDia6F02ISdJu9+W385PsigjzjOPYqBVa/E+Hr1C9/ezT8T4Pf97++NRVlj02Jd3CY3HeVeJ4PJvb7Dj1778OXGuuqf8AihD1ajej/qz9tZGyKdWp3/70Pu0R9d0rjb26db31oAO3EysfoBNW2q1pmxttHKs5ea4ljyUeeZ5dwkY3lUndBweeKstBwaxGOgnbAyYXBOOJAU4BPlNR+wHtbZfFovRFSes/m83wT+iajNgPa2y+LReiKCfpSlApSlApSlApSlApSlApSlApSlApSlAqud0O9kh066lhcpIkeUYcwSwGRnx1Y6q3dP8Aay5/ZT/uLQSV7s9bT99NHvsQMnecdXgNR/5PtN67VT42c/7qssfIeIVBa9fi3nilcno+hnjKj9KX1t41A62ISQDx0HOe57pnXZRHxgn6zWPyd6X7wg+TUfdaw0sgni3vW2tIeiLbpWaWZhNC/HGQDGDnOCK5rhZJLgCSGN29UXCdFLOVQM0MMiYcI2TuKxA3etqKmfyd6X7wg+RWR3PdM6rKIeLeH1GonXSRebgTdHR2qrcdIQlsd+THLid7AHEBTjDEZGZXYmAhN4xKpw0e+JndnKuVbfQqAhyvaaCG2w2St7WznubTpbee3jaeNo5ZAMoN7dZCxVlOMEEcjV6spS8aMebIrHxkA1F7bQh9PvFPI28o/wBBqB0bbyIW8INrfsREgJWznZSQoBKsFwR4aItus/m83wT+iajNgPa2y+LReiKqmobeyG4MBtpuguYXEfSQvFLG6od4srHv06yRjd8NWvYD2tsvi0Xoiip+lKUQpSlApWM1zXupQwjMsqRj/GwX6zRa1m04iHVSoFtsrEf2lD+zvN6INF2xsT/aUH7WV9ICs8de7v8A8mv+y3tKepXHZarBL/VTRyfsupPmBrrzWs5cLVms4tGGaUpRClKUClKUCqt3UR/RV7xxiEsPGpBH0irTXFrWmJcwSwS53JUMbY4HDDmD2jnQdFs2UU9qg/RX1JErY3gDghhkA4I5Edh8NVJNI1eIBYr+3mUDC+qLZt/A5bzRyDePhwKyYtc910z5m5/mUFpW1QZwijebpDhRxfh357W4Dj4BXzdWMUqlZI0dSQSHVWBI5EgjjVYEOue66Z8zc/zKz6l1s/2nTx4rec/XLQWaKyjVd1Y0Vd0JuhQBujOFxjGBk8PDWuLS4FlMywxrK2cyBFDnPPLAZNV38Hayed9ZjxWjn65afgnV/wC87ceKy/jNQTW1CZs7kdsEvoGtex771jaEddvEf9AqGn2Z1CZWjuNUzG43XEFskTFTwK75ZiMjhVqsrVYo0jQYSNQijsVRgDzCgjtY0yLE9xuevG2eHfJJIjAZt0A8BxOTjnw7K0bAe1tl8Wi9EVJ6z+bzfBP6JqK7n7D8G2XH+zxeiKCw0pSgVy6nqEcEbSysFReJJ+gAdZPIAc61zatCs6W7SBZpFLohyC6jnukjDEdgOarmozLLeSNIpeKx6IJEMd/dzY3DxIBIDKBngC2eFZtOOTtoacXmZt5YjM/bb+ZnH9umMXl53xZrK3PFVXHqlx2sTkRDlwGT4qkLDZm1iO8sKs/XJJ65IfG75NbpdUKopaCQSO/RpEDGWY4LZDb26BuqxySOXbgVmz1dJCi7rqzb4KsBlGjxvK2CePfAjGQQc0isdWreJvMcNPlr2j89Z9XeiAcgB4hijxg8wD4xmuSTUlAnOGPQDLAY4+tiTvePYRzxxrjuNbdXVRazP0mShRocMAN4+ykBHA9dafPlsvtnLSXjJbRMf1t0BvIwwR564G0KeHjaXL8P/BuCZYz4A579PHk+Ku+XWwN8CNy6yJCE73LSPGsmAc4ACsSTn9E860y7SxxqDMrxnp/UzjgwjfcMgdmHDo90A73UG44wcZmsO9fE6tYxnMdp3j2l9aLroldoZEMNxGMvExByvukbfpp4fPUzVR20lAVrhARNYmOYNw7+KQ4dM/qkBhx6xVsQ5AI5HjSsznErrUrw11KRiJzGO0xjPpvGPb6vqlKVp85SlKBURtZrBs7Oe5CBzChfdJwDjHDODjnUvVV7qZ/om9+BP1igmNRjuXUG3lijOMnpImkyT4VkXHmNQptNZ6rqx/d5v5tWmD2K+IfVXw10okWMnv2VpAO1UKhjnwF189BWhb6z7vYH/lTD/fTo9Z90sD/kmH21YLjUo0dY2bDNjAwf0m3FyeQyeA7cGsQ6nE0rRBvXFzkYI9iFLYJ4HHSJnHLeFBAdHrJ/TsB/lmP209Taz74sfmZvr6SrLaXSyrvocqSwB48d1ipxnqyDx663UFK1LXNRsk6a7itpbZComeBpFkRGYL0gRgQwGckZ5VdAc8RUFt5EG068U9dvL6Brv0KTetoD2wxnzoKD71n83m+Cf0TVF2Q7n2mzWFrJJaKXeCN2YNIpLFQSe9YVbtV1OFluYBIvTJAztHnvgrKcNg8x4RWjYD2tsvi0Xoiio9e5ppw9hHMn7N1dD/5az+Ty090vP3y5+/VupRHn+q9zSOSW33Zp+hifpZOkuJ5XJXG6kQdsR5PNhx4ADtHfegw3s6GNJEv1RlEh3UaSMbjxE7p74phgCOODxFXGuHWdLjuYjHIDg8VYHDI49i6HqYdtZtGeTvoalazMW8sxifvn0mEVb6ZMgV1VcrM0iwmRmVYmj6MoJCOBz3+MY4lfDX1HYXCOs+4jyM0jSIHKqu+qKoVyvfbqxKDwGck+CtEerzWneXql4xwW7jUlcdXTqOKHtYcPFU7banDIoZJo3U8mV1I84NItEpqaF6b846THKf8Adp3Rd/Y3DdJuKg9UwiKQFz60+CvSKd31wbrcu99gO04kJbI9JAwxuxBwc8+KhRjzVpv9o7SEqJbiOMvndDMBnHPHnHGsfjPZe/Lb56P71OKO7MaOpaMxWfaWifS5RJJKm6WE6XEakkBgIBA6scHdJG/g8eqg0uR2WSQIGNwJmUHIWMRGIJnA3jxyeA9kR1Vh9sLPkk3Sn9WFXlP+gGtDaneT8Le2Nup/8W74EDtWBSST2bxFOOOjrHhdX9UcMd7bff8ACD1zTnVpLNGDC7EMMIHForeN3eUv2Ku9uqesEDqr0BRgVFaJoSwFnLtLNJ/WTSYLN/hGOCqOpRwqWpWJ5ymtevDGnTeIzv3mcZ9Nox7/AEKUpWnzlKUoFVXuoDOl3Q7UUed1FWqoTbbS3ubG5gj/AKySIhM/rjvlGeriBQTEXIeIVD7QW0+/FLbqGkVZIOJACLNunpSD7IK0aEgcSOVROn90Oz3FE7vbTAASRzRSqUcDvhvFd0jPWDXYO6Bpnv8At/LIB9dBxfgm6lEjSgrKJLWFZFMYLx283SNcqOIXPSOd0jPe4weGdl3oEwiuFRpDKZ1kt595BIpkjjjkcnAGF7/K44gduK6/x80z3/bfOr/Gh290z3/bfOr/ABoqds7ZYkSNBuoihFHYqjAFbqrR2/0v3/bfOLWD3QdL9/2/yxRHdtgubG7H/p5fQNVjQNiEktoH9Xaku/DG26t7KFGVBwoHIeCvravbW1ntZoLOVbm5nQwRRxZY70ne7zEDCqASST1Crnpdp0UMUXucax/JUD7KKomrbA4nW46eZo7aCRgZZ5JJZJCD3hZvYxgAEjPfE44DnZtgPa2y+LReiKk9Z/N5vgn9E1GbAe1tl8Wi9EUE/SlKIUpSgo+3WqzRzJEiswePeAXt3iCT5N2qBd2Mrv3tqySE+yTMXHtZwQPPV+2mvne8EUYB6OPDEnHFuOM+bhUTcvcjOId4eBlJ+vNefq73l6/h7WpSMbPLrq4kS5BkuJN+E4JLCQgg4O4zDkcDj9deq7M2aXHA3kgOARhLcE55jJjzURa3lsG3biEKTwIkXn4Dkcaxf6taQSR+p+G9neVSSoHaB1fVW/iROJWnxKcW/PriHpFls3HGcma5c/4p5APkIVU+apoCofZO+6a3VickEr5M5H0EVM19dMYzDzNa97W+ec4KUpWnIpSlApSlApSoHby+lg0+6mhbckjiaRGwDgrx5HhyzQS1xcRDg7oPAxX7a0Ztj7gfkGuaTQbO4UPLawSF1DEtEhJyM5zjNcTbAaWf7Bb/ADa0EoYbX9WDzR06O07IPNHUV+T7S/eFv8gUHc/0v3hb/NiglS9oOuAfN0Wa16mg88dRg2D0z+77b5pf4Vk7B6Z7wtvml/hQTEE0G9hGi3jwwpXJ81ddec7ebLWVtarLb2sMMy3NruSRoFZSbhAcEdoJHlr0ag49Z/N5vgn9E1GbAe1tl8Wi9EVJ6z+bzfBP6JqM2A9rbL4tF6IoJ+lKUCviVwoLHgACT4hxNfdQ+1lyUtnxzcdHns3uBPmzUtOIy1WOKYh5Tq2uP0zOgLM7k4HHmeA+oeSpAXt+ACbdjkZ70qfP31cSW6xbzD2R5seOB2AdVak2sYZVcuR18q8yJexjEbJVtQMoK3VrIF55MZ709TBhyrk1HR7IkSxuXkduKlwQe1vAa02m2kuRhAc9p6vDwqw2+oSTDv41Qc8jJbyEAbtbidsJMdVg2FYKrx+JwPoP1Dz1a6p+yUH/ABDsDwVMfKPD0TVwr7NHyPN8REfEnBSlK6uBSlKBSlKBVc7ow/ou++LS+gasdV/ugLnTL/4pOfNGx+yglNHPrEPwSeiKjNevxbzwyuT0fRTxlR+nKejeNQOtiEkAHaakNAfNtbnthjPnQV2SRBsZAOCGGQDgjkR4aClXWsNLIJ4t71trSHoy26VmlmYTQvg43gDGDnOMVpvTI7qJIY3b1e6tFLKRGA1oXTLhD4Md7zNXlbZBnCKN5ukOFHF+HfntbgOPPgK+bizjkUq8aOreyVlDBscsgjB5CgqzzPBdPIvGGO2t1lhQllWMtKDKnDJKFfKu9wyAKmdkn3rO3IOQYlZT2qRlSPJipC2s44xuxxoigYARQoAyTjAHLLE+U1sijCgKoCqoCgAAAAcAAByFBUu6w27psj+5zW0nDsW5jrY23AHPT9SH/SMfqJr77qEW9pV6OyFn8qEOPpWrHZyb0aMf0kVvOAaDzrVds5zddAsExhuYJPW5YTFJDuod6bJPfR8s5xg8jyFWzYD2tsvi0Xoiu3V7RBHcSBF6RoGQvgbxRVYhS3PAJJx4TXDsB7W2XxaL0RRVgpSlEKq3dEhc2wdeUb7zj/CQRnyEjz1aa0X1sssbxt7F1KHxEYrN68VZhuluG0S8blsemTGGZiMhQWAHhJ3sCq5HpskMm6V4Z6uXiq1K0lvM8MjHKMR4x1EeAipGRFkweGededHZ7HPdSrOArIwwTg5HiPGrZb3W6o4+Qrx84B+mtV3p3EMOzdIHMjqrguekXgiDjwGCd7NNycYegdz594TuOWUTq5qCTy/aFXCoTZCwENsiZBc9/KeGekbiQcdnAVN16GnGKxDyNW3FeZKUpW3MpSlApSlArRe2qyxvG4ykiNGw7VYYI8xrfXNqN6kEUk0rbscSNI7YJwqjJOBxPAchQVax0jVbVFihuba4hjASPp43SUIOCqzxsQ2BgZwK39NrPuNj85N92u+61e5ADQ2fToyh1ZZkQlSMglXAI4HlXB+Ml916RN5J4PvUUzrJ6rBfLOf4U6PWf19PH+Sf+NPxkvurSJvLPB96n4e1I+x0k/5rqIfUDQYMOte66eP+XcH/AH1j1NrXvjTx4oJz9ctY/DOrHlpUI8d8v2RU/Cusf3bbfvp/k0HPf7L6hdIYbu/i9TvgSxwWxRnQEEoJGkJXOME45Zq6ooAAHAAYHiFU6fa26t8PfWAggLrG00VwsyoXIVWdd1SF3ioyM86uVEces/m83wT+iajNgPa2y+LReiKkta/N5/gpPRNRuwHtbZfFovRFBP0pSgUpSgpndB2aM69PCMzRjBUfpoOPDwjj/wDsV5vp+qENg8K96rxvuiWsQvHEYwcBn7N8jJx5MHymvk19OI+aH3+E1p8ktolBGQ3GrJstpZYidxwHBB4es+T6/FVU2K0OSd95iVhU8T1uR+iPtNelatqEdrbyStgJEmceLgFHjOB5auhp53lrxWvERw1ec7Q7ZNYau/Rnfi3I0nj6icZ4f4gGHHyV61p19HPEksTB0cbykdh+o+Cvyff3rSyPK5y8jF2PhJzU9sXt1cae/enpIWOXiY8D2sp/RbHXy7a+zDzuUP03SozZ3XYbyFZoG3lbgR+krdaMOoipOshSlKBSlKBVW7p5P4KvADgtHufLYL9tWmqr3Uvaq98EWR4wwI+nFBZrdAFUDgAoA8QFcl1qKpMkTDG/HJKGJAA6MoCvHt6QeauuD2K57B9VcOoaRHNLE8iq6xrIu46BgS+533HkRuHq/SoIWLaSaSJrmJIxDDHHLKrbxkYtEs7rGwIC7qSLgkHeORw51M2Oqh4XlYboRpgRnPewuy73lCg+WomLZR1iaBJwsEqCOZOi74qFEfrb7/reY1RDwb2ORgmvnVdjelaRluHj3idwBciNZQFuFxkb3SKOZ9ieIzQWLTpmeKN3UKzorsoOQpYAkAnnjNdNYUVmgqHdaQnSbvHUsbnxLKjH6AatqNkAjkRnz1Wu6b7VXvwDnzVx2nc9snRGcXDkqrd9d3WOIz1SUEjq+0EJa5tCWSYW7uodd0SKUOTEx4Pjkccq+9gfa2y+LReiKi5O57btcxSEYhgQ7kWZGZpW4GR5GYnAGMKOvJJ6qten2SQxJFGu7HGojQZJwqjAGTxPloropSlEKUpQK802w0uP1SWfJLNvkDhnHUT1cq9Lrwq62zWW/uYp3CL0zJA7exG4dzo27Ad3IbqJ41i9cw3p24bPQdPuRugAgADAA4ADsAFeb91ravpGWzjbKxnfmI636k8nM+Ejsr717aIWsTKo9fJwhz7H/ERyI/8AqvMJJSSSTkkkknmSeJNa084Lc327VpDVhpK1k10jm525LNsbtbNp84kiOUOBJESd2RfsYdRr9LbOa7DeQLPA28jcCD7JWHNGHURX5EBq0bB7ZS6dOHXLxPgTRZ9kv6w7GGeB8latXLnWcP1PSuDRNYhu4VngcPG44HkQetWB4qR1g131ydSlKUCoPbfS3ubC5hjx0jxnczyLqQyg+MgDy1OUoKhY90Kx3FFxN6llAAeG4DRurDgR3w4jPWK6fyg6X7/t/nBVikhVuaqfGAa+fUkfuafJH8KCvHuh6X7/AIPl0HdC0zqvYT4iT9Qqw+pU/UX5IrPqdP1F8woK7+UDTffaHxK5/wBtY/KDp3vj/wBuT7tWToV/VHmFZ6Mdg8woKBtftdb3dncW1qs1xNPE0MaxwS43nG6GZyoVQM5JJ5Cr3YxFY41PNUVT4wADW4Cs0ClKUClKUClKUCvy13SNGNvf3CEYBkMi560k78Y7eePIa/Utef8Ade2OF5bdNEv/ABFuCVAH9ZHzaM+HrHh8ZqxLNo7PzlPMzY3mJwAoyc4UchWkvWyQc+0cMVoY1rDHFLJesB61l6IeNXZd23frAasNWFoi2bB7aTabNvpl4nIE0WeDj9Ydjgcj5DX6c0LWYbuBJ4HDxuPKD1qw6mHWK/HINWjYTbOfTZt+Pv4mI6WEnvXHaP1XHUfIeFJjKxOH6upUbs/rcN5As8D7yN51Yc0YdRHZUlXN0KUpQKUpQKUpQKUpQKUpQKUpQKUpQKUpQKwaUoPDO7xs5bwmK4iTckmZlk3T3rEDIbd6j4q8bkpStxyc7c2kisx86UqNNjGsClK1DIDX1EaUodF/7jmuTQajDCjetXLdHKh4g4UkMB1MMc6/TIpSs25tV5P/2Q=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4" name="AutoShape 4" descr="data:image/jpeg;base64,/9j/4AAQSkZJRgABAQAAAQABAAD/2wCEAAkGBxMTEhQUExIVFBQUFRgRFRYVFhYYGBcUFhgcFxgUFxYYHSggGB4lHRYVITEiJSorLi4uGCEzODMsNygtMCsBCgoKDg0OGhAQGiwmHiYtLTQsLSwsLDA3LCwsLC4sLi0sLCwsLSw0LSwsLTc3LSwsLS8sLCwsLissNCssNyssMP/AABEIAOQA3QMBIgACEQEDEQH/xAAcAAEAAgMBAQEAAAAAAAAAAAAABQYBAwQHAgj/xABTEAACAQMBBAMHDgoIBAcAAAABAgMABBEFBhIhMRNBUQciYXGBkbIUIzI1U1RzdJKTobHB0hUWFzRCUnKU0dMlM0RVYoKiwiSDhLNDRWSjw+Hw/8QAGQEBAQEBAQEAAAAAAAAAAAAAAAECAwUE/8QALBEBAAIBAgQEBQUBAAAAAAAAAAECEQMhEjFBUQQygZETImGxwUJScaHwFP/aAAwDAQACEQMRAD8A9xpSo7aDV0tLeW4kVmSFd9ggBYgdgJA6+2gkaVBajBqDnNvc20aHiA9tI7YPLLCcD6KjvUWte/LE+O2l/m0FupVQ9R6376sP3eb+bWfUOte/LIeK1kP1y0FupVS/Busf3haDxWbfzqx+DdYH/mFofHZsPqloLdSqTNqOp2kkBupLSaCadLduijljkUyZCsMuVIzjINXagUpSgUpSgUpSgUpSgUpSgUpSgUpSgUpSgUpSgVW+6QudLvvi0p8yk1ZKr3dDH9F33xWb/tmgltKbMMR7Y0P+kV9veKJViOd9kaQdm6hVW4+N189adDP/AA0HwMfoCuPaCxmdo5LcqJAJISzHG5HKF3pF4HeZSiEA88UHXd6tHHII2J3juchkDpH6NM9mWz5jXPda6quY44pJpQ5TcTcBO6iOzbzsq4AlQcTzbFRCaFcukvTMDJvW0KSBsM8NvL0nTMVA3HbekOByI4Vsh0ea2uHmiUzoxYbrSkybrpEC2/Jzw8PInk3DlghYdPvVmjWRM4bPAjBBBKspHUQQQfCK6ajtAs3ihCyY6RmklfdJKhpXaQqpIGQN7GcDOM4qRoKn3RjiG1bsv7T6ZQv21bKqHdXJGmyuOcUlvMP8lxGT9Ga+pu5tpbszNa5LEsT0s/Esck438ddFS77QwLc+pXYxylOkTfG6si9fRueDEdY51JxShgGUhlIyCDkEHkQRzqhXnc1sonNxFEsaQwOUiUNxmw3rrsWJbAxheo5PHhiwdz/2tsvi0XoiiLBSlKBSlKBSlKBSlKBSlKBSlKBSlKBSlKBUdtFYG4tbiAc5oJIR43QqPrqRpQUbQtuLaC3iiu+ltZoo0ikWWGQDeRQpKuFKsDjOQeuu78pGl+/Y/kyfdrp1HbG0hJEnT5HZaXTDyMIt0+euL8oVl1JdHxWdz/LorZ+UfS/fifJk+7Wfyi6Z76B8SS/crX+Ptt1W96fFZXH3Kfj5b+9b79xuPu0Gz8oendU5PiimP+ysHuhWPU0zfs205+pK+Px/tfcbwHs9RXGfQrP4/wAHvW//AHK4+7QQ+120A1C1ks7SC6aS4KR7z28scaLvqXd3kUAAKD5cV6IowMdnCoHRNsLS6kMUchWYDJhljkikx2hZAC3kzU/RHHrP5vN8E/omozYD2tsvi0XoipPWfzeb4J/RNRmwHtbZfFovRFBP0pSgUpSgUpSgUpSgUpSgUpSgUpSgUpSgVWe6VM6aXePG7I6wllZSQQQQcgjlVmqq91I/0Te+GEjzkD7aCzQNlVPaAforZWuAYVR2KB9FRuo6gYriPeYLCYJ3cnkGjMbA5/ZMh8lBLUqqX+0J6RZInLQBbZjuLvb/AKpkZeAA3shVUgDj31c+o7Qy9BKY2ZJXujBD0kLkoqospDRAbxyqt1fpA8qC50qqzOZ3s5UmnRLkksivuhQIWfdwBkEMvHwg1aEXAA4nAxk8T5TQVPugIqmxnx38V9CoPXiYmJhnsO/yq3VT+6kxWzRlXeZbu0ZVyBkidMDJ5Z5VuXX9Q/uhx47qD7KCe1n83m+Cf0TUZsB7W2XxaL0RVQ1bXb8XvRdCQk1s7zQPKkghjUFfVCsgymTw3TneI4eC37Ae1tl8Wi9EUVP0pSiFKUoFKUoFKUoFKUoFKUoFKUoFKUoFVjulxM2mXe6pYiPfwOZCMHP0Kas9YI7aDn067SWJJI2Do6hlZTkEEV8ajpkU4USpvBGEi8WHfDt3SMg5wVPA9YqAm7n1iWLIkkBY7zep5pYQSesqjAfRXwdi4Ryvr5f+rf7aCbg0C3Tf3UPrkwuW75z66pDKRx70AqDujhxPDia6F02ISdJu9+W385PsigjzjOPYqBVa/E+Hr1C9/ezT8T4Pf97++NRVlj02Jd3CY3HeVeJ4PJvb7Dj1778OXGuuqf8AihD1ajej/qz9tZGyKdWp3/70Pu0R9d0rjb26db31oAO3EysfoBNW2q1pmxttHKs5ea4ljyUeeZ5dwkY3lUndBweeKstBwaxGOgnbAyYXBOOJAU4BPlNR+wHtbZfFovRFSes/m83wT+iajNgPa2y+LReiKCfpSlApSlApSlApSlApSlApSlApSlApSlAqud0O9kh066lhcpIkeUYcwSwGRnx1Y6q3dP8Aay5/ZT/uLQSV7s9bT99NHvsQMnecdXgNR/5PtN67VT42c/7qssfIeIVBa9fi3nilcno+hnjKj9KX1t41A62ISQDx0HOe57pnXZRHxgn6zWPyd6X7wg+TUfdaw0sgni3vW2tIeiLbpWaWZhNC/HGQDGDnOCK5rhZJLgCSGN29UXCdFLOVQM0MMiYcI2TuKxA3etqKmfyd6X7wg+RWR3PdM6rKIeLeH1GonXSRebgTdHR2qrcdIQlsd+THLid7AHEBTjDEZGZXYmAhN4xKpw0e+JndnKuVbfQqAhyvaaCG2w2St7WznubTpbee3jaeNo5ZAMoN7dZCxVlOMEEcjV6spS8aMebIrHxkA1F7bQh9PvFPI28o/wBBqB0bbyIW8INrfsREgJWznZSQoBKsFwR4aItus/m83wT+iajNgPa2y+LReiKqmobeyG4MBtpuguYXEfSQvFLG6od4srHv06yRjd8NWvYD2tsvi0Xoiip+lKUQpSlApWM1zXupQwjMsqRj/GwX6zRa1m04iHVSoFtsrEf2lD+zvN6INF2xsT/aUH7WV9ICs8de7v8A8mv+y3tKepXHZarBL/VTRyfsupPmBrrzWs5cLVms4tGGaUpRClKUClKUCqt3UR/RV7xxiEsPGpBH0irTXFrWmJcwSwS53JUMbY4HDDmD2jnQdFs2UU9qg/RX1JErY3gDghhkA4I5Edh8NVJNI1eIBYr+3mUDC+qLZt/A5bzRyDePhwKyYtc910z5m5/mUFpW1QZwijebpDhRxfh357W4Dj4BXzdWMUqlZI0dSQSHVWBI5EgjjVYEOue66Z8zc/zKz6l1s/2nTx4rec/XLQWaKyjVd1Y0Vd0JuhQBujOFxjGBk8PDWuLS4FlMywxrK2cyBFDnPPLAZNV38Hayed9ZjxWjn65afgnV/wC87ceKy/jNQTW1CZs7kdsEvoGtex771jaEddvEf9AqGn2Z1CZWjuNUzG43XEFskTFTwK75ZiMjhVqsrVYo0jQYSNQijsVRgDzCgjtY0yLE9xuevG2eHfJJIjAZt0A8BxOTjnw7K0bAe1tl8Wi9EVJ6z+bzfBP6JqK7n7D8G2XH+zxeiKCw0pSgVy6nqEcEbSysFReJJ+gAdZPIAc61zatCs6W7SBZpFLohyC6jnukjDEdgOarmozLLeSNIpeKx6IJEMd/dzY3DxIBIDKBngC2eFZtOOTtoacXmZt5YjM/bb+ZnH9umMXl53xZrK3PFVXHqlx2sTkRDlwGT4qkLDZm1iO8sKs/XJJ65IfG75NbpdUKopaCQSO/RpEDGWY4LZDb26BuqxySOXbgVmz1dJCi7rqzb4KsBlGjxvK2CePfAjGQQc0isdWreJvMcNPlr2j89Z9XeiAcgB4hijxg8wD4xmuSTUlAnOGPQDLAY4+tiTvePYRzxxrjuNbdXVRazP0mShRocMAN4+ykBHA9dafPlsvtnLSXjJbRMf1t0BvIwwR564G0KeHjaXL8P/BuCZYz4A579PHk+Ku+XWwN8CNy6yJCE73LSPGsmAc4ACsSTn9E860y7SxxqDMrxnp/UzjgwjfcMgdmHDo90A73UG44wcZmsO9fE6tYxnMdp3j2l9aLroldoZEMNxGMvExByvukbfpp4fPUzVR20lAVrhARNYmOYNw7+KQ4dM/qkBhx6xVsQ5AI5HjSsznErrUrw11KRiJzGO0xjPpvGPb6vqlKVp85SlKBURtZrBs7Oe5CBzChfdJwDjHDODjnUvVV7qZ/om9+BP1igmNRjuXUG3lijOMnpImkyT4VkXHmNQptNZ6rqx/d5v5tWmD2K+IfVXw10okWMnv2VpAO1UKhjnwF189BWhb6z7vYH/lTD/fTo9Z90sD/kmH21YLjUo0dY2bDNjAwf0m3FyeQyeA7cGsQ6nE0rRBvXFzkYI9iFLYJ4HHSJnHLeFBAdHrJ/TsB/lmP209Taz74sfmZvr6SrLaXSyrvocqSwB48d1ipxnqyDx663UFK1LXNRsk6a7itpbZComeBpFkRGYL0gRgQwGckZ5VdAc8RUFt5EG068U9dvL6Brv0KTetoD2wxnzoKD71n83m+Cf0TVF2Q7n2mzWFrJJaKXeCN2YNIpLFQSe9YVbtV1OFluYBIvTJAztHnvgrKcNg8x4RWjYD2tsvi0Xoiio9e5ppw9hHMn7N1dD/5az+Ty090vP3y5+/VupRHn+q9zSOSW33Zp+hifpZOkuJ5XJXG6kQdsR5PNhx4ADtHfegw3s6GNJEv1RlEh3UaSMbjxE7p74phgCOODxFXGuHWdLjuYjHIDg8VYHDI49i6HqYdtZtGeTvoalazMW8sxifvn0mEVb6ZMgV1VcrM0iwmRmVYmj6MoJCOBz3+MY4lfDX1HYXCOs+4jyM0jSIHKqu+qKoVyvfbqxKDwGck+CtEerzWneXql4xwW7jUlcdXTqOKHtYcPFU7banDIoZJo3U8mV1I84NItEpqaF6b846THKf8Adp3Rd/Y3DdJuKg9UwiKQFz60+CvSKd31wbrcu99gO04kJbI9JAwxuxBwc8+KhRjzVpv9o7SEqJbiOMvndDMBnHPHnHGsfjPZe/Lb56P71OKO7MaOpaMxWfaWifS5RJJKm6WE6XEakkBgIBA6scHdJG/g8eqg0uR2WSQIGNwJmUHIWMRGIJnA3jxyeA9kR1Vh9sLPkk3Sn9WFXlP+gGtDaneT8Le2Nup/8W74EDtWBSST2bxFOOOjrHhdX9UcMd7bff8ACD1zTnVpLNGDC7EMMIHForeN3eUv2Ku9uqesEDqr0BRgVFaJoSwFnLtLNJ/WTSYLN/hGOCqOpRwqWpWJ5ymtevDGnTeIzv3mcZ9Nox7/AEKUpWnzlKUoFVXuoDOl3Q7UUed1FWqoTbbS3ubG5gj/AKySIhM/rjvlGeriBQTEXIeIVD7QW0+/FLbqGkVZIOJACLNunpSD7IK0aEgcSOVROn90Oz3FE7vbTAASRzRSqUcDvhvFd0jPWDXYO6Bpnv8At/LIB9dBxfgm6lEjSgrKJLWFZFMYLx283SNcqOIXPSOd0jPe4weGdl3oEwiuFRpDKZ1kt595BIpkjjjkcnAGF7/K44gduK6/x80z3/bfOr/Gh290z3/bfOr/ABoqds7ZYkSNBuoihFHYqjAFbqrR2/0v3/bfOLWD3QdL9/2/yxRHdtgubG7H/p5fQNVjQNiEktoH9Xaku/DG26t7KFGVBwoHIeCvravbW1ntZoLOVbm5nQwRRxZY70ne7zEDCqASST1Crnpdp0UMUXucax/JUD7KKomrbA4nW46eZo7aCRgZZ5JJZJCD3hZvYxgAEjPfE44DnZtgPa2y+LReiKk9Z/N5vgn9E1GbAe1tl8Wi9EUE/SlKIUpSgo+3WqzRzJEiswePeAXt3iCT5N2qBd2Mrv3tqySE+yTMXHtZwQPPV+2mvne8EUYB6OPDEnHFuOM+bhUTcvcjOId4eBlJ+vNefq73l6/h7WpSMbPLrq4kS5BkuJN+E4JLCQgg4O4zDkcDj9deq7M2aXHA3kgOARhLcE55jJjzURa3lsG3biEKTwIkXn4Dkcaxf6taQSR+p+G9neVSSoHaB1fVW/iROJWnxKcW/PriHpFls3HGcma5c/4p5APkIVU+apoCofZO+6a3VickEr5M5H0EVM19dMYzDzNa97W+ec4KUpWnIpSlApSlApSoHby+lg0+6mhbckjiaRGwDgrx5HhyzQS1xcRDg7oPAxX7a0Ztj7gfkGuaTQbO4UPLawSF1DEtEhJyM5zjNcTbAaWf7Bb/ADa0EoYbX9WDzR06O07IPNHUV+T7S/eFv8gUHc/0v3hb/NiglS9oOuAfN0Wa16mg88dRg2D0z+77b5pf4Vk7B6Z7wtvml/hQTEE0G9hGi3jwwpXJ81ddec7ebLWVtarLb2sMMy3NruSRoFZSbhAcEdoJHlr0ag49Z/N5vgn9E1GbAe1tl8Wi9EVJ6z+bzfBP6JqM2A9rbL4tF6IoJ+lKUCviVwoLHgACT4hxNfdQ+1lyUtnxzcdHns3uBPmzUtOIy1WOKYh5Tq2uP0zOgLM7k4HHmeA+oeSpAXt+ACbdjkZ70qfP31cSW6xbzD2R5seOB2AdVak2sYZVcuR18q8yJexjEbJVtQMoK3VrIF55MZ709TBhyrk1HR7IkSxuXkduKlwQe1vAa02m2kuRhAc9p6vDwqw2+oSTDv41Qc8jJbyEAbtbidsJMdVg2FYKrx+JwPoP1Dz1a6p+yUH/ABDsDwVMfKPD0TVwr7NHyPN8REfEnBSlK6uBSlKBSlKBVc7ow/ou++LS+gasdV/ugLnTL/4pOfNGx+yglNHPrEPwSeiKjNevxbzwyuT0fRTxlR+nKejeNQOtiEkAHaakNAfNtbnthjPnQV2SRBsZAOCGGQDgjkR4aClXWsNLIJ4t71trSHoy26VmlmYTQvg43gDGDnOMVpvTI7qJIY3b1e6tFLKRGA1oXTLhD4Md7zNXlbZBnCKN5ukOFHF+HfntbgOPPgK+bizjkUq8aOreyVlDBscsgjB5CgqzzPBdPIvGGO2t1lhQllWMtKDKnDJKFfKu9wyAKmdkn3rO3IOQYlZT2qRlSPJipC2s44xuxxoigYARQoAyTjAHLLE+U1sijCgKoCqoCgAAAAcAAByFBUu6w27psj+5zW0nDsW5jrY23AHPT9SH/SMfqJr77qEW9pV6OyFn8qEOPpWrHZyb0aMf0kVvOAaDzrVds5zddAsExhuYJPW5YTFJDuod6bJPfR8s5xg8jyFWzYD2tsvi0Xoiu3V7RBHcSBF6RoGQvgbxRVYhS3PAJJx4TXDsB7W2XxaL0RRVgpSlEKq3dEhc2wdeUb7zj/CQRnyEjz1aa0X1sssbxt7F1KHxEYrN68VZhuluG0S8blsemTGGZiMhQWAHhJ3sCq5HpskMm6V4Z6uXiq1K0lvM8MjHKMR4x1EeAipGRFkweGededHZ7HPdSrOArIwwTg5HiPGrZb3W6o4+Qrx84B+mtV3p3EMOzdIHMjqrguekXgiDjwGCd7NNycYegdz594TuOWUTq5qCTy/aFXCoTZCwENsiZBc9/KeGekbiQcdnAVN16GnGKxDyNW3FeZKUpW3MpSlApSlArRe2qyxvG4ykiNGw7VYYI8xrfXNqN6kEUk0rbscSNI7YJwqjJOBxPAchQVax0jVbVFihuba4hjASPp43SUIOCqzxsQ2BgZwK39NrPuNj85N92u+61e5ADQ2fToyh1ZZkQlSMglXAI4HlXB+Ml916RN5J4PvUUzrJ6rBfLOf4U6PWf19PH+Sf+NPxkvurSJvLPB96n4e1I+x0k/5rqIfUDQYMOte66eP+XcH/AH1j1NrXvjTx4oJz9ctY/DOrHlpUI8d8v2RU/Cusf3bbfvp/k0HPf7L6hdIYbu/i9TvgSxwWxRnQEEoJGkJXOME45Zq6ooAAHAAYHiFU6fa26t8PfWAggLrG00VwsyoXIVWdd1SF3ioyM86uVEces/m83wT+iajNgPa2y+LReiKkta/N5/gpPRNRuwHtbZfFovRFBP0pSgUpSgpndB2aM69PCMzRjBUfpoOPDwjj/wDsV5vp+qENg8K96rxvuiWsQvHEYwcBn7N8jJx5MHymvk19OI+aH3+E1p8ktolBGQ3GrJstpZYidxwHBB4es+T6/FVU2K0OSd95iVhU8T1uR+iPtNelatqEdrbyStgJEmceLgFHjOB5auhp53lrxWvERw1ec7Q7ZNYau/Rnfi3I0nj6icZ4f4gGHHyV61p19HPEksTB0cbykdh+o+Cvyff3rSyPK5y8jF2PhJzU9sXt1cae/enpIWOXiY8D2sp/RbHXy7a+zDzuUP03SozZ3XYbyFZoG3lbgR+krdaMOoipOshSlKBSlKBVW7p5P4KvADgtHufLYL9tWmqr3Uvaq98EWR4wwI+nFBZrdAFUDgAoA8QFcl1qKpMkTDG/HJKGJAA6MoCvHt6QeauuD2K57B9VcOoaRHNLE8iq6xrIu46BgS+533HkRuHq/SoIWLaSaSJrmJIxDDHHLKrbxkYtEs7rGwIC7qSLgkHeORw51M2Oqh4XlYboRpgRnPewuy73lCg+WomLZR1iaBJwsEqCOZOi74qFEfrb7/reY1RDwb2ORgmvnVdjelaRluHj3idwBciNZQFuFxkb3SKOZ9ieIzQWLTpmeKN3UKzorsoOQpYAkAnnjNdNYUVmgqHdaQnSbvHUsbnxLKjH6AatqNkAjkRnz1Wu6b7VXvwDnzVx2nc9snRGcXDkqrd9d3WOIz1SUEjq+0EJa5tCWSYW7uodd0SKUOTEx4Pjkccq+9gfa2y+LReiKi5O57btcxSEYhgQ7kWZGZpW4GR5GYnAGMKOvJJ6qten2SQxJFGu7HGojQZJwqjAGTxPloropSlEKUpQK802w0uP1SWfJLNvkDhnHUT1cq9Lrwq62zWW/uYp3CL0zJA7exG4dzo27Ad3IbqJ41i9cw3p24bPQdPuRugAgADAA4ADsAFeb91ravpGWzjbKxnfmI636k8nM+Ejsr717aIWsTKo9fJwhz7H/ERyI/8AqvMJJSSSTkkkknmSeJNa084Lc327VpDVhpK1k10jm525LNsbtbNp84kiOUOBJESd2RfsYdRr9LbOa7DeQLPA28jcCD7JWHNGHURX5EBq0bB7ZS6dOHXLxPgTRZ9kv6w7GGeB8latXLnWcP1PSuDRNYhu4VngcPG44HkQetWB4qR1g131ydSlKUCoPbfS3ubC5hjx0jxnczyLqQyg+MgDy1OUoKhY90Kx3FFxN6llAAeG4DRurDgR3w4jPWK6fyg6X7/t/nBVikhVuaqfGAa+fUkfuafJH8KCvHuh6X7/AIPl0HdC0zqvYT4iT9Qqw+pU/UX5IrPqdP1F8woK7+UDTffaHxK5/wBtY/KDp3vj/wBuT7tWToV/VHmFZ6Mdg8woKBtftdb3dncW1qs1xNPE0MaxwS43nG6GZyoVQM5JJ5Cr3YxFY41PNUVT4wADW4Cs0ClKUClKUClKUCvy13SNGNvf3CEYBkMi560k78Y7eePIa/Utef8Ade2OF5bdNEv/ABFuCVAH9ZHzaM+HrHh8ZqxLNo7PzlPMzY3mJwAoyc4UchWkvWyQc+0cMVoY1rDHFLJesB61l6IeNXZd23frAasNWFoi2bB7aTabNvpl4nIE0WeDj9Ydjgcj5DX6c0LWYbuBJ4HDxuPKD1qw6mHWK/HINWjYTbOfTZt+Pv4mI6WEnvXHaP1XHUfIeFJjKxOH6upUbs/rcN5As8D7yN51Yc0YdRHZUlXN0KUpQKUpQKUpQKUpQKUpQKUpQKUpQKUpQKwaUoPDO7xs5bwmK4iTckmZlk3T3rEDIbd6j4q8bkpStxyc7c2kisx86UqNNjGsClK1DIDX1EaUodF/7jmuTQajDCjetXLdHKh4g4UkMB1MMc6/TIpSs25tV5P/2Q=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7175" name="Picture 6" descr="http://www.businessanalystbootcamp.com/wp-content/uploads/2012/09/what_why_where_when_h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195513"/>
            <a:ext cx="30686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Solving Problems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Industry might solve its ongoing problems by:</a:t>
            </a:r>
          </a:p>
          <a:p>
            <a:r>
              <a:rPr lang="en-IE" altLang="en-US" smtClean="0"/>
              <a:t>	</a:t>
            </a:r>
            <a:r>
              <a:rPr lang="en-IE" altLang="en-US" sz="2800" smtClean="0"/>
              <a:t>allowing for growth, </a:t>
            </a:r>
          </a:p>
          <a:p>
            <a:r>
              <a:rPr lang="en-IE" altLang="en-US" sz="2800" smtClean="0"/>
              <a:t>	increasing revenue, </a:t>
            </a:r>
          </a:p>
          <a:p>
            <a:r>
              <a:rPr lang="en-IE" altLang="en-US" sz="2800" smtClean="0"/>
              <a:t>	resolving the immediate issues, or</a:t>
            </a:r>
          </a:p>
          <a:p>
            <a:r>
              <a:rPr lang="en-IE" altLang="en-US" sz="2800" smtClean="0"/>
              <a:t>	innovation...</a:t>
            </a:r>
          </a:p>
          <a:p>
            <a:r>
              <a:rPr lang="en-IE" altLang="en-US" smtClean="0"/>
              <a:t>...using Information Technology where possible.</a:t>
            </a:r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EC6E1A50-DCFE-4864-852A-31DC12CFA83F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5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197" name="Picture 6" descr="http://www.itbusinessedge.com/imagesvr_ce/6434/DonStiflingInnovation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2700338"/>
            <a:ext cx="26876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Innovation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Buy the best (most appropriate) hardware, software, internet, training...</a:t>
            </a:r>
          </a:p>
          <a:p>
            <a:endParaRPr lang="en-IE" altLang="en-US" smtClean="0"/>
          </a:p>
          <a:p>
            <a:r>
              <a:rPr lang="en-IE" altLang="en-US" smtClean="0"/>
              <a:t>Education: going from teaching C++ to Java... To Python.</a:t>
            </a:r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BDAFAB4E-C691-40EC-BF3D-74AD42A723C6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6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221" name="Picture 2" descr="https://lh5.ggpht.com/lsSb_IlLLJsAeJqhqvnF2TvoFsDxYr1Pym1febzjdsqCYirDVE_U4BVghVB4nFJhrXag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4716463"/>
            <a:ext cx="2447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http://4.bp.blogspot.com/-8Fk9HCylaNs/T2heeaCRm1I/AAAAAAAAAaI/vBDhTmrgmb0/s1600/logo+java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4932363"/>
            <a:ext cx="1922462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AutoShape 6" descr="https://cdn.evbuc.com/eventlogos/12632461/pythonlogo.jpg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4" name="AutoShape 8" descr="https://cdn.evbuc.com/eventlogos/12632461/pythonlogo.jpg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5" name="AutoShape 10" descr="https://cdn.evbuc.com/eventlogos/12632461/pythonlogo.jpg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6" name="AutoShape 12" descr="https://cdn.evbuc.com/eventlogos/12632461/pythonlogo.jpg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922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4932363"/>
            <a:ext cx="2827337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Innovation as Solution</a:t>
            </a:r>
            <a:endParaRPr lang="en-US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00113" y="1984375"/>
            <a:ext cx="5653087" cy="5543550"/>
          </a:xfrm>
        </p:spPr>
        <p:txBody>
          <a:bodyPr/>
          <a:lstStyle/>
          <a:p>
            <a:r>
              <a:rPr lang="en-IE" altLang="en-US" sz="2800" smtClean="0"/>
              <a:t>How do you get innovation?</a:t>
            </a:r>
          </a:p>
          <a:p>
            <a:r>
              <a:rPr lang="en-IE" altLang="en-US" sz="2800" smtClean="0"/>
              <a:t>Through people who know the systems, and who can see a way of improving them (solving the problem).</a:t>
            </a:r>
          </a:p>
          <a:p>
            <a:endParaRPr lang="en-IE" altLang="en-US" sz="2800" smtClean="0"/>
          </a:p>
          <a:p>
            <a:r>
              <a:rPr lang="en-IE" altLang="en-US" sz="2800" smtClean="0"/>
              <a:t>Computer Science lecturer: asks ‘industry friends’ what language they want to see from graduates. Python? Design it into the curriculum. </a:t>
            </a:r>
            <a:endParaRPr lang="en-US" altLang="en-US" sz="280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610F549-169F-45DE-9ED1-2A1526ABCB61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7</a:t>
            </a:fld>
            <a:endParaRPr lang="en-IE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5" name="AutoShape 2" descr="https://dropsolid.com/sites/default/files/field/image/thinking.jpg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6" name="AutoShape 10" descr="https://dropsolid.com/sites/default/files/field/image/thinking.jpg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92275"/>
            <a:ext cx="23749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6480175" y="4211638"/>
            <a:ext cx="259238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Somebody has to think of these things.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232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1_Office Theme</vt:lpstr>
      <vt:lpstr>2_Office Theme</vt:lpstr>
      <vt:lpstr>Information Technology Fundamentals</vt:lpstr>
      <vt:lpstr>Information Technology and Problem Solving</vt:lpstr>
      <vt:lpstr>What Problems Again?</vt:lpstr>
      <vt:lpstr>How do Technology People Spot Problems?</vt:lpstr>
      <vt:lpstr>Solving Problems</vt:lpstr>
      <vt:lpstr>Innovation</vt:lpstr>
      <vt:lpstr>Innovation as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Fundamentals</dc:title>
  <dc:creator>admin</dc:creator>
  <cp:lastModifiedBy>Art Sloan</cp:lastModifiedBy>
  <cp:revision>55</cp:revision>
  <cp:lastPrinted>1601-01-01T00:00:00Z</cp:lastPrinted>
  <dcterms:created xsi:type="dcterms:W3CDTF">2011-09-27T05:12:25Z</dcterms:created>
  <dcterms:modified xsi:type="dcterms:W3CDTF">2016-10-03T16:31:51Z</dcterms:modified>
</cp:coreProperties>
</file>