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9"/>
  </p:notesMasterIdLst>
  <p:sldIdLst>
    <p:sldId id="310" r:id="rId4"/>
    <p:sldId id="311" r:id="rId5"/>
    <p:sldId id="312" r:id="rId6"/>
    <p:sldId id="313" r:id="rId7"/>
    <p:sldId id="314" r:id="rId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6D36820-4889-4276-8211-B47AA5EAD9D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2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38FBC798-D146-4702-B751-1A609D0A6721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DF1F-D137-45C4-91CB-19BCBDFA496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5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E580-CC33-4E29-BDFF-C16359EF67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4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8239-B43D-4374-9DD9-E80BB0D887A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55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1A1D2-0A7F-4B02-9038-D2ABE28DBB3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39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584D-85C0-4FB8-B0E3-DEB6601C25D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94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A5AD-E702-4E3C-8119-34978A517A4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01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600B-D9D5-44AC-81FE-5B7BC0F2FAE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6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75DA-2875-49D5-AAAF-4448F5638C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06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A2F6-873A-454A-BFE0-398424178C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52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C6BF-A15A-4109-AD05-D4432E7761D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015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C04C-BC75-4CB3-A9C7-D41F784022D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9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884-C6BB-4252-815A-49AB0EDB45B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00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FEB-8B0F-4A77-A8D8-8B64EE360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163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F2494-28F8-4555-B74E-1A1D8F61F8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49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A28E-C7A3-4791-A7A1-ABB96DD648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96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96DD-5D53-4AA1-B459-C6F9EA0BB1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358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5000-9700-4C5D-BA5C-D32A8F6C1B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45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78D3-555B-4328-B834-246BC86587F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58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FB87-6466-4286-BF8A-D0F29B1956C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30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EF184-5547-49C3-B02E-6F5AB3A9AA0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3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D7D5-9026-4B3A-B852-04986F56F67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414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89CB-8B0F-47B6-8DB8-EC3DAACEC12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4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3AE1-06D3-4FA9-8343-5E0763B37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841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434A0-9BD5-4CB6-ABCA-A8A2B68D48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09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A77B4-D813-4CF7-ACAE-89E21B100A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622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2BD17-A618-45F4-9B42-0257C40355A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629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8F95-3197-429A-8F17-49F1049BD0F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06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9937-6FC9-4D84-98A4-08400D2CC58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1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ADC4-0030-440B-BE51-B7973B0698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4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3C236-77E1-486E-8636-BBB22933B6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2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FCDA8-3FEB-4895-A521-F9064C26BB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5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C1BE3-4483-4D49-AA79-93FE8ABC3C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3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A6766-E478-49C6-8E9C-F70D6B652A4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75C-2A33-4C2D-8F68-ACA3C3DDCC5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7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6C95E5D-11D0-46C9-AEE1-1FE5D5BCBA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DEC813A-5884-4DA5-855E-0DEACCD0CF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516C115-5D6D-4DE6-8973-087D1772983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jmu.ac.uk/cmp/95278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911975" y="3059113"/>
            <a:ext cx="1873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>
                <a:solidFill>
                  <a:srgbClr val="FF6600"/>
                </a:solidFill>
              </a:rPr>
              <a:t>DT228/1</a:t>
            </a:r>
            <a:endParaRPr lang="en-US" altLang="en-US" sz="320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72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</a:t>
            </a:r>
            <a:r>
              <a:rPr lang="en-IE" altLang="en-US" sz="4400" dirty="0" smtClean="0">
                <a:solidFill>
                  <a:schemeClr val="accent2"/>
                </a:solidFill>
              </a:rPr>
              <a:t>7 – IT Professionals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 smtClean="0"/>
              <a:t>Thursday </a:t>
            </a:r>
            <a:r>
              <a:rPr lang="en-IE" altLang="en-US" dirty="0" smtClean="0"/>
              <a:t>10 </a:t>
            </a:r>
            <a:r>
              <a:rPr lang="en-IE" altLang="en-US" dirty="0" smtClean="0"/>
              <a:t>November </a:t>
            </a:r>
            <a:r>
              <a:rPr lang="en-IE" altLang="en-US" dirty="0" smtClean="0"/>
              <a:t>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8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D59E857-031C-418A-A370-A01BCCBA14C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Information Technology Professionals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8278812" cy="931863"/>
          </a:xfrm>
        </p:spPr>
        <p:txBody>
          <a:bodyPr/>
          <a:lstStyle/>
          <a:p>
            <a:pPr eaLnBrk="1" hangingPunct="1"/>
            <a:r>
              <a:rPr lang="en-IE" altLang="en-US" sz="2600" smtClean="0"/>
              <a:t>JOB TITLES </a:t>
            </a:r>
          </a:p>
          <a:p>
            <a:pPr eaLnBrk="1" hangingPunct="1"/>
            <a:r>
              <a:rPr lang="en-IE" altLang="en-US" sz="2000" smtClean="0"/>
              <a:t>(Have a look at some here: </a:t>
            </a:r>
            <a:r>
              <a:rPr lang="en-IE" altLang="en-US" sz="2000" smtClean="0">
                <a:solidFill>
                  <a:srgbClr val="FF0000"/>
                </a:solidFill>
                <a:hlinkClick r:id="rId3"/>
              </a:rPr>
              <a:t>http://www.ljmu.ac.uk/cmp/95278.htm</a:t>
            </a:r>
            <a:r>
              <a:rPr lang="en-IE" altLang="en-US" sz="2000" smtClean="0"/>
              <a:t>)</a:t>
            </a:r>
          </a:p>
          <a:p>
            <a:pPr eaLnBrk="1" hangingPunct="1"/>
            <a:endParaRPr lang="en-IE" altLang="en-US" sz="2000" smtClean="0"/>
          </a:p>
          <a:p>
            <a:pPr eaLnBrk="1" hangingPunct="1"/>
            <a:endParaRPr lang="en-IE" altLang="en-US" sz="2000" smtClean="0"/>
          </a:p>
          <a:p>
            <a:pPr eaLnBrk="1" hangingPunct="1"/>
            <a:endParaRPr lang="en-IE" altLang="en-US" sz="2000" smtClean="0"/>
          </a:p>
          <a:p>
            <a:pPr eaLnBrk="1" hangingPunct="1"/>
            <a:endParaRPr lang="en-IE" altLang="en-US" sz="2000" smtClean="0"/>
          </a:p>
          <a:p>
            <a:pPr eaLnBrk="1" hangingPunct="1"/>
            <a:endParaRPr lang="en-IE" altLang="en-US" sz="2800" smtClean="0"/>
          </a:p>
          <a:p>
            <a:pPr eaLnBrk="1" hangingPunct="1"/>
            <a:endParaRPr lang="en-US" altLang="en-US" sz="280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19138" y="3563938"/>
            <a:ext cx="4213225" cy="338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</a:rPr>
              <a:t>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Application Developer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Software Engineer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Front End Developer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Technology Officer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Computer Systems Manager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Database Administrator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IT Support Specialist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11750" y="3563938"/>
            <a:ext cx="4608513" cy="338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</a:rPr>
              <a:t>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Network Engineer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Network Systems Administrator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System Analyst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Web Administrator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Technical Support Engineer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Web Developer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</a:rPr>
              <a:t>  Webmaster</a:t>
            </a:r>
          </a:p>
          <a:p>
            <a:pPr marL="342900" indent="-342900" eaLnBrk="0">
              <a:spcAft>
                <a:spcPts val="1425"/>
              </a:spcAft>
              <a:defRPr/>
            </a:pPr>
            <a:endParaRPr lang="en-US" sz="2400" kern="0" dirty="0">
              <a:solidFill>
                <a:srgbClr val="000000"/>
              </a:solidFill>
              <a:latin typeface="+mn-lt"/>
              <a:ea typeface="Arial Unicode MS" pitchFamily="34" charset="-128"/>
              <a:cs typeface="+mn-cs"/>
            </a:endParaRP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2303463" y="6227763"/>
            <a:ext cx="43211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Just a few job titles of many variations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 Professional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dirty="0"/>
              <a:t>Profession</a:t>
            </a:r>
            <a:r>
              <a:rPr lang="en-US" altLang="en-US" sz="2800" dirty="0"/>
              <a:t> is a calling requiring </a:t>
            </a:r>
            <a:r>
              <a:rPr lang="en-US" altLang="en-US" sz="2800" dirty="0" err="1" smtClean="0"/>
              <a:t>specialised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knowledge and often long intensive academic preparation. </a:t>
            </a:r>
          </a:p>
          <a:p>
            <a:r>
              <a:rPr lang="en-US" altLang="en-US" sz="2800" dirty="0"/>
              <a:t>US Code of Federal Regulations defines a professional as someone who meets these criteria:</a:t>
            </a:r>
          </a:p>
          <a:p>
            <a:pPr lvl="1"/>
            <a:r>
              <a:rPr lang="en-US" altLang="en-US" sz="2400" dirty="0"/>
              <a:t>Duties require advanced studies in a </a:t>
            </a:r>
            <a:r>
              <a:rPr lang="en-US" altLang="en-US" sz="2400" dirty="0" err="1" smtClean="0"/>
              <a:t>recognised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field. </a:t>
            </a:r>
          </a:p>
          <a:p>
            <a:pPr lvl="1"/>
            <a:r>
              <a:rPr lang="en-US" altLang="en-US" sz="2400" dirty="0"/>
              <a:t>One’s instruction, study, or work is original and creative. </a:t>
            </a:r>
            <a:r>
              <a:rPr lang="en-US" altLang="en-US" sz="2400" u="sng" dirty="0"/>
              <a:t> </a:t>
            </a:r>
          </a:p>
          <a:p>
            <a:pPr lvl="1"/>
            <a:r>
              <a:rPr lang="en-US" altLang="en-US" sz="2400" dirty="0"/>
              <a:t>Job requires consistent exercise of discretion and judgment.</a:t>
            </a:r>
          </a:p>
          <a:p>
            <a:pPr lvl="1"/>
            <a:r>
              <a:rPr lang="en-US" altLang="en-US" sz="2400" dirty="0"/>
              <a:t>Job is predominately intellectual and varied in character.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93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Professional Relationships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IT professionals become involved in many different types of relationships.</a:t>
            </a:r>
          </a:p>
          <a:p>
            <a:pPr lvl="1"/>
            <a:r>
              <a:rPr lang="en-US" altLang="en-US" sz="3200" dirty="0" smtClean="0"/>
              <a:t>Professional - Employer</a:t>
            </a:r>
            <a:endParaRPr lang="en-US" altLang="en-US" sz="3200" dirty="0"/>
          </a:p>
          <a:p>
            <a:pPr lvl="1"/>
            <a:r>
              <a:rPr lang="en-US" altLang="en-US" sz="3200" dirty="0" smtClean="0"/>
              <a:t>Professional - Client</a:t>
            </a:r>
            <a:endParaRPr lang="en-US" altLang="en-US" sz="3200" dirty="0"/>
          </a:p>
          <a:p>
            <a:pPr lvl="1"/>
            <a:r>
              <a:rPr lang="en-US" altLang="en-US" sz="3200" dirty="0" smtClean="0"/>
              <a:t>Professional - Supplier</a:t>
            </a:r>
            <a:endParaRPr lang="en-US" altLang="en-US" sz="3200" dirty="0"/>
          </a:p>
          <a:p>
            <a:pPr lvl="1"/>
            <a:r>
              <a:rPr lang="en-US" altLang="en-US" sz="3200" dirty="0" smtClean="0"/>
              <a:t>Professional - Professional</a:t>
            </a:r>
            <a:endParaRPr lang="en-US" altLang="en-US" sz="3200" dirty="0"/>
          </a:p>
          <a:p>
            <a:pPr lvl="1"/>
            <a:r>
              <a:rPr lang="en-US" altLang="en-US" sz="3200" dirty="0" smtClean="0"/>
              <a:t>Professional - IT </a:t>
            </a:r>
            <a:r>
              <a:rPr lang="en-US" altLang="en-US" sz="3200" dirty="0"/>
              <a:t>user</a:t>
            </a:r>
          </a:p>
          <a:p>
            <a:pPr lvl="1"/>
            <a:r>
              <a:rPr lang="en-US" altLang="en-US" sz="3200" dirty="0" smtClean="0"/>
              <a:t>Professional - Society</a:t>
            </a:r>
            <a:endParaRPr lang="en-US" alt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57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IT Professions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pic>
        <p:nvPicPr>
          <p:cNvPr id="1026" name="Picture 2" descr="http://s3.amazonaws.com/lmp-degreesearch/images/images/54-10-Most-Popular-Computer-Science-Degree-Jobs-2010-v1.0.png-original.png?1429227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24" y="1907629"/>
            <a:ext cx="529978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5976" y="6726601"/>
            <a:ext cx="7128792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http://classesandcareers.com/online-programs/information_technology</a:t>
            </a:r>
          </a:p>
        </p:txBody>
      </p:sp>
    </p:spTree>
    <p:extLst>
      <p:ext uri="{BB962C8B-B14F-4D97-AF65-F5344CB8AC3E}">
        <p14:creationId xmlns:p14="http://schemas.microsoft.com/office/powerpoint/2010/main" val="260672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197</Words>
  <Application>Microsoft Office PowerPoint</Application>
  <PresentationFormat>Custom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2_Office Theme</vt:lpstr>
      <vt:lpstr>Information Technology Fundamentals</vt:lpstr>
      <vt:lpstr>Information Technology Professionals</vt:lpstr>
      <vt:lpstr>IT Professional</vt:lpstr>
      <vt:lpstr>Professional Relationships</vt:lpstr>
      <vt:lpstr>IT Professions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Art Sloan</cp:lastModifiedBy>
  <cp:revision>49</cp:revision>
  <cp:lastPrinted>1601-01-01T00:00:00Z</cp:lastPrinted>
  <dcterms:created xsi:type="dcterms:W3CDTF">2011-09-27T05:12:25Z</dcterms:created>
  <dcterms:modified xsi:type="dcterms:W3CDTF">2016-11-04T12:30:23Z</dcterms:modified>
</cp:coreProperties>
</file>