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  <p:sldMasterId id="2147483650" r:id="rId3"/>
  </p:sldMasterIdLst>
  <p:notesMasterIdLst>
    <p:notesMasterId r:id="rId10"/>
  </p:notesMasterIdLst>
  <p:sldIdLst>
    <p:sldId id="310" r:id="rId4"/>
    <p:sldId id="315" r:id="rId5"/>
    <p:sldId id="316" r:id="rId6"/>
    <p:sldId id="317" r:id="rId7"/>
    <p:sldId id="318" r:id="rId8"/>
    <p:sldId id="319" r:id="rId9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068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26D36820-4889-4276-8211-B47AA5EAD9D5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9242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FDAC8187-A5B4-42E3-AA66-0CFAD0EF563B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2</a:t>
            </a:fld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6DF1F-D137-45C4-91CB-19BCBDFA496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454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AE580-CC33-4E29-BDFF-C16359EF6748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449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08239-B43D-4374-9DD9-E80BB0D887A8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6553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1A1D2-0A7F-4B02-9038-D2ABE28DBB3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8393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3584D-85C0-4FB8-B0E3-DEB6601C25DA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9942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8A5AD-E702-4E3C-8119-34978A517A4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7014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1979613"/>
            <a:ext cx="434975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2875" y="1979613"/>
            <a:ext cx="4351338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2600B-D9D5-44AC-81FE-5B7BC0F2FAE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3667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675DA-2875-49D5-AAAF-4448F5638C0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1068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6A2F6-873A-454A-BFE0-398424178C4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0520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7C6BF-A15A-4109-AD05-D4432E7761D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01539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EC04C-BC75-4CB3-A9C7-D41F784022D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7391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CF884-C6BB-4252-815A-49AB0EDB45B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6003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BFFEB-8B0F-4A77-A8D8-8B64EE36065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41635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F2494-28F8-4555-B74E-1A1D8F61F88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94984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7263" y="301625"/>
            <a:ext cx="2266950" cy="6665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1625" cy="6665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CA28E-C7A3-4791-A7A1-ABB96DD648B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1965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596DD-5D53-4AA1-B459-C6F9EA0BB1B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1358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25000-9700-4C5D-BA5C-D32A8F6C1B9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54532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878D3-555B-4328-B834-246BC86587F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25815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984375"/>
            <a:ext cx="4062412" cy="5543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984375"/>
            <a:ext cx="4064000" cy="5543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BFB87-6466-4286-BF8A-D0F29B1956CD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03022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EF184-5547-49C3-B02E-6F5AB3A9AA0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92316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CD7D5-9026-4B3A-B852-04986F56F678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04148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E89CB-8B0F-47B6-8DB8-EC3DAACEC12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341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23AE1-06D3-4FA9-8343-5E0763B3765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08413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434A0-9BD5-4CB6-ABCA-A8A2B68D48B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00993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A77B4-D813-4CF7-ACAE-89E21B100A9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26225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2BD17-A618-45F4-9B42-0257C40355A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96294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0900" y="554038"/>
            <a:ext cx="2159000" cy="6973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554038"/>
            <a:ext cx="6327775" cy="6973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E8F95-3197-429A-8F17-49F1049BD0F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59062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554038"/>
            <a:ext cx="8639175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39937-6FC9-4D84-98A4-08400D2CC58D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818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AADC4-0030-440B-BE51-B7973B0698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349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3C236-77E1-486E-8636-BBB22933B66D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26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FCDA8-3FEB-4895-A521-F9064C26BBF8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759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C1BE3-4483-4D49-AA79-93FE8ABC3C1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733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A6766-E478-49C6-8E9C-F70D6B652A4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714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9D75C-2A33-4C2D-8F68-ACA3C3DDCC5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379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F6C95E5D-11D0-46C9-AEE1-1FE5D5BCBA7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Lucida Sans Unicode" pitchFamily="34" charset="0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Lucida Sans Unicode" pitchFamily="34" charset="0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Lucida Sans Unicode" pitchFamily="34" charset="0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Lucida Sans Unicode" pitchFamily="34" charset="0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Lucida Sans Unicode" pitchFamily="34" charset="0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Lucida Sans Unicode" pitchFamily="34" charset="0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979613"/>
            <a:ext cx="8853488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12775" y="656272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556000" y="656272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335838" y="656272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4DEC813A-5884-4DA5-855E-0DEACCD0CF48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+mj-lt"/>
          <a:ea typeface="Arial Unicode MS" pitchFamily="34" charset="-128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80"/>
          </a:solidFill>
          <a:latin typeface="+mn-lt"/>
          <a:ea typeface="Arial Unicode MS" pitchFamily="34" charset="-128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80"/>
          </a:solidFill>
          <a:latin typeface="+mn-lt"/>
          <a:ea typeface="Arial Unicode MS" pitchFamily="34" charset="-128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80"/>
          </a:solidFill>
          <a:latin typeface="+mn-lt"/>
          <a:ea typeface="Arial Unicode MS" pitchFamily="34" charset="-128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80"/>
          </a:solidFill>
          <a:latin typeface="+mn-lt"/>
          <a:ea typeface="Arial Unicode MS" pitchFamily="34" charset="-128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80"/>
          </a:solidFill>
          <a:latin typeface="+mn-lt"/>
          <a:ea typeface="Arial Unicode MS" pitchFamily="34" charset="-128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8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8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8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8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554038"/>
            <a:ext cx="86391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984375"/>
            <a:ext cx="8278812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12775" y="64547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4547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083425" y="64547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8516C115-5D6D-4DE6-8973-087D1772983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+mj-lt"/>
          <a:ea typeface="Arial Unicode MS" pitchFamily="34" charset="-128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Arial Unicode MS" pitchFamily="34" charset="-128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Arial Unicode MS" pitchFamily="34" charset="-128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Arial Unicode MS" pitchFamily="34" charset="-128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IE" altLang="en-US" smtClean="0">
                <a:solidFill>
                  <a:srgbClr val="276F13"/>
                </a:solidFill>
              </a:rPr>
              <a:t>Information Technology Fundamentals</a:t>
            </a:r>
            <a:endParaRPr lang="en-US" altLang="en-US" smtClean="0">
              <a:solidFill>
                <a:srgbClr val="276F13"/>
              </a:solidFill>
            </a:endParaRP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6911975" y="3059113"/>
            <a:ext cx="187325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E" altLang="en-US" sz="3200">
                <a:solidFill>
                  <a:srgbClr val="FF6600"/>
                </a:solidFill>
              </a:rPr>
              <a:t>DT228/1</a:t>
            </a:r>
            <a:endParaRPr lang="en-US" altLang="en-US" sz="3200">
              <a:solidFill>
                <a:srgbClr val="FF6600"/>
              </a:solidFill>
            </a:endParaRPr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67093A78-3514-4CB1-9EF9-A5C5E45DD0FA}" type="slidenum">
              <a:rPr lang="en-IE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1</a:t>
            </a:fld>
            <a:endParaRPr lang="en-IE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152525" y="5112521"/>
            <a:ext cx="7488238" cy="1351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IE" altLang="en-US" sz="4400" dirty="0">
                <a:solidFill>
                  <a:schemeClr val="accent2"/>
                </a:solidFill>
              </a:rPr>
              <a:t>Tutorial </a:t>
            </a:r>
            <a:r>
              <a:rPr lang="en-IE" altLang="en-US" sz="4400" dirty="0" smtClean="0">
                <a:solidFill>
                  <a:schemeClr val="accent2"/>
                </a:solidFill>
              </a:rPr>
              <a:t>7 – Managing Complexity</a:t>
            </a:r>
            <a:endParaRPr lang="en-US" altLang="en-US" sz="4400" dirty="0">
              <a:solidFill>
                <a:schemeClr val="accent2"/>
              </a:solidFill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327650" y="6443663"/>
            <a:ext cx="36734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E" altLang="en-US" dirty="0" smtClean="0"/>
              <a:t>Thursday </a:t>
            </a:r>
            <a:r>
              <a:rPr lang="en-IE" altLang="en-US" dirty="0" smtClean="0"/>
              <a:t>17 </a:t>
            </a:r>
            <a:r>
              <a:rPr lang="en-IE" altLang="en-US" dirty="0" smtClean="0"/>
              <a:t>November </a:t>
            </a:r>
            <a:r>
              <a:rPr lang="en-IE" altLang="en-US" dirty="0" smtClean="0"/>
              <a:t>2016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281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47D1E349-2F08-4BA4-9042-C76E286955A7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2</a:t>
            </a:fld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Managing Complexity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4375"/>
            <a:ext cx="7669212" cy="4459288"/>
          </a:xfrm>
        </p:spPr>
        <p:txBody>
          <a:bodyPr/>
          <a:lstStyle/>
          <a:p>
            <a:pPr eaLnBrk="1" hangingPunct="1">
              <a:defRPr/>
            </a:pPr>
            <a:r>
              <a:rPr lang="en-IE" sz="2600" dirty="0" smtClean="0"/>
              <a:t>Through project management</a:t>
            </a:r>
          </a:p>
          <a:p>
            <a:pPr eaLnBrk="1" hangingPunct="1">
              <a:defRPr/>
            </a:pPr>
            <a:r>
              <a:rPr lang="en-IE" sz="2800" dirty="0" smtClean="0"/>
              <a:t>	</a:t>
            </a:r>
            <a:r>
              <a:rPr lang="en-IE" sz="2000" dirty="0" smtClean="0">
                <a:solidFill>
                  <a:schemeClr val="accent2">
                    <a:lumMod val="75000"/>
                  </a:schemeClr>
                </a:solidFill>
              </a:rPr>
              <a:t>EG Gantt Charts, Critical Path Analysis...</a:t>
            </a:r>
          </a:p>
          <a:p>
            <a:pPr eaLnBrk="1" hangingPunct="1">
              <a:defRPr/>
            </a:pPr>
            <a:endParaRPr lang="en-IE" sz="1000" dirty="0" smtClean="0"/>
          </a:p>
          <a:p>
            <a:pPr eaLnBrk="1" hangingPunct="1">
              <a:defRPr/>
            </a:pPr>
            <a:r>
              <a:rPr lang="en-IE" sz="2600" dirty="0" smtClean="0"/>
              <a:t>Through hardware/networking development tools</a:t>
            </a:r>
          </a:p>
          <a:p>
            <a:pPr eaLnBrk="1" hangingPunct="1">
              <a:defRPr/>
            </a:pPr>
            <a:r>
              <a:rPr lang="en-IE" sz="2000" dirty="0" smtClean="0"/>
              <a:t>	</a:t>
            </a:r>
            <a:r>
              <a:rPr lang="en-IE" sz="2000" dirty="0" smtClean="0">
                <a:solidFill>
                  <a:schemeClr val="accent2">
                    <a:lumMod val="75000"/>
                  </a:schemeClr>
                </a:solidFill>
              </a:rPr>
              <a:t>EG </a:t>
            </a:r>
            <a:r>
              <a:rPr lang="en-IE" sz="2000" dirty="0" err="1" smtClean="0">
                <a:solidFill>
                  <a:schemeClr val="accent2">
                    <a:lumMod val="75000"/>
                  </a:schemeClr>
                </a:solidFill>
              </a:rPr>
              <a:t>MontaVista</a:t>
            </a:r>
            <a:r>
              <a:rPr lang="en-IE" sz="2000" dirty="0" smtClean="0">
                <a:solidFill>
                  <a:schemeClr val="accent2">
                    <a:lumMod val="75000"/>
                  </a:schemeClr>
                </a:solidFill>
              </a:rPr>
              <a:t>, Ethernet development tools... (There are MANY of these – see next slide.)</a:t>
            </a:r>
            <a:endParaRPr lang="en-IE" sz="2000" dirty="0" smtClean="0"/>
          </a:p>
          <a:p>
            <a:pPr eaLnBrk="1" hangingPunct="1">
              <a:defRPr/>
            </a:pPr>
            <a:endParaRPr lang="en-IE" sz="1000" dirty="0" smtClean="0"/>
          </a:p>
          <a:p>
            <a:pPr eaLnBrk="1" hangingPunct="1">
              <a:defRPr/>
            </a:pPr>
            <a:r>
              <a:rPr lang="en-IE" sz="2600" dirty="0" smtClean="0">
                <a:solidFill>
                  <a:schemeClr val="tx1"/>
                </a:solidFill>
              </a:rPr>
              <a:t>Through software development tools</a:t>
            </a:r>
          </a:p>
          <a:p>
            <a:pPr eaLnBrk="1" hangingPunct="1">
              <a:defRPr/>
            </a:pPr>
            <a:r>
              <a:rPr lang="en-IE" sz="24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IE" sz="2000" dirty="0" smtClean="0">
                <a:solidFill>
                  <a:schemeClr val="accent2">
                    <a:lumMod val="75000"/>
                  </a:schemeClr>
                </a:solidFill>
              </a:rPr>
              <a:t>EG I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ntegrated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Development Environment (IDE)</a:t>
            </a:r>
            <a:r>
              <a:rPr lang="en-IE" sz="20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IE" sz="2000" dirty="0" err="1" smtClean="0">
                <a:solidFill>
                  <a:schemeClr val="accent2">
                    <a:lumMod val="75000"/>
                  </a:schemeClr>
                </a:solidFill>
              </a:rPr>
              <a:t>GitHub</a:t>
            </a:r>
            <a:r>
              <a:rPr lang="en-IE" sz="2000" dirty="0" smtClean="0">
                <a:solidFill>
                  <a:schemeClr val="accent2">
                    <a:lumMod val="75000"/>
                  </a:schemeClr>
                </a:solidFill>
              </a:rPr>
              <a:t>...</a:t>
            </a:r>
          </a:p>
          <a:p>
            <a:pPr eaLnBrk="1" hangingPunct="1">
              <a:defRPr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0677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29D0E0F5-B7F6-44F8-9D38-2C24DF6B9F87}" type="slidenum">
              <a:rPr lang="en-IE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3</a:t>
            </a:fld>
            <a:endParaRPr lang="en-IE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46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564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E" sz="3600" dirty="0" smtClean="0">
                <a:solidFill>
                  <a:schemeClr val="accent2">
                    <a:lumMod val="75000"/>
                  </a:schemeClr>
                </a:solidFill>
              </a:rPr>
              <a:t>Gantt Charts, Critical Path Analysis</a:t>
            </a:r>
            <a:endParaRPr lang="en-US" sz="3600" dirty="0"/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1A0B23C6-0071-41D0-AEAC-CCEE03CEAA72}" type="slidenum">
              <a:rPr lang="en-IE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4</a:t>
            </a:fld>
            <a:endParaRPr lang="en-IE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9220" name="Picture 2" descr="http://upload.wikimedia.org/wikipedia/en/7/73/Pert_example_gantt_cha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2195513"/>
            <a:ext cx="73723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Box 5"/>
          <p:cNvSpPr txBox="1">
            <a:spLocks noChangeArrowheads="1"/>
          </p:cNvSpPr>
          <p:nvPr/>
        </p:nvSpPr>
        <p:spPr bwMode="auto">
          <a:xfrm>
            <a:off x="2087563" y="3995738"/>
            <a:ext cx="180022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E" altLang="en-US"/>
              <a:t>A Gantt Chart</a:t>
            </a:r>
            <a:endParaRPr lang="en-US" altLang="en-US"/>
          </a:p>
        </p:txBody>
      </p:sp>
      <p:pic>
        <p:nvPicPr>
          <p:cNvPr id="9222" name="Picture 4" descr="http://www.projectmanagementguru.com/CriticalPat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4716463"/>
            <a:ext cx="5259388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TextBox 7"/>
          <p:cNvSpPr txBox="1">
            <a:spLocks noChangeArrowheads="1"/>
          </p:cNvSpPr>
          <p:nvPr/>
        </p:nvSpPr>
        <p:spPr bwMode="auto">
          <a:xfrm>
            <a:off x="6264275" y="5508625"/>
            <a:ext cx="115252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E" altLang="en-US"/>
              <a:t>A Critical </a:t>
            </a:r>
          </a:p>
          <a:p>
            <a:r>
              <a:rPr lang="en-IE" altLang="en-US"/>
              <a:t>Path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69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E" sz="3600" dirty="0" err="1" smtClean="0">
                <a:solidFill>
                  <a:schemeClr val="accent2">
                    <a:lumMod val="75000"/>
                  </a:schemeClr>
                </a:solidFill>
              </a:rPr>
              <a:t>MontaVista</a:t>
            </a:r>
            <a:r>
              <a:rPr lang="en-IE" sz="3600" dirty="0" smtClean="0">
                <a:solidFill>
                  <a:schemeClr val="accent2">
                    <a:lumMod val="75000"/>
                  </a:schemeClr>
                </a:solidFill>
              </a:rPr>
              <a:t>, Ethernet Development Tools</a:t>
            </a:r>
            <a:endParaRPr lang="en-US" sz="3600" dirty="0"/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72B191C2-A419-4819-81A9-225EA0E91039}" type="slidenum">
              <a:rPr lang="en-IE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5</a:t>
            </a:fld>
            <a:endParaRPr lang="en-IE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44" name="TextBox 5"/>
          <p:cNvSpPr txBox="1">
            <a:spLocks noChangeArrowheads="1"/>
          </p:cNvSpPr>
          <p:nvPr/>
        </p:nvSpPr>
        <p:spPr bwMode="auto">
          <a:xfrm>
            <a:off x="1295400" y="3851275"/>
            <a:ext cx="18002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E" altLang="en-US"/>
              <a:t>This diagram can be related to MontaVista</a:t>
            </a:r>
            <a:endParaRPr lang="en-US" altLang="en-US"/>
          </a:p>
        </p:txBody>
      </p:sp>
      <p:sp>
        <p:nvSpPr>
          <p:cNvPr id="10245" name="TextBox 7"/>
          <p:cNvSpPr txBox="1">
            <a:spLocks noChangeArrowheads="1"/>
          </p:cNvSpPr>
          <p:nvPr/>
        </p:nvSpPr>
        <p:spPr bwMode="auto">
          <a:xfrm>
            <a:off x="5040313" y="5435600"/>
            <a:ext cx="38163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E" altLang="en-US"/>
              <a:t>Ethernet Network Controller</a:t>
            </a:r>
            <a:endParaRPr lang="en-US" altLang="en-US"/>
          </a:p>
        </p:txBody>
      </p:sp>
      <p:pic>
        <p:nvPicPr>
          <p:cNvPr id="10246" name="Picture 2" descr="http://m.eet.com/media/1089803/chart3_10090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1908175"/>
            <a:ext cx="29908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4" descr="http://www.johnloomis.org/altera/DE2/ethernet_schemat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2484438"/>
            <a:ext cx="5227638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39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E" sz="3600" dirty="0" smtClean="0">
                <a:solidFill>
                  <a:schemeClr val="accent2">
                    <a:lumMod val="75000"/>
                  </a:schemeClr>
                </a:solidFill>
              </a:rPr>
              <a:t>IDE, </a:t>
            </a:r>
            <a:r>
              <a:rPr lang="en-IE" sz="3600" dirty="0" err="1" smtClean="0">
                <a:solidFill>
                  <a:schemeClr val="accent2">
                    <a:lumMod val="75000"/>
                  </a:schemeClr>
                </a:solidFill>
              </a:rPr>
              <a:t>GitHub</a:t>
            </a:r>
            <a:endParaRPr lang="en-US" sz="3600" dirty="0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56438" y="6443663"/>
            <a:ext cx="2346325" cy="5191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0472A17C-E93C-43E9-9419-13B37A4FD579}" type="slidenum">
              <a:rPr lang="en-IE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6</a:t>
            </a:fld>
            <a:endParaRPr lang="en-IE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8" name="TextBox 5"/>
          <p:cNvSpPr txBox="1">
            <a:spLocks noChangeArrowheads="1"/>
          </p:cNvSpPr>
          <p:nvPr/>
        </p:nvSpPr>
        <p:spPr bwMode="auto">
          <a:xfrm>
            <a:off x="1727200" y="5867400"/>
            <a:ext cx="18002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E" altLang="en-US"/>
              <a:t>IDE Integrated Development Environment</a:t>
            </a:r>
            <a:endParaRPr lang="en-US" altLang="en-US"/>
          </a:p>
        </p:txBody>
      </p:sp>
      <p:sp>
        <p:nvSpPr>
          <p:cNvPr id="11269" name="TextBox 7"/>
          <p:cNvSpPr txBox="1">
            <a:spLocks noChangeArrowheads="1"/>
          </p:cNvSpPr>
          <p:nvPr/>
        </p:nvSpPr>
        <p:spPr bwMode="auto">
          <a:xfrm>
            <a:off x="6335713" y="5435600"/>
            <a:ext cx="21605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E" altLang="en-US"/>
              <a:t>A GitHub Page</a:t>
            </a:r>
          </a:p>
        </p:txBody>
      </p:sp>
      <p:pic>
        <p:nvPicPr>
          <p:cNvPr id="11270" name="Picture 2" descr="http://i01.i.aliimg.com/photo/v0/267990999/Integrated_Development_Environment_IDE_software_for_embedd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1692275"/>
            <a:ext cx="4424363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AutoShape 4" descr="https://pages.github.com/images/ghfm@2x.png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272" name="AutoShape 6" descr="https://pages.github.com/images/ghfm@2x.png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pic>
        <p:nvPicPr>
          <p:cNvPr id="1127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2124075"/>
            <a:ext cx="511175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6612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62</Words>
  <Application>Microsoft Office PowerPoint</Application>
  <PresentationFormat>Custom</PresentationFormat>
  <Paragraphs>30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Office Theme</vt:lpstr>
      <vt:lpstr>1_Office Theme</vt:lpstr>
      <vt:lpstr>2_Office Theme</vt:lpstr>
      <vt:lpstr>Information Technology Fundamentals</vt:lpstr>
      <vt:lpstr>Managing Complexity</vt:lpstr>
      <vt:lpstr>PowerPoint Presentation</vt:lpstr>
      <vt:lpstr>Gantt Charts, Critical Path Analysis</vt:lpstr>
      <vt:lpstr>MontaVista, Ethernet Development Tools</vt:lpstr>
      <vt:lpstr>IDE, GitHub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Technology Fundamentals</dc:title>
  <dc:creator>admin</dc:creator>
  <cp:lastModifiedBy>Art Sloan</cp:lastModifiedBy>
  <cp:revision>50</cp:revision>
  <cp:lastPrinted>1601-01-01T00:00:00Z</cp:lastPrinted>
  <dcterms:created xsi:type="dcterms:W3CDTF">2011-09-27T05:12:25Z</dcterms:created>
  <dcterms:modified xsi:type="dcterms:W3CDTF">2016-11-13T13:18:39Z</dcterms:modified>
</cp:coreProperties>
</file>