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13"/>
  </p:notesMasterIdLst>
  <p:sldIdLst>
    <p:sldId id="310" r:id="rId4"/>
    <p:sldId id="325" r:id="rId5"/>
    <p:sldId id="324" r:id="rId6"/>
    <p:sldId id="327" r:id="rId7"/>
    <p:sldId id="328" r:id="rId8"/>
    <p:sldId id="330" r:id="rId9"/>
    <p:sldId id="329" r:id="rId10"/>
    <p:sldId id="326" r:id="rId11"/>
    <p:sldId id="323" r:id="rId12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6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26D36820-4889-4276-8211-B47AA5EAD9D5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9242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6DF1F-D137-45C4-91CB-19BCBDFA496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454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AE580-CC33-4E29-BDFF-C16359EF674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449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08239-B43D-4374-9DD9-E80BB0D887A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6553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1A1D2-0A7F-4B02-9038-D2ABE28DBB3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8393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3584D-85C0-4FB8-B0E3-DEB6601C25D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9942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8A5AD-E702-4E3C-8119-34978A517A4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7014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79613"/>
            <a:ext cx="434975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875" y="1979613"/>
            <a:ext cx="4351338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2600B-D9D5-44AC-81FE-5B7BC0F2FAE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3667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675DA-2875-49D5-AAAF-4448F5638C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106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6A2F6-873A-454A-BFE0-398424178C4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052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7C6BF-A15A-4109-AD05-D4432E7761D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0153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EC04C-BC75-4CB3-A9C7-D41F784022D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391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CF884-C6BB-4252-815A-49AB0EDB45B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6003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BFFEB-8B0F-4A77-A8D8-8B64EE36065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4163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F2494-28F8-4555-B74E-1A1D8F61F88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9498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665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665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CA28E-C7A3-4791-A7A1-ABB96DD648B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1965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596DD-5D53-4AA1-B459-C6F9EA0BB1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1358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25000-9700-4C5D-BA5C-D32A8F6C1B9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5453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878D3-555B-4328-B834-246BC86587F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2581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84375"/>
            <a:ext cx="4062412" cy="554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984375"/>
            <a:ext cx="4064000" cy="554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BFB87-6466-4286-BF8A-D0F29B1956C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0302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EF184-5547-49C3-B02E-6F5AB3A9AA0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9231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CD7D5-9026-4B3A-B852-04986F56F67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04148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E89CB-8B0F-47B6-8DB8-EC3DAACEC12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341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23AE1-06D3-4FA9-8343-5E0763B3765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0841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434A0-9BD5-4CB6-ABCA-A8A2B68D48B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00993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A77B4-D813-4CF7-ACAE-89E21B100A9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6225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2BD17-A618-45F4-9B42-0257C40355A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96294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554038"/>
            <a:ext cx="2159000" cy="6973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554038"/>
            <a:ext cx="6327775" cy="6973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E8F95-3197-429A-8F17-49F1049BD0F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59062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554038"/>
            <a:ext cx="8639175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39937-6FC9-4D84-98A4-08400D2CC58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818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AADC4-0030-440B-BE51-B7973B0698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349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3C236-77E1-486E-8636-BBB22933B66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26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FCDA8-3FEB-4895-A521-F9064C26BBF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759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C1BE3-4483-4D49-AA79-93FE8ABC3C1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733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A6766-E478-49C6-8E9C-F70D6B652A4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714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9D75C-2A33-4C2D-8F68-ACA3C3DDCC5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37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F6C95E5D-11D0-46C9-AEE1-1FE5D5BCBA7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Lucida Sans Unicode" pitchFamily="34" charset="0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Lucida Sans Unicode" pitchFamily="34" charset="0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Lucida Sans Unicode" pitchFamily="34" charset="0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Lucida Sans Unicode" pitchFamily="34" charset="0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79613"/>
            <a:ext cx="8853488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12775" y="656272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556000" y="656272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335838" y="656272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4DEC813A-5884-4DA5-855E-0DEACCD0CF4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8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8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8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8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8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554038"/>
            <a:ext cx="86391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84375"/>
            <a:ext cx="8278812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12775" y="64547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4547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083425" y="64547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8516C115-5D6D-4DE6-8973-087D1772983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IE" altLang="en-US" smtClean="0">
                <a:solidFill>
                  <a:srgbClr val="276F13"/>
                </a:solidFill>
              </a:rPr>
              <a:t>Information Technology Fundamentals</a:t>
            </a:r>
            <a:endParaRPr lang="en-US" altLang="en-US" smtClean="0">
              <a:solidFill>
                <a:srgbClr val="276F13"/>
              </a:solidFill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6768504" y="3059113"/>
            <a:ext cx="2016721" cy="55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E" altLang="en-US" sz="3200" dirty="0" smtClean="0">
                <a:solidFill>
                  <a:srgbClr val="FF6600"/>
                </a:solidFill>
              </a:rPr>
              <a:t>DT228/1</a:t>
            </a:r>
            <a:endParaRPr lang="en-US" altLang="en-US" sz="3200" dirty="0">
              <a:solidFill>
                <a:srgbClr val="FF6600"/>
              </a:solidFill>
            </a:endParaRP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7093A78-3514-4CB1-9EF9-A5C5E45DD0FA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152525" y="5112521"/>
            <a:ext cx="7488238" cy="72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IE" altLang="en-US" sz="4400">
                <a:solidFill>
                  <a:schemeClr val="accent2"/>
                </a:solidFill>
              </a:rPr>
              <a:t>Tutorial </a:t>
            </a:r>
            <a:r>
              <a:rPr lang="en-IE" altLang="en-US" sz="4400" dirty="0">
                <a:solidFill>
                  <a:schemeClr val="accent2"/>
                </a:solidFill>
              </a:rPr>
              <a:t>9</a:t>
            </a:r>
            <a:r>
              <a:rPr lang="en-IE" altLang="en-US" sz="4400" smtClean="0">
                <a:solidFill>
                  <a:schemeClr val="accent2"/>
                </a:solidFill>
              </a:rPr>
              <a:t> </a:t>
            </a:r>
            <a:r>
              <a:rPr lang="en-IE" altLang="en-US" sz="4400" dirty="0" smtClean="0">
                <a:solidFill>
                  <a:schemeClr val="accent2"/>
                </a:solidFill>
              </a:rPr>
              <a:t>– IT Disciplines</a:t>
            </a:r>
            <a:endParaRPr lang="en-US" altLang="en-US" sz="4400" dirty="0">
              <a:solidFill>
                <a:schemeClr val="accent2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327650" y="6443663"/>
            <a:ext cx="36734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dirty="0" smtClean="0"/>
              <a:t>Thursday </a:t>
            </a:r>
            <a:r>
              <a:rPr lang="en-IE" altLang="en-US" dirty="0" smtClean="0"/>
              <a:t>24 </a:t>
            </a:r>
            <a:r>
              <a:rPr lang="en-IE" altLang="en-US" dirty="0" smtClean="0"/>
              <a:t>November </a:t>
            </a:r>
            <a:r>
              <a:rPr lang="en-IE" altLang="en-US" dirty="0" smtClean="0"/>
              <a:t>2016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281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Disciplines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 In the broadest sense, the term information technology is often used to refer to all of computing. </a:t>
            </a:r>
            <a:endParaRPr lang="en-IE" dirty="0" smtClean="0"/>
          </a:p>
          <a:p>
            <a:endParaRPr lang="en-IE" dirty="0"/>
          </a:p>
          <a:p>
            <a:r>
              <a:rPr lang="en-IE" dirty="0" smtClean="0"/>
              <a:t>There are many disciplines relating to IT, Computing and technical methodologies. How about ‘</a:t>
            </a:r>
            <a:r>
              <a:rPr lang="en-IE" dirty="0"/>
              <a:t>S</a:t>
            </a:r>
            <a:r>
              <a:rPr lang="en-IE" dirty="0" smtClean="0"/>
              <a:t>oft Computing’?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F125000-9700-4C5D-BA5C-D32A8F6C1B9C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524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Soft Computing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6339937-6FC9-4D84-98A4-08400D2CC58D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0113" y="1984375"/>
            <a:ext cx="8278812" cy="5035822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r>
              <a:rPr lang="en-IE" kern="0" dirty="0" smtClean="0"/>
              <a:t> </a:t>
            </a:r>
            <a:r>
              <a:rPr lang="en-US" altLang="en-US" sz="2600" dirty="0" smtClean="0"/>
              <a:t>Soft </a:t>
            </a:r>
            <a:r>
              <a:rPr lang="en-US" altLang="en-US" sz="2600" dirty="0"/>
              <a:t>computing is a coalition (consortium, partnership, alliance) of computing methodologies which </a:t>
            </a:r>
            <a:r>
              <a:rPr lang="en-US" altLang="en-US" sz="2600" dirty="0" smtClean="0"/>
              <a:t>collectively </a:t>
            </a:r>
            <a:r>
              <a:rPr lang="en-US" altLang="en-US" sz="2600" dirty="0"/>
              <a:t>provide a foundation for the conception, design, construction and </a:t>
            </a:r>
            <a:r>
              <a:rPr lang="en-US" altLang="en-US" sz="2600" dirty="0" err="1" smtClean="0"/>
              <a:t>utilisation</a:t>
            </a:r>
            <a:r>
              <a:rPr lang="en-US" altLang="en-US" sz="2600" dirty="0"/>
              <a:t> </a:t>
            </a:r>
            <a:r>
              <a:rPr lang="en-US" altLang="en-US" sz="2600" dirty="0" smtClean="0"/>
              <a:t>of </a:t>
            </a:r>
            <a:r>
              <a:rPr lang="en-US" altLang="en-US" sz="2600" dirty="0"/>
              <a:t>i</a:t>
            </a:r>
            <a:r>
              <a:rPr lang="en-US" altLang="en-US" sz="2600" dirty="0" smtClean="0"/>
              <a:t>nformation/ intelligent systems.</a:t>
            </a:r>
            <a:endParaRPr lang="en-US" altLang="en-US" sz="2600" dirty="0"/>
          </a:p>
          <a:p>
            <a:r>
              <a:rPr lang="en-US" altLang="en-US" sz="2600" dirty="0"/>
              <a:t>The principal members of soft computing are: fuzzy logic (FL), </a:t>
            </a:r>
            <a:r>
              <a:rPr lang="en-US" altLang="en-US" sz="2600" dirty="0" err="1"/>
              <a:t>neurocomputing</a:t>
            </a:r>
            <a:r>
              <a:rPr lang="en-US" altLang="en-US" sz="2600" dirty="0"/>
              <a:t> (NC), evolutionary computing (EC) and probabilistic computing (PC</a:t>
            </a:r>
            <a:r>
              <a:rPr lang="en-US" altLang="en-US" sz="2600" dirty="0" smtClean="0"/>
              <a:t>).</a:t>
            </a:r>
            <a:endParaRPr lang="en-US" altLang="en-US" sz="2600" dirty="0"/>
          </a:p>
          <a:p>
            <a:r>
              <a:rPr lang="en-US" altLang="en-US" sz="2600" dirty="0"/>
              <a:t>Members of soft computing are for the most part complementary and symbiotic rather than </a:t>
            </a:r>
            <a:r>
              <a:rPr lang="en-US" altLang="en-US" sz="2600" dirty="0" smtClean="0"/>
              <a:t>competitive.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06829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Soft Computing (2)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6339937-6FC9-4D84-98A4-08400D2CC58D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0113" y="1984375"/>
            <a:ext cx="8278812" cy="5035822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r>
              <a:rPr lang="en-IE" kern="0" dirty="0" smtClean="0"/>
              <a:t> </a:t>
            </a:r>
            <a:endParaRPr lang="en-US" altLang="en-US" sz="2600" dirty="0"/>
          </a:p>
        </p:txBody>
      </p:sp>
      <p:pic>
        <p:nvPicPr>
          <p:cNvPr id="1026" name="Picture 2" descr="http://scrs.in/img/slide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12" y="2699717"/>
            <a:ext cx="6823477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2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Soft Computing (3)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6339937-6FC9-4D84-98A4-08400D2CC58D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0113" y="1984375"/>
            <a:ext cx="8278812" cy="5035822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r>
              <a:rPr lang="en-IE" kern="0" dirty="0" smtClean="0"/>
              <a:t> </a:t>
            </a:r>
            <a:endParaRPr lang="en-US" altLang="en-US" sz="2600" dirty="0"/>
          </a:p>
        </p:txBody>
      </p:sp>
      <p:pic>
        <p:nvPicPr>
          <p:cNvPr id="1028" name="Picture 4" descr="http://image.slidesharecdn.com/softcomputing01-130218115641-phpapp01/95/soft-computing01-9-638.jpg?cb=13611886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44" y="1835621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51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Artificial Intelligence/ Machine Intelligence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984375"/>
            <a:ext cx="8278812" cy="499318"/>
          </a:xfrm>
        </p:spPr>
        <p:txBody>
          <a:bodyPr/>
          <a:lstStyle/>
          <a:p>
            <a:r>
              <a:rPr lang="en-IE" dirty="0"/>
              <a:t> </a:t>
            </a:r>
            <a:r>
              <a:rPr lang="en-IE" dirty="0" smtClean="0"/>
              <a:t>Is Artificial Intelligence the same as Machine Intelligence?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F125000-9700-4C5D-BA5C-D32A8F6C1B9C}" type="slidenum">
              <a:rPr lang="en-IE" smtClean="0"/>
              <a:pPr>
                <a:defRPr/>
              </a:pPr>
              <a:t>6</a:t>
            </a:fld>
            <a:endParaRPr lang="en-IE"/>
          </a:p>
        </p:txBody>
      </p:sp>
      <p:pic>
        <p:nvPicPr>
          <p:cNvPr id="2050" name="Picture 2" descr="http://www.trollhetta.com/wp-content/uploads/2011/07/AI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20" y="3131765"/>
            <a:ext cx="6984776" cy="330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0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Artificial Intelligence/ Machine Intelligence (2)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984375"/>
            <a:ext cx="8278812" cy="499318"/>
          </a:xfrm>
        </p:spPr>
        <p:txBody>
          <a:bodyPr/>
          <a:lstStyle/>
          <a:p>
            <a:r>
              <a:rPr lang="en-IE" dirty="0"/>
              <a:t> </a:t>
            </a:r>
            <a:r>
              <a:rPr lang="en-IE" dirty="0" smtClean="0"/>
              <a:t>Is Artificial Intelligence the same as Machine Intelligence?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F125000-9700-4C5D-BA5C-D32A8F6C1B9C}" type="slidenum">
              <a:rPr lang="en-IE" smtClean="0"/>
              <a:pPr>
                <a:defRPr/>
              </a:pPr>
              <a:t>7</a:t>
            </a:fld>
            <a:endParaRPr lang="en-IE"/>
          </a:p>
        </p:txBody>
      </p:sp>
      <p:pic>
        <p:nvPicPr>
          <p:cNvPr id="2052" name="Picture 4" descr="https://gigaom.com/wp-content/uploads/sites/1/2012/11/chart-1.jpg?quality=80&amp;strip=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984" y="2915741"/>
            <a:ext cx="6192688" cy="392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62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802" y="864471"/>
            <a:ext cx="9072563" cy="533727"/>
          </a:xfrm>
        </p:spPr>
        <p:txBody>
          <a:bodyPr/>
          <a:lstStyle/>
          <a:p>
            <a:r>
              <a:rPr lang="en-US" altLang="en-US" sz="3100" b="1" dirty="0"/>
              <a:t>TIMELINE OF GROWTH OF </a:t>
            </a:r>
            <a:r>
              <a:rPr lang="en-US" altLang="en-US" sz="3100" b="1" dirty="0" smtClean="0"/>
              <a:t>MIQ</a:t>
            </a:r>
            <a:endParaRPr lang="en-US" altLang="en-US" sz="3100" b="1" dirty="0"/>
          </a:p>
        </p:txBody>
      </p:sp>
      <p:sp>
        <p:nvSpPr>
          <p:cNvPr id="593923" name="Line 3"/>
          <p:cNvSpPr>
            <a:spLocks noChangeShapeType="1"/>
          </p:cNvSpPr>
          <p:nvPr/>
        </p:nvSpPr>
        <p:spPr bwMode="auto">
          <a:xfrm flipV="1">
            <a:off x="1806112" y="1931918"/>
            <a:ext cx="0" cy="26878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/>
          <a:lstStyle/>
          <a:p>
            <a:endParaRPr lang="en-IE"/>
          </a:p>
        </p:txBody>
      </p:sp>
      <p:sp>
        <p:nvSpPr>
          <p:cNvPr id="593924" name="Line 4"/>
          <p:cNvSpPr>
            <a:spLocks noChangeShapeType="1"/>
          </p:cNvSpPr>
          <p:nvPr/>
        </p:nvSpPr>
        <p:spPr bwMode="auto">
          <a:xfrm>
            <a:off x="1806112" y="4619802"/>
            <a:ext cx="663641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/>
          <a:lstStyle/>
          <a:p>
            <a:endParaRPr lang="en-IE"/>
          </a:p>
        </p:txBody>
      </p:sp>
      <p:sp>
        <p:nvSpPr>
          <p:cNvPr id="593925" name="Text Box 5"/>
          <p:cNvSpPr txBox="1">
            <a:spLocks noChangeArrowheads="1"/>
          </p:cNvSpPr>
          <p:nvPr/>
        </p:nvSpPr>
        <p:spPr bwMode="auto">
          <a:xfrm>
            <a:off x="966060" y="1847922"/>
            <a:ext cx="639573" cy="35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/>
          <a:p>
            <a:r>
              <a:rPr lang="en-US" altLang="en-US"/>
              <a:t>MIQ</a:t>
            </a:r>
          </a:p>
        </p:txBody>
      </p:sp>
      <p:sp>
        <p:nvSpPr>
          <p:cNvPr id="593926" name="Text Box 6"/>
          <p:cNvSpPr txBox="1">
            <a:spLocks noChangeArrowheads="1"/>
          </p:cNvSpPr>
          <p:nvPr/>
        </p:nvSpPr>
        <p:spPr bwMode="auto">
          <a:xfrm>
            <a:off x="966060" y="4535806"/>
            <a:ext cx="716518" cy="35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/>
          <a:p>
            <a:r>
              <a:rPr lang="en-US" altLang="en-US"/>
              <a:t>1960</a:t>
            </a:r>
          </a:p>
        </p:txBody>
      </p:sp>
      <p:sp>
        <p:nvSpPr>
          <p:cNvPr id="593927" name="Text Box 7"/>
          <p:cNvSpPr txBox="1">
            <a:spLocks noChangeArrowheads="1"/>
          </p:cNvSpPr>
          <p:nvPr/>
        </p:nvSpPr>
        <p:spPr bwMode="auto">
          <a:xfrm>
            <a:off x="3990247" y="4535806"/>
            <a:ext cx="716518" cy="35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/>
          <a:p>
            <a:r>
              <a:rPr lang="en-US" altLang="en-US"/>
              <a:t>1980</a:t>
            </a:r>
          </a:p>
        </p:txBody>
      </p:sp>
      <p:sp>
        <p:nvSpPr>
          <p:cNvPr id="593928" name="Text Box 8"/>
          <p:cNvSpPr txBox="1">
            <a:spLocks noChangeArrowheads="1"/>
          </p:cNvSpPr>
          <p:nvPr/>
        </p:nvSpPr>
        <p:spPr bwMode="auto">
          <a:xfrm>
            <a:off x="6678414" y="4535806"/>
            <a:ext cx="716518" cy="35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/>
          <a:p>
            <a:r>
              <a:rPr lang="en-US" altLang="en-US"/>
              <a:t>2000</a:t>
            </a:r>
          </a:p>
        </p:txBody>
      </p:sp>
      <p:sp>
        <p:nvSpPr>
          <p:cNvPr id="593929" name="Line 9"/>
          <p:cNvSpPr>
            <a:spLocks noChangeShapeType="1"/>
          </p:cNvSpPr>
          <p:nvPr/>
        </p:nvSpPr>
        <p:spPr bwMode="auto">
          <a:xfrm flipV="1">
            <a:off x="1806112" y="4283817"/>
            <a:ext cx="2772172" cy="335986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/>
          <a:lstStyle/>
          <a:p>
            <a:endParaRPr lang="en-IE"/>
          </a:p>
        </p:txBody>
      </p:sp>
      <p:sp>
        <p:nvSpPr>
          <p:cNvPr id="593930" name="Line 10"/>
          <p:cNvSpPr>
            <a:spLocks noChangeShapeType="1"/>
          </p:cNvSpPr>
          <p:nvPr/>
        </p:nvSpPr>
        <p:spPr bwMode="auto">
          <a:xfrm flipV="1">
            <a:off x="4578284" y="3443853"/>
            <a:ext cx="2520156" cy="839964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/>
          <a:lstStyle/>
          <a:p>
            <a:endParaRPr lang="en-IE"/>
          </a:p>
        </p:txBody>
      </p:sp>
      <p:sp>
        <p:nvSpPr>
          <p:cNvPr id="593931" name="Line 11"/>
          <p:cNvSpPr>
            <a:spLocks noChangeShapeType="1"/>
          </p:cNvSpPr>
          <p:nvPr/>
        </p:nvSpPr>
        <p:spPr bwMode="auto">
          <a:xfrm flipV="1">
            <a:off x="7098440" y="2435896"/>
            <a:ext cx="1008063" cy="1007957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/>
          <a:lstStyle/>
          <a:p>
            <a:endParaRPr lang="en-IE"/>
          </a:p>
        </p:txBody>
      </p:sp>
      <p:sp>
        <p:nvSpPr>
          <p:cNvPr id="593932" name="Line 12"/>
          <p:cNvSpPr>
            <a:spLocks noChangeShapeType="1"/>
          </p:cNvSpPr>
          <p:nvPr/>
        </p:nvSpPr>
        <p:spPr bwMode="auto">
          <a:xfrm>
            <a:off x="4578284" y="4283817"/>
            <a:ext cx="0" cy="3359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/>
          <a:lstStyle/>
          <a:p>
            <a:endParaRPr lang="en-IE"/>
          </a:p>
        </p:txBody>
      </p:sp>
      <p:sp>
        <p:nvSpPr>
          <p:cNvPr id="593933" name="Line 13"/>
          <p:cNvSpPr>
            <a:spLocks noChangeShapeType="1"/>
          </p:cNvSpPr>
          <p:nvPr/>
        </p:nvSpPr>
        <p:spPr bwMode="auto">
          <a:xfrm>
            <a:off x="7098440" y="3443853"/>
            <a:ext cx="0" cy="11759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/>
          <a:lstStyle/>
          <a:p>
            <a:endParaRPr lang="en-IE"/>
          </a:p>
        </p:txBody>
      </p:sp>
      <p:sp>
        <p:nvSpPr>
          <p:cNvPr id="593934" name="Text Box 14"/>
          <p:cNvSpPr txBox="1">
            <a:spLocks noChangeArrowheads="1"/>
          </p:cNvSpPr>
          <p:nvPr/>
        </p:nvSpPr>
        <p:spPr bwMode="auto">
          <a:xfrm>
            <a:off x="1722107" y="5627760"/>
            <a:ext cx="1652736" cy="61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/>
          <a:p>
            <a:r>
              <a:rPr lang="en-US" altLang="en-US"/>
              <a:t>logic-based AI</a:t>
            </a:r>
          </a:p>
          <a:p>
            <a:r>
              <a:rPr lang="en-US" altLang="en-US"/>
              <a:t>(symbolic AI)</a:t>
            </a:r>
          </a:p>
        </p:txBody>
      </p:sp>
      <p:sp>
        <p:nvSpPr>
          <p:cNvPr id="593935" name="Text Box 15"/>
          <p:cNvSpPr txBox="1">
            <a:spLocks noChangeArrowheads="1"/>
          </p:cNvSpPr>
          <p:nvPr/>
        </p:nvSpPr>
        <p:spPr bwMode="auto">
          <a:xfrm>
            <a:off x="4560783" y="5671508"/>
            <a:ext cx="3037666" cy="87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/>
          <a:p>
            <a:r>
              <a:rPr lang="en-US" altLang="en-US"/>
              <a:t>+ soft computing-based AI</a:t>
            </a:r>
          </a:p>
          <a:p>
            <a:r>
              <a:rPr lang="en-US" altLang="en-US"/>
              <a:t>(probabilistic + evolutionary</a:t>
            </a:r>
          </a:p>
          <a:p>
            <a:r>
              <a:rPr lang="en-US" altLang="en-US"/>
              <a:t>+ fuzzy + machine learning)</a:t>
            </a:r>
          </a:p>
        </p:txBody>
      </p:sp>
      <p:sp>
        <p:nvSpPr>
          <p:cNvPr id="593936" name="Text Box 16"/>
          <p:cNvSpPr txBox="1">
            <a:spLocks noChangeArrowheads="1"/>
          </p:cNvSpPr>
          <p:nvPr/>
        </p:nvSpPr>
        <p:spPr bwMode="auto">
          <a:xfrm>
            <a:off x="6762419" y="4955788"/>
            <a:ext cx="2454237" cy="35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/>
          <a:p>
            <a:r>
              <a:rPr lang="en-US" altLang="en-US"/>
              <a:t>+ perception-based AI</a:t>
            </a:r>
          </a:p>
        </p:txBody>
      </p:sp>
      <p:sp>
        <p:nvSpPr>
          <p:cNvPr id="593937" name="Line 17"/>
          <p:cNvSpPr>
            <a:spLocks noChangeShapeType="1"/>
          </p:cNvSpPr>
          <p:nvPr/>
        </p:nvSpPr>
        <p:spPr bwMode="auto">
          <a:xfrm flipV="1">
            <a:off x="7938492" y="4703799"/>
            <a:ext cx="0" cy="3359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/>
          <a:lstStyle/>
          <a:p>
            <a:endParaRPr lang="en-IE"/>
          </a:p>
        </p:txBody>
      </p:sp>
      <p:sp>
        <p:nvSpPr>
          <p:cNvPr id="593938" name="Line 18"/>
          <p:cNvSpPr>
            <a:spLocks noChangeShapeType="1"/>
          </p:cNvSpPr>
          <p:nvPr/>
        </p:nvSpPr>
        <p:spPr bwMode="auto">
          <a:xfrm flipV="1">
            <a:off x="5670351" y="4703799"/>
            <a:ext cx="0" cy="100795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/>
          <a:lstStyle/>
          <a:p>
            <a:endParaRPr lang="en-IE"/>
          </a:p>
        </p:txBody>
      </p:sp>
      <p:sp>
        <p:nvSpPr>
          <p:cNvPr id="593939" name="Line 19"/>
          <p:cNvSpPr>
            <a:spLocks noChangeShapeType="1"/>
          </p:cNvSpPr>
          <p:nvPr/>
        </p:nvSpPr>
        <p:spPr bwMode="auto">
          <a:xfrm flipV="1">
            <a:off x="2982185" y="4703799"/>
            <a:ext cx="0" cy="100795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358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Website of Disciplines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6339937-6FC9-4D84-98A4-08400D2CC58D}" type="slidenum">
              <a:rPr lang="en-IE" smtClean="0"/>
              <a:pPr>
                <a:defRPr/>
              </a:pPr>
              <a:t>9</a:t>
            </a:fld>
            <a:endParaRPr lang="en-IE"/>
          </a:p>
        </p:txBody>
      </p:sp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935856" y="2574972"/>
            <a:ext cx="8208912" cy="212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E" altLang="en-US" sz="2800" dirty="0" smtClean="0"/>
              <a:t>Here is an interesting website on IT Disciplines:</a:t>
            </a:r>
          </a:p>
          <a:p>
            <a:endParaRPr lang="en-IE" altLang="en-US" dirty="0"/>
          </a:p>
          <a:p>
            <a:endParaRPr lang="en-IE" altLang="en-US" dirty="0" smtClean="0"/>
          </a:p>
          <a:p>
            <a:endParaRPr lang="en-IE" altLang="en-US" sz="2600" dirty="0"/>
          </a:p>
          <a:p>
            <a:r>
              <a:rPr lang="en-US" altLang="en-US" sz="2600" dirty="0"/>
              <a:t>http://www.if4it.com/it-disciplines</a:t>
            </a:r>
            <a:r>
              <a:rPr lang="en-US" altLang="en-US" sz="2600" dirty="0" smtClean="0"/>
              <a:t>/</a:t>
            </a:r>
          </a:p>
          <a:p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76705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95</Words>
  <Application>Microsoft Office PowerPoint</Application>
  <PresentationFormat>Custom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1_Office Theme</vt:lpstr>
      <vt:lpstr>2_Office Theme</vt:lpstr>
      <vt:lpstr>Information Technology Fundamentals</vt:lpstr>
      <vt:lpstr>Disciplines</vt:lpstr>
      <vt:lpstr>Soft Computing</vt:lpstr>
      <vt:lpstr>Soft Computing (2)</vt:lpstr>
      <vt:lpstr>Soft Computing (3)</vt:lpstr>
      <vt:lpstr>Artificial Intelligence/ Machine Intelligence</vt:lpstr>
      <vt:lpstr>Artificial Intelligence/ Machine Intelligence (2)</vt:lpstr>
      <vt:lpstr>TIMELINE OF GROWTH OF MIQ</vt:lpstr>
      <vt:lpstr>Website of Disciplines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Fundamentals</dc:title>
  <dc:creator>admin</dc:creator>
  <cp:lastModifiedBy>Art Sloan</cp:lastModifiedBy>
  <cp:revision>58</cp:revision>
  <cp:lastPrinted>1601-01-01T00:00:00Z</cp:lastPrinted>
  <dcterms:created xsi:type="dcterms:W3CDTF">2011-09-27T05:12:25Z</dcterms:created>
  <dcterms:modified xsi:type="dcterms:W3CDTF">2016-11-19T16:20:29Z</dcterms:modified>
</cp:coreProperties>
</file>