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385" r:id="rId3"/>
    <p:sldId id="386" r:id="rId4"/>
    <p:sldId id="402" r:id="rId5"/>
    <p:sldId id="387" r:id="rId6"/>
    <p:sldId id="388" r:id="rId7"/>
    <p:sldId id="389" r:id="rId8"/>
    <p:sldId id="391" r:id="rId9"/>
    <p:sldId id="392" r:id="rId10"/>
    <p:sldId id="393" r:id="rId11"/>
    <p:sldId id="394" r:id="rId12"/>
    <p:sldId id="395" r:id="rId13"/>
    <p:sldId id="403" r:id="rId14"/>
    <p:sldId id="396" r:id="rId15"/>
    <p:sldId id="397" r:id="rId16"/>
    <p:sldId id="398" r:id="rId17"/>
    <p:sldId id="399" r:id="rId18"/>
    <p:sldId id="400" r:id="rId19"/>
    <p:sldId id="401" r:id="rId20"/>
    <p:sldId id="281" r:id="rId21"/>
    <p:sldId id="327" r:id="rId22"/>
    <p:sldId id="288" r:id="rId23"/>
    <p:sldId id="319" r:id="rId24"/>
    <p:sldId id="311" r:id="rId25"/>
    <p:sldId id="312" r:id="rId26"/>
    <p:sldId id="313" r:id="rId27"/>
    <p:sldId id="314" r:id="rId28"/>
    <p:sldId id="315" r:id="rId29"/>
    <p:sldId id="316" r:id="rId30"/>
    <p:sldId id="317" r:id="rId31"/>
    <p:sldId id="318" r:id="rId32"/>
    <p:sldId id="320" r:id="rId33"/>
    <p:sldId id="321" r:id="rId34"/>
    <p:sldId id="300" r:id="rId35"/>
    <p:sldId id="324" r:id="rId36"/>
    <p:sldId id="322" r:id="rId37"/>
    <p:sldId id="325" r:id="rId38"/>
    <p:sldId id="323" r:id="rId39"/>
    <p:sldId id="328" r:id="rId40"/>
    <p:sldId id="289" r:id="rId41"/>
    <p:sldId id="293" r:id="rId42"/>
    <p:sldId id="294" r:id="rId43"/>
    <p:sldId id="295" r:id="rId44"/>
    <p:sldId id="301" r:id="rId45"/>
    <p:sldId id="302" r:id="rId46"/>
    <p:sldId id="303" r:id="rId47"/>
    <p:sldId id="304" r:id="rId48"/>
    <p:sldId id="305" r:id="rId49"/>
    <p:sldId id="307" r:id="rId50"/>
    <p:sldId id="308" r:id="rId51"/>
    <p:sldId id="310" r:id="rId52"/>
    <p:sldId id="309" r:id="rId53"/>
    <p:sldId id="326" r:id="rId54"/>
    <p:sldId id="329" r:id="rId55"/>
    <p:sldId id="331" r:id="rId56"/>
    <p:sldId id="332" r:id="rId57"/>
    <p:sldId id="330" r:id="rId58"/>
    <p:sldId id="333" r:id="rId59"/>
    <p:sldId id="334" r:id="rId60"/>
    <p:sldId id="337" r:id="rId61"/>
    <p:sldId id="335" r:id="rId62"/>
    <p:sldId id="338" r:id="rId63"/>
    <p:sldId id="339" r:id="rId64"/>
    <p:sldId id="340" r:id="rId65"/>
    <p:sldId id="341" r:id="rId66"/>
    <p:sldId id="343" r:id="rId67"/>
    <p:sldId id="342" r:id="rId68"/>
    <p:sldId id="346" r:id="rId69"/>
    <p:sldId id="348" r:id="rId70"/>
    <p:sldId id="347" r:id="rId71"/>
    <p:sldId id="344" r:id="rId72"/>
    <p:sldId id="345" r:id="rId73"/>
    <p:sldId id="349" r:id="rId74"/>
    <p:sldId id="359" r:id="rId75"/>
    <p:sldId id="360" r:id="rId76"/>
    <p:sldId id="361" r:id="rId77"/>
    <p:sldId id="351" r:id="rId78"/>
    <p:sldId id="352" r:id="rId79"/>
    <p:sldId id="353" r:id="rId80"/>
    <p:sldId id="354" r:id="rId81"/>
    <p:sldId id="355" r:id="rId82"/>
    <p:sldId id="356" r:id="rId83"/>
    <p:sldId id="357" r:id="rId84"/>
    <p:sldId id="358" r:id="rId85"/>
    <p:sldId id="350" r:id="rId86"/>
    <p:sldId id="363" r:id="rId87"/>
    <p:sldId id="364" r:id="rId88"/>
    <p:sldId id="365" r:id="rId89"/>
    <p:sldId id="366" r:id="rId90"/>
    <p:sldId id="362" r:id="rId91"/>
    <p:sldId id="367" r:id="rId92"/>
    <p:sldId id="282" r:id="rId93"/>
    <p:sldId id="283" r:id="rId94"/>
    <p:sldId id="284" r:id="rId95"/>
    <p:sldId id="285" r:id="rId96"/>
    <p:sldId id="286" r:id="rId97"/>
    <p:sldId id="287" r:id="rId98"/>
    <p:sldId id="368" r:id="rId99"/>
    <p:sldId id="369" r:id="rId100"/>
    <p:sldId id="370" r:id="rId101"/>
    <p:sldId id="371" r:id="rId102"/>
    <p:sldId id="372" r:id="rId103"/>
    <p:sldId id="373" r:id="rId104"/>
    <p:sldId id="374" r:id="rId105"/>
    <p:sldId id="375" r:id="rId106"/>
    <p:sldId id="377" r:id="rId107"/>
    <p:sldId id="376" r:id="rId108"/>
    <p:sldId id="378" r:id="rId109"/>
    <p:sldId id="379" r:id="rId110"/>
    <p:sldId id="380" r:id="rId111"/>
    <p:sldId id="381" r:id="rId112"/>
    <p:sldId id="382" r:id="rId113"/>
    <p:sldId id="383" r:id="rId114"/>
    <p:sldId id="384"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60066"/>
    <a:srgbClr val="8C003C"/>
    <a:srgbClr val="8C0049"/>
    <a:srgbClr val="8C001A"/>
    <a:srgbClr val="993366"/>
    <a:srgbClr val="9E0000"/>
    <a:srgbClr val="CC0000"/>
    <a:srgbClr val="E114E6"/>
    <a:srgbClr val="842E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2362" autoAdjust="0"/>
  </p:normalViewPr>
  <p:slideViewPr>
    <p:cSldViewPr>
      <p:cViewPr varScale="1">
        <p:scale>
          <a:sx n="63" d="100"/>
          <a:sy n="63" d="100"/>
        </p:scale>
        <p:origin x="85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5117C9C-4760-45F1-84CC-7009737AD252}" type="datetimeFigureOut">
              <a:rPr lang="en-IE" smtClean="0"/>
              <a:t>07/03/2017</a:t>
            </a:fld>
            <a:endParaRPr lang="en-IE"/>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E"/>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8469B94-3665-4D3D-B183-E83E74E1064C}"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117C9C-4760-45F1-84CC-7009737AD252}" type="datetimeFigureOut">
              <a:rPr lang="en-IE" smtClean="0"/>
              <a:t>07/03/2017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8469B94-3665-4D3D-B183-E83E74E1064C}"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117C9C-4760-45F1-84CC-7009737AD252}" type="datetimeFigureOut">
              <a:rPr lang="en-IE" smtClean="0"/>
              <a:t>07/03/2017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8469B94-3665-4D3D-B183-E83E74E1064C}"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117C9C-4760-45F1-84CC-7009737AD252}" type="datetimeFigureOut">
              <a:rPr lang="en-IE" smtClean="0"/>
              <a:t>07/03/2017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8469B94-3665-4D3D-B183-E83E74E1064C}" type="slidenum">
              <a:rPr lang="en-IE" smtClean="0"/>
              <a:t>‹#›</a:t>
            </a:fld>
            <a:endParaRPr lang="en-IE"/>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5117C9C-4760-45F1-84CC-7009737AD252}" type="datetimeFigureOut">
              <a:rPr lang="en-IE" smtClean="0"/>
              <a:t>07/03/2017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8469B94-3665-4D3D-B183-E83E74E1064C}" type="slidenum">
              <a:rPr lang="en-IE" smtClean="0"/>
              <a:t>‹#›</a:t>
            </a:fld>
            <a:endParaRPr lang="en-IE"/>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5117C9C-4760-45F1-84CC-7009737AD252}" type="datetimeFigureOut">
              <a:rPr lang="en-IE" smtClean="0"/>
              <a:t>07/03/2017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8469B94-3665-4D3D-B183-E83E74E1064C}" type="slidenum">
              <a:rPr lang="en-IE" smtClean="0"/>
              <a:t>‹#›</a:t>
            </a:fld>
            <a:endParaRPr lang="en-IE"/>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5117C9C-4760-45F1-84CC-7009737AD252}" type="datetimeFigureOut">
              <a:rPr lang="en-IE" smtClean="0"/>
              <a:t>07/03/2017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8469B94-3665-4D3D-B183-E83E74E1064C}"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117C9C-4760-45F1-84CC-7009737AD252}" type="datetimeFigureOut">
              <a:rPr lang="en-IE" smtClean="0"/>
              <a:t>07/03/2017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8469B94-3665-4D3D-B183-E83E74E1064C}" type="slidenum">
              <a:rPr lang="en-IE" smtClean="0"/>
              <a:t>‹#›</a:t>
            </a:fld>
            <a:endParaRPr lang="en-IE"/>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17C9C-4760-45F1-84CC-7009737AD252}" type="datetimeFigureOut">
              <a:rPr lang="en-IE" smtClean="0"/>
              <a:t>07/03/2017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8469B94-3665-4D3D-B183-E83E74E1064C}"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5117C9C-4760-45F1-84CC-7009737AD252}" type="datetimeFigureOut">
              <a:rPr lang="en-IE" smtClean="0"/>
              <a:t>07/03/2017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8469B94-3665-4D3D-B183-E83E74E1064C}"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5117C9C-4760-45F1-84CC-7009737AD252}" type="datetimeFigureOut">
              <a:rPr lang="en-IE" smtClean="0"/>
              <a:t>07/03/2017</a:t>
            </a:fld>
            <a:endParaRPr lang="en-IE"/>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E"/>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8469B94-3665-4D3D-B183-E83E74E1064C}" type="slidenum">
              <a:rPr lang="en-IE" smtClean="0"/>
              <a:t>‹#›</a:t>
            </a:fld>
            <a:endParaRPr lang="en-IE"/>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5117C9C-4760-45F1-84CC-7009737AD252}" type="datetimeFigureOut">
              <a:rPr lang="en-IE" smtClean="0"/>
              <a:t>07/03/2017</a:t>
            </a:fld>
            <a:endParaRPr lang="en-IE"/>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E"/>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8469B94-3665-4D3D-B183-E83E74E1064C}"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gif"/><Relationship Id="rId7"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9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gif"/><Relationship Id="rId7"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9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gif"/><Relationship Id="rId7"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9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gif"/><Relationship Id="rId7"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9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gif"/><Relationship Id="rId7"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9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gif"/><Relationship Id="rId7"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9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gif"/><Relationship Id="rId7"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Processor Scheduling</a:t>
            </a:r>
          </a:p>
        </p:txBody>
      </p:sp>
      <p:sp>
        <p:nvSpPr>
          <p:cNvPr id="3" name="Subtitle 2"/>
          <p:cNvSpPr>
            <a:spLocks noGrp="1"/>
          </p:cNvSpPr>
          <p:nvPr>
            <p:ph type="subTitle" idx="1"/>
          </p:nvPr>
        </p:nvSpPr>
        <p:spPr/>
        <p:txBody>
          <a:bodyPr/>
          <a:lstStyle/>
          <a:p>
            <a:r>
              <a:rPr lang="en-IE" dirty="0"/>
              <a:t>Damian Gordon</a:t>
            </a:r>
          </a:p>
        </p:txBody>
      </p:sp>
    </p:spTree>
    <p:extLst>
      <p:ext uri="{BB962C8B-B14F-4D97-AF65-F5344CB8AC3E}">
        <p14:creationId xmlns:p14="http://schemas.microsoft.com/office/powerpoint/2010/main" val="423678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ENSURE FAIRNESS FOR ALL JOBS</a:t>
            </a:r>
          </a:p>
          <a:p>
            <a:endParaRPr lang="en-IE" dirty="0"/>
          </a:p>
          <a:p>
            <a:r>
              <a:rPr lang="en-IE" dirty="0"/>
              <a:t>Give everyone an equal amount of CPU time and I/O time.</a:t>
            </a:r>
          </a:p>
          <a:p>
            <a:endParaRPr lang="en-IE" dirty="0"/>
          </a:p>
          <a:p>
            <a:r>
              <a:rPr lang="en-IE" dirty="0"/>
              <a:t>This could be achieved by giving all jobs equal priority, regardless of it’s characteristics.</a:t>
            </a:r>
          </a:p>
          <a:p>
            <a:pPr lvl="2"/>
            <a:endParaRPr lang="en-IE" dirty="0"/>
          </a:p>
          <a:p>
            <a:pPr lvl="2"/>
            <a:endParaRPr lang="en-IE" dirty="0"/>
          </a:p>
        </p:txBody>
      </p:sp>
      <p:sp>
        <p:nvSpPr>
          <p:cNvPr id="3" name="Title 2"/>
          <p:cNvSpPr>
            <a:spLocks noGrp="1"/>
          </p:cNvSpPr>
          <p:nvPr>
            <p:ph type="title"/>
          </p:nvPr>
        </p:nvSpPr>
        <p:spPr/>
        <p:txBody>
          <a:bodyPr/>
          <a:lstStyle/>
          <a:p>
            <a:r>
              <a:rPr lang="en-IE" dirty="0"/>
              <a:t>Process Scheduling Policies</a:t>
            </a:r>
          </a:p>
        </p:txBody>
      </p:sp>
    </p:spTree>
    <p:extLst>
      <p:ext uri="{BB962C8B-B14F-4D97-AF65-F5344CB8AC3E}">
        <p14:creationId xmlns:p14="http://schemas.microsoft.com/office/powerpoint/2010/main" val="30947993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109364"/>
          </a:xfrm>
          <a:prstGeom prst="rect">
            <a:avLst/>
          </a:prstGeom>
        </p:spPr>
      </p:pic>
      <p:cxnSp>
        <p:nvCxnSpPr>
          <p:cNvPr id="33" name="Straight Connector 32"/>
          <p:cNvCxnSpPr/>
          <p:nvPr/>
        </p:nvCxnSpPr>
        <p:spPr>
          <a:xfrm flipH="1">
            <a:off x="-36512" y="4077072"/>
            <a:ext cx="1224136"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6512" y="4077072"/>
            <a:ext cx="1584000"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28472" y="4077072"/>
            <a:ext cx="1115528"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7668344" y="4077072"/>
            <a:ext cx="1475656"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8692546">
            <a:off x="767049" y="4266419"/>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50"/>
          <p:cNvSpPr/>
          <p:nvPr/>
        </p:nvSpPr>
        <p:spPr>
          <a:xfrm rot="18692546">
            <a:off x="660473" y="433137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18692546">
            <a:off x="530220" y="440338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52"/>
          <p:cNvSpPr/>
          <p:nvPr/>
        </p:nvSpPr>
        <p:spPr>
          <a:xfrm rot="18692546">
            <a:off x="412861" y="447062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Rectangle 53"/>
          <p:cNvSpPr/>
          <p:nvPr/>
        </p:nvSpPr>
        <p:spPr>
          <a:xfrm rot="18692546">
            <a:off x="306423" y="453787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18692546">
            <a:off x="170706" y="460035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rot="18692546">
            <a:off x="69031" y="466912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Rectangle 56"/>
          <p:cNvSpPr/>
          <p:nvPr/>
        </p:nvSpPr>
        <p:spPr>
          <a:xfrm rot="18692546">
            <a:off x="-64370" y="470570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rot="18692546">
            <a:off x="1260352" y="3998055"/>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Rectangle 58"/>
          <p:cNvSpPr/>
          <p:nvPr/>
        </p:nvSpPr>
        <p:spPr>
          <a:xfrm rot="18692546">
            <a:off x="1130099" y="407668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Rectangle 59"/>
          <p:cNvSpPr/>
          <p:nvPr/>
        </p:nvSpPr>
        <p:spPr>
          <a:xfrm rot="18692546">
            <a:off x="1012740" y="414392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rot="18692546">
            <a:off x="906302" y="421117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tangle 69"/>
          <p:cNvSpPr/>
          <p:nvPr/>
        </p:nvSpPr>
        <p:spPr>
          <a:xfrm rot="1981060">
            <a:off x="7936159" y="401773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tangle 71"/>
          <p:cNvSpPr/>
          <p:nvPr/>
        </p:nvSpPr>
        <p:spPr>
          <a:xfrm rot="1981060">
            <a:off x="8055218" y="409034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tangle 72"/>
          <p:cNvSpPr/>
          <p:nvPr/>
        </p:nvSpPr>
        <p:spPr>
          <a:xfrm rot="1981060">
            <a:off x="8190850" y="417664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Rectangle 73"/>
          <p:cNvSpPr/>
          <p:nvPr/>
        </p:nvSpPr>
        <p:spPr>
          <a:xfrm rot="1981060">
            <a:off x="8325340" y="426289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Rectangle 74"/>
          <p:cNvSpPr/>
          <p:nvPr/>
        </p:nvSpPr>
        <p:spPr>
          <a:xfrm rot="1981060">
            <a:off x="8454175" y="433966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6" name="Rectangle 75"/>
          <p:cNvSpPr/>
          <p:nvPr/>
        </p:nvSpPr>
        <p:spPr>
          <a:xfrm rot="1981060">
            <a:off x="8598191" y="442120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76"/>
          <p:cNvSpPr/>
          <p:nvPr/>
        </p:nvSpPr>
        <p:spPr>
          <a:xfrm rot="1981060">
            <a:off x="8742207" y="449858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Rectangle 77"/>
          <p:cNvSpPr/>
          <p:nvPr/>
        </p:nvSpPr>
        <p:spPr>
          <a:xfrm rot="1981060">
            <a:off x="8886223" y="458487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78"/>
          <p:cNvSpPr/>
          <p:nvPr/>
        </p:nvSpPr>
        <p:spPr>
          <a:xfrm rot="1981060">
            <a:off x="9038623" y="469441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760367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109364"/>
          </a:xfrm>
          <a:prstGeom prst="rect">
            <a:avLst/>
          </a:prstGeom>
        </p:spPr>
      </p:pic>
      <p:cxnSp>
        <p:nvCxnSpPr>
          <p:cNvPr id="33" name="Straight Connector 32"/>
          <p:cNvCxnSpPr/>
          <p:nvPr/>
        </p:nvCxnSpPr>
        <p:spPr>
          <a:xfrm flipH="1">
            <a:off x="-36512" y="4077072"/>
            <a:ext cx="1224136"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6512" y="4077072"/>
            <a:ext cx="1584000"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28472" y="4077072"/>
            <a:ext cx="1115528"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7668344" y="4077072"/>
            <a:ext cx="1475656"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8692546">
            <a:off x="767049" y="4266419"/>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50"/>
          <p:cNvSpPr/>
          <p:nvPr/>
        </p:nvSpPr>
        <p:spPr>
          <a:xfrm rot="18692546">
            <a:off x="660473" y="433137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18692546">
            <a:off x="530220" y="440338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52"/>
          <p:cNvSpPr/>
          <p:nvPr/>
        </p:nvSpPr>
        <p:spPr>
          <a:xfrm rot="18692546">
            <a:off x="412861" y="447062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Rectangle 53"/>
          <p:cNvSpPr/>
          <p:nvPr/>
        </p:nvSpPr>
        <p:spPr>
          <a:xfrm rot="18692546">
            <a:off x="306423" y="453787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18692546">
            <a:off x="170706" y="460035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rot="18692546">
            <a:off x="69031" y="466912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Rectangle 56"/>
          <p:cNvSpPr/>
          <p:nvPr/>
        </p:nvSpPr>
        <p:spPr>
          <a:xfrm rot="18692546">
            <a:off x="-64370" y="470570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rot="18692546">
            <a:off x="1260352" y="3998055"/>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Rectangle 58"/>
          <p:cNvSpPr/>
          <p:nvPr/>
        </p:nvSpPr>
        <p:spPr>
          <a:xfrm rot="18692546">
            <a:off x="1130099" y="407668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Rectangle 59"/>
          <p:cNvSpPr/>
          <p:nvPr/>
        </p:nvSpPr>
        <p:spPr>
          <a:xfrm rot="18692546">
            <a:off x="1012740" y="414392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rot="18692546">
            <a:off x="906302" y="421117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tangle 69"/>
          <p:cNvSpPr/>
          <p:nvPr/>
        </p:nvSpPr>
        <p:spPr>
          <a:xfrm rot="1981060">
            <a:off x="7936159" y="401773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tangle 71"/>
          <p:cNvSpPr/>
          <p:nvPr/>
        </p:nvSpPr>
        <p:spPr>
          <a:xfrm rot="1981060">
            <a:off x="8055218" y="409034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tangle 72"/>
          <p:cNvSpPr/>
          <p:nvPr/>
        </p:nvSpPr>
        <p:spPr>
          <a:xfrm rot="1981060">
            <a:off x="8190850" y="417664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Rectangle 73"/>
          <p:cNvSpPr/>
          <p:nvPr/>
        </p:nvSpPr>
        <p:spPr>
          <a:xfrm rot="1981060">
            <a:off x="8325340" y="426289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Rectangle 74"/>
          <p:cNvSpPr/>
          <p:nvPr/>
        </p:nvSpPr>
        <p:spPr>
          <a:xfrm rot="1981060">
            <a:off x="8454175" y="433966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6" name="Rectangle 75"/>
          <p:cNvSpPr/>
          <p:nvPr/>
        </p:nvSpPr>
        <p:spPr>
          <a:xfrm rot="1981060">
            <a:off x="8598191" y="442120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76"/>
          <p:cNvSpPr/>
          <p:nvPr/>
        </p:nvSpPr>
        <p:spPr>
          <a:xfrm rot="1981060">
            <a:off x="8742207" y="449858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Rectangle 77"/>
          <p:cNvSpPr/>
          <p:nvPr/>
        </p:nvSpPr>
        <p:spPr>
          <a:xfrm rot="1981060">
            <a:off x="8886223" y="458487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78"/>
          <p:cNvSpPr/>
          <p:nvPr/>
        </p:nvSpPr>
        <p:spPr>
          <a:xfrm rot="1981060">
            <a:off x="9038623" y="469441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Rectangle 2"/>
          <p:cNvSpPr/>
          <p:nvPr/>
        </p:nvSpPr>
        <p:spPr>
          <a:xfrm>
            <a:off x="1979712" y="2708920"/>
            <a:ext cx="360040" cy="144016"/>
          </a:xfrm>
          <a:prstGeom prst="rect">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2221456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109364"/>
          </a:xfrm>
          <a:prstGeom prst="rect">
            <a:avLst/>
          </a:prstGeom>
        </p:spPr>
      </p:pic>
      <p:cxnSp>
        <p:nvCxnSpPr>
          <p:cNvPr id="33" name="Straight Connector 32"/>
          <p:cNvCxnSpPr/>
          <p:nvPr/>
        </p:nvCxnSpPr>
        <p:spPr>
          <a:xfrm flipH="1">
            <a:off x="-36512" y="4077072"/>
            <a:ext cx="1224136"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6512" y="4077072"/>
            <a:ext cx="1584000"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28472" y="4077072"/>
            <a:ext cx="1115528"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7668344" y="4077072"/>
            <a:ext cx="1475656"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8692546">
            <a:off x="767049" y="4266419"/>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50"/>
          <p:cNvSpPr/>
          <p:nvPr/>
        </p:nvSpPr>
        <p:spPr>
          <a:xfrm rot="18692546">
            <a:off x="660473" y="433137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18692546">
            <a:off x="530220" y="440338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52"/>
          <p:cNvSpPr/>
          <p:nvPr/>
        </p:nvSpPr>
        <p:spPr>
          <a:xfrm rot="18692546">
            <a:off x="412861" y="447062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Rectangle 53"/>
          <p:cNvSpPr/>
          <p:nvPr/>
        </p:nvSpPr>
        <p:spPr>
          <a:xfrm rot="18692546">
            <a:off x="306423" y="453787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18692546">
            <a:off x="170706" y="460035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rot="18692546">
            <a:off x="69031" y="466912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Rectangle 56"/>
          <p:cNvSpPr/>
          <p:nvPr/>
        </p:nvSpPr>
        <p:spPr>
          <a:xfrm rot="18692546">
            <a:off x="-64370" y="470570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rot="18692546">
            <a:off x="1260352" y="3998055"/>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Rectangle 58"/>
          <p:cNvSpPr/>
          <p:nvPr/>
        </p:nvSpPr>
        <p:spPr>
          <a:xfrm rot="18692546">
            <a:off x="1130099" y="407668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Rectangle 59"/>
          <p:cNvSpPr/>
          <p:nvPr/>
        </p:nvSpPr>
        <p:spPr>
          <a:xfrm rot="18692546">
            <a:off x="1012740" y="414392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rot="18692546">
            <a:off x="906302" y="421117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tangle 69"/>
          <p:cNvSpPr/>
          <p:nvPr/>
        </p:nvSpPr>
        <p:spPr>
          <a:xfrm rot="1981060">
            <a:off x="7936159" y="401773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tangle 71"/>
          <p:cNvSpPr/>
          <p:nvPr/>
        </p:nvSpPr>
        <p:spPr>
          <a:xfrm rot="1981060">
            <a:off x="8055218" y="409034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tangle 72"/>
          <p:cNvSpPr/>
          <p:nvPr/>
        </p:nvSpPr>
        <p:spPr>
          <a:xfrm rot="1981060">
            <a:off x="8190850" y="417664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Rectangle 73"/>
          <p:cNvSpPr/>
          <p:nvPr/>
        </p:nvSpPr>
        <p:spPr>
          <a:xfrm rot="1981060">
            <a:off x="8325340" y="426289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Rectangle 74"/>
          <p:cNvSpPr/>
          <p:nvPr/>
        </p:nvSpPr>
        <p:spPr>
          <a:xfrm rot="1981060">
            <a:off x="8454175" y="433966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6" name="Rectangle 75"/>
          <p:cNvSpPr/>
          <p:nvPr/>
        </p:nvSpPr>
        <p:spPr>
          <a:xfrm rot="1981060">
            <a:off x="8598191" y="442120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76"/>
          <p:cNvSpPr/>
          <p:nvPr/>
        </p:nvSpPr>
        <p:spPr>
          <a:xfrm rot="1981060">
            <a:off x="8742207" y="449858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Rectangle 77"/>
          <p:cNvSpPr/>
          <p:nvPr/>
        </p:nvSpPr>
        <p:spPr>
          <a:xfrm rot="1981060">
            <a:off x="8886223" y="458487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78"/>
          <p:cNvSpPr/>
          <p:nvPr/>
        </p:nvSpPr>
        <p:spPr>
          <a:xfrm rot="1981060">
            <a:off x="9038623" y="469441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Rectangle 2"/>
          <p:cNvSpPr/>
          <p:nvPr/>
        </p:nvSpPr>
        <p:spPr>
          <a:xfrm>
            <a:off x="1979712" y="2708920"/>
            <a:ext cx="360040" cy="144016"/>
          </a:xfrm>
          <a:prstGeom prst="rect">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Down Arrow 5"/>
          <p:cNvSpPr/>
          <p:nvPr/>
        </p:nvSpPr>
        <p:spPr>
          <a:xfrm>
            <a:off x="1907704" y="2996952"/>
            <a:ext cx="360040" cy="8640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3142506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109364"/>
          </a:xfrm>
          <a:prstGeom prst="rect">
            <a:avLst/>
          </a:prstGeom>
        </p:spPr>
      </p:pic>
      <p:cxnSp>
        <p:nvCxnSpPr>
          <p:cNvPr id="33" name="Straight Connector 32"/>
          <p:cNvCxnSpPr/>
          <p:nvPr/>
        </p:nvCxnSpPr>
        <p:spPr>
          <a:xfrm flipH="1">
            <a:off x="-36512" y="4077072"/>
            <a:ext cx="1224136"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6512" y="4077072"/>
            <a:ext cx="1584000"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28472" y="4077072"/>
            <a:ext cx="1115528"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7668344" y="4077072"/>
            <a:ext cx="1475656"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8692546">
            <a:off x="767049" y="4266419"/>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50"/>
          <p:cNvSpPr/>
          <p:nvPr/>
        </p:nvSpPr>
        <p:spPr>
          <a:xfrm rot="18692546">
            <a:off x="660473" y="433137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18692546">
            <a:off x="530220" y="440338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52"/>
          <p:cNvSpPr/>
          <p:nvPr/>
        </p:nvSpPr>
        <p:spPr>
          <a:xfrm rot="18692546">
            <a:off x="412861" y="447062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Rectangle 53"/>
          <p:cNvSpPr/>
          <p:nvPr/>
        </p:nvSpPr>
        <p:spPr>
          <a:xfrm rot="18692546">
            <a:off x="306423" y="453787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18692546">
            <a:off x="170706" y="460035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rot="18692546">
            <a:off x="69031" y="466912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Rectangle 56"/>
          <p:cNvSpPr/>
          <p:nvPr/>
        </p:nvSpPr>
        <p:spPr>
          <a:xfrm rot="18692546">
            <a:off x="-64370" y="470570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rot="18692546">
            <a:off x="1260352" y="3998055"/>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Rectangle 58"/>
          <p:cNvSpPr/>
          <p:nvPr/>
        </p:nvSpPr>
        <p:spPr>
          <a:xfrm rot="18692546">
            <a:off x="1130099" y="407668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Rectangle 59"/>
          <p:cNvSpPr/>
          <p:nvPr/>
        </p:nvSpPr>
        <p:spPr>
          <a:xfrm rot="18692546">
            <a:off x="1012740" y="414392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rot="18692546">
            <a:off x="906302" y="421117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tangle 69"/>
          <p:cNvSpPr/>
          <p:nvPr/>
        </p:nvSpPr>
        <p:spPr>
          <a:xfrm rot="1981060">
            <a:off x="7936159" y="401773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tangle 71"/>
          <p:cNvSpPr/>
          <p:nvPr/>
        </p:nvSpPr>
        <p:spPr>
          <a:xfrm rot="1981060">
            <a:off x="8055218" y="409034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tangle 72"/>
          <p:cNvSpPr/>
          <p:nvPr/>
        </p:nvSpPr>
        <p:spPr>
          <a:xfrm rot="1981060">
            <a:off x="8190850" y="417664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Rectangle 73"/>
          <p:cNvSpPr/>
          <p:nvPr/>
        </p:nvSpPr>
        <p:spPr>
          <a:xfrm rot="1981060">
            <a:off x="8325340" y="426289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Rectangle 74"/>
          <p:cNvSpPr/>
          <p:nvPr/>
        </p:nvSpPr>
        <p:spPr>
          <a:xfrm rot="1981060">
            <a:off x="8454175" y="433966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6" name="Rectangle 75"/>
          <p:cNvSpPr/>
          <p:nvPr/>
        </p:nvSpPr>
        <p:spPr>
          <a:xfrm rot="1981060">
            <a:off x="8598191" y="442120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76"/>
          <p:cNvSpPr/>
          <p:nvPr/>
        </p:nvSpPr>
        <p:spPr>
          <a:xfrm rot="1981060">
            <a:off x="8742207" y="449858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Rectangle 77"/>
          <p:cNvSpPr/>
          <p:nvPr/>
        </p:nvSpPr>
        <p:spPr>
          <a:xfrm rot="1981060">
            <a:off x="8886223" y="458487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78"/>
          <p:cNvSpPr/>
          <p:nvPr/>
        </p:nvSpPr>
        <p:spPr>
          <a:xfrm rot="1981060">
            <a:off x="9038623" y="469441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Rectangle 2"/>
          <p:cNvSpPr/>
          <p:nvPr/>
        </p:nvSpPr>
        <p:spPr>
          <a:xfrm>
            <a:off x="1979712" y="2708920"/>
            <a:ext cx="360040" cy="144016"/>
          </a:xfrm>
          <a:prstGeom prst="rect">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Down Arrow 5"/>
          <p:cNvSpPr/>
          <p:nvPr/>
        </p:nvSpPr>
        <p:spPr>
          <a:xfrm>
            <a:off x="1907704" y="2996952"/>
            <a:ext cx="360040" cy="8640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Down Arrow 30"/>
          <p:cNvSpPr/>
          <p:nvPr/>
        </p:nvSpPr>
        <p:spPr>
          <a:xfrm rot="16200000">
            <a:off x="4427983" y="1268758"/>
            <a:ext cx="360040" cy="525658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8377683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109364"/>
          </a:xfrm>
          <a:prstGeom prst="rect">
            <a:avLst/>
          </a:prstGeom>
        </p:spPr>
      </p:pic>
      <p:cxnSp>
        <p:nvCxnSpPr>
          <p:cNvPr id="33" name="Straight Connector 32"/>
          <p:cNvCxnSpPr/>
          <p:nvPr/>
        </p:nvCxnSpPr>
        <p:spPr>
          <a:xfrm flipH="1">
            <a:off x="-36512" y="4077072"/>
            <a:ext cx="1224136"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6512" y="4077072"/>
            <a:ext cx="1584000"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28472" y="4077072"/>
            <a:ext cx="1115528"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7668344" y="4077072"/>
            <a:ext cx="1475656"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8692546">
            <a:off x="767049" y="4266419"/>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50"/>
          <p:cNvSpPr/>
          <p:nvPr/>
        </p:nvSpPr>
        <p:spPr>
          <a:xfrm rot="18692546">
            <a:off x="660473" y="433137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18692546">
            <a:off x="530220" y="440338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52"/>
          <p:cNvSpPr/>
          <p:nvPr/>
        </p:nvSpPr>
        <p:spPr>
          <a:xfrm rot="18692546">
            <a:off x="412861" y="447062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Rectangle 53"/>
          <p:cNvSpPr/>
          <p:nvPr/>
        </p:nvSpPr>
        <p:spPr>
          <a:xfrm rot="18692546">
            <a:off x="306423" y="453787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18692546">
            <a:off x="170706" y="460035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rot="18692546">
            <a:off x="69031" y="466912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Rectangle 56"/>
          <p:cNvSpPr/>
          <p:nvPr/>
        </p:nvSpPr>
        <p:spPr>
          <a:xfrm rot="18692546">
            <a:off x="-64370" y="470570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rot="18692546">
            <a:off x="1260352" y="3998055"/>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Rectangle 58"/>
          <p:cNvSpPr/>
          <p:nvPr/>
        </p:nvSpPr>
        <p:spPr>
          <a:xfrm rot="18692546">
            <a:off x="1130099" y="407668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Rectangle 59"/>
          <p:cNvSpPr/>
          <p:nvPr/>
        </p:nvSpPr>
        <p:spPr>
          <a:xfrm rot="18692546">
            <a:off x="1012740" y="414392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rot="18692546">
            <a:off x="906302" y="421117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tangle 69"/>
          <p:cNvSpPr/>
          <p:nvPr/>
        </p:nvSpPr>
        <p:spPr>
          <a:xfrm rot="1981060">
            <a:off x="7936159" y="401773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tangle 71"/>
          <p:cNvSpPr/>
          <p:nvPr/>
        </p:nvSpPr>
        <p:spPr>
          <a:xfrm rot="1981060">
            <a:off x="8055218" y="409034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tangle 72"/>
          <p:cNvSpPr/>
          <p:nvPr/>
        </p:nvSpPr>
        <p:spPr>
          <a:xfrm rot="1981060">
            <a:off x="8190850" y="417664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Rectangle 73"/>
          <p:cNvSpPr/>
          <p:nvPr/>
        </p:nvSpPr>
        <p:spPr>
          <a:xfrm rot="1981060">
            <a:off x="8325340" y="426289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Rectangle 74"/>
          <p:cNvSpPr/>
          <p:nvPr/>
        </p:nvSpPr>
        <p:spPr>
          <a:xfrm rot="1981060">
            <a:off x="8454175" y="433966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6" name="Rectangle 75"/>
          <p:cNvSpPr/>
          <p:nvPr/>
        </p:nvSpPr>
        <p:spPr>
          <a:xfrm rot="1981060">
            <a:off x="8598191" y="442120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76"/>
          <p:cNvSpPr/>
          <p:nvPr/>
        </p:nvSpPr>
        <p:spPr>
          <a:xfrm rot="1981060">
            <a:off x="8742207" y="449858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Rectangle 77"/>
          <p:cNvSpPr/>
          <p:nvPr/>
        </p:nvSpPr>
        <p:spPr>
          <a:xfrm rot="1981060">
            <a:off x="8886223" y="458487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78"/>
          <p:cNvSpPr/>
          <p:nvPr/>
        </p:nvSpPr>
        <p:spPr>
          <a:xfrm rot="1981060">
            <a:off x="9038623" y="469441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Rectangle 2"/>
          <p:cNvSpPr/>
          <p:nvPr/>
        </p:nvSpPr>
        <p:spPr>
          <a:xfrm>
            <a:off x="1979712" y="2708920"/>
            <a:ext cx="360040" cy="144016"/>
          </a:xfrm>
          <a:prstGeom prst="rect">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Down Arrow 5"/>
          <p:cNvSpPr/>
          <p:nvPr/>
        </p:nvSpPr>
        <p:spPr>
          <a:xfrm>
            <a:off x="1907704" y="2996952"/>
            <a:ext cx="360040" cy="8640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Down Arrow 30"/>
          <p:cNvSpPr/>
          <p:nvPr/>
        </p:nvSpPr>
        <p:spPr>
          <a:xfrm rot="16200000">
            <a:off x="4427983" y="1268758"/>
            <a:ext cx="360040" cy="525658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Down Arrow 31"/>
          <p:cNvSpPr/>
          <p:nvPr/>
        </p:nvSpPr>
        <p:spPr>
          <a:xfrm rot="10800000">
            <a:off x="7020272" y="2924944"/>
            <a:ext cx="360040" cy="8640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6559455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109364"/>
          </a:xfrm>
          <a:prstGeom prst="rect">
            <a:avLst/>
          </a:prstGeom>
        </p:spPr>
      </p:pic>
      <p:cxnSp>
        <p:nvCxnSpPr>
          <p:cNvPr id="33" name="Straight Connector 32"/>
          <p:cNvCxnSpPr/>
          <p:nvPr/>
        </p:nvCxnSpPr>
        <p:spPr>
          <a:xfrm flipH="1">
            <a:off x="-36512" y="4077072"/>
            <a:ext cx="1224136"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6512" y="4077072"/>
            <a:ext cx="1584000"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28472" y="4077072"/>
            <a:ext cx="1115528"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7668344" y="4077072"/>
            <a:ext cx="1475656"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8692546">
            <a:off x="767049" y="4266419"/>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50"/>
          <p:cNvSpPr/>
          <p:nvPr/>
        </p:nvSpPr>
        <p:spPr>
          <a:xfrm rot="18692546">
            <a:off x="660473" y="433137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18692546">
            <a:off x="530220" y="440338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52"/>
          <p:cNvSpPr/>
          <p:nvPr/>
        </p:nvSpPr>
        <p:spPr>
          <a:xfrm rot="18692546">
            <a:off x="412861" y="447062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Rectangle 53"/>
          <p:cNvSpPr/>
          <p:nvPr/>
        </p:nvSpPr>
        <p:spPr>
          <a:xfrm rot="18692546">
            <a:off x="306423" y="453787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18692546">
            <a:off x="170706" y="460035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rot="18692546">
            <a:off x="69031" y="466912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Rectangle 56"/>
          <p:cNvSpPr/>
          <p:nvPr/>
        </p:nvSpPr>
        <p:spPr>
          <a:xfrm rot="18692546">
            <a:off x="-64370" y="470570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rot="18692546">
            <a:off x="1260352" y="3998055"/>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Rectangle 58"/>
          <p:cNvSpPr/>
          <p:nvPr/>
        </p:nvSpPr>
        <p:spPr>
          <a:xfrm rot="18692546">
            <a:off x="1130099" y="407668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Rectangle 59"/>
          <p:cNvSpPr/>
          <p:nvPr/>
        </p:nvSpPr>
        <p:spPr>
          <a:xfrm rot="18692546">
            <a:off x="1012740" y="414392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rot="18692546">
            <a:off x="906302" y="421117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tangle 69"/>
          <p:cNvSpPr/>
          <p:nvPr/>
        </p:nvSpPr>
        <p:spPr>
          <a:xfrm rot="1981060">
            <a:off x="7936159" y="401773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tangle 71"/>
          <p:cNvSpPr/>
          <p:nvPr/>
        </p:nvSpPr>
        <p:spPr>
          <a:xfrm rot="1981060">
            <a:off x="8055218" y="409034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tangle 72"/>
          <p:cNvSpPr/>
          <p:nvPr/>
        </p:nvSpPr>
        <p:spPr>
          <a:xfrm rot="1981060">
            <a:off x="8190850" y="417664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Rectangle 73"/>
          <p:cNvSpPr/>
          <p:nvPr/>
        </p:nvSpPr>
        <p:spPr>
          <a:xfrm rot="1981060">
            <a:off x="8325340" y="426289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Rectangle 74"/>
          <p:cNvSpPr/>
          <p:nvPr/>
        </p:nvSpPr>
        <p:spPr>
          <a:xfrm rot="1981060">
            <a:off x="8454175" y="433966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6" name="Rectangle 75"/>
          <p:cNvSpPr/>
          <p:nvPr/>
        </p:nvSpPr>
        <p:spPr>
          <a:xfrm rot="1981060">
            <a:off x="8598191" y="442120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76"/>
          <p:cNvSpPr/>
          <p:nvPr/>
        </p:nvSpPr>
        <p:spPr>
          <a:xfrm rot="1981060">
            <a:off x="8742207" y="449858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Rectangle 77"/>
          <p:cNvSpPr/>
          <p:nvPr/>
        </p:nvSpPr>
        <p:spPr>
          <a:xfrm rot="1981060">
            <a:off x="8886223" y="458487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78"/>
          <p:cNvSpPr/>
          <p:nvPr/>
        </p:nvSpPr>
        <p:spPr>
          <a:xfrm rot="1981060">
            <a:off x="9038623" y="469441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Rectangle 2"/>
          <p:cNvSpPr/>
          <p:nvPr/>
        </p:nvSpPr>
        <p:spPr>
          <a:xfrm>
            <a:off x="1979712" y="2708920"/>
            <a:ext cx="360040" cy="144016"/>
          </a:xfrm>
          <a:prstGeom prst="rect">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Down Arrow 5"/>
          <p:cNvSpPr/>
          <p:nvPr/>
        </p:nvSpPr>
        <p:spPr>
          <a:xfrm>
            <a:off x="1907704" y="2996952"/>
            <a:ext cx="360040" cy="8640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Down Arrow 30"/>
          <p:cNvSpPr/>
          <p:nvPr/>
        </p:nvSpPr>
        <p:spPr>
          <a:xfrm rot="16200000">
            <a:off x="4427983" y="1268758"/>
            <a:ext cx="360040" cy="525658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Down Arrow 31"/>
          <p:cNvSpPr/>
          <p:nvPr/>
        </p:nvSpPr>
        <p:spPr>
          <a:xfrm rot="10800000">
            <a:off x="7020272" y="2924944"/>
            <a:ext cx="360040" cy="8640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Rectangle 33"/>
          <p:cNvSpPr/>
          <p:nvPr/>
        </p:nvSpPr>
        <p:spPr>
          <a:xfrm>
            <a:off x="7092280" y="2708920"/>
            <a:ext cx="360040"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41902286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109364"/>
          </a:xfrm>
          <a:prstGeom prst="rect">
            <a:avLst/>
          </a:prstGeom>
        </p:spPr>
      </p:pic>
      <p:cxnSp>
        <p:nvCxnSpPr>
          <p:cNvPr id="33" name="Straight Connector 32"/>
          <p:cNvCxnSpPr/>
          <p:nvPr/>
        </p:nvCxnSpPr>
        <p:spPr>
          <a:xfrm flipH="1">
            <a:off x="-36512" y="4077072"/>
            <a:ext cx="1224136"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6512" y="4077072"/>
            <a:ext cx="1584000"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28472" y="4077072"/>
            <a:ext cx="1115528"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7668344" y="4077072"/>
            <a:ext cx="1475656"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8692546">
            <a:off x="767049" y="4266419"/>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50"/>
          <p:cNvSpPr/>
          <p:nvPr/>
        </p:nvSpPr>
        <p:spPr>
          <a:xfrm rot="18692546">
            <a:off x="660473" y="433137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18692546">
            <a:off x="530220" y="440338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52"/>
          <p:cNvSpPr/>
          <p:nvPr/>
        </p:nvSpPr>
        <p:spPr>
          <a:xfrm rot="18692546">
            <a:off x="412861" y="447062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Rectangle 53"/>
          <p:cNvSpPr/>
          <p:nvPr/>
        </p:nvSpPr>
        <p:spPr>
          <a:xfrm rot="18692546">
            <a:off x="306423" y="453787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18692546">
            <a:off x="170706" y="460035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rot="18692546">
            <a:off x="69031" y="466912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Rectangle 56"/>
          <p:cNvSpPr/>
          <p:nvPr/>
        </p:nvSpPr>
        <p:spPr>
          <a:xfrm rot="18692546">
            <a:off x="-64370" y="470570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rot="18692546">
            <a:off x="1260352" y="3998055"/>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Rectangle 58"/>
          <p:cNvSpPr/>
          <p:nvPr/>
        </p:nvSpPr>
        <p:spPr>
          <a:xfrm rot="18692546">
            <a:off x="1130099" y="407668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Rectangle 59"/>
          <p:cNvSpPr/>
          <p:nvPr/>
        </p:nvSpPr>
        <p:spPr>
          <a:xfrm rot="18692546">
            <a:off x="1012740" y="414392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rot="18692546">
            <a:off x="906302" y="421117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tangle 69"/>
          <p:cNvSpPr/>
          <p:nvPr/>
        </p:nvSpPr>
        <p:spPr>
          <a:xfrm rot="1981060">
            <a:off x="7936159" y="401773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tangle 71"/>
          <p:cNvSpPr/>
          <p:nvPr/>
        </p:nvSpPr>
        <p:spPr>
          <a:xfrm rot="1981060">
            <a:off x="8055218" y="409034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tangle 72"/>
          <p:cNvSpPr/>
          <p:nvPr/>
        </p:nvSpPr>
        <p:spPr>
          <a:xfrm rot="1981060">
            <a:off x="8190850" y="417664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Rectangle 73"/>
          <p:cNvSpPr/>
          <p:nvPr/>
        </p:nvSpPr>
        <p:spPr>
          <a:xfrm rot="1981060">
            <a:off x="8325340" y="426289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Rectangle 74"/>
          <p:cNvSpPr/>
          <p:nvPr/>
        </p:nvSpPr>
        <p:spPr>
          <a:xfrm rot="1981060">
            <a:off x="8454175" y="433966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6" name="Rectangle 75"/>
          <p:cNvSpPr/>
          <p:nvPr/>
        </p:nvSpPr>
        <p:spPr>
          <a:xfrm rot="1981060">
            <a:off x="8598191" y="442120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76"/>
          <p:cNvSpPr/>
          <p:nvPr/>
        </p:nvSpPr>
        <p:spPr>
          <a:xfrm rot="1981060">
            <a:off x="8742207" y="449858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Rectangle 77"/>
          <p:cNvSpPr/>
          <p:nvPr/>
        </p:nvSpPr>
        <p:spPr>
          <a:xfrm rot="1981060">
            <a:off x="8886223" y="458487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78"/>
          <p:cNvSpPr/>
          <p:nvPr/>
        </p:nvSpPr>
        <p:spPr>
          <a:xfrm rot="1981060">
            <a:off x="9038623" y="469441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Rectangle 2"/>
          <p:cNvSpPr/>
          <p:nvPr/>
        </p:nvSpPr>
        <p:spPr>
          <a:xfrm>
            <a:off x="1979712" y="2708920"/>
            <a:ext cx="360040" cy="144016"/>
          </a:xfrm>
          <a:prstGeom prst="rect">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Rectangle 33"/>
          <p:cNvSpPr/>
          <p:nvPr/>
        </p:nvSpPr>
        <p:spPr>
          <a:xfrm>
            <a:off x="7092280" y="2708920"/>
            <a:ext cx="360040"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Right Arrow 3"/>
          <p:cNvSpPr/>
          <p:nvPr/>
        </p:nvSpPr>
        <p:spPr>
          <a:xfrm rot="10800000">
            <a:off x="4896036" y="3329249"/>
            <a:ext cx="2700300" cy="6038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1706244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109364"/>
          </a:xfrm>
          <a:prstGeom prst="rect">
            <a:avLst/>
          </a:prstGeom>
        </p:spPr>
      </p:pic>
      <p:cxnSp>
        <p:nvCxnSpPr>
          <p:cNvPr id="33" name="Straight Connector 32"/>
          <p:cNvCxnSpPr/>
          <p:nvPr/>
        </p:nvCxnSpPr>
        <p:spPr>
          <a:xfrm flipH="1">
            <a:off x="-36512" y="4077072"/>
            <a:ext cx="1224136"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6512" y="4077072"/>
            <a:ext cx="1584000"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28472" y="4077072"/>
            <a:ext cx="1115528"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7668344" y="4077072"/>
            <a:ext cx="1475656"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8692546">
            <a:off x="767049" y="4266419"/>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50"/>
          <p:cNvSpPr/>
          <p:nvPr/>
        </p:nvSpPr>
        <p:spPr>
          <a:xfrm rot="18692546">
            <a:off x="660473" y="433137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18692546">
            <a:off x="530220" y="440338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52"/>
          <p:cNvSpPr/>
          <p:nvPr/>
        </p:nvSpPr>
        <p:spPr>
          <a:xfrm rot="18692546">
            <a:off x="412861" y="447062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Rectangle 53"/>
          <p:cNvSpPr/>
          <p:nvPr/>
        </p:nvSpPr>
        <p:spPr>
          <a:xfrm rot="18692546">
            <a:off x="306423" y="453787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18692546">
            <a:off x="170706" y="460035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rot="18692546">
            <a:off x="69031" y="466912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Rectangle 56"/>
          <p:cNvSpPr/>
          <p:nvPr/>
        </p:nvSpPr>
        <p:spPr>
          <a:xfrm rot="18692546">
            <a:off x="-64370" y="470570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rot="18692546">
            <a:off x="1260352" y="3998055"/>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Rectangle 58"/>
          <p:cNvSpPr/>
          <p:nvPr/>
        </p:nvSpPr>
        <p:spPr>
          <a:xfrm rot="18692546">
            <a:off x="1130099" y="407668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Rectangle 59"/>
          <p:cNvSpPr/>
          <p:nvPr/>
        </p:nvSpPr>
        <p:spPr>
          <a:xfrm rot="18692546">
            <a:off x="1012740" y="414392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rot="18692546">
            <a:off x="906302" y="421117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tangle 69"/>
          <p:cNvSpPr/>
          <p:nvPr/>
        </p:nvSpPr>
        <p:spPr>
          <a:xfrm rot="1981060">
            <a:off x="7936159" y="401773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tangle 71"/>
          <p:cNvSpPr/>
          <p:nvPr/>
        </p:nvSpPr>
        <p:spPr>
          <a:xfrm rot="1981060">
            <a:off x="8055218" y="409034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tangle 72"/>
          <p:cNvSpPr/>
          <p:nvPr/>
        </p:nvSpPr>
        <p:spPr>
          <a:xfrm rot="1981060">
            <a:off x="8190850" y="417664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Rectangle 73"/>
          <p:cNvSpPr/>
          <p:nvPr/>
        </p:nvSpPr>
        <p:spPr>
          <a:xfrm rot="1981060">
            <a:off x="8325340" y="426289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Rectangle 74"/>
          <p:cNvSpPr/>
          <p:nvPr/>
        </p:nvSpPr>
        <p:spPr>
          <a:xfrm rot="1981060">
            <a:off x="8454175" y="433966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6" name="Rectangle 75"/>
          <p:cNvSpPr/>
          <p:nvPr/>
        </p:nvSpPr>
        <p:spPr>
          <a:xfrm rot="1981060">
            <a:off x="8598191" y="442120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76"/>
          <p:cNvSpPr/>
          <p:nvPr/>
        </p:nvSpPr>
        <p:spPr>
          <a:xfrm rot="1981060">
            <a:off x="8742207" y="449858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Rectangle 77"/>
          <p:cNvSpPr/>
          <p:nvPr/>
        </p:nvSpPr>
        <p:spPr>
          <a:xfrm rot="1981060">
            <a:off x="8886223" y="458487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78"/>
          <p:cNvSpPr/>
          <p:nvPr/>
        </p:nvSpPr>
        <p:spPr>
          <a:xfrm rot="1981060">
            <a:off x="9038623" y="469441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Rectangle 2"/>
          <p:cNvSpPr/>
          <p:nvPr/>
        </p:nvSpPr>
        <p:spPr>
          <a:xfrm>
            <a:off x="1979712" y="2708920"/>
            <a:ext cx="360040" cy="144016"/>
          </a:xfrm>
          <a:prstGeom prst="rect">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Rectangle 33"/>
          <p:cNvSpPr/>
          <p:nvPr/>
        </p:nvSpPr>
        <p:spPr>
          <a:xfrm>
            <a:off x="7092280" y="2708920"/>
            <a:ext cx="360040"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176072" y="3356992"/>
            <a:ext cx="1044000" cy="473091"/>
          </a:xfrm>
          <a:prstGeom prst="rect">
            <a:avLst/>
          </a:prstGeom>
        </p:spPr>
      </p:pic>
      <p:sp>
        <p:nvSpPr>
          <p:cNvPr id="8" name="Rectangle 7"/>
          <p:cNvSpPr/>
          <p:nvPr/>
        </p:nvSpPr>
        <p:spPr>
          <a:xfrm>
            <a:off x="7668344" y="3327188"/>
            <a:ext cx="1031598"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4765637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109364"/>
          </a:xfrm>
          <a:prstGeom prst="rect">
            <a:avLst/>
          </a:prstGeom>
        </p:spPr>
      </p:pic>
      <p:cxnSp>
        <p:nvCxnSpPr>
          <p:cNvPr id="33" name="Straight Connector 32"/>
          <p:cNvCxnSpPr/>
          <p:nvPr/>
        </p:nvCxnSpPr>
        <p:spPr>
          <a:xfrm flipH="1">
            <a:off x="-36512" y="4077072"/>
            <a:ext cx="1224136"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6512" y="4077072"/>
            <a:ext cx="1584000"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28472" y="4077072"/>
            <a:ext cx="1115528"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7668344" y="4077072"/>
            <a:ext cx="1475656"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8692546">
            <a:off x="767049" y="4266419"/>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50"/>
          <p:cNvSpPr/>
          <p:nvPr/>
        </p:nvSpPr>
        <p:spPr>
          <a:xfrm rot="18692546">
            <a:off x="660473" y="433137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18692546">
            <a:off x="530220" y="440338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52"/>
          <p:cNvSpPr/>
          <p:nvPr/>
        </p:nvSpPr>
        <p:spPr>
          <a:xfrm rot="18692546">
            <a:off x="412861" y="447062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Rectangle 53"/>
          <p:cNvSpPr/>
          <p:nvPr/>
        </p:nvSpPr>
        <p:spPr>
          <a:xfrm rot="18692546">
            <a:off x="306423" y="453787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18692546">
            <a:off x="170706" y="460035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rot="18692546">
            <a:off x="69031" y="466912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Rectangle 56"/>
          <p:cNvSpPr/>
          <p:nvPr/>
        </p:nvSpPr>
        <p:spPr>
          <a:xfrm rot="18692546">
            <a:off x="-64370" y="470570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rot="18692546">
            <a:off x="1260352" y="3998055"/>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Rectangle 58"/>
          <p:cNvSpPr/>
          <p:nvPr/>
        </p:nvSpPr>
        <p:spPr>
          <a:xfrm rot="18692546">
            <a:off x="1130099" y="407668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Rectangle 59"/>
          <p:cNvSpPr/>
          <p:nvPr/>
        </p:nvSpPr>
        <p:spPr>
          <a:xfrm rot="18692546">
            <a:off x="1012740" y="414392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rot="18692546">
            <a:off x="906302" y="421117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tangle 69"/>
          <p:cNvSpPr/>
          <p:nvPr/>
        </p:nvSpPr>
        <p:spPr>
          <a:xfrm rot="1981060">
            <a:off x="7936159" y="401773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tangle 71"/>
          <p:cNvSpPr/>
          <p:nvPr/>
        </p:nvSpPr>
        <p:spPr>
          <a:xfrm rot="1981060">
            <a:off x="8055218" y="409034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tangle 72"/>
          <p:cNvSpPr/>
          <p:nvPr/>
        </p:nvSpPr>
        <p:spPr>
          <a:xfrm rot="1981060">
            <a:off x="8190850" y="417664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Rectangle 73"/>
          <p:cNvSpPr/>
          <p:nvPr/>
        </p:nvSpPr>
        <p:spPr>
          <a:xfrm rot="1981060">
            <a:off x="8325340" y="426289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Rectangle 74"/>
          <p:cNvSpPr/>
          <p:nvPr/>
        </p:nvSpPr>
        <p:spPr>
          <a:xfrm rot="1981060">
            <a:off x="8454175" y="433966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6" name="Rectangle 75"/>
          <p:cNvSpPr/>
          <p:nvPr/>
        </p:nvSpPr>
        <p:spPr>
          <a:xfrm rot="1981060">
            <a:off x="8598191" y="442120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76"/>
          <p:cNvSpPr/>
          <p:nvPr/>
        </p:nvSpPr>
        <p:spPr>
          <a:xfrm rot="1981060">
            <a:off x="8742207" y="449858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Rectangle 77"/>
          <p:cNvSpPr/>
          <p:nvPr/>
        </p:nvSpPr>
        <p:spPr>
          <a:xfrm rot="1981060">
            <a:off x="8886223" y="458487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78"/>
          <p:cNvSpPr/>
          <p:nvPr/>
        </p:nvSpPr>
        <p:spPr>
          <a:xfrm rot="1981060">
            <a:off x="9038623" y="469441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Rectangle 2"/>
          <p:cNvSpPr/>
          <p:nvPr/>
        </p:nvSpPr>
        <p:spPr>
          <a:xfrm>
            <a:off x="1979712" y="2708920"/>
            <a:ext cx="360040" cy="144016"/>
          </a:xfrm>
          <a:prstGeom prst="rect">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Rectangle 33"/>
          <p:cNvSpPr/>
          <p:nvPr/>
        </p:nvSpPr>
        <p:spPr>
          <a:xfrm>
            <a:off x="7092280" y="2708920"/>
            <a:ext cx="360040"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483768" y="3356992"/>
            <a:ext cx="1044000" cy="473091"/>
          </a:xfrm>
          <a:prstGeom prst="rect">
            <a:avLst/>
          </a:prstGeom>
        </p:spPr>
      </p:pic>
      <p:sp>
        <p:nvSpPr>
          <p:cNvPr id="8" name="Rectangle 7"/>
          <p:cNvSpPr/>
          <p:nvPr/>
        </p:nvSpPr>
        <p:spPr>
          <a:xfrm>
            <a:off x="7668344" y="3327188"/>
            <a:ext cx="1031598"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18819688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109364"/>
          </a:xfrm>
          <a:prstGeom prst="rect">
            <a:avLst/>
          </a:prstGeom>
        </p:spPr>
      </p:pic>
      <p:cxnSp>
        <p:nvCxnSpPr>
          <p:cNvPr id="33" name="Straight Connector 32"/>
          <p:cNvCxnSpPr/>
          <p:nvPr/>
        </p:nvCxnSpPr>
        <p:spPr>
          <a:xfrm flipH="1">
            <a:off x="-36512" y="4077072"/>
            <a:ext cx="1224136"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6512" y="4077072"/>
            <a:ext cx="1584000"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28472" y="4077072"/>
            <a:ext cx="1115528"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7668344" y="4077072"/>
            <a:ext cx="1475656"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8692546">
            <a:off x="767049" y="4266419"/>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50"/>
          <p:cNvSpPr/>
          <p:nvPr/>
        </p:nvSpPr>
        <p:spPr>
          <a:xfrm rot="18692546">
            <a:off x="660473" y="433137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18692546">
            <a:off x="530220" y="440338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52"/>
          <p:cNvSpPr/>
          <p:nvPr/>
        </p:nvSpPr>
        <p:spPr>
          <a:xfrm rot="18692546">
            <a:off x="412861" y="447062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Rectangle 53"/>
          <p:cNvSpPr/>
          <p:nvPr/>
        </p:nvSpPr>
        <p:spPr>
          <a:xfrm rot="18692546">
            <a:off x="306423" y="453787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18692546">
            <a:off x="170706" y="460035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rot="18692546">
            <a:off x="69031" y="466912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Rectangle 56"/>
          <p:cNvSpPr/>
          <p:nvPr/>
        </p:nvSpPr>
        <p:spPr>
          <a:xfrm rot="18692546">
            <a:off x="-64370" y="470570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rot="18692546">
            <a:off x="1260352" y="3998055"/>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Rectangle 58"/>
          <p:cNvSpPr/>
          <p:nvPr/>
        </p:nvSpPr>
        <p:spPr>
          <a:xfrm rot="18692546">
            <a:off x="1130099" y="407668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Rectangle 59"/>
          <p:cNvSpPr/>
          <p:nvPr/>
        </p:nvSpPr>
        <p:spPr>
          <a:xfrm rot="18692546">
            <a:off x="1012740" y="414392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rot="18692546">
            <a:off x="906302" y="421117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tangle 69"/>
          <p:cNvSpPr/>
          <p:nvPr/>
        </p:nvSpPr>
        <p:spPr>
          <a:xfrm rot="1981060">
            <a:off x="7936159" y="401773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tangle 71"/>
          <p:cNvSpPr/>
          <p:nvPr/>
        </p:nvSpPr>
        <p:spPr>
          <a:xfrm rot="1981060">
            <a:off x="8055218" y="409034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tangle 72"/>
          <p:cNvSpPr/>
          <p:nvPr/>
        </p:nvSpPr>
        <p:spPr>
          <a:xfrm rot="1981060">
            <a:off x="8190850" y="417664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Rectangle 73"/>
          <p:cNvSpPr/>
          <p:nvPr/>
        </p:nvSpPr>
        <p:spPr>
          <a:xfrm rot="1981060">
            <a:off x="8325340" y="426289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Rectangle 74"/>
          <p:cNvSpPr/>
          <p:nvPr/>
        </p:nvSpPr>
        <p:spPr>
          <a:xfrm rot="1981060">
            <a:off x="8454175" y="433966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6" name="Rectangle 75"/>
          <p:cNvSpPr/>
          <p:nvPr/>
        </p:nvSpPr>
        <p:spPr>
          <a:xfrm rot="1981060">
            <a:off x="8598191" y="442120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76"/>
          <p:cNvSpPr/>
          <p:nvPr/>
        </p:nvSpPr>
        <p:spPr>
          <a:xfrm rot="1981060">
            <a:off x="8742207" y="449858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Rectangle 77"/>
          <p:cNvSpPr/>
          <p:nvPr/>
        </p:nvSpPr>
        <p:spPr>
          <a:xfrm rot="1981060">
            <a:off x="8886223" y="458487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78"/>
          <p:cNvSpPr/>
          <p:nvPr/>
        </p:nvSpPr>
        <p:spPr>
          <a:xfrm rot="1981060">
            <a:off x="9038623" y="469441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Rectangle 2"/>
          <p:cNvSpPr/>
          <p:nvPr/>
        </p:nvSpPr>
        <p:spPr>
          <a:xfrm>
            <a:off x="1979712" y="2708920"/>
            <a:ext cx="360040" cy="144016"/>
          </a:xfrm>
          <a:prstGeom prst="rect">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Rectangle 33"/>
          <p:cNvSpPr/>
          <p:nvPr/>
        </p:nvSpPr>
        <p:spPr>
          <a:xfrm>
            <a:off x="7092280" y="2708920"/>
            <a:ext cx="360040"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906007" flipH="1">
            <a:off x="-130730" y="4295869"/>
            <a:ext cx="1044000" cy="473091"/>
          </a:xfrm>
          <a:prstGeom prst="rect">
            <a:avLst/>
          </a:prstGeom>
        </p:spPr>
      </p:pic>
      <p:sp>
        <p:nvSpPr>
          <p:cNvPr id="8" name="Rectangle 7"/>
          <p:cNvSpPr/>
          <p:nvPr/>
        </p:nvSpPr>
        <p:spPr>
          <a:xfrm>
            <a:off x="7668344" y="3327188"/>
            <a:ext cx="1031598"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614287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08920"/>
            <a:ext cx="8229600" cy="1143000"/>
          </a:xfrm>
        </p:spPr>
        <p:txBody>
          <a:bodyPr/>
          <a:lstStyle/>
          <a:p>
            <a:pPr algn="ctr"/>
            <a:r>
              <a:rPr lang="en-IE" dirty="0"/>
              <a:t>Process Scheduling Algorithms</a:t>
            </a:r>
          </a:p>
        </p:txBody>
      </p:sp>
    </p:spTree>
    <p:extLst>
      <p:ext uri="{BB962C8B-B14F-4D97-AF65-F5344CB8AC3E}">
        <p14:creationId xmlns:p14="http://schemas.microsoft.com/office/powerpoint/2010/main" val="344984148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109364"/>
          </a:xfrm>
          <a:prstGeom prst="rect">
            <a:avLst/>
          </a:prstGeom>
        </p:spPr>
      </p:pic>
      <p:cxnSp>
        <p:nvCxnSpPr>
          <p:cNvPr id="33" name="Straight Connector 32"/>
          <p:cNvCxnSpPr/>
          <p:nvPr/>
        </p:nvCxnSpPr>
        <p:spPr>
          <a:xfrm flipH="1">
            <a:off x="-36512" y="4077072"/>
            <a:ext cx="1224136"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6512" y="4077072"/>
            <a:ext cx="1584000"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28472" y="4077072"/>
            <a:ext cx="1115528"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7668344" y="4077072"/>
            <a:ext cx="1475656"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8692546">
            <a:off x="767049" y="4266419"/>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50"/>
          <p:cNvSpPr/>
          <p:nvPr/>
        </p:nvSpPr>
        <p:spPr>
          <a:xfrm rot="18692546">
            <a:off x="660473" y="433137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18692546">
            <a:off x="530220" y="440338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52"/>
          <p:cNvSpPr/>
          <p:nvPr/>
        </p:nvSpPr>
        <p:spPr>
          <a:xfrm rot="18692546">
            <a:off x="412861" y="447062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Rectangle 53"/>
          <p:cNvSpPr/>
          <p:nvPr/>
        </p:nvSpPr>
        <p:spPr>
          <a:xfrm rot="18692546">
            <a:off x="306423" y="453787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18692546">
            <a:off x="170706" y="460035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rot="18692546">
            <a:off x="69031" y="466912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Rectangle 56"/>
          <p:cNvSpPr/>
          <p:nvPr/>
        </p:nvSpPr>
        <p:spPr>
          <a:xfrm rot="18692546">
            <a:off x="-64370" y="470570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rot="18692546">
            <a:off x="1260352" y="3998055"/>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Rectangle 58"/>
          <p:cNvSpPr/>
          <p:nvPr/>
        </p:nvSpPr>
        <p:spPr>
          <a:xfrm rot="18692546">
            <a:off x="1130099" y="407668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Rectangle 59"/>
          <p:cNvSpPr/>
          <p:nvPr/>
        </p:nvSpPr>
        <p:spPr>
          <a:xfrm rot="18692546">
            <a:off x="1012740" y="414392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rot="18692546">
            <a:off x="906302" y="421117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tangle 69"/>
          <p:cNvSpPr/>
          <p:nvPr/>
        </p:nvSpPr>
        <p:spPr>
          <a:xfrm rot="1981060">
            <a:off x="7936159" y="401773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tangle 71"/>
          <p:cNvSpPr/>
          <p:nvPr/>
        </p:nvSpPr>
        <p:spPr>
          <a:xfrm rot="1981060">
            <a:off x="8055218" y="409034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tangle 72"/>
          <p:cNvSpPr/>
          <p:nvPr/>
        </p:nvSpPr>
        <p:spPr>
          <a:xfrm rot="1981060">
            <a:off x="8190850" y="417664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Rectangle 73"/>
          <p:cNvSpPr/>
          <p:nvPr/>
        </p:nvSpPr>
        <p:spPr>
          <a:xfrm rot="1981060">
            <a:off x="8325340" y="426289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Rectangle 74"/>
          <p:cNvSpPr/>
          <p:nvPr/>
        </p:nvSpPr>
        <p:spPr>
          <a:xfrm rot="1981060">
            <a:off x="8454175" y="433966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6" name="Rectangle 75"/>
          <p:cNvSpPr/>
          <p:nvPr/>
        </p:nvSpPr>
        <p:spPr>
          <a:xfrm rot="1981060">
            <a:off x="8598191" y="442120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76"/>
          <p:cNvSpPr/>
          <p:nvPr/>
        </p:nvSpPr>
        <p:spPr>
          <a:xfrm rot="1981060">
            <a:off x="8742207" y="449858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Rectangle 77"/>
          <p:cNvSpPr/>
          <p:nvPr/>
        </p:nvSpPr>
        <p:spPr>
          <a:xfrm rot="1981060">
            <a:off x="8886223" y="458487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78"/>
          <p:cNvSpPr/>
          <p:nvPr/>
        </p:nvSpPr>
        <p:spPr>
          <a:xfrm rot="1981060">
            <a:off x="9038623" y="469441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Rectangle 2"/>
          <p:cNvSpPr/>
          <p:nvPr/>
        </p:nvSpPr>
        <p:spPr>
          <a:xfrm>
            <a:off x="1979712" y="2708920"/>
            <a:ext cx="360040" cy="144016"/>
          </a:xfrm>
          <a:prstGeom prst="rect">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7668344" y="3327188"/>
            <a:ext cx="1031598"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Rectangle 36"/>
          <p:cNvSpPr/>
          <p:nvPr/>
        </p:nvSpPr>
        <p:spPr>
          <a:xfrm>
            <a:off x="7164288" y="2708920"/>
            <a:ext cx="360040" cy="144016"/>
          </a:xfrm>
          <a:prstGeom prst="rect">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906007" flipH="1">
            <a:off x="-130730" y="4295869"/>
            <a:ext cx="1044000" cy="473091"/>
          </a:xfrm>
          <a:prstGeom prst="rect">
            <a:avLst/>
          </a:prstGeom>
        </p:spPr>
      </p:pic>
    </p:spTree>
    <p:extLst>
      <p:ext uri="{BB962C8B-B14F-4D97-AF65-F5344CB8AC3E}">
        <p14:creationId xmlns:p14="http://schemas.microsoft.com/office/powerpoint/2010/main" val="39014836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109364"/>
          </a:xfrm>
          <a:prstGeom prst="rect">
            <a:avLst/>
          </a:prstGeom>
        </p:spPr>
      </p:pic>
      <p:cxnSp>
        <p:nvCxnSpPr>
          <p:cNvPr id="33" name="Straight Connector 32"/>
          <p:cNvCxnSpPr/>
          <p:nvPr/>
        </p:nvCxnSpPr>
        <p:spPr>
          <a:xfrm flipH="1">
            <a:off x="-36512" y="4077072"/>
            <a:ext cx="1224136"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6512" y="4077072"/>
            <a:ext cx="1584000"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28472" y="4077072"/>
            <a:ext cx="1115528"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7668344" y="4077072"/>
            <a:ext cx="1475656"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8692546">
            <a:off x="767049" y="4266419"/>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50"/>
          <p:cNvSpPr/>
          <p:nvPr/>
        </p:nvSpPr>
        <p:spPr>
          <a:xfrm rot="18692546">
            <a:off x="660473" y="433137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18692546">
            <a:off x="530220" y="440338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52"/>
          <p:cNvSpPr/>
          <p:nvPr/>
        </p:nvSpPr>
        <p:spPr>
          <a:xfrm rot="18692546">
            <a:off x="412861" y="447062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Rectangle 53"/>
          <p:cNvSpPr/>
          <p:nvPr/>
        </p:nvSpPr>
        <p:spPr>
          <a:xfrm rot="18692546">
            <a:off x="306423" y="453787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18692546">
            <a:off x="170706" y="460035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rot="18692546">
            <a:off x="69031" y="466912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Rectangle 56"/>
          <p:cNvSpPr/>
          <p:nvPr/>
        </p:nvSpPr>
        <p:spPr>
          <a:xfrm rot="18692546">
            <a:off x="-64370" y="470570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rot="18692546">
            <a:off x="1260352" y="3998055"/>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Rectangle 58"/>
          <p:cNvSpPr/>
          <p:nvPr/>
        </p:nvSpPr>
        <p:spPr>
          <a:xfrm rot="18692546">
            <a:off x="1130099" y="407668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Rectangle 59"/>
          <p:cNvSpPr/>
          <p:nvPr/>
        </p:nvSpPr>
        <p:spPr>
          <a:xfrm rot="18692546">
            <a:off x="1012740" y="414392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rot="18692546">
            <a:off x="906302" y="421117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tangle 69"/>
          <p:cNvSpPr/>
          <p:nvPr/>
        </p:nvSpPr>
        <p:spPr>
          <a:xfrm rot="1981060">
            <a:off x="7936159" y="401773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tangle 71"/>
          <p:cNvSpPr/>
          <p:nvPr/>
        </p:nvSpPr>
        <p:spPr>
          <a:xfrm rot="1981060">
            <a:off x="8055218" y="409034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tangle 72"/>
          <p:cNvSpPr/>
          <p:nvPr/>
        </p:nvSpPr>
        <p:spPr>
          <a:xfrm rot="1981060">
            <a:off x="8190850" y="417664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Rectangle 73"/>
          <p:cNvSpPr/>
          <p:nvPr/>
        </p:nvSpPr>
        <p:spPr>
          <a:xfrm rot="1981060">
            <a:off x="8325340" y="426289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Rectangle 74"/>
          <p:cNvSpPr/>
          <p:nvPr/>
        </p:nvSpPr>
        <p:spPr>
          <a:xfrm rot="1981060">
            <a:off x="8454175" y="433966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6" name="Rectangle 75"/>
          <p:cNvSpPr/>
          <p:nvPr/>
        </p:nvSpPr>
        <p:spPr>
          <a:xfrm rot="1981060">
            <a:off x="8598191" y="442120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76"/>
          <p:cNvSpPr/>
          <p:nvPr/>
        </p:nvSpPr>
        <p:spPr>
          <a:xfrm rot="1981060">
            <a:off x="8742207" y="449858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Rectangle 77"/>
          <p:cNvSpPr/>
          <p:nvPr/>
        </p:nvSpPr>
        <p:spPr>
          <a:xfrm rot="1981060">
            <a:off x="8886223" y="458487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78"/>
          <p:cNvSpPr/>
          <p:nvPr/>
        </p:nvSpPr>
        <p:spPr>
          <a:xfrm rot="1981060">
            <a:off x="9038623" y="469441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7668344" y="3327188"/>
            <a:ext cx="1031598"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Rectangle 36"/>
          <p:cNvSpPr/>
          <p:nvPr/>
        </p:nvSpPr>
        <p:spPr>
          <a:xfrm>
            <a:off x="7164288" y="2708920"/>
            <a:ext cx="360040" cy="144016"/>
          </a:xfrm>
          <a:prstGeom prst="rect">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Rectangle 33"/>
          <p:cNvSpPr/>
          <p:nvPr/>
        </p:nvSpPr>
        <p:spPr>
          <a:xfrm>
            <a:off x="2123728" y="2708920"/>
            <a:ext cx="360040"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906007" flipH="1">
            <a:off x="-130730" y="4295869"/>
            <a:ext cx="1044000" cy="473091"/>
          </a:xfrm>
          <a:prstGeom prst="rect">
            <a:avLst/>
          </a:prstGeom>
        </p:spPr>
      </p:pic>
    </p:spTree>
    <p:extLst>
      <p:ext uri="{BB962C8B-B14F-4D97-AF65-F5344CB8AC3E}">
        <p14:creationId xmlns:p14="http://schemas.microsoft.com/office/powerpoint/2010/main" val="33976615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109364"/>
          </a:xfrm>
          <a:prstGeom prst="rect">
            <a:avLst/>
          </a:prstGeom>
        </p:spPr>
      </p:pic>
      <p:cxnSp>
        <p:nvCxnSpPr>
          <p:cNvPr id="33" name="Straight Connector 32"/>
          <p:cNvCxnSpPr/>
          <p:nvPr/>
        </p:nvCxnSpPr>
        <p:spPr>
          <a:xfrm flipH="1">
            <a:off x="-36512" y="4077072"/>
            <a:ext cx="1224136"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6512" y="4077072"/>
            <a:ext cx="1584000"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28472" y="4077072"/>
            <a:ext cx="1115528"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7668344" y="4077072"/>
            <a:ext cx="1475656"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8692546">
            <a:off x="767049" y="4266419"/>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50"/>
          <p:cNvSpPr/>
          <p:nvPr/>
        </p:nvSpPr>
        <p:spPr>
          <a:xfrm rot="18692546">
            <a:off x="660473" y="433137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18692546">
            <a:off x="530220" y="440338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52"/>
          <p:cNvSpPr/>
          <p:nvPr/>
        </p:nvSpPr>
        <p:spPr>
          <a:xfrm rot="18692546">
            <a:off x="412861" y="447062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Rectangle 53"/>
          <p:cNvSpPr/>
          <p:nvPr/>
        </p:nvSpPr>
        <p:spPr>
          <a:xfrm rot="18692546">
            <a:off x="306423" y="453787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18692546">
            <a:off x="170706" y="460035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rot="18692546">
            <a:off x="69031" y="466912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Rectangle 56"/>
          <p:cNvSpPr/>
          <p:nvPr/>
        </p:nvSpPr>
        <p:spPr>
          <a:xfrm rot="18692546">
            <a:off x="-64370" y="470570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rot="18692546">
            <a:off x="1260352" y="3998055"/>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Rectangle 58"/>
          <p:cNvSpPr/>
          <p:nvPr/>
        </p:nvSpPr>
        <p:spPr>
          <a:xfrm rot="18692546">
            <a:off x="1130099" y="407668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Rectangle 59"/>
          <p:cNvSpPr/>
          <p:nvPr/>
        </p:nvSpPr>
        <p:spPr>
          <a:xfrm rot="18692546">
            <a:off x="1012740" y="414392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rot="18692546">
            <a:off x="906302" y="421117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tangle 69"/>
          <p:cNvSpPr/>
          <p:nvPr/>
        </p:nvSpPr>
        <p:spPr>
          <a:xfrm rot="1981060">
            <a:off x="7936159" y="401773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tangle 71"/>
          <p:cNvSpPr/>
          <p:nvPr/>
        </p:nvSpPr>
        <p:spPr>
          <a:xfrm rot="1981060">
            <a:off x="8055218" y="409034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tangle 72"/>
          <p:cNvSpPr/>
          <p:nvPr/>
        </p:nvSpPr>
        <p:spPr>
          <a:xfrm rot="1981060">
            <a:off x="8190850" y="417664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Rectangle 73"/>
          <p:cNvSpPr/>
          <p:nvPr/>
        </p:nvSpPr>
        <p:spPr>
          <a:xfrm rot="1981060">
            <a:off x="8325340" y="426289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Rectangle 74"/>
          <p:cNvSpPr/>
          <p:nvPr/>
        </p:nvSpPr>
        <p:spPr>
          <a:xfrm rot="1981060">
            <a:off x="8454175" y="433966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6" name="Rectangle 75"/>
          <p:cNvSpPr/>
          <p:nvPr/>
        </p:nvSpPr>
        <p:spPr>
          <a:xfrm rot="1981060">
            <a:off x="8598191" y="442120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76"/>
          <p:cNvSpPr/>
          <p:nvPr/>
        </p:nvSpPr>
        <p:spPr>
          <a:xfrm rot="1981060">
            <a:off x="8742207" y="449858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Rectangle 77"/>
          <p:cNvSpPr/>
          <p:nvPr/>
        </p:nvSpPr>
        <p:spPr>
          <a:xfrm rot="1981060">
            <a:off x="8886223" y="458487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78"/>
          <p:cNvSpPr/>
          <p:nvPr/>
        </p:nvSpPr>
        <p:spPr>
          <a:xfrm rot="1981060">
            <a:off x="9038623" y="469441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7668344" y="3327188"/>
            <a:ext cx="1031598"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Rectangle 36"/>
          <p:cNvSpPr/>
          <p:nvPr/>
        </p:nvSpPr>
        <p:spPr>
          <a:xfrm>
            <a:off x="7164288" y="2708920"/>
            <a:ext cx="360040" cy="144016"/>
          </a:xfrm>
          <a:prstGeom prst="rect">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Rectangle 33"/>
          <p:cNvSpPr/>
          <p:nvPr/>
        </p:nvSpPr>
        <p:spPr>
          <a:xfrm>
            <a:off x="2123728" y="2708920"/>
            <a:ext cx="360040"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3328856"/>
            <a:ext cx="1066667" cy="476191"/>
          </a:xfrm>
          <a:prstGeom prst="rect">
            <a:avLst/>
          </a:prstGeom>
        </p:spPr>
      </p:pic>
      <p:sp>
        <p:nvSpPr>
          <p:cNvPr id="38" name="Rectangle 37"/>
          <p:cNvSpPr/>
          <p:nvPr/>
        </p:nvSpPr>
        <p:spPr>
          <a:xfrm>
            <a:off x="505247" y="3319836"/>
            <a:ext cx="1031598"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906007" flipH="1">
            <a:off x="-130730" y="4295869"/>
            <a:ext cx="1044000" cy="473091"/>
          </a:xfrm>
          <a:prstGeom prst="rect">
            <a:avLst/>
          </a:prstGeom>
        </p:spPr>
      </p:pic>
    </p:spTree>
    <p:extLst>
      <p:ext uri="{BB962C8B-B14F-4D97-AF65-F5344CB8AC3E}">
        <p14:creationId xmlns:p14="http://schemas.microsoft.com/office/powerpoint/2010/main" val="178203781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109364"/>
          </a:xfrm>
          <a:prstGeom prst="rect">
            <a:avLst/>
          </a:prstGeom>
        </p:spPr>
      </p:pic>
      <p:cxnSp>
        <p:nvCxnSpPr>
          <p:cNvPr id="33" name="Straight Connector 32"/>
          <p:cNvCxnSpPr/>
          <p:nvPr/>
        </p:nvCxnSpPr>
        <p:spPr>
          <a:xfrm flipH="1">
            <a:off x="-36512" y="4077072"/>
            <a:ext cx="1224136"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6512" y="4077072"/>
            <a:ext cx="1584000"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28472" y="4077072"/>
            <a:ext cx="1115528"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7668344" y="4077072"/>
            <a:ext cx="1475656"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8692546">
            <a:off x="767049" y="4266419"/>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50"/>
          <p:cNvSpPr/>
          <p:nvPr/>
        </p:nvSpPr>
        <p:spPr>
          <a:xfrm rot="18692546">
            <a:off x="660473" y="433137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18692546">
            <a:off x="530220" y="440338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52"/>
          <p:cNvSpPr/>
          <p:nvPr/>
        </p:nvSpPr>
        <p:spPr>
          <a:xfrm rot="18692546">
            <a:off x="412861" y="447062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Rectangle 53"/>
          <p:cNvSpPr/>
          <p:nvPr/>
        </p:nvSpPr>
        <p:spPr>
          <a:xfrm rot="18692546">
            <a:off x="306423" y="453787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18692546">
            <a:off x="170706" y="460035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rot="18692546">
            <a:off x="69031" y="466912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Rectangle 56"/>
          <p:cNvSpPr/>
          <p:nvPr/>
        </p:nvSpPr>
        <p:spPr>
          <a:xfrm rot="18692546">
            <a:off x="-64370" y="470570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rot="18692546">
            <a:off x="1260352" y="3998055"/>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Rectangle 58"/>
          <p:cNvSpPr/>
          <p:nvPr/>
        </p:nvSpPr>
        <p:spPr>
          <a:xfrm rot="18692546">
            <a:off x="1130099" y="407668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Rectangle 59"/>
          <p:cNvSpPr/>
          <p:nvPr/>
        </p:nvSpPr>
        <p:spPr>
          <a:xfrm rot="18692546">
            <a:off x="1012740" y="414392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rot="18692546">
            <a:off x="906302" y="421117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tangle 69"/>
          <p:cNvSpPr/>
          <p:nvPr/>
        </p:nvSpPr>
        <p:spPr>
          <a:xfrm rot="1981060">
            <a:off x="7936159" y="401773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tangle 71"/>
          <p:cNvSpPr/>
          <p:nvPr/>
        </p:nvSpPr>
        <p:spPr>
          <a:xfrm rot="1981060">
            <a:off x="8055218" y="409034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tangle 72"/>
          <p:cNvSpPr/>
          <p:nvPr/>
        </p:nvSpPr>
        <p:spPr>
          <a:xfrm rot="1981060">
            <a:off x="8190850" y="417664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Rectangle 73"/>
          <p:cNvSpPr/>
          <p:nvPr/>
        </p:nvSpPr>
        <p:spPr>
          <a:xfrm rot="1981060">
            <a:off x="8325340" y="426289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Rectangle 74"/>
          <p:cNvSpPr/>
          <p:nvPr/>
        </p:nvSpPr>
        <p:spPr>
          <a:xfrm rot="1981060">
            <a:off x="8454175" y="433966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6" name="Rectangle 75"/>
          <p:cNvSpPr/>
          <p:nvPr/>
        </p:nvSpPr>
        <p:spPr>
          <a:xfrm rot="1981060">
            <a:off x="8598191" y="442120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76"/>
          <p:cNvSpPr/>
          <p:nvPr/>
        </p:nvSpPr>
        <p:spPr>
          <a:xfrm rot="1981060">
            <a:off x="8742207" y="449858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Rectangle 77"/>
          <p:cNvSpPr/>
          <p:nvPr/>
        </p:nvSpPr>
        <p:spPr>
          <a:xfrm rot="1981060">
            <a:off x="8886223" y="458487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78"/>
          <p:cNvSpPr/>
          <p:nvPr/>
        </p:nvSpPr>
        <p:spPr>
          <a:xfrm rot="1981060">
            <a:off x="9038623" y="469441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7668344" y="3327188"/>
            <a:ext cx="1031598"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Rectangle 36"/>
          <p:cNvSpPr/>
          <p:nvPr/>
        </p:nvSpPr>
        <p:spPr>
          <a:xfrm>
            <a:off x="7164288" y="2708920"/>
            <a:ext cx="360040" cy="144016"/>
          </a:xfrm>
          <a:prstGeom prst="rect">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Rectangle 33"/>
          <p:cNvSpPr/>
          <p:nvPr/>
        </p:nvSpPr>
        <p:spPr>
          <a:xfrm>
            <a:off x="2123728" y="2708920"/>
            <a:ext cx="360040"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1557" y="3328856"/>
            <a:ext cx="1066667" cy="476191"/>
          </a:xfrm>
          <a:prstGeom prst="rect">
            <a:avLst/>
          </a:prstGeom>
        </p:spPr>
      </p:pic>
      <p:sp>
        <p:nvSpPr>
          <p:cNvPr id="38" name="Rectangle 37"/>
          <p:cNvSpPr/>
          <p:nvPr/>
        </p:nvSpPr>
        <p:spPr>
          <a:xfrm>
            <a:off x="505247" y="3319836"/>
            <a:ext cx="1031598"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906007" flipH="1">
            <a:off x="-130730" y="4295869"/>
            <a:ext cx="1044000" cy="473091"/>
          </a:xfrm>
          <a:prstGeom prst="rect">
            <a:avLst/>
          </a:prstGeom>
        </p:spPr>
      </p:pic>
    </p:spTree>
    <p:extLst>
      <p:ext uri="{BB962C8B-B14F-4D97-AF65-F5344CB8AC3E}">
        <p14:creationId xmlns:p14="http://schemas.microsoft.com/office/powerpoint/2010/main" val="30266643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109364"/>
          </a:xfrm>
          <a:prstGeom prst="rect">
            <a:avLst/>
          </a:prstGeom>
        </p:spPr>
      </p:pic>
      <p:cxnSp>
        <p:nvCxnSpPr>
          <p:cNvPr id="33" name="Straight Connector 32"/>
          <p:cNvCxnSpPr/>
          <p:nvPr/>
        </p:nvCxnSpPr>
        <p:spPr>
          <a:xfrm flipH="1">
            <a:off x="-36512" y="4077072"/>
            <a:ext cx="1224136"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6512" y="4077072"/>
            <a:ext cx="1584000"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28472" y="4077072"/>
            <a:ext cx="1115528"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7668344" y="4077072"/>
            <a:ext cx="1475656" cy="908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rot="18692546">
            <a:off x="767049" y="4266419"/>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50"/>
          <p:cNvSpPr/>
          <p:nvPr/>
        </p:nvSpPr>
        <p:spPr>
          <a:xfrm rot="18692546">
            <a:off x="660473" y="433137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18692546">
            <a:off x="530220" y="440338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52"/>
          <p:cNvSpPr/>
          <p:nvPr/>
        </p:nvSpPr>
        <p:spPr>
          <a:xfrm rot="18692546">
            <a:off x="412861" y="447062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Rectangle 53"/>
          <p:cNvSpPr/>
          <p:nvPr/>
        </p:nvSpPr>
        <p:spPr>
          <a:xfrm rot="18692546">
            <a:off x="306423" y="453787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18692546">
            <a:off x="170706" y="460035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rot="18692546">
            <a:off x="69031" y="466912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Rectangle 56"/>
          <p:cNvSpPr/>
          <p:nvPr/>
        </p:nvSpPr>
        <p:spPr>
          <a:xfrm rot="18692546">
            <a:off x="-64370" y="470570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rot="18692546">
            <a:off x="1260352" y="3998055"/>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Rectangle 58"/>
          <p:cNvSpPr/>
          <p:nvPr/>
        </p:nvSpPr>
        <p:spPr>
          <a:xfrm rot="18692546">
            <a:off x="1130099" y="407668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Rectangle 59"/>
          <p:cNvSpPr/>
          <p:nvPr/>
        </p:nvSpPr>
        <p:spPr>
          <a:xfrm rot="18692546">
            <a:off x="1012740" y="414392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rot="18692546">
            <a:off x="906302" y="4211173"/>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0" name="Rectangle 69"/>
          <p:cNvSpPr/>
          <p:nvPr/>
        </p:nvSpPr>
        <p:spPr>
          <a:xfrm rot="1981060">
            <a:off x="7936159" y="401773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2" name="Rectangle 71"/>
          <p:cNvSpPr/>
          <p:nvPr/>
        </p:nvSpPr>
        <p:spPr>
          <a:xfrm rot="1981060">
            <a:off x="8055218" y="409034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Rectangle 72"/>
          <p:cNvSpPr/>
          <p:nvPr/>
        </p:nvSpPr>
        <p:spPr>
          <a:xfrm rot="1981060">
            <a:off x="8190850" y="4176644"/>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Rectangle 73"/>
          <p:cNvSpPr/>
          <p:nvPr/>
        </p:nvSpPr>
        <p:spPr>
          <a:xfrm rot="1981060">
            <a:off x="8325340" y="426289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Rectangle 74"/>
          <p:cNvSpPr/>
          <p:nvPr/>
        </p:nvSpPr>
        <p:spPr>
          <a:xfrm rot="1981060">
            <a:off x="8454175" y="4339668"/>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6" name="Rectangle 75"/>
          <p:cNvSpPr/>
          <p:nvPr/>
        </p:nvSpPr>
        <p:spPr>
          <a:xfrm rot="1981060">
            <a:off x="8598191" y="4421202"/>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76"/>
          <p:cNvSpPr/>
          <p:nvPr/>
        </p:nvSpPr>
        <p:spPr>
          <a:xfrm rot="1981060">
            <a:off x="8742207" y="449858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Rectangle 77"/>
          <p:cNvSpPr/>
          <p:nvPr/>
        </p:nvSpPr>
        <p:spPr>
          <a:xfrm rot="1981060">
            <a:off x="8886223" y="4584877"/>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78"/>
          <p:cNvSpPr/>
          <p:nvPr/>
        </p:nvSpPr>
        <p:spPr>
          <a:xfrm rot="1981060">
            <a:off x="9038623" y="4694410"/>
            <a:ext cx="36000" cy="25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7668344" y="3327188"/>
            <a:ext cx="1031598"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Rectangle 36"/>
          <p:cNvSpPr/>
          <p:nvPr/>
        </p:nvSpPr>
        <p:spPr>
          <a:xfrm>
            <a:off x="7164288" y="2708920"/>
            <a:ext cx="360040" cy="144016"/>
          </a:xfrm>
          <a:prstGeom prst="rect">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Rectangle 33"/>
          <p:cNvSpPr/>
          <p:nvPr/>
        </p:nvSpPr>
        <p:spPr>
          <a:xfrm>
            <a:off x="2123728" y="2708920"/>
            <a:ext cx="360040"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47170">
            <a:off x="8211150" y="4225549"/>
            <a:ext cx="1066667" cy="476191"/>
          </a:xfrm>
          <a:prstGeom prst="rect">
            <a:avLst/>
          </a:prstGeom>
        </p:spPr>
      </p:pic>
      <p:sp>
        <p:nvSpPr>
          <p:cNvPr id="38" name="Rectangle 37"/>
          <p:cNvSpPr/>
          <p:nvPr/>
        </p:nvSpPr>
        <p:spPr>
          <a:xfrm>
            <a:off x="505247" y="3319836"/>
            <a:ext cx="1031598"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906007" flipH="1">
            <a:off x="-130730" y="4295869"/>
            <a:ext cx="1044000" cy="473091"/>
          </a:xfrm>
          <a:prstGeom prst="rect">
            <a:avLst/>
          </a:prstGeom>
        </p:spPr>
      </p:pic>
    </p:spTree>
    <p:extLst>
      <p:ext uri="{BB962C8B-B14F-4D97-AF65-F5344CB8AC3E}">
        <p14:creationId xmlns:p14="http://schemas.microsoft.com/office/powerpoint/2010/main" val="241694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Here are six commonly used process scheduling algorithms</a:t>
            </a:r>
          </a:p>
        </p:txBody>
      </p:sp>
      <p:sp>
        <p:nvSpPr>
          <p:cNvPr id="3" name="Title 2"/>
          <p:cNvSpPr>
            <a:spLocks noGrp="1"/>
          </p:cNvSpPr>
          <p:nvPr>
            <p:ph type="title"/>
          </p:nvPr>
        </p:nvSpPr>
        <p:spPr/>
        <p:txBody>
          <a:bodyPr/>
          <a:lstStyle/>
          <a:p>
            <a:r>
              <a:rPr lang="en-IE" dirty="0"/>
              <a:t>Process Scheduling Algorithms</a:t>
            </a:r>
          </a:p>
        </p:txBody>
      </p:sp>
    </p:spTree>
    <p:extLst>
      <p:ext uri="{BB962C8B-B14F-4D97-AF65-F5344CB8AC3E}">
        <p14:creationId xmlns:p14="http://schemas.microsoft.com/office/powerpoint/2010/main" val="150851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Here are six commonly used process scheduling algorithms</a:t>
            </a:r>
          </a:p>
          <a:p>
            <a:endParaRPr lang="en-IE" dirty="0"/>
          </a:p>
          <a:p>
            <a:pPr marL="850392" lvl="1" indent="-457200">
              <a:buFont typeface="+mj-lt"/>
              <a:buAutoNum type="arabicPeriod"/>
            </a:pPr>
            <a:r>
              <a:rPr lang="en-IE" dirty="0"/>
              <a:t>First Come, First Served (FCFS)</a:t>
            </a:r>
          </a:p>
          <a:p>
            <a:pPr marL="850392" lvl="1" indent="-457200">
              <a:buFont typeface="+mj-lt"/>
              <a:buAutoNum type="arabicPeriod"/>
            </a:pPr>
            <a:r>
              <a:rPr lang="en-IE" dirty="0"/>
              <a:t>Shortest Job Next (SJN)</a:t>
            </a:r>
          </a:p>
          <a:p>
            <a:pPr marL="850392" lvl="1" indent="-457200">
              <a:buFont typeface="+mj-lt"/>
              <a:buAutoNum type="arabicPeriod"/>
            </a:pPr>
            <a:r>
              <a:rPr lang="en-IE" dirty="0"/>
              <a:t>Priority Scheduling</a:t>
            </a:r>
          </a:p>
          <a:p>
            <a:pPr marL="850392" lvl="1" indent="-457200">
              <a:buFont typeface="+mj-lt"/>
              <a:buAutoNum type="arabicPeriod"/>
            </a:pPr>
            <a:r>
              <a:rPr lang="en-IE" dirty="0"/>
              <a:t>Shortest Remaining Time (SRT)</a:t>
            </a:r>
          </a:p>
          <a:p>
            <a:pPr marL="850392" lvl="1" indent="-457200">
              <a:buFont typeface="+mj-lt"/>
              <a:buAutoNum type="arabicPeriod"/>
            </a:pPr>
            <a:r>
              <a:rPr lang="en-IE" dirty="0"/>
              <a:t>Round Robin</a:t>
            </a:r>
          </a:p>
          <a:p>
            <a:pPr marL="850392" lvl="1" indent="-457200">
              <a:buFont typeface="+mj-lt"/>
              <a:buAutoNum type="arabicPeriod"/>
            </a:pPr>
            <a:r>
              <a:rPr lang="en-IE" dirty="0"/>
              <a:t>Multi-Level Queues</a:t>
            </a:r>
          </a:p>
          <a:p>
            <a:endParaRPr lang="en-IE" dirty="0"/>
          </a:p>
        </p:txBody>
      </p:sp>
      <p:sp>
        <p:nvSpPr>
          <p:cNvPr id="3" name="Title 2"/>
          <p:cNvSpPr>
            <a:spLocks noGrp="1"/>
          </p:cNvSpPr>
          <p:nvPr>
            <p:ph type="title"/>
          </p:nvPr>
        </p:nvSpPr>
        <p:spPr/>
        <p:txBody>
          <a:bodyPr/>
          <a:lstStyle/>
          <a:p>
            <a:r>
              <a:rPr lang="en-IE" dirty="0"/>
              <a:t>Process Scheduling Algorithms</a:t>
            </a:r>
          </a:p>
        </p:txBody>
      </p:sp>
    </p:spTree>
    <p:extLst>
      <p:ext uri="{BB962C8B-B14F-4D97-AF65-F5344CB8AC3E}">
        <p14:creationId xmlns:p14="http://schemas.microsoft.com/office/powerpoint/2010/main" val="144941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First Come, First Served (FCFS)</a:t>
            </a:r>
          </a:p>
          <a:p>
            <a:r>
              <a:rPr lang="en-IE" dirty="0"/>
              <a:t>A very simple algorithm that uses a FIFO structure.</a:t>
            </a:r>
          </a:p>
          <a:p>
            <a:r>
              <a:rPr lang="en-IE" dirty="0"/>
              <a:t>Implemented as a non-pre-emptive scheduling algorithm.</a:t>
            </a:r>
          </a:p>
          <a:p>
            <a:r>
              <a:rPr lang="en-IE" dirty="0"/>
              <a:t>Works well for </a:t>
            </a:r>
            <a:r>
              <a:rPr lang="en-IE" b="1" dirty="0"/>
              <a:t>Batch Processes</a:t>
            </a:r>
            <a:r>
              <a:rPr lang="en-IE" dirty="0"/>
              <a:t>, where users don’t expect any interaction.</a:t>
            </a:r>
          </a:p>
          <a:p>
            <a:endParaRPr lang="en-IE" dirty="0"/>
          </a:p>
        </p:txBody>
      </p:sp>
      <p:sp>
        <p:nvSpPr>
          <p:cNvPr id="3" name="Title 2"/>
          <p:cNvSpPr>
            <a:spLocks noGrp="1"/>
          </p:cNvSpPr>
          <p:nvPr>
            <p:ph type="title"/>
          </p:nvPr>
        </p:nvSpPr>
        <p:spPr/>
        <p:txBody>
          <a:bodyPr/>
          <a:lstStyle/>
          <a:p>
            <a:r>
              <a:rPr lang="en-IE" dirty="0"/>
              <a:t>Process Scheduling Algorithms</a:t>
            </a:r>
          </a:p>
        </p:txBody>
      </p:sp>
    </p:spTree>
    <p:extLst>
      <p:ext uri="{BB962C8B-B14F-4D97-AF65-F5344CB8AC3E}">
        <p14:creationId xmlns:p14="http://schemas.microsoft.com/office/powerpoint/2010/main" val="3881450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Shortest Job Next (SJN)</a:t>
            </a:r>
          </a:p>
          <a:p>
            <a:r>
              <a:rPr lang="en-IE" dirty="0"/>
              <a:t>Also called Shortest Job First (SJF).</a:t>
            </a:r>
          </a:p>
          <a:p>
            <a:r>
              <a:rPr lang="en-IE" dirty="0"/>
              <a:t>A very simple algorithm that schedules processes based on CPU cycle time.</a:t>
            </a:r>
          </a:p>
          <a:p>
            <a:r>
              <a:rPr lang="en-IE" dirty="0"/>
              <a:t>Implemented as a non-pre-emptive scheduling algorithm.</a:t>
            </a:r>
          </a:p>
          <a:p>
            <a:r>
              <a:rPr lang="en-IE" dirty="0"/>
              <a:t>Works well for </a:t>
            </a:r>
            <a:r>
              <a:rPr lang="en-IE" b="1" dirty="0"/>
              <a:t>Batch Processes</a:t>
            </a:r>
            <a:r>
              <a:rPr lang="en-IE" dirty="0"/>
              <a:t>, where it is easy to estimate CPU time.</a:t>
            </a:r>
          </a:p>
          <a:p>
            <a:endParaRPr lang="en-IE" dirty="0"/>
          </a:p>
        </p:txBody>
      </p:sp>
      <p:sp>
        <p:nvSpPr>
          <p:cNvPr id="3" name="Title 2"/>
          <p:cNvSpPr>
            <a:spLocks noGrp="1"/>
          </p:cNvSpPr>
          <p:nvPr>
            <p:ph type="title"/>
          </p:nvPr>
        </p:nvSpPr>
        <p:spPr/>
        <p:txBody>
          <a:bodyPr/>
          <a:lstStyle/>
          <a:p>
            <a:r>
              <a:rPr lang="en-IE" dirty="0"/>
              <a:t>Process Scheduling Algorithms</a:t>
            </a:r>
          </a:p>
        </p:txBody>
      </p:sp>
    </p:spTree>
    <p:extLst>
      <p:ext uri="{BB962C8B-B14F-4D97-AF65-F5344CB8AC3E}">
        <p14:creationId xmlns:p14="http://schemas.microsoft.com/office/powerpoint/2010/main" val="3672402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Priority Scheduling</a:t>
            </a:r>
          </a:p>
          <a:p>
            <a:r>
              <a:rPr lang="en-IE" dirty="0"/>
              <a:t>An algorithm that schedules processes based on priority.</a:t>
            </a:r>
          </a:p>
          <a:p>
            <a:r>
              <a:rPr lang="en-IE" dirty="0"/>
              <a:t>Implemented as a non-pre-emptive scheduling algorithm.</a:t>
            </a:r>
          </a:p>
          <a:p>
            <a:r>
              <a:rPr lang="en-IE" dirty="0"/>
              <a:t>One of the most common algorithms used in systems that are mainly </a:t>
            </a:r>
            <a:r>
              <a:rPr lang="en-IE" b="1" dirty="0"/>
              <a:t>Batch Processes</a:t>
            </a:r>
            <a:r>
              <a:rPr lang="en-IE" dirty="0"/>
              <a:t>.</a:t>
            </a:r>
          </a:p>
          <a:p>
            <a:r>
              <a:rPr lang="en-IE" dirty="0"/>
              <a:t>If two jobs come in of equal priority are READY, if works on a FIRST COME, FIRST SERVED basis.</a:t>
            </a:r>
          </a:p>
          <a:p>
            <a:endParaRPr lang="en-IE" dirty="0"/>
          </a:p>
        </p:txBody>
      </p:sp>
      <p:sp>
        <p:nvSpPr>
          <p:cNvPr id="3" name="Title 2"/>
          <p:cNvSpPr>
            <a:spLocks noGrp="1"/>
          </p:cNvSpPr>
          <p:nvPr>
            <p:ph type="title"/>
          </p:nvPr>
        </p:nvSpPr>
        <p:spPr/>
        <p:txBody>
          <a:bodyPr/>
          <a:lstStyle/>
          <a:p>
            <a:r>
              <a:rPr lang="en-IE" dirty="0"/>
              <a:t>Process Scheduling Algorithms</a:t>
            </a:r>
          </a:p>
        </p:txBody>
      </p:sp>
    </p:spTree>
    <p:extLst>
      <p:ext uri="{BB962C8B-B14F-4D97-AF65-F5344CB8AC3E}">
        <p14:creationId xmlns:p14="http://schemas.microsoft.com/office/powerpoint/2010/main" val="3563468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Shortest Remaining Time (SRT)</a:t>
            </a:r>
          </a:p>
          <a:p>
            <a:r>
              <a:rPr lang="en-IE" dirty="0"/>
              <a:t>A pre-emptive scheduling version of the Shortest Job Next (SJN) algorithm.</a:t>
            </a:r>
          </a:p>
          <a:p>
            <a:r>
              <a:rPr lang="en-IE" dirty="0"/>
              <a:t>An algorithm that schedules processes based on the one which is nearest to completion.</a:t>
            </a:r>
          </a:p>
          <a:p>
            <a:r>
              <a:rPr lang="en-IE" dirty="0"/>
              <a:t>It can only be implemented on systems that are only </a:t>
            </a:r>
            <a:r>
              <a:rPr lang="en-IE" b="1" dirty="0"/>
              <a:t>Batch Processes</a:t>
            </a:r>
            <a:r>
              <a:rPr lang="en-IE" dirty="0"/>
              <a:t>, since you have to know the CPU time required to complete each job.</a:t>
            </a:r>
          </a:p>
          <a:p>
            <a:endParaRPr lang="en-IE" dirty="0"/>
          </a:p>
        </p:txBody>
      </p:sp>
      <p:sp>
        <p:nvSpPr>
          <p:cNvPr id="3" name="Title 2"/>
          <p:cNvSpPr>
            <a:spLocks noGrp="1"/>
          </p:cNvSpPr>
          <p:nvPr>
            <p:ph type="title"/>
          </p:nvPr>
        </p:nvSpPr>
        <p:spPr/>
        <p:txBody>
          <a:bodyPr/>
          <a:lstStyle/>
          <a:p>
            <a:r>
              <a:rPr lang="en-IE" dirty="0"/>
              <a:t>Process Scheduling Algorithms</a:t>
            </a:r>
          </a:p>
        </p:txBody>
      </p:sp>
    </p:spTree>
    <p:extLst>
      <p:ext uri="{BB962C8B-B14F-4D97-AF65-F5344CB8AC3E}">
        <p14:creationId xmlns:p14="http://schemas.microsoft.com/office/powerpoint/2010/main" val="3800546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Round Robin</a:t>
            </a:r>
          </a:p>
          <a:p>
            <a:r>
              <a:rPr lang="en-IE" dirty="0"/>
              <a:t>A pre-emptive scheduling algorithm that is used extensively in interactive systems</a:t>
            </a:r>
          </a:p>
          <a:p>
            <a:r>
              <a:rPr lang="en-IE" dirty="0"/>
              <a:t>All active processes are given a pre-determined slice of time (“</a:t>
            </a:r>
            <a:r>
              <a:rPr lang="en-IE" i="1" dirty="0"/>
              <a:t>time quantum</a:t>
            </a:r>
            <a:r>
              <a:rPr lang="en-IE" dirty="0"/>
              <a:t>”).</a:t>
            </a:r>
          </a:p>
          <a:p>
            <a:r>
              <a:rPr lang="en-IE" dirty="0"/>
              <a:t>Choosing the time quantum is the key decision, for interactive systems the quantum must be small, whereas for batch systems it can be longer.</a:t>
            </a:r>
          </a:p>
          <a:p>
            <a:endParaRPr lang="en-IE" dirty="0"/>
          </a:p>
          <a:p>
            <a:endParaRPr lang="en-IE" dirty="0"/>
          </a:p>
        </p:txBody>
      </p:sp>
      <p:sp>
        <p:nvSpPr>
          <p:cNvPr id="3" name="Title 2"/>
          <p:cNvSpPr>
            <a:spLocks noGrp="1"/>
          </p:cNvSpPr>
          <p:nvPr>
            <p:ph type="title"/>
          </p:nvPr>
        </p:nvSpPr>
        <p:spPr/>
        <p:txBody>
          <a:bodyPr/>
          <a:lstStyle/>
          <a:p>
            <a:r>
              <a:rPr lang="en-IE" dirty="0"/>
              <a:t>Process Scheduling Algorithms</a:t>
            </a:r>
          </a:p>
        </p:txBody>
      </p:sp>
    </p:spTree>
    <p:extLst>
      <p:ext uri="{BB962C8B-B14F-4D97-AF65-F5344CB8AC3E}">
        <p14:creationId xmlns:p14="http://schemas.microsoft.com/office/powerpoint/2010/main" val="2630208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Multi-Level Queues</a:t>
            </a:r>
          </a:p>
          <a:p>
            <a:r>
              <a:rPr lang="en-IE" dirty="0"/>
              <a:t>This isn’t really a separate scheduling algorithm, it can be used with others.</a:t>
            </a:r>
          </a:p>
          <a:p>
            <a:r>
              <a:rPr lang="en-IE" dirty="0"/>
              <a:t>Jobs are grouped together based on common characteristics.</a:t>
            </a:r>
          </a:p>
          <a:p>
            <a:r>
              <a:rPr lang="en-IE" dirty="0"/>
              <a:t>For example, CPU-bound jobs based in one queue, and the I/O-bound jobs in another queue, and the process scheduler can select jobs from each queue based on balancing the load.</a:t>
            </a:r>
          </a:p>
          <a:p>
            <a:endParaRPr lang="en-IE" dirty="0"/>
          </a:p>
        </p:txBody>
      </p:sp>
      <p:sp>
        <p:nvSpPr>
          <p:cNvPr id="3" name="Title 2"/>
          <p:cNvSpPr>
            <a:spLocks noGrp="1"/>
          </p:cNvSpPr>
          <p:nvPr>
            <p:ph type="title"/>
          </p:nvPr>
        </p:nvSpPr>
        <p:spPr/>
        <p:txBody>
          <a:bodyPr/>
          <a:lstStyle/>
          <a:p>
            <a:r>
              <a:rPr lang="en-IE" dirty="0"/>
              <a:t>Process Scheduling Algorithms</a:t>
            </a:r>
          </a:p>
        </p:txBody>
      </p:sp>
    </p:spTree>
    <p:extLst>
      <p:ext uri="{BB962C8B-B14F-4D97-AF65-F5344CB8AC3E}">
        <p14:creationId xmlns:p14="http://schemas.microsoft.com/office/powerpoint/2010/main" val="243263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8864" y="2636912"/>
            <a:ext cx="8229600" cy="1143000"/>
          </a:xfrm>
        </p:spPr>
        <p:txBody>
          <a:bodyPr/>
          <a:lstStyle/>
          <a:p>
            <a:pPr algn="ctr"/>
            <a:r>
              <a:rPr lang="en-IE" dirty="0"/>
              <a:t>Process Scheduling Policies</a:t>
            </a:r>
          </a:p>
        </p:txBody>
      </p:sp>
    </p:spTree>
    <p:extLst>
      <p:ext uri="{BB962C8B-B14F-4D97-AF65-F5344CB8AC3E}">
        <p14:creationId xmlns:p14="http://schemas.microsoft.com/office/powerpoint/2010/main" val="249396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Deadlock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2060848"/>
            <a:ext cx="5544616" cy="3181556"/>
          </a:xfrm>
          <a:prstGeom prst="rect">
            <a:avLst/>
          </a:prstGeom>
        </p:spPr>
      </p:pic>
    </p:spTree>
    <p:extLst>
      <p:ext uri="{BB962C8B-B14F-4D97-AF65-F5344CB8AC3E}">
        <p14:creationId xmlns:p14="http://schemas.microsoft.com/office/powerpoint/2010/main" val="140997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Deadlock can be said to occur when a process is allocated some non-sharable resources (such as files, printers or scanners), but is forced to wait for other non-sharable resources.</a:t>
            </a:r>
          </a:p>
        </p:txBody>
      </p:sp>
      <p:sp>
        <p:nvSpPr>
          <p:cNvPr id="3" name="Title 2"/>
          <p:cNvSpPr>
            <a:spLocks noGrp="1"/>
          </p:cNvSpPr>
          <p:nvPr>
            <p:ph type="title"/>
          </p:nvPr>
        </p:nvSpPr>
        <p:spPr/>
        <p:txBody>
          <a:bodyPr/>
          <a:lstStyle/>
          <a:p>
            <a:r>
              <a:rPr lang="en-IE" dirty="0"/>
              <a:t>Deadlock</a:t>
            </a:r>
          </a:p>
        </p:txBody>
      </p:sp>
    </p:spTree>
    <p:extLst>
      <p:ext uri="{BB962C8B-B14F-4D97-AF65-F5344CB8AC3E}">
        <p14:creationId xmlns:p14="http://schemas.microsoft.com/office/powerpoint/2010/main" val="1057710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
        <p:nvSpPr>
          <p:cNvPr id="3" name="Title 2"/>
          <p:cNvSpPr>
            <a:spLocks noGrp="1"/>
          </p:cNvSpPr>
          <p:nvPr>
            <p:ph type="title"/>
          </p:nvPr>
        </p:nvSpPr>
        <p:spPr/>
        <p:txBody>
          <a:bodyPr/>
          <a:lstStyle/>
          <a:p>
            <a:r>
              <a:rPr lang="en-IE" dirty="0"/>
              <a:t>Deadlock</a:t>
            </a:r>
          </a:p>
        </p:txBody>
      </p:sp>
    </p:spTree>
    <p:extLst>
      <p:ext uri="{BB962C8B-B14F-4D97-AF65-F5344CB8AC3E}">
        <p14:creationId xmlns:p14="http://schemas.microsoft.com/office/powerpoint/2010/main" val="1270095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
        <p:nvSpPr>
          <p:cNvPr id="3" name="Title 2"/>
          <p:cNvSpPr>
            <a:spLocks noGrp="1"/>
          </p:cNvSpPr>
          <p:nvPr>
            <p:ph type="title"/>
          </p:nvPr>
        </p:nvSpPr>
        <p:spPr/>
        <p:txBody>
          <a:bodyPr/>
          <a:lstStyle/>
          <a:p>
            <a:r>
              <a:rPr lang="en-IE" dirty="0"/>
              <a:t>Deadlock</a:t>
            </a:r>
          </a:p>
        </p:txBody>
      </p:sp>
      <p:sp>
        <p:nvSpPr>
          <p:cNvPr id="2" name="Rectangle 1"/>
          <p:cNvSpPr/>
          <p:nvPr/>
        </p:nvSpPr>
        <p:spPr>
          <a:xfrm>
            <a:off x="971600" y="2852936"/>
            <a:ext cx="2808312"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971600" y="3789040"/>
            <a:ext cx="2808312"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110908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2852936"/>
            <a:ext cx="2952328" cy="5760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
        <p:nvSpPr>
          <p:cNvPr id="3" name="Title 2"/>
          <p:cNvSpPr>
            <a:spLocks noGrp="1"/>
          </p:cNvSpPr>
          <p:nvPr>
            <p:ph type="title"/>
          </p:nvPr>
        </p:nvSpPr>
        <p:spPr/>
        <p:txBody>
          <a:bodyPr/>
          <a:lstStyle/>
          <a:p>
            <a:r>
              <a:rPr lang="en-IE" dirty="0"/>
              <a:t>Deadlock</a:t>
            </a:r>
          </a:p>
        </p:txBody>
      </p:sp>
    </p:spTree>
    <p:extLst>
      <p:ext uri="{BB962C8B-B14F-4D97-AF65-F5344CB8AC3E}">
        <p14:creationId xmlns:p14="http://schemas.microsoft.com/office/powerpoint/2010/main" val="1004339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2852936"/>
            <a:ext cx="2952328" cy="5760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
        <p:nvSpPr>
          <p:cNvPr id="3" name="Title 2"/>
          <p:cNvSpPr>
            <a:spLocks noGrp="1"/>
          </p:cNvSpPr>
          <p:nvPr>
            <p:ph type="title"/>
          </p:nvPr>
        </p:nvSpPr>
        <p:spPr/>
        <p:txBody>
          <a:bodyPr/>
          <a:lstStyle/>
          <a:p>
            <a:r>
              <a:rPr lang="en-IE" dirty="0"/>
              <a:t>Deadlock</a:t>
            </a:r>
          </a:p>
        </p:txBody>
      </p:sp>
      <p:sp>
        <p:nvSpPr>
          <p:cNvPr id="4" name="Rectangle 3"/>
          <p:cNvSpPr/>
          <p:nvPr/>
        </p:nvSpPr>
        <p:spPr>
          <a:xfrm>
            <a:off x="4429830" y="1988840"/>
            <a:ext cx="331052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solidFill>
                  <a:srgbClr val="92D050"/>
                </a:solidFill>
                <a:effectLst>
                  <a:outerShdw blurRad="76200" dist="50800" dir="5400000" algn="tl" rotWithShape="0">
                    <a:srgbClr val="000000">
                      <a:alpha val="65000"/>
                    </a:srgbClr>
                  </a:outerShdw>
                </a:effectLst>
              </a:rPr>
              <a:t>Is it free?</a:t>
            </a:r>
          </a:p>
        </p:txBody>
      </p:sp>
      <p:sp>
        <p:nvSpPr>
          <p:cNvPr id="6" name="Oval Callout 5"/>
          <p:cNvSpPr/>
          <p:nvPr/>
        </p:nvSpPr>
        <p:spPr>
          <a:xfrm>
            <a:off x="3851920" y="1772816"/>
            <a:ext cx="4464496" cy="1355804"/>
          </a:xfrm>
          <a:prstGeom prst="wedgeEllipseCallout">
            <a:avLst>
              <a:gd name="adj1" fmla="val -50849"/>
              <a:gd name="adj2" fmla="val 5901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777164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2852936"/>
            <a:ext cx="2952328" cy="5760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
        <p:nvSpPr>
          <p:cNvPr id="3" name="Title 2"/>
          <p:cNvSpPr>
            <a:spLocks noGrp="1"/>
          </p:cNvSpPr>
          <p:nvPr>
            <p:ph type="title"/>
          </p:nvPr>
        </p:nvSpPr>
        <p:spPr/>
        <p:txBody>
          <a:bodyPr/>
          <a:lstStyle/>
          <a:p>
            <a:r>
              <a:rPr lang="en-IE" dirty="0"/>
              <a:t>Deadlock</a:t>
            </a:r>
          </a:p>
        </p:txBody>
      </p:sp>
      <p:sp>
        <p:nvSpPr>
          <p:cNvPr id="4" name="Rectangle 3"/>
          <p:cNvSpPr/>
          <p:nvPr/>
        </p:nvSpPr>
        <p:spPr>
          <a:xfrm>
            <a:off x="4429830" y="1988840"/>
            <a:ext cx="331052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solidFill>
                  <a:srgbClr val="92D050"/>
                </a:solidFill>
                <a:effectLst>
                  <a:outerShdw blurRad="76200" dist="50800" dir="5400000" algn="tl" rotWithShape="0">
                    <a:srgbClr val="000000">
                      <a:alpha val="65000"/>
                    </a:srgbClr>
                  </a:outerShdw>
                </a:effectLst>
              </a:rPr>
              <a:t>Is it free?</a:t>
            </a:r>
          </a:p>
        </p:txBody>
      </p:sp>
      <p:sp>
        <p:nvSpPr>
          <p:cNvPr id="6" name="Oval Callout 5"/>
          <p:cNvSpPr/>
          <p:nvPr/>
        </p:nvSpPr>
        <p:spPr>
          <a:xfrm>
            <a:off x="3851920" y="1772816"/>
            <a:ext cx="4464496" cy="1355804"/>
          </a:xfrm>
          <a:prstGeom prst="wedgeEllipseCallout">
            <a:avLst>
              <a:gd name="adj1" fmla="val -50849"/>
              <a:gd name="adj2" fmla="val 5901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Plaque 6"/>
          <p:cNvSpPr/>
          <p:nvPr/>
        </p:nvSpPr>
        <p:spPr>
          <a:xfrm>
            <a:off x="4716016" y="3416226"/>
            <a:ext cx="2736304" cy="660846"/>
          </a:xfrm>
          <a:prstGeom prst="plaqu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YES</a:t>
            </a:r>
            <a:endParaRPr lang="en-IE" b="1" dirty="0">
              <a:solidFill>
                <a:schemeClr val="tx1"/>
              </a:solidFill>
            </a:endParaRPr>
          </a:p>
        </p:txBody>
      </p:sp>
    </p:spTree>
    <p:extLst>
      <p:ext uri="{BB962C8B-B14F-4D97-AF65-F5344CB8AC3E}">
        <p14:creationId xmlns:p14="http://schemas.microsoft.com/office/powerpoint/2010/main" val="743935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2852936"/>
            <a:ext cx="2952328" cy="5760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
        <p:nvSpPr>
          <p:cNvPr id="3" name="Title 2"/>
          <p:cNvSpPr>
            <a:spLocks noGrp="1"/>
          </p:cNvSpPr>
          <p:nvPr>
            <p:ph type="title"/>
          </p:nvPr>
        </p:nvSpPr>
        <p:spPr/>
        <p:txBody>
          <a:bodyPr/>
          <a:lstStyle/>
          <a:p>
            <a:r>
              <a:rPr lang="en-IE" dirty="0"/>
              <a:t>Deadlock</a:t>
            </a:r>
          </a:p>
        </p:txBody>
      </p:sp>
      <p:sp>
        <p:nvSpPr>
          <p:cNvPr id="4" name="Rectangle 3"/>
          <p:cNvSpPr/>
          <p:nvPr/>
        </p:nvSpPr>
        <p:spPr>
          <a:xfrm>
            <a:off x="4429830" y="1988840"/>
            <a:ext cx="331052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solidFill>
                  <a:srgbClr val="92D050"/>
                </a:solidFill>
                <a:effectLst>
                  <a:outerShdw blurRad="76200" dist="50800" dir="5400000" algn="tl" rotWithShape="0">
                    <a:srgbClr val="000000">
                      <a:alpha val="65000"/>
                    </a:srgbClr>
                  </a:outerShdw>
                </a:effectLst>
              </a:rPr>
              <a:t>Is it free?</a:t>
            </a:r>
          </a:p>
        </p:txBody>
      </p:sp>
      <p:sp>
        <p:nvSpPr>
          <p:cNvPr id="6" name="Oval Callout 5"/>
          <p:cNvSpPr/>
          <p:nvPr/>
        </p:nvSpPr>
        <p:spPr>
          <a:xfrm>
            <a:off x="3851920" y="1772816"/>
            <a:ext cx="4464496" cy="1355804"/>
          </a:xfrm>
          <a:prstGeom prst="wedgeEllipseCallout">
            <a:avLst>
              <a:gd name="adj1" fmla="val -50849"/>
              <a:gd name="adj2" fmla="val 5901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Plaque 6"/>
          <p:cNvSpPr/>
          <p:nvPr/>
        </p:nvSpPr>
        <p:spPr>
          <a:xfrm>
            <a:off x="4716016" y="3416226"/>
            <a:ext cx="2736304" cy="660846"/>
          </a:xfrm>
          <a:prstGeom prst="plaqu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Continue</a:t>
            </a:r>
            <a:endParaRPr lang="en-IE" b="1" dirty="0">
              <a:solidFill>
                <a:schemeClr val="tx1"/>
              </a:solidFill>
            </a:endParaRPr>
          </a:p>
        </p:txBody>
      </p:sp>
    </p:spTree>
    <p:extLst>
      <p:ext uri="{BB962C8B-B14F-4D97-AF65-F5344CB8AC3E}">
        <p14:creationId xmlns:p14="http://schemas.microsoft.com/office/powerpoint/2010/main" val="3919644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3789040"/>
            <a:ext cx="2952328" cy="5760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
        <p:nvSpPr>
          <p:cNvPr id="3" name="Title 2"/>
          <p:cNvSpPr>
            <a:spLocks noGrp="1"/>
          </p:cNvSpPr>
          <p:nvPr>
            <p:ph type="title"/>
          </p:nvPr>
        </p:nvSpPr>
        <p:spPr/>
        <p:txBody>
          <a:bodyPr/>
          <a:lstStyle/>
          <a:p>
            <a:r>
              <a:rPr lang="en-IE" dirty="0"/>
              <a:t>Deadlock</a:t>
            </a:r>
          </a:p>
        </p:txBody>
      </p:sp>
    </p:spTree>
    <p:extLst>
      <p:ext uri="{BB962C8B-B14F-4D97-AF65-F5344CB8AC3E}">
        <p14:creationId xmlns:p14="http://schemas.microsoft.com/office/powerpoint/2010/main" val="1030939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3789040"/>
            <a:ext cx="2952328" cy="5760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
        <p:nvSpPr>
          <p:cNvPr id="3" name="Title 2"/>
          <p:cNvSpPr>
            <a:spLocks noGrp="1"/>
          </p:cNvSpPr>
          <p:nvPr>
            <p:ph type="title"/>
          </p:nvPr>
        </p:nvSpPr>
        <p:spPr/>
        <p:txBody>
          <a:bodyPr/>
          <a:lstStyle/>
          <a:p>
            <a:r>
              <a:rPr lang="en-IE" dirty="0"/>
              <a:t>Deadlock</a:t>
            </a:r>
          </a:p>
        </p:txBody>
      </p:sp>
      <p:sp>
        <p:nvSpPr>
          <p:cNvPr id="6" name="Rectangle 5"/>
          <p:cNvSpPr/>
          <p:nvPr/>
        </p:nvSpPr>
        <p:spPr>
          <a:xfrm>
            <a:off x="4429830" y="2865284"/>
            <a:ext cx="331052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solidFill>
                  <a:srgbClr val="92D050"/>
                </a:solidFill>
                <a:effectLst>
                  <a:outerShdw blurRad="76200" dist="50800" dir="5400000" algn="tl" rotWithShape="0">
                    <a:srgbClr val="000000">
                      <a:alpha val="65000"/>
                    </a:srgbClr>
                  </a:outerShdw>
                </a:effectLst>
              </a:rPr>
              <a:t>Is it free?</a:t>
            </a:r>
          </a:p>
        </p:txBody>
      </p:sp>
      <p:sp>
        <p:nvSpPr>
          <p:cNvPr id="7" name="Oval Callout 6"/>
          <p:cNvSpPr/>
          <p:nvPr/>
        </p:nvSpPr>
        <p:spPr>
          <a:xfrm>
            <a:off x="3851920" y="2649260"/>
            <a:ext cx="4464496" cy="1355804"/>
          </a:xfrm>
          <a:prstGeom prst="wedgeEllipseCallout">
            <a:avLst>
              <a:gd name="adj1" fmla="val -50849"/>
              <a:gd name="adj2" fmla="val 5901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71065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What are good policies to schedule processes?</a:t>
            </a:r>
          </a:p>
          <a:p>
            <a:pPr lvl="2"/>
            <a:endParaRPr lang="en-IE" dirty="0"/>
          </a:p>
        </p:txBody>
      </p:sp>
      <p:sp>
        <p:nvSpPr>
          <p:cNvPr id="3" name="Title 2"/>
          <p:cNvSpPr>
            <a:spLocks noGrp="1"/>
          </p:cNvSpPr>
          <p:nvPr>
            <p:ph type="title"/>
          </p:nvPr>
        </p:nvSpPr>
        <p:spPr/>
        <p:txBody>
          <a:bodyPr/>
          <a:lstStyle/>
          <a:p>
            <a:r>
              <a:rPr lang="en-IE" dirty="0"/>
              <a:t>Process Scheduling Policies</a:t>
            </a:r>
          </a:p>
        </p:txBody>
      </p:sp>
    </p:spTree>
    <p:extLst>
      <p:ext uri="{BB962C8B-B14F-4D97-AF65-F5344CB8AC3E}">
        <p14:creationId xmlns:p14="http://schemas.microsoft.com/office/powerpoint/2010/main" val="2519534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3789040"/>
            <a:ext cx="2952328" cy="5760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
        <p:nvSpPr>
          <p:cNvPr id="3" name="Title 2"/>
          <p:cNvSpPr>
            <a:spLocks noGrp="1"/>
          </p:cNvSpPr>
          <p:nvPr>
            <p:ph type="title"/>
          </p:nvPr>
        </p:nvSpPr>
        <p:spPr/>
        <p:txBody>
          <a:bodyPr/>
          <a:lstStyle/>
          <a:p>
            <a:r>
              <a:rPr lang="en-IE" dirty="0"/>
              <a:t>Deadlock</a:t>
            </a:r>
          </a:p>
        </p:txBody>
      </p:sp>
      <p:sp>
        <p:nvSpPr>
          <p:cNvPr id="6" name="Rectangle 5"/>
          <p:cNvSpPr/>
          <p:nvPr/>
        </p:nvSpPr>
        <p:spPr>
          <a:xfrm>
            <a:off x="4429830" y="2865284"/>
            <a:ext cx="331052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solidFill>
                  <a:srgbClr val="92D050"/>
                </a:solidFill>
                <a:effectLst>
                  <a:outerShdw blurRad="76200" dist="50800" dir="5400000" algn="tl" rotWithShape="0">
                    <a:srgbClr val="000000">
                      <a:alpha val="65000"/>
                    </a:srgbClr>
                  </a:outerShdw>
                </a:effectLst>
              </a:rPr>
              <a:t>Is it free?</a:t>
            </a:r>
          </a:p>
        </p:txBody>
      </p:sp>
      <p:sp>
        <p:nvSpPr>
          <p:cNvPr id="7" name="Oval Callout 6"/>
          <p:cNvSpPr/>
          <p:nvPr/>
        </p:nvSpPr>
        <p:spPr>
          <a:xfrm>
            <a:off x="3851920" y="2649260"/>
            <a:ext cx="4464496" cy="1355804"/>
          </a:xfrm>
          <a:prstGeom prst="wedgeEllipseCallout">
            <a:avLst>
              <a:gd name="adj1" fmla="val -50849"/>
              <a:gd name="adj2" fmla="val 5901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Plaque 7"/>
          <p:cNvSpPr/>
          <p:nvPr/>
        </p:nvSpPr>
        <p:spPr>
          <a:xfrm>
            <a:off x="4716016" y="4208314"/>
            <a:ext cx="2736304" cy="660846"/>
          </a:xfrm>
          <a:prstGeom prst="plaqu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NO</a:t>
            </a:r>
            <a:endParaRPr lang="en-IE" b="1" dirty="0">
              <a:solidFill>
                <a:schemeClr val="tx1"/>
              </a:solidFill>
            </a:endParaRPr>
          </a:p>
        </p:txBody>
      </p:sp>
    </p:spTree>
    <p:extLst>
      <p:ext uri="{BB962C8B-B14F-4D97-AF65-F5344CB8AC3E}">
        <p14:creationId xmlns:p14="http://schemas.microsoft.com/office/powerpoint/2010/main" val="2414312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3789040"/>
            <a:ext cx="2952328"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Title 2"/>
          <p:cNvSpPr>
            <a:spLocks noGrp="1"/>
          </p:cNvSpPr>
          <p:nvPr>
            <p:ph type="title"/>
          </p:nvPr>
        </p:nvSpPr>
        <p:spPr/>
        <p:txBody>
          <a:bodyPr/>
          <a:lstStyle/>
          <a:p>
            <a:r>
              <a:rPr lang="en-IE" dirty="0"/>
              <a:t>Deadlock</a:t>
            </a:r>
          </a:p>
        </p:txBody>
      </p:sp>
      <p:sp>
        <p:nvSpPr>
          <p:cNvPr id="6" name="Rectangle 5"/>
          <p:cNvSpPr/>
          <p:nvPr/>
        </p:nvSpPr>
        <p:spPr>
          <a:xfrm>
            <a:off x="4429830" y="2865284"/>
            <a:ext cx="331052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solidFill>
                  <a:schemeClr val="accent2"/>
                </a:solidFill>
                <a:effectLst>
                  <a:outerShdw blurRad="76200" dist="50800" dir="5400000" algn="tl" rotWithShape="0">
                    <a:srgbClr val="000000">
                      <a:alpha val="65000"/>
                    </a:srgbClr>
                  </a:outerShdw>
                </a:effectLst>
              </a:rPr>
              <a:t>Is it free?</a:t>
            </a:r>
          </a:p>
        </p:txBody>
      </p:sp>
      <p:sp>
        <p:nvSpPr>
          <p:cNvPr id="7" name="Oval Callout 6"/>
          <p:cNvSpPr/>
          <p:nvPr/>
        </p:nvSpPr>
        <p:spPr>
          <a:xfrm>
            <a:off x="3851920" y="2649260"/>
            <a:ext cx="4464496" cy="1355804"/>
          </a:xfrm>
          <a:prstGeom prst="wedgeEllipseCallout">
            <a:avLst>
              <a:gd name="adj1" fmla="val -50849"/>
              <a:gd name="adj2" fmla="val 5901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Plaque 7"/>
          <p:cNvSpPr/>
          <p:nvPr/>
        </p:nvSpPr>
        <p:spPr>
          <a:xfrm>
            <a:off x="4716016" y="4208314"/>
            <a:ext cx="2736304" cy="660846"/>
          </a:xfrm>
          <a:prstGeom prst="plaqu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WAIT</a:t>
            </a:r>
            <a:endParaRPr lang="en-IE" b="1" dirty="0">
              <a:solidFill>
                <a:schemeClr val="tx1"/>
              </a:solidFill>
            </a:endParaRPr>
          </a:p>
        </p:txBody>
      </p:sp>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1887141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3789040"/>
            <a:ext cx="2952328"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Title 2"/>
          <p:cNvSpPr>
            <a:spLocks noGrp="1"/>
          </p:cNvSpPr>
          <p:nvPr>
            <p:ph type="title"/>
          </p:nvPr>
        </p:nvSpPr>
        <p:spPr/>
        <p:txBody>
          <a:bodyPr/>
          <a:lstStyle/>
          <a:p>
            <a:r>
              <a:rPr lang="en-IE" dirty="0"/>
              <a:t>Deadlock</a:t>
            </a:r>
          </a:p>
        </p:txBody>
      </p:sp>
      <p:sp>
        <p:nvSpPr>
          <p:cNvPr id="6" name="Rectangle 5"/>
          <p:cNvSpPr/>
          <p:nvPr/>
        </p:nvSpPr>
        <p:spPr>
          <a:xfrm>
            <a:off x="4429830" y="2865284"/>
            <a:ext cx="331052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solidFill>
                  <a:schemeClr val="accent2"/>
                </a:solidFill>
                <a:effectLst>
                  <a:outerShdw blurRad="76200" dist="50800" dir="5400000" algn="tl" rotWithShape="0">
                    <a:srgbClr val="000000">
                      <a:alpha val="65000"/>
                    </a:srgbClr>
                  </a:outerShdw>
                </a:effectLst>
              </a:rPr>
              <a:t>Is it free?</a:t>
            </a:r>
          </a:p>
        </p:txBody>
      </p:sp>
      <p:sp>
        <p:nvSpPr>
          <p:cNvPr id="7" name="Oval Callout 6"/>
          <p:cNvSpPr/>
          <p:nvPr/>
        </p:nvSpPr>
        <p:spPr>
          <a:xfrm>
            <a:off x="3851920" y="2649260"/>
            <a:ext cx="4464496" cy="1355804"/>
          </a:xfrm>
          <a:prstGeom prst="wedgeEllipseCallout">
            <a:avLst>
              <a:gd name="adj1" fmla="val -50849"/>
              <a:gd name="adj2" fmla="val 5901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Plaque 7"/>
          <p:cNvSpPr/>
          <p:nvPr/>
        </p:nvSpPr>
        <p:spPr>
          <a:xfrm>
            <a:off x="4716016" y="4208314"/>
            <a:ext cx="2736304" cy="660846"/>
          </a:xfrm>
          <a:prstGeom prst="plaqu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WAIT</a:t>
            </a:r>
            <a:endParaRPr lang="en-IE" b="1"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4941168"/>
            <a:ext cx="1682130" cy="1682130"/>
          </a:xfrm>
          <a:prstGeom prst="rect">
            <a:avLst/>
          </a:prstGeom>
        </p:spPr>
      </p:pic>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1175713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
        <p:nvSpPr>
          <p:cNvPr id="3" name="Title 2"/>
          <p:cNvSpPr>
            <a:spLocks noGrp="1"/>
          </p:cNvSpPr>
          <p:nvPr>
            <p:ph type="title"/>
          </p:nvPr>
        </p:nvSpPr>
        <p:spPr/>
        <p:txBody>
          <a:bodyPr/>
          <a:lstStyle/>
          <a:p>
            <a:r>
              <a:rPr lang="en-IE" dirty="0"/>
              <a:t>Deadlock</a:t>
            </a:r>
          </a:p>
        </p:txBody>
      </p:sp>
    </p:spTree>
    <p:extLst>
      <p:ext uri="{BB962C8B-B14F-4D97-AF65-F5344CB8AC3E}">
        <p14:creationId xmlns:p14="http://schemas.microsoft.com/office/powerpoint/2010/main" val="3013279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
        <p:nvSpPr>
          <p:cNvPr id="8" name="Content Placeholder 4"/>
          <p:cNvSpPr txBox="1">
            <a:spLocks/>
          </p:cNvSpPr>
          <p:nvPr/>
        </p:nvSpPr>
        <p:spPr>
          <a:xfrm>
            <a:off x="4489648" y="1484784"/>
            <a:ext cx="41148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ProcB</a:t>
            </a:r>
            <a:r>
              <a:rPr lang="en-IE" dirty="0">
                <a:latin typeface="Courier New" panose="02070309020205020404" pitchFamily="49" charset="0"/>
                <a:cs typeface="Courier New" panose="02070309020205020404" pitchFamily="49" charset="0"/>
              </a:rPr>
              <a:t>:</a:t>
            </a:r>
          </a:p>
          <a:p>
            <a:pPr marL="109728" indent="0">
              <a:buFont typeface="Wingdings 3"/>
              <a:buNone/>
            </a:pPr>
            <a:r>
              <a:rPr lang="en-IE" dirty="0">
                <a:latin typeface="Courier New" panose="02070309020205020404" pitchFamily="49" charset="0"/>
                <a:cs typeface="Courier New" panose="02070309020205020404" pitchFamily="49" charset="0"/>
              </a:rPr>
              <a:t>  BEGIN</a:t>
            </a:r>
          </a:p>
          <a:p>
            <a:pPr marL="109728" indent="0">
              <a:buFont typeface="Wingdings 3"/>
              <a:buNone/>
            </a:pPr>
            <a:r>
              <a:rPr lang="en-IE" dirty="0">
                <a:latin typeface="Courier New" panose="02070309020205020404" pitchFamily="49" charset="0"/>
                <a:cs typeface="Courier New" panose="02070309020205020404" pitchFamily="49" charset="0"/>
              </a:rPr>
              <a:t>  Do Stuff;</a:t>
            </a:r>
          </a:p>
          <a:p>
            <a:pPr marL="109728" indent="0">
              <a:buFont typeface="Wingdings 3"/>
              <a:buNone/>
            </a:pPr>
            <a:r>
              <a:rPr lang="en-IE" dirty="0">
                <a:latin typeface="Courier New" panose="02070309020205020404" pitchFamily="49" charset="0"/>
                <a:cs typeface="Courier New" panose="02070309020205020404" pitchFamily="49" charset="0"/>
              </a:rPr>
              <a:t>  Open (File2);</a:t>
            </a:r>
          </a:p>
          <a:p>
            <a:pPr marL="109728" indent="0">
              <a:buFont typeface="Wingdings 3"/>
              <a:buNone/>
            </a:pPr>
            <a:r>
              <a:rPr lang="en-IE" dirty="0">
                <a:latin typeface="Courier New" panose="02070309020205020404" pitchFamily="49" charset="0"/>
                <a:cs typeface="Courier New" panose="02070309020205020404" pitchFamily="49" charset="0"/>
              </a:rPr>
              <a:t>  Do more stuff;</a:t>
            </a:r>
          </a:p>
          <a:p>
            <a:pPr marL="109728" indent="0">
              <a:buFont typeface="Wingdings 3"/>
              <a:buNone/>
            </a:pPr>
            <a:r>
              <a:rPr lang="en-IE" dirty="0">
                <a:latin typeface="Courier New" panose="02070309020205020404" pitchFamily="49" charset="0"/>
                <a:cs typeface="Courier New" panose="02070309020205020404" pitchFamily="49" charset="0"/>
              </a:rPr>
              <a:t>  Open (File1);</a:t>
            </a:r>
          </a:p>
          <a:p>
            <a:pPr marL="109728" indent="0">
              <a:buFont typeface="Wingdings 3"/>
              <a:buNone/>
            </a:pPr>
            <a:r>
              <a:rPr lang="en-IE" dirty="0">
                <a:latin typeface="Courier New" panose="02070309020205020404" pitchFamily="49" charset="0"/>
                <a:cs typeface="Courier New" panose="02070309020205020404" pitchFamily="49" charset="0"/>
              </a:rPr>
              <a:t>  Do stuff;</a:t>
            </a:r>
          </a:p>
          <a:p>
            <a:pPr marL="109728" indent="0">
              <a:buFont typeface="Wingdings 3"/>
              <a:buNone/>
            </a:pPr>
            <a:r>
              <a:rPr lang="en-IE" dirty="0">
                <a:latin typeface="Courier New" panose="02070309020205020404" pitchFamily="49" charset="0"/>
                <a:cs typeface="Courier New" panose="02070309020205020404" pitchFamily="49" charset="0"/>
              </a:rPr>
              <a:t>END.</a:t>
            </a:r>
          </a:p>
        </p:txBody>
      </p:sp>
      <p:sp>
        <p:nvSpPr>
          <p:cNvPr id="3" name="Title 2"/>
          <p:cNvSpPr>
            <a:spLocks noGrp="1"/>
          </p:cNvSpPr>
          <p:nvPr>
            <p:ph type="title"/>
          </p:nvPr>
        </p:nvSpPr>
        <p:spPr/>
        <p:txBody>
          <a:bodyPr/>
          <a:lstStyle/>
          <a:p>
            <a:r>
              <a:rPr lang="en-IE" dirty="0"/>
              <a:t>Deadlock</a:t>
            </a:r>
          </a:p>
        </p:txBody>
      </p:sp>
      <p:cxnSp>
        <p:nvCxnSpPr>
          <p:cNvPr id="4" name="Straight Connector 3"/>
          <p:cNvCxnSpPr/>
          <p:nvPr/>
        </p:nvCxnSpPr>
        <p:spPr>
          <a:xfrm>
            <a:off x="4139952" y="980728"/>
            <a:ext cx="72008" cy="468052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83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55576" y="2924944"/>
            <a:ext cx="3240360" cy="50405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ounded Rectangle 6"/>
          <p:cNvSpPr/>
          <p:nvPr/>
        </p:nvSpPr>
        <p:spPr>
          <a:xfrm>
            <a:off x="4788024" y="2924944"/>
            <a:ext cx="3240360" cy="50405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
        <p:nvSpPr>
          <p:cNvPr id="8" name="Content Placeholder 4"/>
          <p:cNvSpPr txBox="1">
            <a:spLocks/>
          </p:cNvSpPr>
          <p:nvPr/>
        </p:nvSpPr>
        <p:spPr>
          <a:xfrm>
            <a:off x="4489648" y="1484784"/>
            <a:ext cx="41148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ProcB</a:t>
            </a:r>
            <a:r>
              <a:rPr lang="en-IE" dirty="0">
                <a:latin typeface="Courier New" panose="02070309020205020404" pitchFamily="49" charset="0"/>
                <a:cs typeface="Courier New" panose="02070309020205020404" pitchFamily="49" charset="0"/>
              </a:rPr>
              <a:t>:</a:t>
            </a:r>
          </a:p>
          <a:p>
            <a:pPr marL="109728" indent="0">
              <a:buFont typeface="Wingdings 3"/>
              <a:buNone/>
            </a:pPr>
            <a:r>
              <a:rPr lang="en-IE" dirty="0">
                <a:latin typeface="Courier New" panose="02070309020205020404" pitchFamily="49" charset="0"/>
                <a:cs typeface="Courier New" panose="02070309020205020404" pitchFamily="49" charset="0"/>
              </a:rPr>
              <a:t>  BEGIN</a:t>
            </a:r>
          </a:p>
          <a:p>
            <a:pPr marL="109728" indent="0">
              <a:buFont typeface="Wingdings 3"/>
              <a:buNone/>
            </a:pPr>
            <a:r>
              <a:rPr lang="en-IE" dirty="0">
                <a:latin typeface="Courier New" panose="02070309020205020404" pitchFamily="49" charset="0"/>
                <a:cs typeface="Courier New" panose="02070309020205020404" pitchFamily="49" charset="0"/>
              </a:rPr>
              <a:t>  Do Stuff;</a:t>
            </a:r>
          </a:p>
          <a:p>
            <a:pPr marL="109728" indent="0">
              <a:buFont typeface="Wingdings 3"/>
              <a:buNone/>
            </a:pPr>
            <a:r>
              <a:rPr lang="en-IE" dirty="0">
                <a:latin typeface="Courier New" panose="02070309020205020404" pitchFamily="49" charset="0"/>
                <a:cs typeface="Courier New" panose="02070309020205020404" pitchFamily="49" charset="0"/>
              </a:rPr>
              <a:t>  Open (File2);</a:t>
            </a:r>
          </a:p>
          <a:p>
            <a:pPr marL="109728" indent="0">
              <a:buFont typeface="Wingdings 3"/>
              <a:buNone/>
            </a:pPr>
            <a:r>
              <a:rPr lang="en-IE" dirty="0">
                <a:latin typeface="Courier New" panose="02070309020205020404" pitchFamily="49" charset="0"/>
                <a:cs typeface="Courier New" panose="02070309020205020404" pitchFamily="49" charset="0"/>
              </a:rPr>
              <a:t>  Do more stuff;</a:t>
            </a:r>
          </a:p>
          <a:p>
            <a:pPr marL="109728" indent="0">
              <a:buFont typeface="Wingdings 3"/>
              <a:buNone/>
            </a:pPr>
            <a:r>
              <a:rPr lang="en-IE" dirty="0">
                <a:latin typeface="Courier New" panose="02070309020205020404" pitchFamily="49" charset="0"/>
                <a:cs typeface="Courier New" panose="02070309020205020404" pitchFamily="49" charset="0"/>
              </a:rPr>
              <a:t>  Open (File1);</a:t>
            </a:r>
          </a:p>
          <a:p>
            <a:pPr marL="109728" indent="0">
              <a:buFont typeface="Wingdings 3"/>
              <a:buNone/>
            </a:pPr>
            <a:r>
              <a:rPr lang="en-IE" dirty="0">
                <a:latin typeface="Courier New" panose="02070309020205020404" pitchFamily="49" charset="0"/>
                <a:cs typeface="Courier New" panose="02070309020205020404" pitchFamily="49" charset="0"/>
              </a:rPr>
              <a:t>  Do stuff;</a:t>
            </a:r>
          </a:p>
          <a:p>
            <a:pPr marL="109728" indent="0">
              <a:buFont typeface="Wingdings 3"/>
              <a:buNone/>
            </a:pPr>
            <a:r>
              <a:rPr lang="en-IE" dirty="0">
                <a:latin typeface="Courier New" panose="02070309020205020404" pitchFamily="49" charset="0"/>
                <a:cs typeface="Courier New" panose="02070309020205020404" pitchFamily="49" charset="0"/>
              </a:rPr>
              <a:t>END.</a:t>
            </a:r>
          </a:p>
        </p:txBody>
      </p:sp>
      <p:sp>
        <p:nvSpPr>
          <p:cNvPr id="3" name="Title 2"/>
          <p:cNvSpPr>
            <a:spLocks noGrp="1"/>
          </p:cNvSpPr>
          <p:nvPr>
            <p:ph type="title"/>
          </p:nvPr>
        </p:nvSpPr>
        <p:spPr/>
        <p:txBody>
          <a:bodyPr/>
          <a:lstStyle/>
          <a:p>
            <a:r>
              <a:rPr lang="en-IE" dirty="0"/>
              <a:t>Deadlock</a:t>
            </a:r>
          </a:p>
        </p:txBody>
      </p:sp>
      <p:cxnSp>
        <p:nvCxnSpPr>
          <p:cNvPr id="4" name="Straight Connector 3"/>
          <p:cNvCxnSpPr/>
          <p:nvPr/>
        </p:nvCxnSpPr>
        <p:spPr>
          <a:xfrm>
            <a:off x="4139952" y="980728"/>
            <a:ext cx="72008" cy="468052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040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55576" y="2924944"/>
            <a:ext cx="3240360" cy="50405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ounded Rectangle 6"/>
          <p:cNvSpPr/>
          <p:nvPr/>
        </p:nvSpPr>
        <p:spPr>
          <a:xfrm>
            <a:off x="4788024" y="2924944"/>
            <a:ext cx="3240360" cy="50405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
        <p:nvSpPr>
          <p:cNvPr id="8" name="Content Placeholder 4"/>
          <p:cNvSpPr txBox="1">
            <a:spLocks/>
          </p:cNvSpPr>
          <p:nvPr/>
        </p:nvSpPr>
        <p:spPr>
          <a:xfrm>
            <a:off x="4489648" y="1484784"/>
            <a:ext cx="41148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ProcB</a:t>
            </a:r>
            <a:r>
              <a:rPr lang="en-IE" dirty="0">
                <a:latin typeface="Courier New" panose="02070309020205020404" pitchFamily="49" charset="0"/>
                <a:cs typeface="Courier New" panose="02070309020205020404" pitchFamily="49" charset="0"/>
              </a:rPr>
              <a:t>:</a:t>
            </a:r>
          </a:p>
          <a:p>
            <a:pPr marL="109728" indent="0">
              <a:buFont typeface="Wingdings 3"/>
              <a:buNone/>
            </a:pPr>
            <a:r>
              <a:rPr lang="en-IE" dirty="0">
                <a:latin typeface="Courier New" panose="02070309020205020404" pitchFamily="49" charset="0"/>
                <a:cs typeface="Courier New" panose="02070309020205020404" pitchFamily="49" charset="0"/>
              </a:rPr>
              <a:t>  BEGIN</a:t>
            </a:r>
          </a:p>
          <a:p>
            <a:pPr marL="109728" indent="0">
              <a:buFont typeface="Wingdings 3"/>
              <a:buNone/>
            </a:pPr>
            <a:r>
              <a:rPr lang="en-IE" dirty="0">
                <a:latin typeface="Courier New" panose="02070309020205020404" pitchFamily="49" charset="0"/>
                <a:cs typeface="Courier New" panose="02070309020205020404" pitchFamily="49" charset="0"/>
              </a:rPr>
              <a:t>  Do Stuff;</a:t>
            </a:r>
          </a:p>
          <a:p>
            <a:pPr marL="109728" indent="0">
              <a:buFont typeface="Wingdings 3"/>
              <a:buNone/>
            </a:pPr>
            <a:r>
              <a:rPr lang="en-IE" dirty="0">
                <a:latin typeface="Courier New" panose="02070309020205020404" pitchFamily="49" charset="0"/>
                <a:cs typeface="Courier New" panose="02070309020205020404" pitchFamily="49" charset="0"/>
              </a:rPr>
              <a:t>  Open (File2);</a:t>
            </a:r>
          </a:p>
          <a:p>
            <a:pPr marL="109728" indent="0">
              <a:buFont typeface="Wingdings 3"/>
              <a:buNone/>
            </a:pPr>
            <a:r>
              <a:rPr lang="en-IE" dirty="0">
                <a:latin typeface="Courier New" panose="02070309020205020404" pitchFamily="49" charset="0"/>
                <a:cs typeface="Courier New" panose="02070309020205020404" pitchFamily="49" charset="0"/>
              </a:rPr>
              <a:t>  Do more stuff;</a:t>
            </a:r>
          </a:p>
          <a:p>
            <a:pPr marL="109728" indent="0">
              <a:buFont typeface="Wingdings 3"/>
              <a:buNone/>
            </a:pPr>
            <a:r>
              <a:rPr lang="en-IE" dirty="0">
                <a:latin typeface="Courier New" panose="02070309020205020404" pitchFamily="49" charset="0"/>
                <a:cs typeface="Courier New" panose="02070309020205020404" pitchFamily="49" charset="0"/>
              </a:rPr>
              <a:t>  Open (File1);</a:t>
            </a:r>
          </a:p>
          <a:p>
            <a:pPr marL="109728" indent="0">
              <a:buFont typeface="Wingdings 3"/>
              <a:buNone/>
            </a:pPr>
            <a:r>
              <a:rPr lang="en-IE" dirty="0">
                <a:latin typeface="Courier New" panose="02070309020205020404" pitchFamily="49" charset="0"/>
                <a:cs typeface="Courier New" panose="02070309020205020404" pitchFamily="49" charset="0"/>
              </a:rPr>
              <a:t>  Do stuff;</a:t>
            </a:r>
          </a:p>
          <a:p>
            <a:pPr marL="109728" indent="0">
              <a:buFont typeface="Wingdings 3"/>
              <a:buNone/>
            </a:pPr>
            <a:r>
              <a:rPr lang="en-IE" dirty="0">
                <a:latin typeface="Courier New" panose="02070309020205020404" pitchFamily="49" charset="0"/>
                <a:cs typeface="Courier New" panose="02070309020205020404" pitchFamily="49" charset="0"/>
              </a:rPr>
              <a:t>END.</a:t>
            </a:r>
          </a:p>
        </p:txBody>
      </p:sp>
      <p:sp>
        <p:nvSpPr>
          <p:cNvPr id="3" name="Title 2"/>
          <p:cNvSpPr>
            <a:spLocks noGrp="1"/>
          </p:cNvSpPr>
          <p:nvPr>
            <p:ph type="title"/>
          </p:nvPr>
        </p:nvSpPr>
        <p:spPr/>
        <p:txBody>
          <a:bodyPr/>
          <a:lstStyle/>
          <a:p>
            <a:r>
              <a:rPr lang="en-IE" dirty="0"/>
              <a:t>Deadlock</a:t>
            </a:r>
          </a:p>
        </p:txBody>
      </p:sp>
      <p:cxnSp>
        <p:nvCxnSpPr>
          <p:cNvPr id="4" name="Straight Connector 3"/>
          <p:cNvCxnSpPr/>
          <p:nvPr/>
        </p:nvCxnSpPr>
        <p:spPr>
          <a:xfrm>
            <a:off x="4139952" y="980728"/>
            <a:ext cx="72008" cy="468052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1869" y="2822287"/>
            <a:ext cx="572599" cy="644174"/>
          </a:xfrm>
          <a:prstGeom prst="rect">
            <a:avLst/>
          </a:prstGeom>
        </p:spPr>
      </p:pic>
    </p:spTree>
    <p:extLst>
      <p:ext uri="{BB962C8B-B14F-4D97-AF65-F5344CB8AC3E}">
        <p14:creationId xmlns:p14="http://schemas.microsoft.com/office/powerpoint/2010/main" val="2545118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55576" y="2924944"/>
            <a:ext cx="3240360" cy="50405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ounded Rectangle 6"/>
          <p:cNvSpPr/>
          <p:nvPr/>
        </p:nvSpPr>
        <p:spPr>
          <a:xfrm>
            <a:off x="4788024" y="2924944"/>
            <a:ext cx="3240360" cy="50405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
        <p:nvSpPr>
          <p:cNvPr id="8" name="Content Placeholder 4"/>
          <p:cNvSpPr txBox="1">
            <a:spLocks/>
          </p:cNvSpPr>
          <p:nvPr/>
        </p:nvSpPr>
        <p:spPr>
          <a:xfrm>
            <a:off x="4489648" y="1484784"/>
            <a:ext cx="41148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ProcB</a:t>
            </a:r>
            <a:r>
              <a:rPr lang="en-IE" dirty="0">
                <a:latin typeface="Courier New" panose="02070309020205020404" pitchFamily="49" charset="0"/>
                <a:cs typeface="Courier New" panose="02070309020205020404" pitchFamily="49" charset="0"/>
              </a:rPr>
              <a:t>:</a:t>
            </a:r>
          </a:p>
          <a:p>
            <a:pPr marL="109728" indent="0">
              <a:buFont typeface="Wingdings 3"/>
              <a:buNone/>
            </a:pPr>
            <a:r>
              <a:rPr lang="en-IE" dirty="0">
                <a:latin typeface="Courier New" panose="02070309020205020404" pitchFamily="49" charset="0"/>
                <a:cs typeface="Courier New" panose="02070309020205020404" pitchFamily="49" charset="0"/>
              </a:rPr>
              <a:t>  BEGIN</a:t>
            </a:r>
          </a:p>
          <a:p>
            <a:pPr marL="109728" indent="0">
              <a:buFont typeface="Wingdings 3"/>
              <a:buNone/>
            </a:pPr>
            <a:r>
              <a:rPr lang="en-IE" dirty="0">
                <a:latin typeface="Courier New" panose="02070309020205020404" pitchFamily="49" charset="0"/>
                <a:cs typeface="Courier New" panose="02070309020205020404" pitchFamily="49" charset="0"/>
              </a:rPr>
              <a:t>  Do Stuff;</a:t>
            </a:r>
          </a:p>
          <a:p>
            <a:pPr marL="109728" indent="0">
              <a:buFont typeface="Wingdings 3"/>
              <a:buNone/>
            </a:pPr>
            <a:r>
              <a:rPr lang="en-IE" dirty="0">
                <a:latin typeface="Courier New" panose="02070309020205020404" pitchFamily="49" charset="0"/>
                <a:cs typeface="Courier New" panose="02070309020205020404" pitchFamily="49" charset="0"/>
              </a:rPr>
              <a:t>  Open (File2);</a:t>
            </a:r>
          </a:p>
          <a:p>
            <a:pPr marL="109728" indent="0">
              <a:buFont typeface="Wingdings 3"/>
              <a:buNone/>
            </a:pPr>
            <a:r>
              <a:rPr lang="en-IE" dirty="0">
                <a:latin typeface="Courier New" panose="02070309020205020404" pitchFamily="49" charset="0"/>
                <a:cs typeface="Courier New" panose="02070309020205020404" pitchFamily="49" charset="0"/>
              </a:rPr>
              <a:t>  Do more stuff;</a:t>
            </a:r>
          </a:p>
          <a:p>
            <a:pPr marL="109728" indent="0">
              <a:buFont typeface="Wingdings 3"/>
              <a:buNone/>
            </a:pPr>
            <a:r>
              <a:rPr lang="en-IE" dirty="0">
                <a:latin typeface="Courier New" panose="02070309020205020404" pitchFamily="49" charset="0"/>
                <a:cs typeface="Courier New" panose="02070309020205020404" pitchFamily="49" charset="0"/>
              </a:rPr>
              <a:t>  Open (File1);</a:t>
            </a:r>
          </a:p>
          <a:p>
            <a:pPr marL="109728" indent="0">
              <a:buFont typeface="Wingdings 3"/>
              <a:buNone/>
            </a:pPr>
            <a:r>
              <a:rPr lang="en-IE" dirty="0">
                <a:latin typeface="Courier New" panose="02070309020205020404" pitchFamily="49" charset="0"/>
                <a:cs typeface="Courier New" panose="02070309020205020404" pitchFamily="49" charset="0"/>
              </a:rPr>
              <a:t>  Do stuff;</a:t>
            </a:r>
          </a:p>
          <a:p>
            <a:pPr marL="109728" indent="0">
              <a:buFont typeface="Wingdings 3"/>
              <a:buNone/>
            </a:pPr>
            <a:r>
              <a:rPr lang="en-IE" dirty="0">
                <a:latin typeface="Courier New" panose="02070309020205020404" pitchFamily="49" charset="0"/>
                <a:cs typeface="Courier New" panose="02070309020205020404" pitchFamily="49" charset="0"/>
              </a:rPr>
              <a:t>END.</a:t>
            </a:r>
          </a:p>
        </p:txBody>
      </p:sp>
      <p:sp>
        <p:nvSpPr>
          <p:cNvPr id="3" name="Title 2"/>
          <p:cNvSpPr>
            <a:spLocks noGrp="1"/>
          </p:cNvSpPr>
          <p:nvPr>
            <p:ph type="title"/>
          </p:nvPr>
        </p:nvSpPr>
        <p:spPr/>
        <p:txBody>
          <a:bodyPr/>
          <a:lstStyle/>
          <a:p>
            <a:r>
              <a:rPr lang="en-IE" dirty="0"/>
              <a:t>Deadlock</a:t>
            </a:r>
          </a:p>
        </p:txBody>
      </p:sp>
      <p:cxnSp>
        <p:nvCxnSpPr>
          <p:cNvPr id="4" name="Straight Connector 3"/>
          <p:cNvCxnSpPr/>
          <p:nvPr/>
        </p:nvCxnSpPr>
        <p:spPr>
          <a:xfrm>
            <a:off x="4139952" y="980728"/>
            <a:ext cx="72008" cy="468052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1869" y="2822287"/>
            <a:ext cx="572599" cy="644174"/>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0244" y="2856834"/>
            <a:ext cx="572599" cy="644174"/>
          </a:xfrm>
          <a:prstGeom prst="rect">
            <a:avLst/>
          </a:prstGeom>
        </p:spPr>
      </p:pic>
    </p:spTree>
    <p:extLst>
      <p:ext uri="{BB962C8B-B14F-4D97-AF65-F5344CB8AC3E}">
        <p14:creationId xmlns:p14="http://schemas.microsoft.com/office/powerpoint/2010/main" val="2126828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55576" y="3789040"/>
            <a:ext cx="3240360"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4860032" y="3789040"/>
            <a:ext cx="3240360"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Rounded Rectangle 1"/>
          <p:cNvSpPr/>
          <p:nvPr/>
        </p:nvSpPr>
        <p:spPr>
          <a:xfrm>
            <a:off x="755576" y="2924944"/>
            <a:ext cx="3240360" cy="50405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ounded Rectangle 6"/>
          <p:cNvSpPr/>
          <p:nvPr/>
        </p:nvSpPr>
        <p:spPr>
          <a:xfrm>
            <a:off x="4788024" y="2924944"/>
            <a:ext cx="3240360" cy="50405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
        <p:nvSpPr>
          <p:cNvPr id="8" name="Content Placeholder 4"/>
          <p:cNvSpPr txBox="1">
            <a:spLocks/>
          </p:cNvSpPr>
          <p:nvPr/>
        </p:nvSpPr>
        <p:spPr>
          <a:xfrm>
            <a:off x="4489648" y="1484784"/>
            <a:ext cx="41148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ProcB</a:t>
            </a:r>
            <a:r>
              <a:rPr lang="en-IE" dirty="0">
                <a:latin typeface="Courier New" panose="02070309020205020404" pitchFamily="49" charset="0"/>
                <a:cs typeface="Courier New" panose="02070309020205020404" pitchFamily="49" charset="0"/>
              </a:rPr>
              <a:t>:</a:t>
            </a:r>
          </a:p>
          <a:p>
            <a:pPr marL="109728" indent="0">
              <a:buFont typeface="Wingdings 3"/>
              <a:buNone/>
            </a:pPr>
            <a:r>
              <a:rPr lang="en-IE" dirty="0">
                <a:latin typeface="Courier New" panose="02070309020205020404" pitchFamily="49" charset="0"/>
                <a:cs typeface="Courier New" panose="02070309020205020404" pitchFamily="49" charset="0"/>
              </a:rPr>
              <a:t>  BEGIN</a:t>
            </a:r>
          </a:p>
          <a:p>
            <a:pPr marL="109728" indent="0">
              <a:buFont typeface="Wingdings 3"/>
              <a:buNone/>
            </a:pPr>
            <a:r>
              <a:rPr lang="en-IE" dirty="0">
                <a:latin typeface="Courier New" panose="02070309020205020404" pitchFamily="49" charset="0"/>
                <a:cs typeface="Courier New" panose="02070309020205020404" pitchFamily="49" charset="0"/>
              </a:rPr>
              <a:t>  Do Stuff;</a:t>
            </a:r>
          </a:p>
          <a:p>
            <a:pPr marL="109728" indent="0">
              <a:buFont typeface="Wingdings 3"/>
              <a:buNone/>
            </a:pPr>
            <a:r>
              <a:rPr lang="en-IE" dirty="0">
                <a:latin typeface="Courier New" panose="02070309020205020404" pitchFamily="49" charset="0"/>
                <a:cs typeface="Courier New" panose="02070309020205020404" pitchFamily="49" charset="0"/>
              </a:rPr>
              <a:t>  Open (File2);</a:t>
            </a:r>
          </a:p>
          <a:p>
            <a:pPr marL="109728" indent="0">
              <a:buFont typeface="Wingdings 3"/>
              <a:buNone/>
            </a:pPr>
            <a:r>
              <a:rPr lang="en-IE" dirty="0">
                <a:latin typeface="Courier New" panose="02070309020205020404" pitchFamily="49" charset="0"/>
                <a:cs typeface="Courier New" panose="02070309020205020404" pitchFamily="49" charset="0"/>
              </a:rPr>
              <a:t>  Do more stuff;</a:t>
            </a:r>
          </a:p>
          <a:p>
            <a:pPr marL="109728" indent="0">
              <a:buFont typeface="Wingdings 3"/>
              <a:buNone/>
            </a:pPr>
            <a:r>
              <a:rPr lang="en-IE" dirty="0">
                <a:latin typeface="Courier New" panose="02070309020205020404" pitchFamily="49" charset="0"/>
                <a:cs typeface="Courier New" panose="02070309020205020404" pitchFamily="49" charset="0"/>
              </a:rPr>
              <a:t>  Open (File1);</a:t>
            </a:r>
          </a:p>
          <a:p>
            <a:pPr marL="109728" indent="0">
              <a:buFont typeface="Wingdings 3"/>
              <a:buNone/>
            </a:pPr>
            <a:r>
              <a:rPr lang="en-IE" dirty="0">
                <a:latin typeface="Courier New" panose="02070309020205020404" pitchFamily="49" charset="0"/>
                <a:cs typeface="Courier New" panose="02070309020205020404" pitchFamily="49" charset="0"/>
              </a:rPr>
              <a:t>  Do stuff;</a:t>
            </a:r>
          </a:p>
          <a:p>
            <a:pPr marL="109728" indent="0">
              <a:buFont typeface="Wingdings 3"/>
              <a:buNone/>
            </a:pPr>
            <a:r>
              <a:rPr lang="en-IE" dirty="0">
                <a:latin typeface="Courier New" panose="02070309020205020404" pitchFamily="49" charset="0"/>
                <a:cs typeface="Courier New" panose="02070309020205020404" pitchFamily="49" charset="0"/>
              </a:rPr>
              <a:t>END.</a:t>
            </a:r>
          </a:p>
        </p:txBody>
      </p:sp>
      <p:sp>
        <p:nvSpPr>
          <p:cNvPr id="3" name="Title 2"/>
          <p:cNvSpPr>
            <a:spLocks noGrp="1"/>
          </p:cNvSpPr>
          <p:nvPr>
            <p:ph type="title"/>
          </p:nvPr>
        </p:nvSpPr>
        <p:spPr/>
        <p:txBody>
          <a:bodyPr/>
          <a:lstStyle/>
          <a:p>
            <a:r>
              <a:rPr lang="en-IE" dirty="0"/>
              <a:t>Deadlock</a:t>
            </a:r>
          </a:p>
        </p:txBody>
      </p:sp>
      <p:cxnSp>
        <p:nvCxnSpPr>
          <p:cNvPr id="4" name="Straight Connector 3"/>
          <p:cNvCxnSpPr/>
          <p:nvPr/>
        </p:nvCxnSpPr>
        <p:spPr>
          <a:xfrm>
            <a:off x="4139952" y="980728"/>
            <a:ext cx="72008" cy="468052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0244" y="2856834"/>
            <a:ext cx="572599" cy="644174"/>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1869" y="2822287"/>
            <a:ext cx="572599" cy="644174"/>
          </a:xfrm>
          <a:prstGeom prst="rect">
            <a:avLst/>
          </a:prstGeom>
        </p:spPr>
      </p:pic>
    </p:spTree>
    <p:extLst>
      <p:ext uri="{BB962C8B-B14F-4D97-AF65-F5344CB8AC3E}">
        <p14:creationId xmlns:p14="http://schemas.microsoft.com/office/powerpoint/2010/main" val="782531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55576" y="3789040"/>
            <a:ext cx="3240360"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4860032" y="3789040"/>
            <a:ext cx="3240360"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Rounded Rectangle 1"/>
          <p:cNvSpPr/>
          <p:nvPr/>
        </p:nvSpPr>
        <p:spPr>
          <a:xfrm>
            <a:off x="755576" y="2924944"/>
            <a:ext cx="3240360" cy="50405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ounded Rectangle 6"/>
          <p:cNvSpPr/>
          <p:nvPr/>
        </p:nvSpPr>
        <p:spPr>
          <a:xfrm>
            <a:off x="4788024" y="2924944"/>
            <a:ext cx="3240360" cy="50405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Content Placeholder 4"/>
          <p:cNvSpPr>
            <a:spLocks noGrp="1"/>
          </p:cNvSpPr>
          <p:nvPr>
            <p:ph idx="1"/>
          </p:nvPr>
        </p:nvSpPr>
        <p:spPr/>
        <p:txBody>
          <a:bodyPr/>
          <a:lstStyle/>
          <a:p>
            <a:pPr marL="109728" indent="0">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ProcA</a:t>
            </a:r>
            <a:r>
              <a:rPr lang="en-IE" dirty="0">
                <a:latin typeface="Courier New" panose="02070309020205020404" pitchFamily="49" charset="0"/>
                <a:cs typeface="Courier New" panose="02070309020205020404" pitchFamily="49" charset="0"/>
              </a:rPr>
              <a:t>:</a:t>
            </a:r>
          </a:p>
          <a:p>
            <a:pPr marL="109728" indent="0">
              <a:buNone/>
            </a:pPr>
            <a:r>
              <a:rPr lang="en-IE" dirty="0">
                <a:latin typeface="Courier New" panose="02070309020205020404" pitchFamily="49" charset="0"/>
                <a:cs typeface="Courier New" panose="02070309020205020404" pitchFamily="49" charset="0"/>
              </a:rPr>
              <a:t>  BEGIN</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  Open (File1);</a:t>
            </a:r>
          </a:p>
          <a:p>
            <a:pPr marL="109728" indent="0">
              <a:buNone/>
            </a:pPr>
            <a:r>
              <a:rPr lang="en-IE" dirty="0">
                <a:latin typeface="Courier New" panose="02070309020205020404" pitchFamily="49" charset="0"/>
                <a:cs typeface="Courier New" panose="02070309020205020404" pitchFamily="49" charset="0"/>
              </a:rPr>
              <a:t>  Do more stuff;</a:t>
            </a:r>
          </a:p>
          <a:p>
            <a:pPr marL="109728" indent="0">
              <a:buNone/>
            </a:pPr>
            <a:r>
              <a:rPr lang="en-IE" dirty="0">
                <a:latin typeface="Courier New" panose="02070309020205020404" pitchFamily="49" charset="0"/>
                <a:cs typeface="Courier New" panose="02070309020205020404" pitchFamily="49" charset="0"/>
              </a:rPr>
              <a:t>  Open (File2);</a:t>
            </a:r>
          </a:p>
          <a:p>
            <a:pPr marL="109728" indent="0">
              <a:buNone/>
            </a:pPr>
            <a:r>
              <a:rPr lang="en-IE" dirty="0">
                <a:latin typeface="Courier New" panose="02070309020205020404" pitchFamily="49" charset="0"/>
                <a:cs typeface="Courier New" panose="02070309020205020404" pitchFamily="49" charset="0"/>
              </a:rPr>
              <a:t>  Do stuff;</a:t>
            </a:r>
          </a:p>
          <a:p>
            <a:pPr marL="109728" indent="0">
              <a:buNone/>
            </a:pPr>
            <a:r>
              <a:rPr lang="en-IE" dirty="0">
                <a:latin typeface="Courier New" panose="02070309020205020404" pitchFamily="49" charset="0"/>
                <a:cs typeface="Courier New" panose="02070309020205020404" pitchFamily="49" charset="0"/>
              </a:rPr>
              <a:t>END.</a:t>
            </a:r>
          </a:p>
        </p:txBody>
      </p:sp>
      <p:sp>
        <p:nvSpPr>
          <p:cNvPr id="8" name="Content Placeholder 4"/>
          <p:cNvSpPr txBox="1">
            <a:spLocks/>
          </p:cNvSpPr>
          <p:nvPr/>
        </p:nvSpPr>
        <p:spPr>
          <a:xfrm>
            <a:off x="4489648" y="1484784"/>
            <a:ext cx="41148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IE" dirty="0">
                <a:latin typeface="Courier New" panose="02070309020205020404" pitchFamily="49" charset="0"/>
                <a:cs typeface="Courier New" panose="02070309020205020404" pitchFamily="49" charset="0"/>
              </a:rPr>
              <a:t>PROGRAM </a:t>
            </a:r>
            <a:r>
              <a:rPr lang="en-IE" dirty="0" err="1">
                <a:latin typeface="Courier New" panose="02070309020205020404" pitchFamily="49" charset="0"/>
                <a:cs typeface="Courier New" panose="02070309020205020404" pitchFamily="49" charset="0"/>
              </a:rPr>
              <a:t>ProcB</a:t>
            </a:r>
            <a:r>
              <a:rPr lang="en-IE" dirty="0">
                <a:latin typeface="Courier New" panose="02070309020205020404" pitchFamily="49" charset="0"/>
                <a:cs typeface="Courier New" panose="02070309020205020404" pitchFamily="49" charset="0"/>
              </a:rPr>
              <a:t>:</a:t>
            </a:r>
          </a:p>
          <a:p>
            <a:pPr marL="109728" indent="0">
              <a:buFont typeface="Wingdings 3"/>
              <a:buNone/>
            </a:pPr>
            <a:r>
              <a:rPr lang="en-IE" dirty="0">
                <a:latin typeface="Courier New" panose="02070309020205020404" pitchFamily="49" charset="0"/>
                <a:cs typeface="Courier New" panose="02070309020205020404" pitchFamily="49" charset="0"/>
              </a:rPr>
              <a:t>  BEGIN</a:t>
            </a:r>
          </a:p>
          <a:p>
            <a:pPr marL="109728" indent="0">
              <a:buFont typeface="Wingdings 3"/>
              <a:buNone/>
            </a:pPr>
            <a:r>
              <a:rPr lang="en-IE" dirty="0">
                <a:latin typeface="Courier New" panose="02070309020205020404" pitchFamily="49" charset="0"/>
                <a:cs typeface="Courier New" panose="02070309020205020404" pitchFamily="49" charset="0"/>
              </a:rPr>
              <a:t>  Do Stuff;</a:t>
            </a:r>
          </a:p>
          <a:p>
            <a:pPr marL="109728" indent="0">
              <a:buFont typeface="Wingdings 3"/>
              <a:buNone/>
            </a:pPr>
            <a:r>
              <a:rPr lang="en-IE" dirty="0">
                <a:latin typeface="Courier New" panose="02070309020205020404" pitchFamily="49" charset="0"/>
                <a:cs typeface="Courier New" panose="02070309020205020404" pitchFamily="49" charset="0"/>
              </a:rPr>
              <a:t>  Open (File2);</a:t>
            </a:r>
          </a:p>
          <a:p>
            <a:pPr marL="109728" indent="0">
              <a:buFont typeface="Wingdings 3"/>
              <a:buNone/>
            </a:pPr>
            <a:r>
              <a:rPr lang="en-IE" dirty="0">
                <a:latin typeface="Courier New" panose="02070309020205020404" pitchFamily="49" charset="0"/>
                <a:cs typeface="Courier New" panose="02070309020205020404" pitchFamily="49" charset="0"/>
              </a:rPr>
              <a:t>  Do more stuff;</a:t>
            </a:r>
          </a:p>
          <a:p>
            <a:pPr marL="109728" indent="0">
              <a:buFont typeface="Wingdings 3"/>
              <a:buNone/>
            </a:pPr>
            <a:r>
              <a:rPr lang="en-IE" dirty="0">
                <a:latin typeface="Courier New" panose="02070309020205020404" pitchFamily="49" charset="0"/>
                <a:cs typeface="Courier New" panose="02070309020205020404" pitchFamily="49" charset="0"/>
              </a:rPr>
              <a:t>  Open (File1);</a:t>
            </a:r>
          </a:p>
          <a:p>
            <a:pPr marL="109728" indent="0">
              <a:buFont typeface="Wingdings 3"/>
              <a:buNone/>
            </a:pPr>
            <a:r>
              <a:rPr lang="en-IE" dirty="0">
                <a:latin typeface="Courier New" panose="02070309020205020404" pitchFamily="49" charset="0"/>
                <a:cs typeface="Courier New" panose="02070309020205020404" pitchFamily="49" charset="0"/>
              </a:rPr>
              <a:t>  Do stuff;</a:t>
            </a:r>
          </a:p>
          <a:p>
            <a:pPr marL="109728" indent="0">
              <a:buFont typeface="Wingdings 3"/>
              <a:buNone/>
            </a:pPr>
            <a:r>
              <a:rPr lang="en-IE" dirty="0">
                <a:latin typeface="Courier New" panose="02070309020205020404" pitchFamily="49" charset="0"/>
                <a:cs typeface="Courier New" panose="02070309020205020404" pitchFamily="49" charset="0"/>
              </a:rPr>
              <a:t>END.</a:t>
            </a:r>
          </a:p>
        </p:txBody>
      </p:sp>
      <p:sp>
        <p:nvSpPr>
          <p:cNvPr id="3" name="Title 2"/>
          <p:cNvSpPr>
            <a:spLocks noGrp="1"/>
          </p:cNvSpPr>
          <p:nvPr>
            <p:ph type="title"/>
          </p:nvPr>
        </p:nvSpPr>
        <p:spPr/>
        <p:txBody>
          <a:bodyPr/>
          <a:lstStyle/>
          <a:p>
            <a:r>
              <a:rPr lang="en-IE" dirty="0"/>
              <a:t>Deadlock</a:t>
            </a:r>
          </a:p>
        </p:txBody>
      </p:sp>
      <p:cxnSp>
        <p:nvCxnSpPr>
          <p:cNvPr id="4" name="Straight Connector 3"/>
          <p:cNvCxnSpPr/>
          <p:nvPr/>
        </p:nvCxnSpPr>
        <p:spPr>
          <a:xfrm>
            <a:off x="4139952" y="980728"/>
            <a:ext cx="72008" cy="468052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0244" y="2856834"/>
            <a:ext cx="572599" cy="644174"/>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1869" y="2822287"/>
            <a:ext cx="572599" cy="644174"/>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4871" y="4365104"/>
            <a:ext cx="841065" cy="841065"/>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6296" y="4365104"/>
            <a:ext cx="841065" cy="841065"/>
          </a:xfrm>
          <a:prstGeom prst="rect">
            <a:avLst/>
          </a:prstGeom>
        </p:spPr>
      </p:pic>
    </p:spTree>
    <p:extLst>
      <p:ext uri="{BB962C8B-B14F-4D97-AF65-F5344CB8AC3E}">
        <p14:creationId xmlns:p14="http://schemas.microsoft.com/office/powerpoint/2010/main" val="335567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What are good policies to schedule processes?</a:t>
            </a:r>
          </a:p>
          <a:p>
            <a:endParaRPr lang="en-IE" dirty="0"/>
          </a:p>
          <a:p>
            <a:pPr marL="850392" lvl="1" indent="-457200">
              <a:buFont typeface="+mj-lt"/>
              <a:buAutoNum type="arabicPeriod"/>
            </a:pPr>
            <a:r>
              <a:rPr lang="en-IE" dirty="0"/>
              <a:t>Maximum Throughput</a:t>
            </a:r>
          </a:p>
          <a:p>
            <a:pPr marL="850392" lvl="1" indent="-457200">
              <a:buFont typeface="+mj-lt"/>
              <a:buAutoNum type="arabicPeriod"/>
            </a:pPr>
            <a:r>
              <a:rPr lang="en-IE" dirty="0"/>
              <a:t>Minimize Response Time</a:t>
            </a:r>
          </a:p>
          <a:p>
            <a:pPr marL="850392" lvl="1" indent="-457200">
              <a:buFont typeface="+mj-lt"/>
              <a:buAutoNum type="arabicPeriod"/>
            </a:pPr>
            <a:r>
              <a:rPr lang="en-IE" dirty="0"/>
              <a:t>Minimize Turnaround Time</a:t>
            </a:r>
          </a:p>
          <a:p>
            <a:pPr marL="850392" lvl="1" indent="-457200">
              <a:buFont typeface="+mj-lt"/>
              <a:buAutoNum type="arabicPeriod"/>
            </a:pPr>
            <a:r>
              <a:rPr lang="en-IE" dirty="0"/>
              <a:t>Minimize Waiting Time</a:t>
            </a:r>
          </a:p>
          <a:p>
            <a:pPr marL="850392" lvl="1" indent="-457200">
              <a:buFont typeface="+mj-lt"/>
              <a:buAutoNum type="arabicPeriod"/>
            </a:pPr>
            <a:r>
              <a:rPr lang="en-IE" dirty="0"/>
              <a:t>Maximise CPU Efficiency</a:t>
            </a:r>
          </a:p>
          <a:p>
            <a:pPr marL="850392" lvl="1" indent="-457200">
              <a:buFont typeface="+mj-lt"/>
              <a:buAutoNum type="arabicPeriod"/>
            </a:pPr>
            <a:r>
              <a:rPr lang="en-IE" dirty="0"/>
              <a:t>Ensure Fairness For All Jobs</a:t>
            </a:r>
          </a:p>
          <a:p>
            <a:pPr lvl="1"/>
            <a:endParaRPr lang="en-IE" dirty="0"/>
          </a:p>
          <a:p>
            <a:pPr lvl="1"/>
            <a:endParaRPr lang="en-IE" dirty="0"/>
          </a:p>
          <a:p>
            <a:pPr lvl="1"/>
            <a:endParaRPr lang="en-IE" dirty="0"/>
          </a:p>
          <a:p>
            <a:pPr lvl="2"/>
            <a:endParaRPr lang="en-IE" dirty="0"/>
          </a:p>
        </p:txBody>
      </p:sp>
      <p:sp>
        <p:nvSpPr>
          <p:cNvPr id="3" name="Title 2"/>
          <p:cNvSpPr>
            <a:spLocks noGrp="1"/>
          </p:cNvSpPr>
          <p:nvPr>
            <p:ph type="title"/>
          </p:nvPr>
        </p:nvSpPr>
        <p:spPr/>
        <p:txBody>
          <a:bodyPr/>
          <a:lstStyle/>
          <a:p>
            <a:r>
              <a:rPr lang="en-IE" dirty="0"/>
              <a:t>Process Scheduling Policies</a:t>
            </a:r>
          </a:p>
        </p:txBody>
      </p:sp>
    </p:spTree>
    <p:extLst>
      <p:ext uri="{BB962C8B-B14F-4D97-AF65-F5344CB8AC3E}">
        <p14:creationId xmlns:p14="http://schemas.microsoft.com/office/powerpoint/2010/main" val="2956535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Deadlock</a:t>
            </a:r>
          </a:p>
        </p:txBody>
      </p:sp>
      <p:sp>
        <p:nvSpPr>
          <p:cNvPr id="2" name="Oval 1"/>
          <p:cNvSpPr/>
          <p:nvPr/>
        </p:nvSpPr>
        <p:spPr>
          <a:xfrm>
            <a:off x="1259632" y="2853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A</a:t>
            </a:r>
          </a:p>
        </p:txBody>
      </p:sp>
    </p:spTree>
    <p:extLst>
      <p:ext uri="{BB962C8B-B14F-4D97-AF65-F5344CB8AC3E}">
        <p14:creationId xmlns:p14="http://schemas.microsoft.com/office/powerpoint/2010/main" val="2678963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Deadlock</a:t>
            </a:r>
          </a:p>
        </p:txBody>
      </p:sp>
      <p:sp>
        <p:nvSpPr>
          <p:cNvPr id="4" name="Folded Corner 3"/>
          <p:cNvSpPr/>
          <p:nvPr/>
        </p:nvSpPr>
        <p:spPr>
          <a:xfrm>
            <a:off x="409493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1</a:t>
            </a:r>
            <a:endParaRPr lang="en-IE" b="1" dirty="0">
              <a:solidFill>
                <a:schemeClr val="tx1"/>
              </a:solidFill>
            </a:endParaRPr>
          </a:p>
        </p:txBody>
      </p:sp>
      <p:sp>
        <p:nvSpPr>
          <p:cNvPr id="5" name="Folded Corner 4"/>
          <p:cNvSpPr/>
          <p:nvPr/>
        </p:nvSpPr>
        <p:spPr>
          <a:xfrm>
            <a:off x="4061379" y="4437112"/>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2</a:t>
            </a:r>
            <a:endParaRPr lang="en-IE" b="1" dirty="0">
              <a:solidFill>
                <a:schemeClr val="tx1"/>
              </a:solidFill>
            </a:endParaRPr>
          </a:p>
        </p:txBody>
      </p:sp>
      <p:sp>
        <p:nvSpPr>
          <p:cNvPr id="6" name="Oval 5"/>
          <p:cNvSpPr/>
          <p:nvPr/>
        </p:nvSpPr>
        <p:spPr>
          <a:xfrm>
            <a:off x="1259632" y="2853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A</a:t>
            </a:r>
          </a:p>
        </p:txBody>
      </p:sp>
    </p:spTree>
    <p:extLst>
      <p:ext uri="{BB962C8B-B14F-4D97-AF65-F5344CB8AC3E}">
        <p14:creationId xmlns:p14="http://schemas.microsoft.com/office/powerpoint/2010/main" val="758355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Deadlock</a:t>
            </a:r>
          </a:p>
        </p:txBody>
      </p:sp>
      <p:sp>
        <p:nvSpPr>
          <p:cNvPr id="4" name="Folded Corner 3"/>
          <p:cNvSpPr/>
          <p:nvPr/>
        </p:nvSpPr>
        <p:spPr>
          <a:xfrm>
            <a:off x="409493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1</a:t>
            </a:r>
            <a:endParaRPr lang="en-IE" b="1" dirty="0">
              <a:solidFill>
                <a:schemeClr val="tx1"/>
              </a:solidFill>
            </a:endParaRPr>
          </a:p>
        </p:txBody>
      </p:sp>
      <p:sp>
        <p:nvSpPr>
          <p:cNvPr id="5" name="Folded Corner 4"/>
          <p:cNvSpPr/>
          <p:nvPr/>
        </p:nvSpPr>
        <p:spPr>
          <a:xfrm>
            <a:off x="4061379" y="4437112"/>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2</a:t>
            </a:r>
            <a:endParaRPr lang="en-IE" b="1" dirty="0">
              <a:solidFill>
                <a:schemeClr val="tx1"/>
              </a:solidFill>
            </a:endParaRPr>
          </a:p>
        </p:txBody>
      </p:sp>
      <p:cxnSp>
        <p:nvCxnSpPr>
          <p:cNvPr id="8" name="Straight Arrow Connector 7"/>
          <p:cNvCxnSpPr>
            <a:endCxn id="4" idx="1"/>
          </p:cNvCxnSpPr>
          <p:nvPr/>
        </p:nvCxnSpPr>
        <p:spPr>
          <a:xfrm flipV="1">
            <a:off x="2611661" y="2169036"/>
            <a:ext cx="1483275" cy="9160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259632" y="2853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A</a:t>
            </a:r>
          </a:p>
        </p:txBody>
      </p:sp>
    </p:spTree>
    <p:extLst>
      <p:ext uri="{BB962C8B-B14F-4D97-AF65-F5344CB8AC3E}">
        <p14:creationId xmlns:p14="http://schemas.microsoft.com/office/powerpoint/2010/main" val="2181625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Deadlock</a:t>
            </a:r>
          </a:p>
        </p:txBody>
      </p:sp>
      <p:sp>
        <p:nvSpPr>
          <p:cNvPr id="4" name="Folded Corner 3"/>
          <p:cNvSpPr/>
          <p:nvPr/>
        </p:nvSpPr>
        <p:spPr>
          <a:xfrm>
            <a:off x="409493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1</a:t>
            </a:r>
            <a:endParaRPr lang="en-IE" b="1" dirty="0">
              <a:solidFill>
                <a:schemeClr val="tx1"/>
              </a:solidFill>
            </a:endParaRPr>
          </a:p>
        </p:txBody>
      </p:sp>
      <p:sp>
        <p:nvSpPr>
          <p:cNvPr id="5" name="Folded Corner 4"/>
          <p:cNvSpPr/>
          <p:nvPr/>
        </p:nvSpPr>
        <p:spPr>
          <a:xfrm>
            <a:off x="4061379" y="4437112"/>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2</a:t>
            </a:r>
            <a:endParaRPr lang="en-IE" b="1" dirty="0">
              <a:solidFill>
                <a:schemeClr val="tx1"/>
              </a:solidFill>
            </a:endParaRPr>
          </a:p>
        </p:txBody>
      </p:sp>
      <p:cxnSp>
        <p:nvCxnSpPr>
          <p:cNvPr id="8" name="Straight Arrow Connector 7"/>
          <p:cNvCxnSpPr>
            <a:endCxn id="4" idx="1"/>
          </p:cNvCxnSpPr>
          <p:nvPr/>
        </p:nvCxnSpPr>
        <p:spPr>
          <a:xfrm flipV="1">
            <a:off x="2611661" y="2169036"/>
            <a:ext cx="1483275" cy="9160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661" y="1857473"/>
            <a:ext cx="1368152" cy="1539171"/>
          </a:xfrm>
          <a:prstGeom prst="rect">
            <a:avLst/>
          </a:prstGeom>
        </p:spPr>
      </p:pic>
      <p:sp>
        <p:nvSpPr>
          <p:cNvPr id="10" name="Oval 9"/>
          <p:cNvSpPr/>
          <p:nvPr/>
        </p:nvSpPr>
        <p:spPr>
          <a:xfrm>
            <a:off x="1259632" y="2853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A</a:t>
            </a:r>
          </a:p>
        </p:txBody>
      </p:sp>
    </p:spTree>
    <p:extLst>
      <p:ext uri="{BB962C8B-B14F-4D97-AF65-F5344CB8AC3E}">
        <p14:creationId xmlns:p14="http://schemas.microsoft.com/office/powerpoint/2010/main" val="1143905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Deadlock</a:t>
            </a:r>
          </a:p>
        </p:txBody>
      </p:sp>
      <p:sp>
        <p:nvSpPr>
          <p:cNvPr id="4" name="Folded Corner 3"/>
          <p:cNvSpPr/>
          <p:nvPr/>
        </p:nvSpPr>
        <p:spPr>
          <a:xfrm>
            <a:off x="409493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1</a:t>
            </a:r>
            <a:endParaRPr lang="en-IE" b="1" dirty="0">
              <a:solidFill>
                <a:schemeClr val="tx1"/>
              </a:solidFill>
            </a:endParaRPr>
          </a:p>
        </p:txBody>
      </p:sp>
      <p:sp>
        <p:nvSpPr>
          <p:cNvPr id="5" name="Folded Corner 4"/>
          <p:cNvSpPr/>
          <p:nvPr/>
        </p:nvSpPr>
        <p:spPr>
          <a:xfrm>
            <a:off x="4061379" y="4437112"/>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2</a:t>
            </a:r>
            <a:endParaRPr lang="en-IE" b="1" dirty="0">
              <a:solidFill>
                <a:schemeClr val="tx1"/>
              </a:solidFill>
            </a:endParaRPr>
          </a:p>
        </p:txBody>
      </p:sp>
      <p:cxnSp>
        <p:nvCxnSpPr>
          <p:cNvPr id="8" name="Straight Arrow Connector 7"/>
          <p:cNvCxnSpPr>
            <a:endCxn id="4" idx="1"/>
          </p:cNvCxnSpPr>
          <p:nvPr/>
        </p:nvCxnSpPr>
        <p:spPr>
          <a:xfrm flipV="1">
            <a:off x="2611661" y="2169036"/>
            <a:ext cx="1483275" cy="9160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5" idx="1"/>
          </p:cNvCxnSpPr>
          <p:nvPr/>
        </p:nvCxnSpPr>
        <p:spPr>
          <a:xfrm>
            <a:off x="2611661" y="4205141"/>
            <a:ext cx="1449718" cy="916047"/>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661" y="1857473"/>
            <a:ext cx="1368152" cy="1539171"/>
          </a:xfrm>
          <a:prstGeom prst="rect">
            <a:avLst/>
          </a:prstGeom>
        </p:spPr>
      </p:pic>
      <p:sp>
        <p:nvSpPr>
          <p:cNvPr id="12" name="Oval 11"/>
          <p:cNvSpPr/>
          <p:nvPr/>
        </p:nvSpPr>
        <p:spPr>
          <a:xfrm>
            <a:off x="1259632" y="2853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A</a:t>
            </a:r>
          </a:p>
        </p:txBody>
      </p:sp>
    </p:spTree>
    <p:extLst>
      <p:ext uri="{BB962C8B-B14F-4D97-AF65-F5344CB8AC3E}">
        <p14:creationId xmlns:p14="http://schemas.microsoft.com/office/powerpoint/2010/main" val="1131711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Deadlock</a:t>
            </a:r>
          </a:p>
        </p:txBody>
      </p:sp>
      <p:sp>
        <p:nvSpPr>
          <p:cNvPr id="4" name="Folded Corner 3"/>
          <p:cNvSpPr/>
          <p:nvPr/>
        </p:nvSpPr>
        <p:spPr>
          <a:xfrm>
            <a:off x="409493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1</a:t>
            </a:r>
            <a:endParaRPr lang="en-IE" b="1" dirty="0">
              <a:solidFill>
                <a:schemeClr val="tx1"/>
              </a:solidFill>
            </a:endParaRPr>
          </a:p>
        </p:txBody>
      </p:sp>
      <p:sp>
        <p:nvSpPr>
          <p:cNvPr id="5" name="Folded Corner 4"/>
          <p:cNvSpPr/>
          <p:nvPr/>
        </p:nvSpPr>
        <p:spPr>
          <a:xfrm>
            <a:off x="4061379" y="4437112"/>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2</a:t>
            </a:r>
            <a:endParaRPr lang="en-IE" b="1" dirty="0">
              <a:solidFill>
                <a:schemeClr val="tx1"/>
              </a:solidFill>
            </a:endParaRPr>
          </a:p>
        </p:txBody>
      </p:sp>
      <p:cxnSp>
        <p:nvCxnSpPr>
          <p:cNvPr id="8" name="Straight Arrow Connector 7"/>
          <p:cNvCxnSpPr>
            <a:endCxn id="4" idx="1"/>
          </p:cNvCxnSpPr>
          <p:nvPr/>
        </p:nvCxnSpPr>
        <p:spPr>
          <a:xfrm flipV="1">
            <a:off x="2611661" y="2169036"/>
            <a:ext cx="1483275" cy="9160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5" idx="1"/>
          </p:cNvCxnSpPr>
          <p:nvPr/>
        </p:nvCxnSpPr>
        <p:spPr>
          <a:xfrm>
            <a:off x="2611661" y="4205141"/>
            <a:ext cx="1449718" cy="916047"/>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6839" y="4242631"/>
            <a:ext cx="841065" cy="84106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661" y="1857473"/>
            <a:ext cx="1368152" cy="1539171"/>
          </a:xfrm>
          <a:prstGeom prst="rect">
            <a:avLst/>
          </a:prstGeom>
        </p:spPr>
      </p:pic>
      <p:sp>
        <p:nvSpPr>
          <p:cNvPr id="15" name="Oval 14"/>
          <p:cNvSpPr/>
          <p:nvPr/>
        </p:nvSpPr>
        <p:spPr>
          <a:xfrm>
            <a:off x="1259632" y="2853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A</a:t>
            </a:r>
          </a:p>
        </p:txBody>
      </p:sp>
    </p:spTree>
    <p:extLst>
      <p:ext uri="{BB962C8B-B14F-4D97-AF65-F5344CB8AC3E}">
        <p14:creationId xmlns:p14="http://schemas.microsoft.com/office/powerpoint/2010/main" val="887672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Deadlock</a:t>
            </a:r>
          </a:p>
        </p:txBody>
      </p:sp>
      <p:sp>
        <p:nvSpPr>
          <p:cNvPr id="2" name="Oval 1"/>
          <p:cNvSpPr/>
          <p:nvPr/>
        </p:nvSpPr>
        <p:spPr>
          <a:xfrm>
            <a:off x="6732416" y="2853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B</a:t>
            </a:r>
          </a:p>
        </p:txBody>
      </p:sp>
    </p:spTree>
    <p:extLst>
      <p:ext uri="{BB962C8B-B14F-4D97-AF65-F5344CB8AC3E}">
        <p14:creationId xmlns:p14="http://schemas.microsoft.com/office/powerpoint/2010/main" val="114417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Deadlock</a:t>
            </a:r>
          </a:p>
        </p:txBody>
      </p:sp>
      <p:sp>
        <p:nvSpPr>
          <p:cNvPr id="2" name="Oval 1"/>
          <p:cNvSpPr/>
          <p:nvPr/>
        </p:nvSpPr>
        <p:spPr>
          <a:xfrm>
            <a:off x="6732416" y="2853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B</a:t>
            </a:r>
          </a:p>
        </p:txBody>
      </p:sp>
      <p:sp>
        <p:nvSpPr>
          <p:cNvPr id="4" name="Folded Corner 3"/>
          <p:cNvSpPr/>
          <p:nvPr/>
        </p:nvSpPr>
        <p:spPr>
          <a:xfrm>
            <a:off x="409493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1</a:t>
            </a:r>
            <a:endParaRPr lang="en-IE" b="1" dirty="0">
              <a:solidFill>
                <a:schemeClr val="tx1"/>
              </a:solidFill>
            </a:endParaRPr>
          </a:p>
        </p:txBody>
      </p:sp>
      <p:sp>
        <p:nvSpPr>
          <p:cNvPr id="5" name="Folded Corner 4"/>
          <p:cNvSpPr/>
          <p:nvPr/>
        </p:nvSpPr>
        <p:spPr>
          <a:xfrm>
            <a:off x="4061379" y="4437112"/>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2</a:t>
            </a:r>
            <a:endParaRPr lang="en-IE" b="1" dirty="0">
              <a:solidFill>
                <a:schemeClr val="tx1"/>
              </a:solidFill>
            </a:endParaRPr>
          </a:p>
        </p:txBody>
      </p:sp>
    </p:spTree>
    <p:extLst>
      <p:ext uri="{BB962C8B-B14F-4D97-AF65-F5344CB8AC3E}">
        <p14:creationId xmlns:p14="http://schemas.microsoft.com/office/powerpoint/2010/main" val="1734854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Deadlock</a:t>
            </a:r>
          </a:p>
        </p:txBody>
      </p:sp>
      <p:sp>
        <p:nvSpPr>
          <p:cNvPr id="2" name="Oval 1"/>
          <p:cNvSpPr/>
          <p:nvPr/>
        </p:nvSpPr>
        <p:spPr>
          <a:xfrm>
            <a:off x="6732416" y="2853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B</a:t>
            </a:r>
          </a:p>
        </p:txBody>
      </p:sp>
      <p:sp>
        <p:nvSpPr>
          <p:cNvPr id="4" name="Folded Corner 3"/>
          <p:cNvSpPr/>
          <p:nvPr/>
        </p:nvSpPr>
        <p:spPr>
          <a:xfrm>
            <a:off x="409493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1</a:t>
            </a:r>
            <a:endParaRPr lang="en-IE" b="1" dirty="0">
              <a:solidFill>
                <a:schemeClr val="tx1"/>
              </a:solidFill>
            </a:endParaRPr>
          </a:p>
        </p:txBody>
      </p:sp>
      <p:sp>
        <p:nvSpPr>
          <p:cNvPr id="5" name="Folded Corner 4"/>
          <p:cNvSpPr/>
          <p:nvPr/>
        </p:nvSpPr>
        <p:spPr>
          <a:xfrm>
            <a:off x="4061379" y="4437112"/>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2</a:t>
            </a:r>
            <a:endParaRPr lang="en-IE" b="1" dirty="0">
              <a:solidFill>
                <a:schemeClr val="tx1"/>
              </a:solidFill>
            </a:endParaRPr>
          </a:p>
        </p:txBody>
      </p:sp>
      <p:cxnSp>
        <p:nvCxnSpPr>
          <p:cNvPr id="8" name="Straight Arrow Connector 7"/>
          <p:cNvCxnSpPr>
            <a:stCxn id="2" idx="3"/>
            <a:endCxn id="5" idx="3"/>
          </p:cNvCxnSpPr>
          <p:nvPr/>
        </p:nvCxnSpPr>
        <p:spPr>
          <a:xfrm flipH="1">
            <a:off x="5501715" y="4205141"/>
            <a:ext cx="1462672" cy="9160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659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Deadlock</a:t>
            </a:r>
          </a:p>
        </p:txBody>
      </p:sp>
      <p:sp>
        <p:nvSpPr>
          <p:cNvPr id="2" name="Oval 1"/>
          <p:cNvSpPr/>
          <p:nvPr/>
        </p:nvSpPr>
        <p:spPr>
          <a:xfrm>
            <a:off x="6732416" y="2853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B</a:t>
            </a:r>
          </a:p>
        </p:txBody>
      </p:sp>
      <p:sp>
        <p:nvSpPr>
          <p:cNvPr id="4" name="Folded Corner 3"/>
          <p:cNvSpPr/>
          <p:nvPr/>
        </p:nvSpPr>
        <p:spPr>
          <a:xfrm>
            <a:off x="409493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1</a:t>
            </a:r>
            <a:endParaRPr lang="en-IE" b="1" dirty="0">
              <a:solidFill>
                <a:schemeClr val="tx1"/>
              </a:solidFill>
            </a:endParaRPr>
          </a:p>
        </p:txBody>
      </p:sp>
      <p:sp>
        <p:nvSpPr>
          <p:cNvPr id="5" name="Folded Corner 4"/>
          <p:cNvSpPr/>
          <p:nvPr/>
        </p:nvSpPr>
        <p:spPr>
          <a:xfrm>
            <a:off x="4061379" y="4437112"/>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2</a:t>
            </a:r>
            <a:endParaRPr lang="en-IE" b="1" dirty="0">
              <a:solidFill>
                <a:schemeClr val="tx1"/>
              </a:solidFill>
            </a:endParaRPr>
          </a:p>
        </p:txBody>
      </p:sp>
      <p:cxnSp>
        <p:nvCxnSpPr>
          <p:cNvPr id="8" name="Straight Arrow Connector 7"/>
          <p:cNvCxnSpPr>
            <a:stCxn id="2" idx="3"/>
            <a:endCxn id="5" idx="3"/>
          </p:cNvCxnSpPr>
          <p:nvPr/>
        </p:nvCxnSpPr>
        <p:spPr>
          <a:xfrm flipH="1">
            <a:off x="5501715" y="4205141"/>
            <a:ext cx="1462672" cy="9160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128" y="4005064"/>
            <a:ext cx="1368152" cy="1539171"/>
          </a:xfrm>
          <a:prstGeom prst="rect">
            <a:avLst/>
          </a:prstGeom>
        </p:spPr>
      </p:pic>
    </p:spTree>
    <p:extLst>
      <p:ext uri="{BB962C8B-B14F-4D97-AF65-F5344CB8AC3E}">
        <p14:creationId xmlns:p14="http://schemas.microsoft.com/office/powerpoint/2010/main" val="41468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MAXIMUM THROUGHPUT</a:t>
            </a:r>
          </a:p>
          <a:p>
            <a:endParaRPr lang="en-IE" dirty="0"/>
          </a:p>
          <a:p>
            <a:r>
              <a:rPr lang="en-IE" dirty="0"/>
              <a:t>Get as many jobs done as quickly as possible. </a:t>
            </a:r>
          </a:p>
          <a:p>
            <a:endParaRPr lang="en-IE" dirty="0"/>
          </a:p>
          <a:p>
            <a:r>
              <a:rPr lang="en-IE" dirty="0"/>
              <a:t>There are several ways to achieve this, e.g. run only short jobs, run jobs without interruptions.</a:t>
            </a:r>
          </a:p>
          <a:p>
            <a:pPr lvl="2"/>
            <a:endParaRPr lang="en-IE" dirty="0"/>
          </a:p>
          <a:p>
            <a:pPr lvl="2"/>
            <a:endParaRPr lang="en-IE" dirty="0"/>
          </a:p>
        </p:txBody>
      </p:sp>
      <p:sp>
        <p:nvSpPr>
          <p:cNvPr id="3" name="Title 2"/>
          <p:cNvSpPr>
            <a:spLocks noGrp="1"/>
          </p:cNvSpPr>
          <p:nvPr>
            <p:ph type="title"/>
          </p:nvPr>
        </p:nvSpPr>
        <p:spPr/>
        <p:txBody>
          <a:bodyPr/>
          <a:lstStyle/>
          <a:p>
            <a:r>
              <a:rPr lang="en-IE" dirty="0"/>
              <a:t>Process Scheduling Policies</a:t>
            </a:r>
          </a:p>
        </p:txBody>
      </p:sp>
    </p:spTree>
    <p:extLst>
      <p:ext uri="{BB962C8B-B14F-4D97-AF65-F5344CB8AC3E}">
        <p14:creationId xmlns:p14="http://schemas.microsoft.com/office/powerpoint/2010/main" val="17010245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Deadlock</a:t>
            </a:r>
          </a:p>
        </p:txBody>
      </p:sp>
      <p:sp>
        <p:nvSpPr>
          <p:cNvPr id="2" name="Oval 1"/>
          <p:cNvSpPr/>
          <p:nvPr/>
        </p:nvSpPr>
        <p:spPr>
          <a:xfrm>
            <a:off x="6732416" y="2853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B</a:t>
            </a:r>
          </a:p>
        </p:txBody>
      </p:sp>
      <p:sp>
        <p:nvSpPr>
          <p:cNvPr id="4" name="Folded Corner 3"/>
          <p:cNvSpPr/>
          <p:nvPr/>
        </p:nvSpPr>
        <p:spPr>
          <a:xfrm>
            <a:off x="409493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1</a:t>
            </a:r>
            <a:endParaRPr lang="en-IE" b="1" dirty="0">
              <a:solidFill>
                <a:schemeClr val="tx1"/>
              </a:solidFill>
            </a:endParaRPr>
          </a:p>
        </p:txBody>
      </p:sp>
      <p:sp>
        <p:nvSpPr>
          <p:cNvPr id="5" name="Folded Corner 4"/>
          <p:cNvSpPr/>
          <p:nvPr/>
        </p:nvSpPr>
        <p:spPr>
          <a:xfrm>
            <a:off x="4061379" y="4437112"/>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2</a:t>
            </a:r>
            <a:endParaRPr lang="en-IE" b="1" dirty="0">
              <a:solidFill>
                <a:schemeClr val="tx1"/>
              </a:solidFill>
            </a:endParaRPr>
          </a:p>
        </p:txBody>
      </p:sp>
      <p:cxnSp>
        <p:nvCxnSpPr>
          <p:cNvPr id="8" name="Straight Arrow Connector 7"/>
          <p:cNvCxnSpPr>
            <a:stCxn id="2" idx="3"/>
            <a:endCxn id="5" idx="3"/>
          </p:cNvCxnSpPr>
          <p:nvPr/>
        </p:nvCxnSpPr>
        <p:spPr>
          <a:xfrm flipH="1">
            <a:off x="5501715" y="4205141"/>
            <a:ext cx="1462672" cy="9160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 idx="1"/>
            <a:endCxn id="4" idx="3"/>
          </p:cNvCxnSpPr>
          <p:nvPr/>
        </p:nvCxnSpPr>
        <p:spPr>
          <a:xfrm flipH="1" flipV="1">
            <a:off x="5535272" y="2169036"/>
            <a:ext cx="1429115" cy="916047"/>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128" y="4005064"/>
            <a:ext cx="1368152" cy="1539171"/>
          </a:xfrm>
          <a:prstGeom prst="rect">
            <a:avLst/>
          </a:prstGeom>
        </p:spPr>
      </p:pic>
    </p:spTree>
    <p:extLst>
      <p:ext uri="{BB962C8B-B14F-4D97-AF65-F5344CB8AC3E}">
        <p14:creationId xmlns:p14="http://schemas.microsoft.com/office/powerpoint/2010/main" val="4202629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Deadlock</a:t>
            </a:r>
          </a:p>
        </p:txBody>
      </p:sp>
      <p:sp>
        <p:nvSpPr>
          <p:cNvPr id="2" name="Oval 1"/>
          <p:cNvSpPr/>
          <p:nvPr/>
        </p:nvSpPr>
        <p:spPr>
          <a:xfrm>
            <a:off x="6732416" y="2853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B</a:t>
            </a:r>
          </a:p>
        </p:txBody>
      </p:sp>
      <p:sp>
        <p:nvSpPr>
          <p:cNvPr id="4" name="Folded Corner 3"/>
          <p:cNvSpPr/>
          <p:nvPr/>
        </p:nvSpPr>
        <p:spPr>
          <a:xfrm>
            <a:off x="409493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1</a:t>
            </a:r>
            <a:endParaRPr lang="en-IE" b="1" dirty="0">
              <a:solidFill>
                <a:schemeClr val="tx1"/>
              </a:solidFill>
            </a:endParaRPr>
          </a:p>
        </p:txBody>
      </p:sp>
      <p:sp>
        <p:nvSpPr>
          <p:cNvPr id="5" name="Folded Corner 4"/>
          <p:cNvSpPr/>
          <p:nvPr/>
        </p:nvSpPr>
        <p:spPr>
          <a:xfrm>
            <a:off x="4061379" y="4437112"/>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2</a:t>
            </a:r>
            <a:endParaRPr lang="en-IE" b="1" dirty="0">
              <a:solidFill>
                <a:schemeClr val="tx1"/>
              </a:solidFill>
            </a:endParaRPr>
          </a:p>
        </p:txBody>
      </p:sp>
      <p:cxnSp>
        <p:nvCxnSpPr>
          <p:cNvPr id="8" name="Straight Arrow Connector 7"/>
          <p:cNvCxnSpPr>
            <a:stCxn id="2" idx="3"/>
            <a:endCxn id="5" idx="3"/>
          </p:cNvCxnSpPr>
          <p:nvPr/>
        </p:nvCxnSpPr>
        <p:spPr>
          <a:xfrm flipH="1">
            <a:off x="5501715" y="4205141"/>
            <a:ext cx="1462672" cy="9160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 idx="1"/>
            <a:endCxn id="4" idx="3"/>
          </p:cNvCxnSpPr>
          <p:nvPr/>
        </p:nvCxnSpPr>
        <p:spPr>
          <a:xfrm flipH="1" flipV="1">
            <a:off x="5535272" y="2169036"/>
            <a:ext cx="1429115" cy="916047"/>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2671" y="2244018"/>
            <a:ext cx="841065" cy="84106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4005064"/>
            <a:ext cx="1368152" cy="1539171"/>
          </a:xfrm>
          <a:prstGeom prst="rect">
            <a:avLst/>
          </a:prstGeom>
        </p:spPr>
      </p:pic>
    </p:spTree>
    <p:extLst>
      <p:ext uri="{BB962C8B-B14F-4D97-AF65-F5344CB8AC3E}">
        <p14:creationId xmlns:p14="http://schemas.microsoft.com/office/powerpoint/2010/main" val="898334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Deadlock</a:t>
            </a:r>
          </a:p>
        </p:txBody>
      </p:sp>
      <p:sp>
        <p:nvSpPr>
          <p:cNvPr id="2" name="Oval 1"/>
          <p:cNvSpPr/>
          <p:nvPr/>
        </p:nvSpPr>
        <p:spPr>
          <a:xfrm>
            <a:off x="6732416" y="2853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B</a:t>
            </a:r>
          </a:p>
        </p:txBody>
      </p:sp>
      <p:sp>
        <p:nvSpPr>
          <p:cNvPr id="4" name="Folded Corner 3"/>
          <p:cNvSpPr/>
          <p:nvPr/>
        </p:nvSpPr>
        <p:spPr>
          <a:xfrm>
            <a:off x="409493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1</a:t>
            </a:r>
            <a:endParaRPr lang="en-IE" b="1" dirty="0">
              <a:solidFill>
                <a:schemeClr val="tx1"/>
              </a:solidFill>
            </a:endParaRPr>
          </a:p>
        </p:txBody>
      </p:sp>
      <p:sp>
        <p:nvSpPr>
          <p:cNvPr id="5" name="Folded Corner 4"/>
          <p:cNvSpPr/>
          <p:nvPr/>
        </p:nvSpPr>
        <p:spPr>
          <a:xfrm>
            <a:off x="4061379" y="4437112"/>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2</a:t>
            </a:r>
            <a:endParaRPr lang="en-IE" b="1" dirty="0">
              <a:solidFill>
                <a:schemeClr val="tx1"/>
              </a:solidFill>
            </a:endParaRPr>
          </a:p>
        </p:txBody>
      </p:sp>
      <p:cxnSp>
        <p:nvCxnSpPr>
          <p:cNvPr id="8" name="Straight Arrow Connector 7"/>
          <p:cNvCxnSpPr>
            <a:stCxn id="2" idx="3"/>
            <a:endCxn id="5" idx="3"/>
          </p:cNvCxnSpPr>
          <p:nvPr/>
        </p:nvCxnSpPr>
        <p:spPr>
          <a:xfrm flipH="1">
            <a:off x="5501715" y="4205141"/>
            <a:ext cx="1462672" cy="9160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 idx="1"/>
            <a:endCxn id="4" idx="3"/>
          </p:cNvCxnSpPr>
          <p:nvPr/>
        </p:nvCxnSpPr>
        <p:spPr>
          <a:xfrm flipH="1" flipV="1">
            <a:off x="5535272" y="2169036"/>
            <a:ext cx="1429115" cy="916047"/>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611661" y="2169036"/>
            <a:ext cx="1483275" cy="9160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11661" y="4205141"/>
            <a:ext cx="1449718" cy="916047"/>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808" y="4221088"/>
            <a:ext cx="841065" cy="841065"/>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4005064"/>
            <a:ext cx="1368152" cy="1539171"/>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661" y="1857473"/>
            <a:ext cx="1368152" cy="1539171"/>
          </a:xfrm>
          <a:prstGeom prst="rect">
            <a:avLst/>
          </a:prstGeom>
        </p:spPr>
      </p:pic>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2671" y="2244018"/>
            <a:ext cx="841065" cy="841065"/>
          </a:xfrm>
          <a:prstGeom prst="rect">
            <a:avLst/>
          </a:prstGeom>
        </p:spPr>
      </p:pic>
      <p:sp>
        <p:nvSpPr>
          <p:cNvPr id="22" name="Oval 21"/>
          <p:cNvSpPr/>
          <p:nvPr/>
        </p:nvSpPr>
        <p:spPr>
          <a:xfrm>
            <a:off x="1259632" y="2853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A</a:t>
            </a:r>
          </a:p>
        </p:txBody>
      </p:sp>
    </p:spTree>
    <p:extLst>
      <p:ext uri="{BB962C8B-B14F-4D97-AF65-F5344CB8AC3E}">
        <p14:creationId xmlns:p14="http://schemas.microsoft.com/office/powerpoint/2010/main" val="17607334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IE" dirty="0"/>
              <a:t>Deadlock on file requests</a:t>
            </a:r>
          </a:p>
          <a:p>
            <a:pPr marL="624078" indent="-514350">
              <a:buFont typeface="+mj-lt"/>
              <a:buAutoNum type="arabicPeriod"/>
            </a:pPr>
            <a:r>
              <a:rPr lang="en-IE" dirty="0"/>
              <a:t>Deadlock in databases</a:t>
            </a:r>
          </a:p>
          <a:p>
            <a:pPr marL="624078" indent="-514350">
              <a:buFont typeface="+mj-lt"/>
              <a:buAutoNum type="arabicPeriod"/>
            </a:pPr>
            <a:r>
              <a:rPr lang="en-IE" dirty="0"/>
              <a:t>Deadlock in dedicated device allocation</a:t>
            </a:r>
          </a:p>
          <a:p>
            <a:pPr marL="624078" indent="-514350">
              <a:buFont typeface="+mj-lt"/>
              <a:buAutoNum type="arabicPeriod"/>
            </a:pPr>
            <a:r>
              <a:rPr lang="en-IE" dirty="0"/>
              <a:t>Deadlock in multiple device allocation</a:t>
            </a:r>
          </a:p>
          <a:p>
            <a:pPr marL="624078" indent="-514350">
              <a:buFont typeface="+mj-lt"/>
              <a:buAutoNum type="arabicPeriod"/>
            </a:pPr>
            <a:r>
              <a:rPr lang="en-IE" dirty="0"/>
              <a:t>Deadlock in spooling</a:t>
            </a:r>
          </a:p>
          <a:p>
            <a:pPr marL="624078" indent="-514350">
              <a:buFont typeface="+mj-lt"/>
              <a:buAutoNum type="arabicPeriod"/>
            </a:pPr>
            <a:r>
              <a:rPr lang="en-IE" dirty="0"/>
              <a:t>Deadlock in a network</a:t>
            </a:r>
          </a:p>
          <a:p>
            <a:pPr marL="624078" indent="-514350">
              <a:buFont typeface="+mj-lt"/>
              <a:buAutoNum type="arabicPeriod"/>
            </a:pPr>
            <a:r>
              <a:rPr lang="en-IE" dirty="0"/>
              <a:t>Deadlock in disk sharing</a:t>
            </a:r>
          </a:p>
          <a:p>
            <a:endParaRPr lang="en-IE" dirty="0"/>
          </a:p>
        </p:txBody>
      </p:sp>
      <p:sp>
        <p:nvSpPr>
          <p:cNvPr id="3" name="Title 2"/>
          <p:cNvSpPr>
            <a:spLocks noGrp="1"/>
          </p:cNvSpPr>
          <p:nvPr>
            <p:ph type="title"/>
          </p:nvPr>
        </p:nvSpPr>
        <p:spPr/>
        <p:txBody>
          <a:bodyPr/>
          <a:lstStyle/>
          <a:p>
            <a:r>
              <a:rPr lang="en-IE" dirty="0"/>
              <a:t>Seven Types of Deadlock</a:t>
            </a:r>
          </a:p>
        </p:txBody>
      </p:sp>
    </p:spTree>
    <p:extLst>
      <p:ext uri="{BB962C8B-B14F-4D97-AF65-F5344CB8AC3E}">
        <p14:creationId xmlns:p14="http://schemas.microsoft.com/office/powerpoint/2010/main" val="1125194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We just saw it:</a:t>
            </a:r>
          </a:p>
          <a:p>
            <a:endParaRPr lang="en-IE" dirty="0"/>
          </a:p>
        </p:txBody>
      </p:sp>
      <p:sp>
        <p:nvSpPr>
          <p:cNvPr id="3" name="Title 2"/>
          <p:cNvSpPr>
            <a:spLocks noGrp="1"/>
          </p:cNvSpPr>
          <p:nvPr>
            <p:ph type="title"/>
          </p:nvPr>
        </p:nvSpPr>
        <p:spPr/>
        <p:txBody>
          <a:bodyPr/>
          <a:lstStyle/>
          <a:p>
            <a:pPr marL="624078" indent="-514350"/>
            <a:r>
              <a:rPr lang="en-IE" dirty="0"/>
              <a:t>Deadlock on File Requests</a:t>
            </a:r>
          </a:p>
        </p:txBody>
      </p:sp>
    </p:spTree>
    <p:extLst>
      <p:ext uri="{BB962C8B-B14F-4D97-AF65-F5344CB8AC3E}">
        <p14:creationId xmlns:p14="http://schemas.microsoft.com/office/powerpoint/2010/main" val="854009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We just saw it:</a:t>
            </a:r>
          </a:p>
          <a:p>
            <a:endParaRPr lang="en-IE" dirty="0"/>
          </a:p>
        </p:txBody>
      </p:sp>
      <p:sp>
        <p:nvSpPr>
          <p:cNvPr id="3" name="Title 2"/>
          <p:cNvSpPr>
            <a:spLocks noGrp="1"/>
          </p:cNvSpPr>
          <p:nvPr>
            <p:ph type="title"/>
          </p:nvPr>
        </p:nvSpPr>
        <p:spPr/>
        <p:txBody>
          <a:bodyPr/>
          <a:lstStyle/>
          <a:p>
            <a:pPr marL="624078" indent="-514350"/>
            <a:r>
              <a:rPr lang="en-IE" dirty="0"/>
              <a:t>Deadlock on File Requests</a:t>
            </a:r>
          </a:p>
        </p:txBody>
      </p:sp>
      <p:sp>
        <p:nvSpPr>
          <p:cNvPr id="16" name="Oval 15"/>
          <p:cNvSpPr/>
          <p:nvPr/>
        </p:nvSpPr>
        <p:spPr>
          <a:xfrm>
            <a:off x="6732416" y="2853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B</a:t>
            </a:r>
          </a:p>
        </p:txBody>
      </p:sp>
      <p:sp>
        <p:nvSpPr>
          <p:cNvPr id="17" name="Folded Corner 16"/>
          <p:cNvSpPr/>
          <p:nvPr/>
        </p:nvSpPr>
        <p:spPr>
          <a:xfrm>
            <a:off x="409493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1</a:t>
            </a:r>
            <a:endParaRPr lang="en-IE" b="1" dirty="0">
              <a:solidFill>
                <a:schemeClr val="tx1"/>
              </a:solidFill>
            </a:endParaRPr>
          </a:p>
        </p:txBody>
      </p:sp>
      <p:sp>
        <p:nvSpPr>
          <p:cNvPr id="18" name="Folded Corner 17"/>
          <p:cNvSpPr/>
          <p:nvPr/>
        </p:nvSpPr>
        <p:spPr>
          <a:xfrm>
            <a:off x="4061379" y="4437112"/>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2</a:t>
            </a:r>
            <a:endParaRPr lang="en-IE" b="1" dirty="0">
              <a:solidFill>
                <a:schemeClr val="tx1"/>
              </a:solidFill>
            </a:endParaRPr>
          </a:p>
        </p:txBody>
      </p:sp>
      <p:cxnSp>
        <p:nvCxnSpPr>
          <p:cNvPr id="19" name="Straight Arrow Connector 18"/>
          <p:cNvCxnSpPr>
            <a:stCxn id="16" idx="3"/>
            <a:endCxn id="18" idx="3"/>
          </p:cNvCxnSpPr>
          <p:nvPr/>
        </p:nvCxnSpPr>
        <p:spPr>
          <a:xfrm flipH="1">
            <a:off x="5501715" y="4205141"/>
            <a:ext cx="1462672" cy="9160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17" idx="3"/>
          </p:cNvCxnSpPr>
          <p:nvPr/>
        </p:nvCxnSpPr>
        <p:spPr>
          <a:xfrm flipH="1" flipV="1">
            <a:off x="5535272" y="2169036"/>
            <a:ext cx="1429115" cy="916047"/>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611661" y="2169036"/>
            <a:ext cx="1483275" cy="9160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11661" y="4205141"/>
            <a:ext cx="1449718" cy="916047"/>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808" y="4221088"/>
            <a:ext cx="841065" cy="841065"/>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4005064"/>
            <a:ext cx="1368152" cy="1539171"/>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661" y="1857473"/>
            <a:ext cx="1368152" cy="1539171"/>
          </a:xfrm>
          <a:prstGeom prst="rect">
            <a:avLst/>
          </a:prstGeom>
        </p:spPr>
      </p:pic>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2671" y="2244018"/>
            <a:ext cx="841065" cy="841065"/>
          </a:xfrm>
          <a:prstGeom prst="rect">
            <a:avLst/>
          </a:prstGeom>
        </p:spPr>
      </p:pic>
      <p:sp>
        <p:nvSpPr>
          <p:cNvPr id="28" name="Oval 27"/>
          <p:cNvSpPr/>
          <p:nvPr/>
        </p:nvSpPr>
        <p:spPr>
          <a:xfrm>
            <a:off x="1259632" y="2853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A</a:t>
            </a:r>
          </a:p>
        </p:txBody>
      </p:sp>
    </p:spTree>
    <p:extLst>
      <p:ext uri="{BB962C8B-B14F-4D97-AF65-F5344CB8AC3E}">
        <p14:creationId xmlns:p14="http://schemas.microsoft.com/office/powerpoint/2010/main" val="10863240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Only occurs because a process is allowed to lock a resource for the duration of its execution.</a:t>
            </a:r>
          </a:p>
        </p:txBody>
      </p:sp>
      <p:sp>
        <p:nvSpPr>
          <p:cNvPr id="3" name="Title 2"/>
          <p:cNvSpPr>
            <a:spLocks noGrp="1"/>
          </p:cNvSpPr>
          <p:nvPr>
            <p:ph type="title"/>
          </p:nvPr>
        </p:nvSpPr>
        <p:spPr/>
        <p:txBody>
          <a:bodyPr/>
          <a:lstStyle/>
          <a:p>
            <a:pPr marL="624078" indent="-514350"/>
            <a:r>
              <a:rPr lang="en-IE" dirty="0"/>
              <a:t>Deadlock on File Requests</a:t>
            </a:r>
          </a:p>
        </p:txBody>
      </p:sp>
    </p:spTree>
    <p:extLst>
      <p:ext uri="{BB962C8B-B14F-4D97-AF65-F5344CB8AC3E}">
        <p14:creationId xmlns:p14="http://schemas.microsoft.com/office/powerpoint/2010/main" val="1435023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Similar</a:t>
            </a:r>
          </a:p>
          <a:p>
            <a:endParaRPr lang="en-IE" dirty="0"/>
          </a:p>
        </p:txBody>
      </p:sp>
      <p:sp>
        <p:nvSpPr>
          <p:cNvPr id="3" name="Title 2"/>
          <p:cNvSpPr>
            <a:spLocks noGrp="1"/>
          </p:cNvSpPr>
          <p:nvPr>
            <p:ph type="title"/>
          </p:nvPr>
        </p:nvSpPr>
        <p:spPr/>
        <p:txBody>
          <a:bodyPr/>
          <a:lstStyle/>
          <a:p>
            <a:pPr marL="624078" indent="-514350"/>
            <a:r>
              <a:rPr lang="en-IE" dirty="0"/>
              <a:t>Deadlock in Databases</a:t>
            </a:r>
          </a:p>
        </p:txBody>
      </p:sp>
      <p:sp>
        <p:nvSpPr>
          <p:cNvPr id="16" name="Oval 15"/>
          <p:cNvSpPr/>
          <p:nvPr/>
        </p:nvSpPr>
        <p:spPr>
          <a:xfrm>
            <a:off x="6732416" y="2853112"/>
            <a:ext cx="2232072"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Transaction</a:t>
            </a:r>
          </a:p>
          <a:p>
            <a:pPr algn="ctr"/>
            <a:r>
              <a:rPr lang="en-IE" b="1" dirty="0"/>
              <a:t>B</a:t>
            </a:r>
          </a:p>
        </p:txBody>
      </p:sp>
      <p:sp>
        <p:nvSpPr>
          <p:cNvPr id="17" name="Folded Corner 16"/>
          <p:cNvSpPr/>
          <p:nvPr/>
        </p:nvSpPr>
        <p:spPr>
          <a:xfrm>
            <a:off x="409493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2400" b="1" dirty="0">
              <a:solidFill>
                <a:schemeClr val="tx1"/>
              </a:solidFill>
            </a:endParaRPr>
          </a:p>
          <a:p>
            <a:pPr algn="ctr"/>
            <a:r>
              <a:rPr lang="en-IE" sz="2400" b="1" dirty="0">
                <a:solidFill>
                  <a:schemeClr val="tx1"/>
                </a:solidFill>
              </a:rPr>
              <a:t>Record 1</a:t>
            </a:r>
            <a:endParaRPr lang="en-IE" b="1" dirty="0">
              <a:solidFill>
                <a:schemeClr val="tx1"/>
              </a:solidFill>
            </a:endParaRPr>
          </a:p>
        </p:txBody>
      </p:sp>
      <p:sp>
        <p:nvSpPr>
          <p:cNvPr id="18" name="Folded Corner 17"/>
          <p:cNvSpPr/>
          <p:nvPr/>
        </p:nvSpPr>
        <p:spPr>
          <a:xfrm>
            <a:off x="4061379" y="4437112"/>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2400" b="1" dirty="0">
              <a:solidFill>
                <a:schemeClr val="tx1"/>
              </a:solidFill>
            </a:endParaRPr>
          </a:p>
          <a:p>
            <a:pPr algn="ctr"/>
            <a:r>
              <a:rPr lang="en-IE" sz="2400" b="1" dirty="0">
                <a:solidFill>
                  <a:schemeClr val="tx1"/>
                </a:solidFill>
              </a:rPr>
              <a:t>Record 2</a:t>
            </a:r>
            <a:endParaRPr lang="en-IE" b="1" dirty="0">
              <a:solidFill>
                <a:schemeClr val="tx1"/>
              </a:solidFill>
            </a:endParaRPr>
          </a:p>
        </p:txBody>
      </p:sp>
      <p:cxnSp>
        <p:nvCxnSpPr>
          <p:cNvPr id="19" name="Straight Arrow Connector 18"/>
          <p:cNvCxnSpPr>
            <a:stCxn id="16" idx="3"/>
            <a:endCxn id="18" idx="3"/>
          </p:cNvCxnSpPr>
          <p:nvPr/>
        </p:nvCxnSpPr>
        <p:spPr>
          <a:xfrm flipH="1">
            <a:off x="5501715" y="4205141"/>
            <a:ext cx="1557580" cy="9160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17" idx="3"/>
          </p:cNvCxnSpPr>
          <p:nvPr/>
        </p:nvCxnSpPr>
        <p:spPr>
          <a:xfrm flipH="1" flipV="1">
            <a:off x="5535272" y="2169036"/>
            <a:ext cx="1524023" cy="916047"/>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83568" y="2853112"/>
            <a:ext cx="2160064"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Transaction</a:t>
            </a:r>
          </a:p>
          <a:p>
            <a:pPr algn="ctr"/>
            <a:r>
              <a:rPr lang="en-IE" b="1" dirty="0"/>
              <a:t>A</a:t>
            </a:r>
          </a:p>
        </p:txBody>
      </p:sp>
      <p:cxnSp>
        <p:nvCxnSpPr>
          <p:cNvPr id="22" name="Straight Arrow Connector 21"/>
          <p:cNvCxnSpPr>
            <a:stCxn id="21" idx="7"/>
          </p:cNvCxnSpPr>
          <p:nvPr/>
        </p:nvCxnSpPr>
        <p:spPr>
          <a:xfrm flipV="1">
            <a:off x="2527298" y="2169037"/>
            <a:ext cx="1567638" cy="916046"/>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5"/>
          </p:cNvCxnSpPr>
          <p:nvPr/>
        </p:nvCxnSpPr>
        <p:spPr>
          <a:xfrm>
            <a:off x="2527298" y="4205141"/>
            <a:ext cx="1534081" cy="916047"/>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808" y="4221088"/>
            <a:ext cx="841065" cy="841065"/>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4005064"/>
            <a:ext cx="1368152" cy="1539171"/>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661" y="1857473"/>
            <a:ext cx="1368152" cy="1539171"/>
          </a:xfrm>
          <a:prstGeom prst="rect">
            <a:avLst/>
          </a:prstGeom>
        </p:spPr>
      </p:pic>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2671" y="2244018"/>
            <a:ext cx="841065" cy="841065"/>
          </a:xfrm>
          <a:prstGeom prst="rect">
            <a:avLst/>
          </a:prstGeom>
        </p:spPr>
      </p:pic>
    </p:spTree>
    <p:extLst>
      <p:ext uri="{BB962C8B-B14F-4D97-AF65-F5344CB8AC3E}">
        <p14:creationId xmlns:p14="http://schemas.microsoft.com/office/powerpoint/2010/main" val="151824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624078" indent="-514350"/>
            <a:r>
              <a:rPr lang="en-IE" dirty="0"/>
              <a:t>Deadlock in Databases</a:t>
            </a:r>
          </a:p>
        </p:txBody>
      </p:sp>
      <p:sp>
        <p:nvSpPr>
          <p:cNvPr id="17" name="Text Box 4"/>
          <p:cNvSpPr txBox="1">
            <a:spLocks noChangeArrowheads="1"/>
          </p:cNvSpPr>
          <p:nvPr/>
        </p:nvSpPr>
        <p:spPr bwMode="auto">
          <a:xfrm>
            <a:off x="395535" y="2009800"/>
            <a:ext cx="4105027"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dirty="0">
                <a:latin typeface="Courier New" panose="02070309020205020404" pitchFamily="49" charset="0"/>
                <a:cs typeface="Courier New" panose="02070309020205020404" pitchFamily="49" charset="0"/>
              </a:rPr>
              <a:t>Begin transaction TA:</a:t>
            </a:r>
          </a:p>
          <a:p>
            <a:pPr>
              <a:spcBef>
                <a:spcPct val="50000"/>
              </a:spcBef>
            </a:pPr>
            <a:r>
              <a:rPr lang="en-GB" altLang="en-US" dirty="0">
                <a:latin typeface="Courier New" panose="02070309020205020404" pitchFamily="49" charset="0"/>
                <a:cs typeface="Courier New" panose="02070309020205020404" pitchFamily="49" charset="0"/>
              </a:rPr>
              <a:t>read balance1 [ 100 ]</a:t>
            </a:r>
          </a:p>
          <a:p>
            <a:pPr>
              <a:spcBef>
                <a:spcPct val="50000"/>
              </a:spcBef>
            </a:pPr>
            <a:r>
              <a:rPr lang="en-GB" altLang="en-US" dirty="0">
                <a:latin typeface="Courier New" panose="02070309020205020404" pitchFamily="49" charset="0"/>
                <a:cs typeface="Courier New" panose="02070309020205020404" pitchFamily="49" charset="0"/>
              </a:rPr>
              <a:t>balance1 = balance1 - 100 </a:t>
            </a:r>
          </a:p>
          <a:p>
            <a:pPr>
              <a:spcBef>
                <a:spcPct val="50000"/>
              </a:spcBef>
            </a:pPr>
            <a:r>
              <a:rPr lang="en-GB" altLang="en-US" dirty="0">
                <a:latin typeface="Courier New" panose="02070309020205020404" pitchFamily="49" charset="0"/>
                <a:cs typeface="Courier New" panose="02070309020205020404" pitchFamily="49" charset="0"/>
              </a:rPr>
              <a:t>if balance &lt; 0</a:t>
            </a:r>
          </a:p>
          <a:p>
            <a:pPr>
              <a:spcBef>
                <a:spcPct val="50000"/>
              </a:spcBef>
            </a:pPr>
            <a:r>
              <a:rPr lang="en-GB" altLang="en-US" dirty="0">
                <a:latin typeface="Courier New" panose="02070309020205020404" pitchFamily="49" charset="0"/>
                <a:cs typeface="Courier New" panose="02070309020205020404" pitchFamily="49" charset="0"/>
              </a:rPr>
              <a:t> print “insufficient funds”</a:t>
            </a:r>
          </a:p>
          <a:p>
            <a:pPr>
              <a:spcBef>
                <a:spcPct val="50000"/>
              </a:spcBef>
            </a:pPr>
            <a:r>
              <a:rPr lang="en-GB" altLang="en-US" dirty="0">
                <a:latin typeface="Courier New" panose="02070309020205020404" pitchFamily="49" charset="0"/>
                <a:cs typeface="Courier New" panose="02070309020205020404" pitchFamily="49" charset="0"/>
              </a:rPr>
              <a:t>	abort T1</a:t>
            </a:r>
          </a:p>
          <a:p>
            <a:pPr>
              <a:spcBef>
                <a:spcPct val="50000"/>
              </a:spcBef>
            </a:pPr>
            <a:r>
              <a:rPr lang="en-GB" altLang="en-US" dirty="0">
                <a:latin typeface="Courier New" panose="02070309020205020404" pitchFamily="49" charset="0"/>
                <a:cs typeface="Courier New" panose="02070309020205020404" pitchFamily="49" charset="0"/>
              </a:rPr>
              <a:t>end</a:t>
            </a:r>
          </a:p>
          <a:p>
            <a:pPr>
              <a:spcBef>
                <a:spcPct val="50000"/>
              </a:spcBef>
            </a:pPr>
            <a:r>
              <a:rPr lang="en-GB" altLang="en-US" dirty="0">
                <a:latin typeface="Courier New" panose="02070309020205020404" pitchFamily="49" charset="0"/>
                <a:cs typeface="Courier New" panose="02070309020205020404" pitchFamily="49" charset="0"/>
              </a:rPr>
              <a:t>write balance1 [ 0 ]</a:t>
            </a:r>
          </a:p>
          <a:p>
            <a:pPr>
              <a:spcBef>
                <a:spcPct val="50000"/>
              </a:spcBef>
            </a:pPr>
            <a:r>
              <a:rPr lang="en-GB" altLang="en-US" dirty="0">
                <a:latin typeface="Courier New" panose="02070309020205020404" pitchFamily="49" charset="0"/>
                <a:cs typeface="Courier New" panose="02070309020205020404" pitchFamily="49" charset="0"/>
              </a:rPr>
              <a:t>read balance2 [ 100 ]</a:t>
            </a:r>
          </a:p>
          <a:p>
            <a:pPr>
              <a:spcBef>
                <a:spcPct val="50000"/>
              </a:spcBef>
            </a:pPr>
            <a:endParaRPr lang="en-GB" altLang="en-US" sz="2800" dirty="0">
              <a:latin typeface="Courier New" panose="02070309020205020404" pitchFamily="49" charset="0"/>
              <a:cs typeface="Courier New" panose="02070309020205020404" pitchFamily="49" charset="0"/>
            </a:endParaRPr>
          </a:p>
        </p:txBody>
      </p:sp>
      <p:sp>
        <p:nvSpPr>
          <p:cNvPr id="20" name="Rectangle 7"/>
          <p:cNvSpPr>
            <a:spLocks noChangeArrowheads="1"/>
          </p:cNvSpPr>
          <p:nvPr/>
        </p:nvSpPr>
        <p:spPr bwMode="auto">
          <a:xfrm>
            <a:off x="395288" y="1933600"/>
            <a:ext cx="3816350" cy="41596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3342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624078" indent="-514350"/>
            <a:r>
              <a:rPr lang="en-IE" dirty="0"/>
              <a:t>Deadlock in Databases</a:t>
            </a:r>
          </a:p>
        </p:txBody>
      </p:sp>
      <p:sp>
        <p:nvSpPr>
          <p:cNvPr id="17" name="Text Box 4"/>
          <p:cNvSpPr txBox="1">
            <a:spLocks noChangeArrowheads="1"/>
          </p:cNvSpPr>
          <p:nvPr/>
        </p:nvSpPr>
        <p:spPr bwMode="auto">
          <a:xfrm>
            <a:off x="395535" y="2009800"/>
            <a:ext cx="4105027"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dirty="0">
                <a:latin typeface="Courier New" panose="02070309020205020404" pitchFamily="49" charset="0"/>
                <a:cs typeface="Courier New" panose="02070309020205020404" pitchFamily="49" charset="0"/>
              </a:rPr>
              <a:t>Begin transaction TA:</a:t>
            </a:r>
          </a:p>
          <a:p>
            <a:pPr>
              <a:spcBef>
                <a:spcPct val="50000"/>
              </a:spcBef>
            </a:pPr>
            <a:r>
              <a:rPr lang="en-GB" altLang="en-US" dirty="0">
                <a:latin typeface="Courier New" panose="02070309020205020404" pitchFamily="49" charset="0"/>
                <a:cs typeface="Courier New" panose="02070309020205020404" pitchFamily="49" charset="0"/>
              </a:rPr>
              <a:t>read balance1 [ 100 ]</a:t>
            </a:r>
          </a:p>
          <a:p>
            <a:pPr>
              <a:spcBef>
                <a:spcPct val="50000"/>
              </a:spcBef>
            </a:pPr>
            <a:r>
              <a:rPr lang="en-GB" altLang="en-US" dirty="0">
                <a:latin typeface="Courier New" panose="02070309020205020404" pitchFamily="49" charset="0"/>
                <a:cs typeface="Courier New" panose="02070309020205020404" pitchFamily="49" charset="0"/>
              </a:rPr>
              <a:t>balance1 = balance1 - 100 </a:t>
            </a:r>
          </a:p>
          <a:p>
            <a:pPr>
              <a:spcBef>
                <a:spcPct val="50000"/>
              </a:spcBef>
            </a:pPr>
            <a:r>
              <a:rPr lang="en-GB" altLang="en-US" dirty="0">
                <a:latin typeface="Courier New" panose="02070309020205020404" pitchFamily="49" charset="0"/>
                <a:cs typeface="Courier New" panose="02070309020205020404" pitchFamily="49" charset="0"/>
              </a:rPr>
              <a:t>if balance &lt; 0</a:t>
            </a:r>
          </a:p>
          <a:p>
            <a:pPr>
              <a:spcBef>
                <a:spcPct val="50000"/>
              </a:spcBef>
            </a:pPr>
            <a:r>
              <a:rPr lang="en-GB" altLang="en-US" dirty="0">
                <a:latin typeface="Courier New" panose="02070309020205020404" pitchFamily="49" charset="0"/>
                <a:cs typeface="Courier New" panose="02070309020205020404" pitchFamily="49" charset="0"/>
              </a:rPr>
              <a:t> print “insufficient funds”</a:t>
            </a:r>
          </a:p>
          <a:p>
            <a:pPr>
              <a:spcBef>
                <a:spcPct val="50000"/>
              </a:spcBef>
            </a:pPr>
            <a:r>
              <a:rPr lang="en-GB" altLang="en-US" dirty="0">
                <a:latin typeface="Courier New" panose="02070309020205020404" pitchFamily="49" charset="0"/>
                <a:cs typeface="Courier New" panose="02070309020205020404" pitchFamily="49" charset="0"/>
              </a:rPr>
              <a:t>	abort T1</a:t>
            </a:r>
          </a:p>
          <a:p>
            <a:pPr>
              <a:spcBef>
                <a:spcPct val="50000"/>
              </a:spcBef>
            </a:pPr>
            <a:r>
              <a:rPr lang="en-GB" altLang="en-US" dirty="0">
                <a:latin typeface="Courier New" panose="02070309020205020404" pitchFamily="49" charset="0"/>
                <a:cs typeface="Courier New" panose="02070309020205020404" pitchFamily="49" charset="0"/>
              </a:rPr>
              <a:t>end</a:t>
            </a:r>
          </a:p>
          <a:p>
            <a:pPr>
              <a:spcBef>
                <a:spcPct val="50000"/>
              </a:spcBef>
            </a:pPr>
            <a:r>
              <a:rPr lang="en-GB" altLang="en-US" dirty="0">
                <a:latin typeface="Courier New" panose="02070309020205020404" pitchFamily="49" charset="0"/>
                <a:cs typeface="Courier New" panose="02070309020205020404" pitchFamily="49" charset="0"/>
              </a:rPr>
              <a:t>write balance1 [ 0 ]</a:t>
            </a:r>
          </a:p>
          <a:p>
            <a:pPr>
              <a:spcBef>
                <a:spcPct val="50000"/>
              </a:spcBef>
            </a:pPr>
            <a:r>
              <a:rPr lang="en-GB" altLang="en-US" dirty="0">
                <a:latin typeface="Courier New" panose="02070309020205020404" pitchFamily="49" charset="0"/>
                <a:cs typeface="Courier New" panose="02070309020205020404" pitchFamily="49" charset="0"/>
              </a:rPr>
              <a:t>read balance2 [ 100 ]</a:t>
            </a:r>
          </a:p>
          <a:p>
            <a:pPr>
              <a:spcBef>
                <a:spcPct val="50000"/>
              </a:spcBef>
            </a:pPr>
            <a:endParaRPr lang="en-GB" altLang="en-US" sz="2800" dirty="0">
              <a:latin typeface="Courier New" panose="02070309020205020404" pitchFamily="49" charset="0"/>
              <a:cs typeface="Courier New" panose="02070309020205020404" pitchFamily="49" charset="0"/>
            </a:endParaRPr>
          </a:p>
        </p:txBody>
      </p:sp>
      <p:sp>
        <p:nvSpPr>
          <p:cNvPr id="20" name="Rectangle 7"/>
          <p:cNvSpPr>
            <a:spLocks noChangeArrowheads="1"/>
          </p:cNvSpPr>
          <p:nvPr/>
        </p:nvSpPr>
        <p:spPr bwMode="auto">
          <a:xfrm>
            <a:off x="395288" y="1933600"/>
            <a:ext cx="3816350" cy="41596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latin typeface="Courier New" panose="02070309020205020404" pitchFamily="49" charset="0"/>
              <a:cs typeface="Courier New" panose="02070309020205020404" pitchFamily="49" charset="0"/>
            </a:endParaRPr>
          </a:p>
        </p:txBody>
      </p:sp>
      <p:sp>
        <p:nvSpPr>
          <p:cNvPr id="21" name="Rectangle 8"/>
          <p:cNvSpPr>
            <a:spLocks noChangeArrowheads="1"/>
          </p:cNvSpPr>
          <p:nvPr/>
        </p:nvSpPr>
        <p:spPr bwMode="auto">
          <a:xfrm>
            <a:off x="4500563" y="1933600"/>
            <a:ext cx="3816350" cy="41596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latin typeface="Courier New" panose="02070309020205020404" pitchFamily="49" charset="0"/>
              <a:cs typeface="Courier New" panose="02070309020205020404" pitchFamily="49" charset="0"/>
            </a:endParaRPr>
          </a:p>
        </p:txBody>
      </p:sp>
      <p:sp>
        <p:nvSpPr>
          <p:cNvPr id="22" name="Text Box 4"/>
          <p:cNvSpPr txBox="1">
            <a:spLocks noChangeArrowheads="1"/>
          </p:cNvSpPr>
          <p:nvPr/>
        </p:nvSpPr>
        <p:spPr bwMode="auto">
          <a:xfrm>
            <a:off x="4499992" y="1988840"/>
            <a:ext cx="4105027"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dirty="0">
                <a:latin typeface="Courier New" panose="02070309020205020404" pitchFamily="49" charset="0"/>
                <a:cs typeface="Courier New" panose="02070309020205020404" pitchFamily="49" charset="0"/>
              </a:rPr>
              <a:t>Begin transaction TB:</a:t>
            </a:r>
          </a:p>
          <a:p>
            <a:pPr>
              <a:spcBef>
                <a:spcPct val="50000"/>
              </a:spcBef>
            </a:pPr>
            <a:r>
              <a:rPr lang="en-GB" altLang="en-US" dirty="0">
                <a:latin typeface="Courier New" panose="02070309020205020404" pitchFamily="49" charset="0"/>
                <a:cs typeface="Courier New" panose="02070309020205020404" pitchFamily="49" charset="0"/>
              </a:rPr>
              <a:t>read balance2 [ 100 ]</a:t>
            </a:r>
          </a:p>
          <a:p>
            <a:pPr>
              <a:spcBef>
                <a:spcPct val="50000"/>
              </a:spcBef>
            </a:pPr>
            <a:r>
              <a:rPr lang="en-GB" altLang="en-US" dirty="0">
                <a:latin typeface="Courier New" panose="02070309020205020404" pitchFamily="49" charset="0"/>
                <a:cs typeface="Courier New" panose="02070309020205020404" pitchFamily="49" charset="0"/>
              </a:rPr>
              <a:t>balance2 = balance2 - 100 </a:t>
            </a:r>
          </a:p>
          <a:p>
            <a:pPr>
              <a:spcBef>
                <a:spcPct val="50000"/>
              </a:spcBef>
            </a:pPr>
            <a:r>
              <a:rPr lang="en-GB" altLang="en-US" dirty="0">
                <a:latin typeface="Courier New" panose="02070309020205020404" pitchFamily="49" charset="0"/>
                <a:cs typeface="Courier New" panose="02070309020205020404" pitchFamily="49" charset="0"/>
              </a:rPr>
              <a:t>if balance &lt; 0</a:t>
            </a:r>
          </a:p>
          <a:p>
            <a:pPr>
              <a:spcBef>
                <a:spcPct val="50000"/>
              </a:spcBef>
            </a:pPr>
            <a:r>
              <a:rPr lang="en-GB" altLang="en-US" dirty="0">
                <a:latin typeface="Courier New" panose="02070309020205020404" pitchFamily="49" charset="0"/>
                <a:cs typeface="Courier New" panose="02070309020205020404" pitchFamily="49" charset="0"/>
              </a:rPr>
              <a:t> print “insufficient funds”</a:t>
            </a:r>
          </a:p>
          <a:p>
            <a:pPr>
              <a:spcBef>
                <a:spcPct val="50000"/>
              </a:spcBef>
            </a:pPr>
            <a:r>
              <a:rPr lang="en-GB" altLang="en-US" dirty="0">
                <a:latin typeface="Courier New" panose="02070309020205020404" pitchFamily="49" charset="0"/>
                <a:cs typeface="Courier New" panose="02070309020205020404" pitchFamily="49" charset="0"/>
              </a:rPr>
              <a:t>	abort T2</a:t>
            </a:r>
          </a:p>
          <a:p>
            <a:pPr>
              <a:spcBef>
                <a:spcPct val="50000"/>
              </a:spcBef>
            </a:pPr>
            <a:r>
              <a:rPr lang="en-GB" altLang="en-US" dirty="0">
                <a:latin typeface="Courier New" panose="02070309020205020404" pitchFamily="49" charset="0"/>
                <a:cs typeface="Courier New" panose="02070309020205020404" pitchFamily="49" charset="0"/>
              </a:rPr>
              <a:t>end</a:t>
            </a:r>
          </a:p>
          <a:p>
            <a:pPr>
              <a:spcBef>
                <a:spcPct val="50000"/>
              </a:spcBef>
            </a:pPr>
            <a:r>
              <a:rPr lang="en-GB" altLang="en-US" dirty="0">
                <a:latin typeface="Courier New" panose="02070309020205020404" pitchFamily="49" charset="0"/>
                <a:cs typeface="Courier New" panose="02070309020205020404" pitchFamily="49" charset="0"/>
              </a:rPr>
              <a:t>write balance2 [ 0 ]</a:t>
            </a:r>
          </a:p>
          <a:p>
            <a:pPr>
              <a:spcBef>
                <a:spcPct val="50000"/>
              </a:spcBef>
            </a:pPr>
            <a:r>
              <a:rPr lang="en-GB" altLang="en-US" dirty="0">
                <a:latin typeface="Courier New" panose="02070309020205020404" pitchFamily="49" charset="0"/>
                <a:cs typeface="Courier New" panose="02070309020205020404" pitchFamily="49" charset="0"/>
              </a:rPr>
              <a:t>read balance1 [ 100 ]</a:t>
            </a:r>
          </a:p>
          <a:p>
            <a:pPr>
              <a:spcBef>
                <a:spcPct val="50000"/>
              </a:spcBef>
            </a:pPr>
            <a:endParaRPr lang="en-GB"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387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MINIMIZE RESPONSE TIME</a:t>
            </a:r>
          </a:p>
          <a:p>
            <a:endParaRPr lang="en-IE" dirty="0"/>
          </a:p>
          <a:p>
            <a:r>
              <a:rPr lang="en-IE" dirty="0"/>
              <a:t>Ensure that interactive requests are dealt with as quickly as possible.</a:t>
            </a:r>
          </a:p>
          <a:p>
            <a:endParaRPr lang="en-IE" dirty="0"/>
          </a:p>
          <a:p>
            <a:r>
              <a:rPr lang="en-IE" dirty="0"/>
              <a:t>This could be achieved by scheduling just with a lot of I/O jobs first, and leave the computational jobs for later.</a:t>
            </a:r>
          </a:p>
          <a:p>
            <a:pPr lvl="2"/>
            <a:endParaRPr lang="en-IE" dirty="0"/>
          </a:p>
          <a:p>
            <a:pPr lvl="2"/>
            <a:endParaRPr lang="en-IE" dirty="0"/>
          </a:p>
        </p:txBody>
      </p:sp>
      <p:sp>
        <p:nvSpPr>
          <p:cNvPr id="3" name="Title 2"/>
          <p:cNvSpPr>
            <a:spLocks noGrp="1"/>
          </p:cNvSpPr>
          <p:nvPr>
            <p:ph type="title"/>
          </p:nvPr>
        </p:nvSpPr>
        <p:spPr/>
        <p:txBody>
          <a:bodyPr/>
          <a:lstStyle/>
          <a:p>
            <a:r>
              <a:rPr lang="en-IE" dirty="0"/>
              <a:t>Process Scheduling Policies</a:t>
            </a:r>
          </a:p>
        </p:txBody>
      </p:sp>
    </p:spTree>
    <p:extLst>
      <p:ext uri="{BB962C8B-B14F-4D97-AF65-F5344CB8AC3E}">
        <p14:creationId xmlns:p14="http://schemas.microsoft.com/office/powerpoint/2010/main" val="18189678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0" y="2420888"/>
            <a:ext cx="3168353"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Text Box 4"/>
          <p:cNvSpPr txBox="1">
            <a:spLocks noChangeArrowheads="1"/>
          </p:cNvSpPr>
          <p:nvPr/>
        </p:nvSpPr>
        <p:spPr bwMode="auto">
          <a:xfrm>
            <a:off x="4499992" y="1988840"/>
            <a:ext cx="4105027"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dirty="0">
                <a:latin typeface="Courier New" panose="02070309020205020404" pitchFamily="49" charset="0"/>
                <a:cs typeface="Courier New" panose="02070309020205020404" pitchFamily="49" charset="0"/>
              </a:rPr>
              <a:t>Begin transaction TB:</a:t>
            </a:r>
          </a:p>
          <a:p>
            <a:pPr>
              <a:spcBef>
                <a:spcPct val="50000"/>
              </a:spcBef>
            </a:pPr>
            <a:r>
              <a:rPr lang="en-GB" altLang="en-US" dirty="0">
                <a:latin typeface="Courier New" panose="02070309020205020404" pitchFamily="49" charset="0"/>
                <a:cs typeface="Courier New" panose="02070309020205020404" pitchFamily="49" charset="0"/>
              </a:rPr>
              <a:t>read balance2 [ 100 ]</a:t>
            </a:r>
          </a:p>
          <a:p>
            <a:pPr>
              <a:spcBef>
                <a:spcPct val="50000"/>
              </a:spcBef>
            </a:pPr>
            <a:r>
              <a:rPr lang="en-GB" altLang="en-US" dirty="0">
                <a:latin typeface="Courier New" panose="02070309020205020404" pitchFamily="49" charset="0"/>
                <a:cs typeface="Courier New" panose="02070309020205020404" pitchFamily="49" charset="0"/>
              </a:rPr>
              <a:t>balance2 = balance2 - 100 </a:t>
            </a:r>
          </a:p>
          <a:p>
            <a:pPr>
              <a:spcBef>
                <a:spcPct val="50000"/>
              </a:spcBef>
            </a:pPr>
            <a:r>
              <a:rPr lang="en-GB" altLang="en-US" dirty="0">
                <a:latin typeface="Courier New" panose="02070309020205020404" pitchFamily="49" charset="0"/>
                <a:cs typeface="Courier New" panose="02070309020205020404" pitchFamily="49" charset="0"/>
              </a:rPr>
              <a:t>if balance &lt; 0</a:t>
            </a:r>
          </a:p>
          <a:p>
            <a:pPr>
              <a:spcBef>
                <a:spcPct val="50000"/>
              </a:spcBef>
            </a:pPr>
            <a:r>
              <a:rPr lang="en-GB" altLang="en-US" dirty="0">
                <a:latin typeface="Courier New" panose="02070309020205020404" pitchFamily="49" charset="0"/>
                <a:cs typeface="Courier New" panose="02070309020205020404" pitchFamily="49" charset="0"/>
              </a:rPr>
              <a:t> print “insufficient funds”</a:t>
            </a:r>
          </a:p>
          <a:p>
            <a:pPr>
              <a:spcBef>
                <a:spcPct val="50000"/>
              </a:spcBef>
            </a:pPr>
            <a:r>
              <a:rPr lang="en-GB" altLang="en-US" dirty="0">
                <a:latin typeface="Courier New" panose="02070309020205020404" pitchFamily="49" charset="0"/>
                <a:cs typeface="Courier New" panose="02070309020205020404" pitchFamily="49" charset="0"/>
              </a:rPr>
              <a:t>	abort T2</a:t>
            </a:r>
          </a:p>
          <a:p>
            <a:pPr>
              <a:spcBef>
                <a:spcPct val="50000"/>
              </a:spcBef>
            </a:pPr>
            <a:r>
              <a:rPr lang="en-GB" altLang="en-US" dirty="0">
                <a:latin typeface="Courier New" panose="02070309020205020404" pitchFamily="49" charset="0"/>
                <a:cs typeface="Courier New" panose="02070309020205020404" pitchFamily="49" charset="0"/>
              </a:rPr>
              <a:t>end</a:t>
            </a:r>
          </a:p>
          <a:p>
            <a:pPr>
              <a:spcBef>
                <a:spcPct val="50000"/>
              </a:spcBef>
            </a:pPr>
            <a:r>
              <a:rPr lang="en-GB" altLang="en-US" dirty="0">
                <a:latin typeface="Courier New" panose="02070309020205020404" pitchFamily="49" charset="0"/>
                <a:cs typeface="Courier New" panose="02070309020205020404" pitchFamily="49" charset="0"/>
              </a:rPr>
              <a:t>write balance2 [ 0 ]</a:t>
            </a:r>
          </a:p>
          <a:p>
            <a:pPr>
              <a:spcBef>
                <a:spcPct val="50000"/>
              </a:spcBef>
            </a:pPr>
            <a:r>
              <a:rPr lang="en-GB" altLang="en-US" dirty="0">
                <a:latin typeface="Courier New" panose="02070309020205020404" pitchFamily="49" charset="0"/>
                <a:cs typeface="Courier New" panose="02070309020205020404" pitchFamily="49" charset="0"/>
              </a:rPr>
              <a:t>read balance1 [ 100 ]</a:t>
            </a:r>
          </a:p>
          <a:p>
            <a:pPr>
              <a:spcBef>
                <a:spcPct val="50000"/>
              </a:spcBef>
            </a:pPr>
            <a:endParaRPr lang="en-GB" altLang="en-US" sz="2800" dirty="0">
              <a:latin typeface="Courier New" panose="02070309020205020404" pitchFamily="49" charset="0"/>
              <a:cs typeface="Courier New" panose="02070309020205020404" pitchFamily="49" charset="0"/>
            </a:endParaRPr>
          </a:p>
        </p:txBody>
      </p:sp>
      <p:sp>
        <p:nvSpPr>
          <p:cNvPr id="7" name="Rectangle 6"/>
          <p:cNvSpPr/>
          <p:nvPr/>
        </p:nvSpPr>
        <p:spPr>
          <a:xfrm>
            <a:off x="467543" y="2420888"/>
            <a:ext cx="3168353"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Text Box 4"/>
          <p:cNvSpPr txBox="1">
            <a:spLocks noChangeArrowheads="1"/>
          </p:cNvSpPr>
          <p:nvPr/>
        </p:nvSpPr>
        <p:spPr bwMode="auto">
          <a:xfrm>
            <a:off x="395535" y="2009800"/>
            <a:ext cx="4105027"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dirty="0">
                <a:latin typeface="Courier New" panose="02070309020205020404" pitchFamily="49" charset="0"/>
                <a:cs typeface="Courier New" panose="02070309020205020404" pitchFamily="49" charset="0"/>
              </a:rPr>
              <a:t>Begin transaction TA:</a:t>
            </a:r>
          </a:p>
          <a:p>
            <a:pPr>
              <a:spcBef>
                <a:spcPct val="50000"/>
              </a:spcBef>
            </a:pPr>
            <a:r>
              <a:rPr lang="en-GB" altLang="en-US" dirty="0">
                <a:latin typeface="Courier New" panose="02070309020205020404" pitchFamily="49" charset="0"/>
                <a:cs typeface="Courier New" panose="02070309020205020404" pitchFamily="49" charset="0"/>
              </a:rPr>
              <a:t>read balance1 [ 100 ]</a:t>
            </a:r>
          </a:p>
          <a:p>
            <a:pPr>
              <a:spcBef>
                <a:spcPct val="50000"/>
              </a:spcBef>
            </a:pPr>
            <a:r>
              <a:rPr lang="en-GB" altLang="en-US" dirty="0">
                <a:latin typeface="Courier New" panose="02070309020205020404" pitchFamily="49" charset="0"/>
                <a:cs typeface="Courier New" panose="02070309020205020404" pitchFamily="49" charset="0"/>
              </a:rPr>
              <a:t>balance1 = balance1 - 100 </a:t>
            </a:r>
          </a:p>
          <a:p>
            <a:pPr>
              <a:spcBef>
                <a:spcPct val="50000"/>
              </a:spcBef>
            </a:pPr>
            <a:r>
              <a:rPr lang="en-GB" altLang="en-US" dirty="0">
                <a:latin typeface="Courier New" panose="02070309020205020404" pitchFamily="49" charset="0"/>
                <a:cs typeface="Courier New" panose="02070309020205020404" pitchFamily="49" charset="0"/>
              </a:rPr>
              <a:t>if balance &lt; 0</a:t>
            </a:r>
          </a:p>
          <a:p>
            <a:pPr>
              <a:spcBef>
                <a:spcPct val="50000"/>
              </a:spcBef>
            </a:pPr>
            <a:r>
              <a:rPr lang="en-GB" altLang="en-US" dirty="0">
                <a:latin typeface="Courier New" panose="02070309020205020404" pitchFamily="49" charset="0"/>
                <a:cs typeface="Courier New" panose="02070309020205020404" pitchFamily="49" charset="0"/>
              </a:rPr>
              <a:t> print “insufficient funds”</a:t>
            </a:r>
          </a:p>
          <a:p>
            <a:pPr>
              <a:spcBef>
                <a:spcPct val="50000"/>
              </a:spcBef>
            </a:pPr>
            <a:r>
              <a:rPr lang="en-GB" altLang="en-US" dirty="0">
                <a:latin typeface="Courier New" panose="02070309020205020404" pitchFamily="49" charset="0"/>
                <a:cs typeface="Courier New" panose="02070309020205020404" pitchFamily="49" charset="0"/>
              </a:rPr>
              <a:t>	abort T1</a:t>
            </a:r>
          </a:p>
          <a:p>
            <a:pPr>
              <a:spcBef>
                <a:spcPct val="50000"/>
              </a:spcBef>
            </a:pPr>
            <a:r>
              <a:rPr lang="en-GB" altLang="en-US" dirty="0">
                <a:latin typeface="Courier New" panose="02070309020205020404" pitchFamily="49" charset="0"/>
                <a:cs typeface="Courier New" panose="02070309020205020404" pitchFamily="49" charset="0"/>
              </a:rPr>
              <a:t>end</a:t>
            </a:r>
          </a:p>
          <a:p>
            <a:pPr>
              <a:spcBef>
                <a:spcPct val="50000"/>
              </a:spcBef>
            </a:pPr>
            <a:r>
              <a:rPr lang="en-GB" altLang="en-US" dirty="0">
                <a:latin typeface="Courier New" panose="02070309020205020404" pitchFamily="49" charset="0"/>
                <a:cs typeface="Courier New" panose="02070309020205020404" pitchFamily="49" charset="0"/>
              </a:rPr>
              <a:t>write balance1 [ 0 ]</a:t>
            </a:r>
          </a:p>
          <a:p>
            <a:pPr>
              <a:spcBef>
                <a:spcPct val="50000"/>
              </a:spcBef>
            </a:pPr>
            <a:r>
              <a:rPr lang="en-GB" altLang="en-US" dirty="0">
                <a:latin typeface="Courier New" panose="02070309020205020404" pitchFamily="49" charset="0"/>
                <a:cs typeface="Courier New" panose="02070309020205020404" pitchFamily="49" charset="0"/>
              </a:rPr>
              <a:t>read balance2 [ 100 ]</a:t>
            </a:r>
          </a:p>
          <a:p>
            <a:pPr>
              <a:spcBef>
                <a:spcPct val="50000"/>
              </a:spcBef>
            </a:pPr>
            <a:endParaRPr lang="en-GB" altLang="en-US" sz="28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pPr marL="624078" indent="-514350"/>
            <a:r>
              <a:rPr lang="en-IE" dirty="0"/>
              <a:t>Deadlock in Databases</a:t>
            </a:r>
          </a:p>
        </p:txBody>
      </p:sp>
      <p:sp>
        <p:nvSpPr>
          <p:cNvPr id="20" name="Rectangle 7"/>
          <p:cNvSpPr>
            <a:spLocks noChangeArrowheads="1"/>
          </p:cNvSpPr>
          <p:nvPr/>
        </p:nvSpPr>
        <p:spPr bwMode="auto">
          <a:xfrm>
            <a:off x="395288" y="1933600"/>
            <a:ext cx="3816350" cy="41596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latin typeface="Courier New" panose="02070309020205020404" pitchFamily="49" charset="0"/>
              <a:cs typeface="Courier New" panose="02070309020205020404" pitchFamily="49" charset="0"/>
            </a:endParaRPr>
          </a:p>
        </p:txBody>
      </p:sp>
      <p:sp>
        <p:nvSpPr>
          <p:cNvPr id="21" name="Rectangle 8"/>
          <p:cNvSpPr>
            <a:spLocks noChangeArrowheads="1"/>
          </p:cNvSpPr>
          <p:nvPr/>
        </p:nvSpPr>
        <p:spPr bwMode="auto">
          <a:xfrm>
            <a:off x="4500563" y="1933600"/>
            <a:ext cx="3816350" cy="41596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480121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1999" y="5301208"/>
            <a:ext cx="3168353"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4572000" y="2420888"/>
            <a:ext cx="3168353"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Text Box 4"/>
          <p:cNvSpPr txBox="1">
            <a:spLocks noChangeArrowheads="1"/>
          </p:cNvSpPr>
          <p:nvPr/>
        </p:nvSpPr>
        <p:spPr bwMode="auto">
          <a:xfrm>
            <a:off x="4499992" y="1988840"/>
            <a:ext cx="4105027"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dirty="0">
                <a:latin typeface="Courier New" panose="02070309020205020404" pitchFamily="49" charset="0"/>
                <a:cs typeface="Courier New" panose="02070309020205020404" pitchFamily="49" charset="0"/>
              </a:rPr>
              <a:t>Begin transaction TB:</a:t>
            </a:r>
          </a:p>
          <a:p>
            <a:pPr>
              <a:spcBef>
                <a:spcPct val="50000"/>
              </a:spcBef>
            </a:pPr>
            <a:r>
              <a:rPr lang="en-GB" altLang="en-US" dirty="0">
                <a:latin typeface="Courier New" panose="02070309020205020404" pitchFamily="49" charset="0"/>
                <a:cs typeface="Courier New" panose="02070309020205020404" pitchFamily="49" charset="0"/>
              </a:rPr>
              <a:t>read balance2 [ 100 ]</a:t>
            </a:r>
          </a:p>
          <a:p>
            <a:pPr>
              <a:spcBef>
                <a:spcPct val="50000"/>
              </a:spcBef>
            </a:pPr>
            <a:r>
              <a:rPr lang="en-GB" altLang="en-US" dirty="0">
                <a:latin typeface="Courier New" panose="02070309020205020404" pitchFamily="49" charset="0"/>
                <a:cs typeface="Courier New" panose="02070309020205020404" pitchFamily="49" charset="0"/>
              </a:rPr>
              <a:t>balance2 = balance2 - 100 </a:t>
            </a:r>
          </a:p>
          <a:p>
            <a:pPr>
              <a:spcBef>
                <a:spcPct val="50000"/>
              </a:spcBef>
            </a:pPr>
            <a:r>
              <a:rPr lang="en-GB" altLang="en-US" dirty="0">
                <a:latin typeface="Courier New" panose="02070309020205020404" pitchFamily="49" charset="0"/>
                <a:cs typeface="Courier New" panose="02070309020205020404" pitchFamily="49" charset="0"/>
              </a:rPr>
              <a:t>if balance &lt; 0</a:t>
            </a:r>
          </a:p>
          <a:p>
            <a:pPr>
              <a:spcBef>
                <a:spcPct val="50000"/>
              </a:spcBef>
            </a:pPr>
            <a:r>
              <a:rPr lang="en-GB" altLang="en-US" dirty="0">
                <a:latin typeface="Courier New" panose="02070309020205020404" pitchFamily="49" charset="0"/>
                <a:cs typeface="Courier New" panose="02070309020205020404" pitchFamily="49" charset="0"/>
              </a:rPr>
              <a:t> print “insufficient funds”</a:t>
            </a:r>
          </a:p>
          <a:p>
            <a:pPr>
              <a:spcBef>
                <a:spcPct val="50000"/>
              </a:spcBef>
            </a:pPr>
            <a:r>
              <a:rPr lang="en-GB" altLang="en-US" dirty="0">
                <a:latin typeface="Courier New" panose="02070309020205020404" pitchFamily="49" charset="0"/>
                <a:cs typeface="Courier New" panose="02070309020205020404" pitchFamily="49" charset="0"/>
              </a:rPr>
              <a:t>	abort T2</a:t>
            </a:r>
          </a:p>
          <a:p>
            <a:pPr>
              <a:spcBef>
                <a:spcPct val="50000"/>
              </a:spcBef>
            </a:pPr>
            <a:r>
              <a:rPr lang="en-GB" altLang="en-US" dirty="0">
                <a:latin typeface="Courier New" panose="02070309020205020404" pitchFamily="49" charset="0"/>
                <a:cs typeface="Courier New" panose="02070309020205020404" pitchFamily="49" charset="0"/>
              </a:rPr>
              <a:t>end</a:t>
            </a:r>
          </a:p>
          <a:p>
            <a:pPr>
              <a:spcBef>
                <a:spcPct val="50000"/>
              </a:spcBef>
            </a:pPr>
            <a:r>
              <a:rPr lang="en-GB" altLang="en-US" dirty="0">
                <a:latin typeface="Courier New" panose="02070309020205020404" pitchFamily="49" charset="0"/>
                <a:cs typeface="Courier New" panose="02070309020205020404" pitchFamily="49" charset="0"/>
              </a:rPr>
              <a:t>write balance2 [ 0 ]</a:t>
            </a:r>
          </a:p>
          <a:p>
            <a:pPr>
              <a:spcBef>
                <a:spcPct val="50000"/>
              </a:spcBef>
            </a:pPr>
            <a:r>
              <a:rPr lang="en-GB" altLang="en-US" dirty="0">
                <a:latin typeface="Courier New" panose="02070309020205020404" pitchFamily="49" charset="0"/>
                <a:cs typeface="Courier New" panose="02070309020205020404" pitchFamily="49" charset="0"/>
              </a:rPr>
              <a:t>read balance1 [ 100 ]</a:t>
            </a:r>
          </a:p>
          <a:p>
            <a:pPr>
              <a:spcBef>
                <a:spcPct val="50000"/>
              </a:spcBef>
            </a:pPr>
            <a:endParaRPr lang="en-GB" altLang="en-US" sz="2800" dirty="0">
              <a:latin typeface="Courier New" panose="02070309020205020404" pitchFamily="49" charset="0"/>
              <a:cs typeface="Courier New" panose="02070309020205020404" pitchFamily="49" charset="0"/>
            </a:endParaRPr>
          </a:p>
        </p:txBody>
      </p:sp>
      <p:sp>
        <p:nvSpPr>
          <p:cNvPr id="10" name="Rectangle 9"/>
          <p:cNvSpPr/>
          <p:nvPr/>
        </p:nvSpPr>
        <p:spPr>
          <a:xfrm>
            <a:off x="467543" y="2420888"/>
            <a:ext cx="3168353"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Rectangle 1"/>
          <p:cNvSpPr/>
          <p:nvPr/>
        </p:nvSpPr>
        <p:spPr>
          <a:xfrm>
            <a:off x="467543" y="5301208"/>
            <a:ext cx="3168353"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Title 2"/>
          <p:cNvSpPr>
            <a:spLocks noGrp="1"/>
          </p:cNvSpPr>
          <p:nvPr>
            <p:ph type="title"/>
          </p:nvPr>
        </p:nvSpPr>
        <p:spPr/>
        <p:txBody>
          <a:bodyPr/>
          <a:lstStyle/>
          <a:p>
            <a:pPr marL="624078" indent="-514350"/>
            <a:r>
              <a:rPr lang="en-IE" dirty="0"/>
              <a:t>Deadlock in Databases</a:t>
            </a:r>
          </a:p>
        </p:txBody>
      </p:sp>
      <p:sp>
        <p:nvSpPr>
          <p:cNvPr id="17" name="Text Box 4"/>
          <p:cNvSpPr txBox="1">
            <a:spLocks noChangeArrowheads="1"/>
          </p:cNvSpPr>
          <p:nvPr/>
        </p:nvSpPr>
        <p:spPr bwMode="auto">
          <a:xfrm>
            <a:off x="395535" y="2009800"/>
            <a:ext cx="4105027"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dirty="0">
                <a:latin typeface="Courier New" panose="02070309020205020404" pitchFamily="49" charset="0"/>
                <a:cs typeface="Courier New" panose="02070309020205020404" pitchFamily="49" charset="0"/>
              </a:rPr>
              <a:t>Begin transaction TA:</a:t>
            </a:r>
          </a:p>
          <a:p>
            <a:pPr>
              <a:spcBef>
                <a:spcPct val="50000"/>
              </a:spcBef>
            </a:pPr>
            <a:r>
              <a:rPr lang="en-GB" altLang="en-US" dirty="0">
                <a:latin typeface="Courier New" panose="02070309020205020404" pitchFamily="49" charset="0"/>
                <a:cs typeface="Courier New" panose="02070309020205020404" pitchFamily="49" charset="0"/>
              </a:rPr>
              <a:t>read balance1 [ 100 ]</a:t>
            </a:r>
          </a:p>
          <a:p>
            <a:pPr>
              <a:spcBef>
                <a:spcPct val="50000"/>
              </a:spcBef>
            </a:pPr>
            <a:r>
              <a:rPr lang="en-GB" altLang="en-US" dirty="0">
                <a:latin typeface="Courier New" panose="02070309020205020404" pitchFamily="49" charset="0"/>
                <a:cs typeface="Courier New" panose="02070309020205020404" pitchFamily="49" charset="0"/>
              </a:rPr>
              <a:t>balance1 = balance1 - 100 </a:t>
            </a:r>
          </a:p>
          <a:p>
            <a:pPr>
              <a:spcBef>
                <a:spcPct val="50000"/>
              </a:spcBef>
            </a:pPr>
            <a:r>
              <a:rPr lang="en-GB" altLang="en-US" dirty="0">
                <a:latin typeface="Courier New" panose="02070309020205020404" pitchFamily="49" charset="0"/>
                <a:cs typeface="Courier New" panose="02070309020205020404" pitchFamily="49" charset="0"/>
              </a:rPr>
              <a:t>if balance &lt; 0</a:t>
            </a:r>
          </a:p>
          <a:p>
            <a:pPr>
              <a:spcBef>
                <a:spcPct val="50000"/>
              </a:spcBef>
            </a:pPr>
            <a:r>
              <a:rPr lang="en-GB" altLang="en-US" dirty="0">
                <a:latin typeface="Courier New" panose="02070309020205020404" pitchFamily="49" charset="0"/>
                <a:cs typeface="Courier New" panose="02070309020205020404" pitchFamily="49" charset="0"/>
              </a:rPr>
              <a:t> print “insufficient funds”</a:t>
            </a:r>
          </a:p>
          <a:p>
            <a:pPr>
              <a:spcBef>
                <a:spcPct val="50000"/>
              </a:spcBef>
            </a:pPr>
            <a:r>
              <a:rPr lang="en-GB" altLang="en-US" dirty="0">
                <a:latin typeface="Courier New" panose="02070309020205020404" pitchFamily="49" charset="0"/>
                <a:cs typeface="Courier New" panose="02070309020205020404" pitchFamily="49" charset="0"/>
              </a:rPr>
              <a:t>	abort T1</a:t>
            </a:r>
          </a:p>
          <a:p>
            <a:pPr>
              <a:spcBef>
                <a:spcPct val="50000"/>
              </a:spcBef>
            </a:pPr>
            <a:r>
              <a:rPr lang="en-GB" altLang="en-US" dirty="0">
                <a:latin typeface="Courier New" panose="02070309020205020404" pitchFamily="49" charset="0"/>
                <a:cs typeface="Courier New" panose="02070309020205020404" pitchFamily="49" charset="0"/>
              </a:rPr>
              <a:t>end</a:t>
            </a:r>
          </a:p>
          <a:p>
            <a:pPr>
              <a:spcBef>
                <a:spcPct val="50000"/>
              </a:spcBef>
            </a:pPr>
            <a:r>
              <a:rPr lang="en-GB" altLang="en-US" dirty="0">
                <a:latin typeface="Courier New" panose="02070309020205020404" pitchFamily="49" charset="0"/>
                <a:cs typeface="Courier New" panose="02070309020205020404" pitchFamily="49" charset="0"/>
              </a:rPr>
              <a:t>write balance1 [ 0 ]</a:t>
            </a:r>
          </a:p>
          <a:p>
            <a:pPr>
              <a:spcBef>
                <a:spcPct val="50000"/>
              </a:spcBef>
            </a:pPr>
            <a:r>
              <a:rPr lang="en-GB" altLang="en-US" dirty="0">
                <a:latin typeface="Courier New" panose="02070309020205020404" pitchFamily="49" charset="0"/>
                <a:cs typeface="Courier New" panose="02070309020205020404" pitchFamily="49" charset="0"/>
              </a:rPr>
              <a:t>read balance2 [ 100 ]</a:t>
            </a:r>
          </a:p>
          <a:p>
            <a:pPr>
              <a:spcBef>
                <a:spcPct val="50000"/>
              </a:spcBef>
            </a:pPr>
            <a:endParaRPr lang="en-GB" altLang="en-US" sz="2800" dirty="0">
              <a:latin typeface="Courier New" panose="02070309020205020404" pitchFamily="49" charset="0"/>
              <a:cs typeface="Courier New" panose="02070309020205020404" pitchFamily="49" charset="0"/>
            </a:endParaRPr>
          </a:p>
        </p:txBody>
      </p:sp>
      <p:sp>
        <p:nvSpPr>
          <p:cNvPr id="20" name="Rectangle 7"/>
          <p:cNvSpPr>
            <a:spLocks noChangeArrowheads="1"/>
          </p:cNvSpPr>
          <p:nvPr/>
        </p:nvSpPr>
        <p:spPr bwMode="auto">
          <a:xfrm>
            <a:off x="395288" y="1933600"/>
            <a:ext cx="3816350" cy="41596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latin typeface="Courier New" panose="02070309020205020404" pitchFamily="49" charset="0"/>
              <a:cs typeface="Courier New" panose="02070309020205020404" pitchFamily="49" charset="0"/>
            </a:endParaRPr>
          </a:p>
        </p:txBody>
      </p:sp>
      <p:sp>
        <p:nvSpPr>
          <p:cNvPr id="21" name="Rectangle 8"/>
          <p:cNvSpPr>
            <a:spLocks noChangeArrowheads="1"/>
          </p:cNvSpPr>
          <p:nvPr/>
        </p:nvSpPr>
        <p:spPr bwMode="auto">
          <a:xfrm>
            <a:off x="4500563" y="1933600"/>
            <a:ext cx="3816350" cy="41596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03096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For example DVD Read/Write drives</a:t>
            </a:r>
          </a:p>
        </p:txBody>
      </p:sp>
      <p:sp>
        <p:nvSpPr>
          <p:cNvPr id="3" name="Title 2"/>
          <p:cNvSpPr>
            <a:spLocks noGrp="1"/>
          </p:cNvSpPr>
          <p:nvPr>
            <p:ph type="title"/>
          </p:nvPr>
        </p:nvSpPr>
        <p:spPr/>
        <p:txBody>
          <a:bodyPr>
            <a:noAutofit/>
          </a:bodyPr>
          <a:lstStyle/>
          <a:p>
            <a:pPr marL="624078" indent="-514350"/>
            <a:r>
              <a:rPr lang="en-IE" sz="2800" dirty="0"/>
              <a:t>Deadlock in Dedicated Device Allocation</a:t>
            </a:r>
          </a:p>
        </p:txBody>
      </p:sp>
    </p:spTree>
    <p:extLst>
      <p:ext uri="{BB962C8B-B14F-4D97-AF65-F5344CB8AC3E}">
        <p14:creationId xmlns:p14="http://schemas.microsoft.com/office/powerpoint/2010/main" val="42484701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marL="624078" indent="-514350"/>
            <a:r>
              <a:rPr lang="en-IE" sz="2800" dirty="0"/>
              <a:t>Deadlock in Dedicated Device Allocation</a:t>
            </a:r>
          </a:p>
        </p:txBody>
      </p:sp>
      <p:sp>
        <p:nvSpPr>
          <p:cNvPr id="5" name="Oval 4"/>
          <p:cNvSpPr/>
          <p:nvPr/>
        </p:nvSpPr>
        <p:spPr>
          <a:xfrm>
            <a:off x="6732416" y="2853112"/>
            <a:ext cx="2232072"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a:t>
            </a:r>
          </a:p>
          <a:p>
            <a:pPr algn="ctr"/>
            <a:r>
              <a:rPr lang="en-IE" b="1" dirty="0"/>
              <a:t>B</a:t>
            </a:r>
          </a:p>
        </p:txBody>
      </p:sp>
      <p:cxnSp>
        <p:nvCxnSpPr>
          <p:cNvPr id="8" name="Straight Arrow Connector 7"/>
          <p:cNvCxnSpPr>
            <a:stCxn id="5" idx="3"/>
          </p:cNvCxnSpPr>
          <p:nvPr/>
        </p:nvCxnSpPr>
        <p:spPr>
          <a:xfrm flipH="1">
            <a:off x="5501715" y="4205141"/>
            <a:ext cx="1557580" cy="9160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1"/>
          </p:cNvCxnSpPr>
          <p:nvPr/>
        </p:nvCxnSpPr>
        <p:spPr>
          <a:xfrm flipH="1" flipV="1">
            <a:off x="5535272" y="2169036"/>
            <a:ext cx="1524023" cy="916047"/>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83568" y="2853112"/>
            <a:ext cx="2160064"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a:t>
            </a:r>
          </a:p>
          <a:p>
            <a:pPr algn="ctr"/>
            <a:r>
              <a:rPr lang="en-IE" b="1" dirty="0"/>
              <a:t>A</a:t>
            </a:r>
          </a:p>
        </p:txBody>
      </p:sp>
      <p:cxnSp>
        <p:nvCxnSpPr>
          <p:cNvPr id="11" name="Straight Arrow Connector 10"/>
          <p:cNvCxnSpPr>
            <a:stCxn id="10" idx="7"/>
          </p:cNvCxnSpPr>
          <p:nvPr/>
        </p:nvCxnSpPr>
        <p:spPr>
          <a:xfrm flipV="1">
            <a:off x="2527298" y="2169037"/>
            <a:ext cx="1567638" cy="916046"/>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5"/>
          </p:cNvCxnSpPr>
          <p:nvPr/>
        </p:nvCxnSpPr>
        <p:spPr>
          <a:xfrm>
            <a:off x="2527298" y="4205141"/>
            <a:ext cx="1534081" cy="916047"/>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808" y="4221088"/>
            <a:ext cx="841065" cy="84106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4005064"/>
            <a:ext cx="1368152" cy="1539171"/>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661" y="1857473"/>
            <a:ext cx="1368152" cy="1539171"/>
          </a:xfrm>
          <a:prstGeom prst="rect">
            <a:avLst/>
          </a:prstGeom>
        </p:spPr>
      </p:pic>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2671" y="2244018"/>
            <a:ext cx="841065" cy="841065"/>
          </a:xfrm>
          <a:prstGeom prst="rect">
            <a:avLst/>
          </a:prstGeom>
        </p:spPr>
      </p:pic>
      <p:sp>
        <p:nvSpPr>
          <p:cNvPr id="18" name="Donut 17"/>
          <p:cNvSpPr/>
          <p:nvPr/>
        </p:nvSpPr>
        <p:spPr>
          <a:xfrm>
            <a:off x="4067944" y="1449260"/>
            <a:ext cx="1377886" cy="1403676"/>
          </a:xfrm>
          <a:prstGeom prst="donut">
            <a:avLst>
              <a:gd name="adj" fmla="val 38348"/>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rPr>
              <a:t>DVD-R</a:t>
            </a:r>
          </a:p>
          <a:p>
            <a:pPr algn="ctr"/>
            <a:endParaRPr lang="en-IE" b="1" dirty="0">
              <a:solidFill>
                <a:schemeClr val="tx1"/>
              </a:solidFill>
            </a:endParaRPr>
          </a:p>
          <a:p>
            <a:pPr algn="ctr"/>
            <a:endParaRPr lang="en-IE" b="1" dirty="0">
              <a:solidFill>
                <a:schemeClr val="tx1"/>
              </a:solidFill>
            </a:endParaRPr>
          </a:p>
          <a:p>
            <a:pPr algn="ctr"/>
            <a:r>
              <a:rPr lang="en-IE" b="1" dirty="0">
                <a:solidFill>
                  <a:schemeClr val="tx1"/>
                </a:solidFill>
              </a:rPr>
              <a:t>1</a:t>
            </a:r>
          </a:p>
        </p:txBody>
      </p:sp>
      <p:sp>
        <p:nvSpPr>
          <p:cNvPr id="19" name="Donut 18"/>
          <p:cNvSpPr/>
          <p:nvPr/>
        </p:nvSpPr>
        <p:spPr>
          <a:xfrm>
            <a:off x="4130218" y="4473596"/>
            <a:ext cx="1377886" cy="1403676"/>
          </a:xfrm>
          <a:prstGeom prst="donut">
            <a:avLst>
              <a:gd name="adj" fmla="val 38348"/>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rPr>
              <a:t>DVD-R</a:t>
            </a:r>
          </a:p>
          <a:p>
            <a:pPr algn="ctr"/>
            <a:endParaRPr lang="en-IE" b="1" dirty="0">
              <a:solidFill>
                <a:schemeClr val="tx1"/>
              </a:solidFill>
            </a:endParaRPr>
          </a:p>
          <a:p>
            <a:pPr algn="ctr"/>
            <a:endParaRPr lang="en-IE" b="1" dirty="0">
              <a:solidFill>
                <a:schemeClr val="tx1"/>
              </a:solidFill>
            </a:endParaRPr>
          </a:p>
          <a:p>
            <a:pPr algn="ctr"/>
            <a:r>
              <a:rPr lang="en-IE" b="1" dirty="0">
                <a:solidFill>
                  <a:schemeClr val="tx1"/>
                </a:solidFill>
              </a:rPr>
              <a:t>2</a:t>
            </a:r>
          </a:p>
        </p:txBody>
      </p:sp>
    </p:spTree>
    <p:extLst>
      <p:ext uri="{BB962C8B-B14F-4D97-AF65-F5344CB8AC3E}">
        <p14:creationId xmlns:p14="http://schemas.microsoft.com/office/powerpoint/2010/main" val="2395133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More than over device, e.g. DVD-R, printer, scanner.</a:t>
            </a:r>
          </a:p>
        </p:txBody>
      </p:sp>
      <p:sp>
        <p:nvSpPr>
          <p:cNvPr id="3" name="Title 2"/>
          <p:cNvSpPr>
            <a:spLocks noGrp="1"/>
          </p:cNvSpPr>
          <p:nvPr>
            <p:ph type="title"/>
          </p:nvPr>
        </p:nvSpPr>
        <p:spPr/>
        <p:txBody>
          <a:bodyPr>
            <a:normAutofit fontScale="90000"/>
          </a:bodyPr>
          <a:lstStyle/>
          <a:p>
            <a:pPr marL="624078" indent="-514350"/>
            <a:r>
              <a:rPr lang="en-IE" sz="3600" dirty="0"/>
              <a:t>Deadlock in Multiple Device Allocation</a:t>
            </a:r>
            <a:endParaRPr lang="en-IE" dirty="0"/>
          </a:p>
        </p:txBody>
      </p:sp>
    </p:spTree>
    <p:extLst>
      <p:ext uri="{BB962C8B-B14F-4D97-AF65-F5344CB8AC3E}">
        <p14:creationId xmlns:p14="http://schemas.microsoft.com/office/powerpoint/2010/main" val="10690586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marL="624078" indent="-514350"/>
            <a:r>
              <a:rPr lang="en-IE" sz="3600" dirty="0"/>
              <a:t>Deadlock in Multiple Device Allocation</a:t>
            </a:r>
            <a:endParaRPr lang="en-IE" dirty="0"/>
          </a:p>
        </p:txBody>
      </p:sp>
      <p:sp>
        <p:nvSpPr>
          <p:cNvPr id="5" name="Oval 4"/>
          <p:cNvSpPr/>
          <p:nvPr/>
        </p:nvSpPr>
        <p:spPr>
          <a:xfrm>
            <a:off x="6732416" y="2853112"/>
            <a:ext cx="2232072"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a:t>
            </a:r>
          </a:p>
          <a:p>
            <a:pPr algn="ctr"/>
            <a:r>
              <a:rPr lang="en-IE" b="1" dirty="0"/>
              <a:t>B</a:t>
            </a:r>
          </a:p>
        </p:txBody>
      </p:sp>
      <p:cxnSp>
        <p:nvCxnSpPr>
          <p:cNvPr id="6" name="Straight Arrow Connector 5"/>
          <p:cNvCxnSpPr>
            <a:stCxn id="5" idx="3"/>
          </p:cNvCxnSpPr>
          <p:nvPr/>
        </p:nvCxnSpPr>
        <p:spPr>
          <a:xfrm flipH="1">
            <a:off x="5501715" y="4205141"/>
            <a:ext cx="1557580" cy="91604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1"/>
          </p:cNvCxnSpPr>
          <p:nvPr/>
        </p:nvCxnSpPr>
        <p:spPr>
          <a:xfrm flipH="1" flipV="1">
            <a:off x="5535272" y="2169036"/>
            <a:ext cx="1524023" cy="916047"/>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83568" y="2853112"/>
            <a:ext cx="2160064"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a:t>
            </a:r>
          </a:p>
          <a:p>
            <a:pPr algn="ctr"/>
            <a:r>
              <a:rPr lang="en-IE" b="1" dirty="0"/>
              <a:t>A</a:t>
            </a:r>
          </a:p>
        </p:txBody>
      </p:sp>
      <p:cxnSp>
        <p:nvCxnSpPr>
          <p:cNvPr id="9" name="Straight Arrow Connector 8"/>
          <p:cNvCxnSpPr>
            <a:stCxn id="8" idx="7"/>
          </p:cNvCxnSpPr>
          <p:nvPr/>
        </p:nvCxnSpPr>
        <p:spPr>
          <a:xfrm flipV="1">
            <a:off x="2527298" y="2169037"/>
            <a:ext cx="1567638" cy="916046"/>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p:cNvCxnSpPr>
          <p:nvPr/>
        </p:nvCxnSpPr>
        <p:spPr>
          <a:xfrm>
            <a:off x="2527298" y="4205141"/>
            <a:ext cx="1534081" cy="916047"/>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808" y="4221088"/>
            <a:ext cx="841065" cy="84106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4005064"/>
            <a:ext cx="1368152" cy="153917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661" y="1857473"/>
            <a:ext cx="1368152" cy="1539171"/>
          </a:xfrm>
          <a:prstGeom prst="rect">
            <a:avLst/>
          </a:prstGeom>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2671" y="2244018"/>
            <a:ext cx="841065" cy="841065"/>
          </a:xfrm>
          <a:prstGeom prst="rect">
            <a:avLst/>
          </a:prstGeom>
        </p:spPr>
      </p:pic>
      <p:sp>
        <p:nvSpPr>
          <p:cNvPr id="15" name="Donut 14"/>
          <p:cNvSpPr/>
          <p:nvPr/>
        </p:nvSpPr>
        <p:spPr>
          <a:xfrm>
            <a:off x="4067944" y="1449260"/>
            <a:ext cx="1377886" cy="1403676"/>
          </a:xfrm>
          <a:prstGeom prst="donut">
            <a:avLst>
              <a:gd name="adj" fmla="val 38348"/>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rPr>
              <a:t>DVD-R</a:t>
            </a:r>
          </a:p>
          <a:p>
            <a:pPr algn="ctr"/>
            <a:endParaRPr lang="en-IE" b="1" dirty="0">
              <a:solidFill>
                <a:schemeClr val="tx1"/>
              </a:solidFill>
            </a:endParaRPr>
          </a:p>
          <a:p>
            <a:pPr algn="ctr"/>
            <a:endParaRPr lang="en-IE" b="1" dirty="0">
              <a:solidFill>
                <a:schemeClr val="tx1"/>
              </a:solidFill>
            </a:endParaRPr>
          </a:p>
          <a:p>
            <a:pPr algn="ctr"/>
            <a:r>
              <a:rPr lang="en-IE" b="1" dirty="0">
                <a:solidFill>
                  <a:schemeClr val="tx1"/>
                </a:solidFill>
              </a:rPr>
              <a:t>1</a:t>
            </a:r>
          </a:p>
        </p:txBody>
      </p:sp>
      <p:sp>
        <p:nvSpPr>
          <p:cNvPr id="17" name="Bevel 16"/>
          <p:cNvSpPr/>
          <p:nvPr/>
        </p:nvSpPr>
        <p:spPr>
          <a:xfrm>
            <a:off x="4094935" y="4599980"/>
            <a:ext cx="1406779" cy="1277292"/>
          </a:xfrm>
          <a:prstGeom prst="bevel">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rPr>
              <a:t>Scanner 1</a:t>
            </a:r>
          </a:p>
        </p:txBody>
      </p:sp>
    </p:spTree>
    <p:extLst>
      <p:ext uri="{BB962C8B-B14F-4D97-AF65-F5344CB8AC3E}">
        <p14:creationId xmlns:p14="http://schemas.microsoft.com/office/powerpoint/2010/main" val="38000953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marL="624078" indent="-514350"/>
            <a:r>
              <a:rPr lang="en-IE" sz="3600" dirty="0"/>
              <a:t>Deadlock in Multiple Device Allocation</a:t>
            </a:r>
            <a:endParaRPr lang="en-IE" dirty="0"/>
          </a:p>
        </p:txBody>
      </p:sp>
      <p:sp>
        <p:nvSpPr>
          <p:cNvPr id="5" name="Oval 4"/>
          <p:cNvSpPr/>
          <p:nvPr/>
        </p:nvSpPr>
        <p:spPr>
          <a:xfrm>
            <a:off x="6732416" y="1917008"/>
            <a:ext cx="2232072"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a:t>
            </a:r>
          </a:p>
          <a:p>
            <a:pPr algn="ctr"/>
            <a:r>
              <a:rPr lang="en-IE" b="1" dirty="0"/>
              <a:t>B</a:t>
            </a:r>
          </a:p>
        </p:txBody>
      </p:sp>
      <p:cxnSp>
        <p:nvCxnSpPr>
          <p:cNvPr id="6" name="Straight Arrow Connector 5"/>
          <p:cNvCxnSpPr>
            <a:stCxn id="5" idx="4"/>
            <a:endCxn id="17" idx="6"/>
          </p:cNvCxnSpPr>
          <p:nvPr/>
        </p:nvCxnSpPr>
        <p:spPr>
          <a:xfrm>
            <a:off x="7848452" y="3501008"/>
            <a:ext cx="0" cy="1737618"/>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1"/>
            <a:endCxn id="15" idx="6"/>
          </p:cNvCxnSpPr>
          <p:nvPr/>
        </p:nvCxnSpPr>
        <p:spPr>
          <a:xfrm flipH="1">
            <a:off x="5445830" y="2148979"/>
            <a:ext cx="1613465" cy="2119"/>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51520" y="1916832"/>
            <a:ext cx="2160064"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a:t>
            </a:r>
          </a:p>
          <a:p>
            <a:pPr algn="ctr"/>
            <a:r>
              <a:rPr lang="en-IE" b="1" dirty="0"/>
              <a:t>A</a:t>
            </a:r>
          </a:p>
        </p:txBody>
      </p:sp>
      <p:cxnSp>
        <p:nvCxnSpPr>
          <p:cNvPr id="9" name="Straight Arrow Connector 8"/>
          <p:cNvCxnSpPr>
            <a:stCxn id="8" idx="7"/>
            <a:endCxn id="15" idx="2"/>
          </p:cNvCxnSpPr>
          <p:nvPr/>
        </p:nvCxnSpPr>
        <p:spPr>
          <a:xfrm>
            <a:off x="2095250" y="2148803"/>
            <a:ext cx="1972694" cy="2295"/>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4"/>
          </p:cNvCxnSpPr>
          <p:nvPr/>
        </p:nvCxnSpPr>
        <p:spPr>
          <a:xfrm>
            <a:off x="1331552" y="3500832"/>
            <a:ext cx="0" cy="163533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5944" y="1730565"/>
            <a:ext cx="955801" cy="1075276"/>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1844824"/>
            <a:ext cx="654622" cy="654622"/>
          </a:xfrm>
          <a:prstGeom prst="rect">
            <a:avLst/>
          </a:prstGeom>
        </p:spPr>
      </p:pic>
      <p:sp>
        <p:nvSpPr>
          <p:cNvPr id="15" name="Donut 14"/>
          <p:cNvSpPr/>
          <p:nvPr/>
        </p:nvSpPr>
        <p:spPr>
          <a:xfrm>
            <a:off x="4067944" y="1449260"/>
            <a:ext cx="1377886" cy="1403676"/>
          </a:xfrm>
          <a:prstGeom prst="donut">
            <a:avLst>
              <a:gd name="adj" fmla="val 38348"/>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rPr>
              <a:t>DVD-R</a:t>
            </a:r>
          </a:p>
          <a:p>
            <a:pPr algn="ctr"/>
            <a:endParaRPr lang="en-IE" b="1" dirty="0">
              <a:solidFill>
                <a:schemeClr val="tx1"/>
              </a:solidFill>
            </a:endParaRPr>
          </a:p>
          <a:p>
            <a:pPr algn="ctr"/>
            <a:endParaRPr lang="en-IE" b="1" dirty="0">
              <a:solidFill>
                <a:schemeClr val="tx1"/>
              </a:solidFill>
            </a:endParaRPr>
          </a:p>
          <a:p>
            <a:pPr algn="ctr"/>
            <a:r>
              <a:rPr lang="en-IE" b="1" dirty="0">
                <a:solidFill>
                  <a:schemeClr val="tx1"/>
                </a:solidFill>
              </a:rPr>
              <a:t>1</a:t>
            </a:r>
          </a:p>
        </p:txBody>
      </p:sp>
      <p:sp>
        <p:nvSpPr>
          <p:cNvPr id="17" name="Bevel 16"/>
          <p:cNvSpPr/>
          <p:nvPr/>
        </p:nvSpPr>
        <p:spPr>
          <a:xfrm>
            <a:off x="7145062" y="5238626"/>
            <a:ext cx="1406779" cy="1277292"/>
          </a:xfrm>
          <a:prstGeom prst="bevel">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rPr>
              <a:t>Scanner 1</a:t>
            </a:r>
          </a:p>
        </p:txBody>
      </p:sp>
      <p:sp>
        <p:nvSpPr>
          <p:cNvPr id="21" name="Oval 20"/>
          <p:cNvSpPr/>
          <p:nvPr/>
        </p:nvSpPr>
        <p:spPr>
          <a:xfrm>
            <a:off x="3613281" y="5085360"/>
            <a:ext cx="2160064"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a:t>
            </a:r>
          </a:p>
          <a:p>
            <a:pPr algn="ctr"/>
            <a:r>
              <a:rPr lang="en-IE" b="1" dirty="0"/>
              <a:t>C</a:t>
            </a:r>
          </a:p>
        </p:txBody>
      </p:sp>
      <p:cxnSp>
        <p:nvCxnSpPr>
          <p:cNvPr id="24" name="Straight Connector 23"/>
          <p:cNvCxnSpPr>
            <a:stCxn id="17" idx="4"/>
            <a:endCxn id="21" idx="6"/>
          </p:cNvCxnSpPr>
          <p:nvPr/>
        </p:nvCxnSpPr>
        <p:spPr>
          <a:xfrm flipH="1">
            <a:off x="5773345" y="5877272"/>
            <a:ext cx="1371717" cy="88"/>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8" name="Bevel 27"/>
          <p:cNvSpPr/>
          <p:nvPr/>
        </p:nvSpPr>
        <p:spPr>
          <a:xfrm>
            <a:off x="628162" y="5072671"/>
            <a:ext cx="1406779" cy="1277292"/>
          </a:xfrm>
          <a:prstGeom prst="bevel">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rPr>
              <a:t>Printer</a:t>
            </a:r>
          </a:p>
          <a:p>
            <a:pPr algn="ctr"/>
            <a:r>
              <a:rPr lang="en-IE" b="1" dirty="0">
                <a:solidFill>
                  <a:schemeClr val="tx1"/>
                </a:solidFill>
              </a:rPr>
              <a:t>1</a:t>
            </a:r>
          </a:p>
        </p:txBody>
      </p:sp>
      <p:cxnSp>
        <p:nvCxnSpPr>
          <p:cNvPr id="29" name="Straight Arrow Connector 28"/>
          <p:cNvCxnSpPr>
            <a:stCxn id="21" idx="2"/>
            <a:endCxn id="28" idx="0"/>
          </p:cNvCxnSpPr>
          <p:nvPr/>
        </p:nvCxnSpPr>
        <p:spPr>
          <a:xfrm flipH="1" flipV="1">
            <a:off x="2034941" y="5711317"/>
            <a:ext cx="1578340" cy="166043"/>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8343" y="5408692"/>
            <a:ext cx="955801" cy="1075276"/>
          </a:xfrm>
          <a:prstGeom prst="rect">
            <a:avLst/>
          </a:prstGeom>
        </p:spPr>
      </p:pic>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0551" y="3640595"/>
            <a:ext cx="955801" cy="1075276"/>
          </a:xfrm>
          <a:prstGeom prst="rect">
            <a:avLst/>
          </a:prstGeom>
        </p:spPr>
      </p:pic>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2869" y="5550049"/>
            <a:ext cx="654622" cy="654622"/>
          </a:xfrm>
          <a:prstGeom prst="rect">
            <a:avLst/>
          </a:prstGeom>
        </p:spPr>
      </p:pic>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241" y="3991186"/>
            <a:ext cx="654622" cy="654622"/>
          </a:xfrm>
          <a:prstGeom prst="rect">
            <a:avLst/>
          </a:prstGeom>
        </p:spPr>
      </p:pic>
    </p:spTree>
    <p:extLst>
      <p:ext uri="{BB962C8B-B14F-4D97-AF65-F5344CB8AC3E}">
        <p14:creationId xmlns:p14="http://schemas.microsoft.com/office/powerpoint/2010/main" val="15696213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What is Spooling?</a:t>
            </a:r>
          </a:p>
          <a:p>
            <a:endParaRPr lang="en-IE" dirty="0"/>
          </a:p>
          <a:p>
            <a:endParaRPr lang="en-IE" dirty="0"/>
          </a:p>
        </p:txBody>
      </p:sp>
      <p:sp>
        <p:nvSpPr>
          <p:cNvPr id="3" name="Title 2"/>
          <p:cNvSpPr>
            <a:spLocks noGrp="1"/>
          </p:cNvSpPr>
          <p:nvPr>
            <p:ph type="title"/>
          </p:nvPr>
        </p:nvSpPr>
        <p:spPr/>
        <p:txBody>
          <a:bodyPr/>
          <a:lstStyle/>
          <a:p>
            <a:pPr marL="624078" indent="-514350"/>
            <a:r>
              <a:rPr lang="en-IE" dirty="0"/>
              <a:t>Deadlock in Spooling</a:t>
            </a:r>
          </a:p>
        </p:txBody>
      </p:sp>
    </p:spTree>
    <p:extLst>
      <p:ext uri="{BB962C8B-B14F-4D97-AF65-F5344CB8AC3E}">
        <p14:creationId xmlns:p14="http://schemas.microsoft.com/office/powerpoint/2010/main" val="29157308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What is Spooling?</a:t>
            </a:r>
          </a:p>
          <a:p>
            <a:endParaRPr lang="en-IE" dirty="0"/>
          </a:p>
          <a:p>
            <a:r>
              <a:rPr lang="en-IE" dirty="0"/>
              <a:t>SPOOL is an acronym for </a:t>
            </a:r>
            <a:r>
              <a:rPr lang="en-IE" i="1" dirty="0"/>
              <a:t>Simultaneous Peripheral Operations On-Line</a:t>
            </a:r>
            <a:r>
              <a:rPr lang="en-IE" dirty="0"/>
              <a:t>.</a:t>
            </a:r>
          </a:p>
          <a:p>
            <a:endParaRPr lang="en-IE" dirty="0"/>
          </a:p>
        </p:txBody>
      </p:sp>
      <p:sp>
        <p:nvSpPr>
          <p:cNvPr id="3" name="Title 2"/>
          <p:cNvSpPr>
            <a:spLocks noGrp="1"/>
          </p:cNvSpPr>
          <p:nvPr>
            <p:ph type="title"/>
          </p:nvPr>
        </p:nvSpPr>
        <p:spPr/>
        <p:txBody>
          <a:bodyPr/>
          <a:lstStyle/>
          <a:p>
            <a:pPr marL="624078" indent="-514350"/>
            <a:r>
              <a:rPr lang="en-IE" dirty="0"/>
              <a:t>Deadlock in Spooling</a:t>
            </a:r>
          </a:p>
        </p:txBody>
      </p:sp>
    </p:spTree>
    <p:extLst>
      <p:ext uri="{BB962C8B-B14F-4D97-AF65-F5344CB8AC3E}">
        <p14:creationId xmlns:p14="http://schemas.microsoft.com/office/powerpoint/2010/main" val="24661561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27384"/>
            <a:ext cx="2622084" cy="2592288"/>
          </a:xfrm>
          <a:prstGeom prst="rect">
            <a:avLst/>
          </a:prstGeom>
        </p:spPr>
      </p:pic>
      <p:sp>
        <p:nvSpPr>
          <p:cNvPr id="2" name="Content Placeholder 1"/>
          <p:cNvSpPr>
            <a:spLocks noGrp="1"/>
          </p:cNvSpPr>
          <p:nvPr>
            <p:ph idx="1"/>
          </p:nvPr>
        </p:nvSpPr>
        <p:spPr/>
        <p:txBody>
          <a:bodyPr/>
          <a:lstStyle/>
          <a:p>
            <a:r>
              <a:rPr lang="en-IE" dirty="0"/>
              <a:t>What is Spooling?</a:t>
            </a:r>
          </a:p>
          <a:p>
            <a:endParaRPr lang="en-IE" dirty="0"/>
          </a:p>
          <a:p>
            <a:r>
              <a:rPr lang="en-IE" dirty="0"/>
              <a:t>SPOOL is an acronym for </a:t>
            </a:r>
            <a:r>
              <a:rPr lang="en-IE" i="1" dirty="0"/>
              <a:t>Simultaneous Peripheral Operations On-Line</a:t>
            </a:r>
            <a:r>
              <a:rPr lang="en-IE" dirty="0"/>
              <a:t>.</a:t>
            </a:r>
          </a:p>
          <a:p>
            <a:endParaRPr lang="en-IE" dirty="0"/>
          </a:p>
        </p:txBody>
      </p:sp>
      <p:sp>
        <p:nvSpPr>
          <p:cNvPr id="3" name="Title 2"/>
          <p:cNvSpPr>
            <a:spLocks noGrp="1"/>
          </p:cNvSpPr>
          <p:nvPr>
            <p:ph type="title"/>
          </p:nvPr>
        </p:nvSpPr>
        <p:spPr/>
        <p:txBody>
          <a:bodyPr/>
          <a:lstStyle/>
          <a:p>
            <a:pPr marL="624078" indent="-514350"/>
            <a:r>
              <a:rPr lang="en-IE" dirty="0"/>
              <a:t>Deadlock in Spooling</a:t>
            </a:r>
          </a:p>
        </p:txBody>
      </p:sp>
    </p:spTree>
    <p:extLst>
      <p:ext uri="{BB962C8B-B14F-4D97-AF65-F5344CB8AC3E}">
        <p14:creationId xmlns:p14="http://schemas.microsoft.com/office/powerpoint/2010/main" val="91798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MINIMIZE TURNAROUND TIME</a:t>
            </a:r>
          </a:p>
          <a:p>
            <a:endParaRPr lang="en-IE" dirty="0"/>
          </a:p>
          <a:p>
            <a:r>
              <a:rPr lang="en-IE" dirty="0"/>
              <a:t>Ensure that jobs are completed as quickly as possible.</a:t>
            </a:r>
          </a:p>
          <a:p>
            <a:endParaRPr lang="en-IE" dirty="0"/>
          </a:p>
          <a:p>
            <a:r>
              <a:rPr lang="en-IE" dirty="0"/>
              <a:t>This could be achieved by scheduling just with a lot of computation jobs first, and leave the I/O jobs for later, so there is no user delays.</a:t>
            </a:r>
          </a:p>
          <a:p>
            <a:pPr lvl="2"/>
            <a:endParaRPr lang="en-IE" dirty="0"/>
          </a:p>
          <a:p>
            <a:pPr lvl="2"/>
            <a:endParaRPr lang="en-IE" dirty="0"/>
          </a:p>
        </p:txBody>
      </p:sp>
      <p:sp>
        <p:nvSpPr>
          <p:cNvPr id="3" name="Title 2"/>
          <p:cNvSpPr>
            <a:spLocks noGrp="1"/>
          </p:cNvSpPr>
          <p:nvPr>
            <p:ph type="title"/>
          </p:nvPr>
        </p:nvSpPr>
        <p:spPr/>
        <p:txBody>
          <a:bodyPr/>
          <a:lstStyle/>
          <a:p>
            <a:r>
              <a:rPr lang="en-IE" dirty="0"/>
              <a:t>Process Scheduling Policies</a:t>
            </a:r>
          </a:p>
        </p:txBody>
      </p:sp>
    </p:spTree>
    <p:extLst>
      <p:ext uri="{BB962C8B-B14F-4D97-AF65-F5344CB8AC3E}">
        <p14:creationId xmlns:p14="http://schemas.microsoft.com/office/powerpoint/2010/main" val="13941819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What is Spooling?</a:t>
            </a:r>
          </a:p>
          <a:p>
            <a:endParaRPr lang="en-IE" dirty="0"/>
          </a:p>
          <a:p>
            <a:r>
              <a:rPr lang="en-IE" dirty="0"/>
              <a:t>SPOOL is an acronym for </a:t>
            </a:r>
            <a:r>
              <a:rPr lang="en-IE" i="1" dirty="0"/>
              <a:t>Simultaneous Peripheral Operations On-Line</a:t>
            </a:r>
            <a:r>
              <a:rPr lang="en-IE" dirty="0"/>
              <a:t>.</a:t>
            </a:r>
          </a:p>
          <a:p>
            <a:endParaRPr lang="en-IE" dirty="0"/>
          </a:p>
          <a:p>
            <a:r>
              <a:rPr lang="en-IE" dirty="0"/>
              <a:t>A simple example of a spooling application is print spooling, which places a print job a queue for extended or later processing.</a:t>
            </a:r>
          </a:p>
          <a:p>
            <a:endParaRPr lang="en-IE" dirty="0"/>
          </a:p>
          <a:p>
            <a:endParaRPr lang="en-IE" dirty="0"/>
          </a:p>
        </p:txBody>
      </p:sp>
      <p:sp>
        <p:nvSpPr>
          <p:cNvPr id="3" name="Title 2"/>
          <p:cNvSpPr>
            <a:spLocks noGrp="1"/>
          </p:cNvSpPr>
          <p:nvPr>
            <p:ph type="title"/>
          </p:nvPr>
        </p:nvSpPr>
        <p:spPr/>
        <p:txBody>
          <a:bodyPr/>
          <a:lstStyle/>
          <a:p>
            <a:pPr marL="624078" indent="-514350"/>
            <a:r>
              <a:rPr lang="en-IE" dirty="0"/>
              <a:t>Deadlock in Spooling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27384"/>
            <a:ext cx="2622084" cy="2592288"/>
          </a:xfrm>
          <a:prstGeom prst="rect">
            <a:avLst/>
          </a:prstGeom>
        </p:spPr>
      </p:pic>
    </p:spTree>
    <p:extLst>
      <p:ext uri="{BB962C8B-B14F-4D97-AF65-F5344CB8AC3E}">
        <p14:creationId xmlns:p14="http://schemas.microsoft.com/office/powerpoint/2010/main" val="25056288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What is Spooling?</a:t>
            </a:r>
          </a:p>
        </p:txBody>
      </p:sp>
      <p:sp>
        <p:nvSpPr>
          <p:cNvPr id="3" name="Title 2"/>
          <p:cNvSpPr>
            <a:spLocks noGrp="1"/>
          </p:cNvSpPr>
          <p:nvPr>
            <p:ph type="title"/>
          </p:nvPr>
        </p:nvSpPr>
        <p:spPr/>
        <p:txBody>
          <a:bodyPr/>
          <a:lstStyle/>
          <a:p>
            <a:pPr marL="624078" indent="-514350"/>
            <a:r>
              <a:rPr lang="en-IE" dirty="0"/>
              <a:t>Deadlock in Spooling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132856"/>
            <a:ext cx="5872377" cy="3960440"/>
          </a:xfrm>
          <a:prstGeom prst="rect">
            <a:avLst/>
          </a:prstGeom>
        </p:spPr>
      </p:pic>
      <p:sp>
        <p:nvSpPr>
          <p:cNvPr id="5" name="Rectangle 4"/>
          <p:cNvSpPr/>
          <p:nvPr/>
        </p:nvSpPr>
        <p:spPr>
          <a:xfrm>
            <a:off x="3059832" y="3212976"/>
            <a:ext cx="1226618" cy="400110"/>
          </a:xfrm>
          <a:prstGeom prst="rect">
            <a:avLst/>
          </a:prstGeom>
          <a:noFill/>
        </p:spPr>
        <p:txBody>
          <a:bodyPr wrap="none" lIns="91440" tIns="45720" rIns="91440" bIns="45720">
            <a:spAutoFit/>
          </a:bodyPr>
          <a:lstStyle/>
          <a:p>
            <a:pPr algn="ctr"/>
            <a:r>
              <a:rPr lang="en-US" sz="2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anose="020B0A04020102020204" pitchFamily="34" charset="0"/>
              </a:rPr>
              <a:t>Spool 1</a:t>
            </a:r>
          </a:p>
        </p:txBody>
      </p:sp>
      <p:sp>
        <p:nvSpPr>
          <p:cNvPr id="6" name="Rectangle 5"/>
          <p:cNvSpPr/>
          <p:nvPr/>
        </p:nvSpPr>
        <p:spPr>
          <a:xfrm>
            <a:off x="4716016" y="4077072"/>
            <a:ext cx="1226618" cy="400110"/>
          </a:xfrm>
          <a:prstGeom prst="rect">
            <a:avLst/>
          </a:prstGeom>
          <a:noFill/>
        </p:spPr>
        <p:txBody>
          <a:bodyPr wrap="none" lIns="91440" tIns="45720" rIns="91440" bIns="45720">
            <a:spAutoFit/>
          </a:bodyPr>
          <a:lstStyle/>
          <a:p>
            <a:pPr algn="ctr"/>
            <a:r>
              <a:rPr lang="en-US" sz="2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anose="020B0A04020102020204" pitchFamily="34" charset="0"/>
              </a:rPr>
              <a:t>Spool 2</a:t>
            </a:r>
          </a:p>
        </p:txBody>
      </p:sp>
    </p:spTree>
    <p:extLst>
      <p:ext uri="{BB962C8B-B14F-4D97-AF65-F5344CB8AC3E}">
        <p14:creationId xmlns:p14="http://schemas.microsoft.com/office/powerpoint/2010/main" val="32498853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If all 108 of you guys had a 10-page assignment you had to hand up by 11am and you all printed your files at the same time at 10:55am, the spool might first accept page 1 from everyone, then page 2, and so on.,, but if it gets to page 9 and then the spooler is full, things get stuck. The printer might not want to print any jobs unless it has a full 10 pages from any one job, so we are deadlocked.</a:t>
            </a:r>
          </a:p>
        </p:txBody>
      </p:sp>
      <p:sp>
        <p:nvSpPr>
          <p:cNvPr id="3" name="Title 2"/>
          <p:cNvSpPr>
            <a:spLocks noGrp="1"/>
          </p:cNvSpPr>
          <p:nvPr>
            <p:ph type="title"/>
          </p:nvPr>
        </p:nvSpPr>
        <p:spPr/>
        <p:txBody>
          <a:bodyPr/>
          <a:lstStyle/>
          <a:p>
            <a:pPr marL="624078" indent="-514350"/>
            <a:r>
              <a:rPr lang="en-IE" dirty="0"/>
              <a:t>Deadlock in Spooling</a:t>
            </a:r>
          </a:p>
        </p:txBody>
      </p:sp>
    </p:spTree>
    <p:extLst>
      <p:ext uri="{BB962C8B-B14F-4D97-AF65-F5344CB8AC3E}">
        <p14:creationId xmlns:p14="http://schemas.microsoft.com/office/powerpoint/2010/main" val="10443176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624078" indent="-514350"/>
            <a:r>
              <a:rPr lang="en-IE" dirty="0"/>
              <a:t>Deadlock in a Network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412776"/>
            <a:ext cx="8408357" cy="4536504"/>
          </a:xfrm>
          <a:prstGeom prst="rect">
            <a:avLst/>
          </a:prstGeom>
        </p:spPr>
      </p:pic>
    </p:spTree>
    <p:extLst>
      <p:ext uri="{BB962C8B-B14F-4D97-AF65-F5344CB8AC3E}">
        <p14:creationId xmlns:p14="http://schemas.microsoft.com/office/powerpoint/2010/main" val="13771902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For example, a medium-sized word-processing centre has seven computers on a network, each on different nodes. C1 receives messages from nodes C2, C6, and C7 and sends messages to only one: C2. C2 receives messages from nodes C1, C3, and C4 and sends messages to only C1 and C3. The direction of the arrows in the diagram indicates the flow of messages.</a:t>
            </a:r>
          </a:p>
        </p:txBody>
      </p:sp>
      <p:sp>
        <p:nvSpPr>
          <p:cNvPr id="3" name="Title 2"/>
          <p:cNvSpPr>
            <a:spLocks noGrp="1"/>
          </p:cNvSpPr>
          <p:nvPr>
            <p:ph type="title"/>
          </p:nvPr>
        </p:nvSpPr>
        <p:spPr/>
        <p:txBody>
          <a:bodyPr/>
          <a:lstStyle/>
          <a:p>
            <a:pPr marL="624078" indent="-514350"/>
            <a:r>
              <a:rPr lang="en-IE" dirty="0"/>
              <a:t>Deadlock in a Network</a:t>
            </a:r>
          </a:p>
        </p:txBody>
      </p:sp>
    </p:spTree>
    <p:extLst>
      <p:ext uri="{BB962C8B-B14F-4D97-AF65-F5344CB8AC3E}">
        <p14:creationId xmlns:p14="http://schemas.microsoft.com/office/powerpoint/2010/main" val="3370497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E" dirty="0"/>
              <a:t>Messages received by C1 from C6 and C7 and destined for C2 are buffered in an output queue. Messages received by C2 from C3 and C4 and destined for C1 are buffered in an output queue. As the traffic increases, the length of each output queue increases until all of the available buffer space is filled. At this point C1 can’t accept any more messages (from C2 or any other computer) because there’s no more buffer space available to store them.</a:t>
            </a:r>
          </a:p>
        </p:txBody>
      </p:sp>
      <p:sp>
        <p:nvSpPr>
          <p:cNvPr id="3" name="Title 2"/>
          <p:cNvSpPr>
            <a:spLocks noGrp="1"/>
          </p:cNvSpPr>
          <p:nvPr>
            <p:ph type="title"/>
          </p:nvPr>
        </p:nvSpPr>
        <p:spPr/>
        <p:txBody>
          <a:bodyPr/>
          <a:lstStyle/>
          <a:p>
            <a:pPr marL="624078" indent="-514350"/>
            <a:r>
              <a:rPr lang="en-IE" dirty="0"/>
              <a:t>Deadlock in a Network</a:t>
            </a:r>
          </a:p>
        </p:txBody>
      </p:sp>
    </p:spTree>
    <p:extLst>
      <p:ext uri="{BB962C8B-B14F-4D97-AF65-F5344CB8AC3E}">
        <p14:creationId xmlns:p14="http://schemas.microsoft.com/office/powerpoint/2010/main" val="32360713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E" dirty="0"/>
              <a:t>For the same reason, C2 can’t accept any messages from C1 or any other computer, not even a request to send. The communication path between C1 and C2 becomes deadlocked; and because C1 can’t send messages to any other computer except C2 and can only receive messages from C6 and C7, those routes also become deadlocked. C1 can’t send word to C2 about the problem and so the deadlock can’t be resolved without outside intervention.</a:t>
            </a:r>
          </a:p>
        </p:txBody>
      </p:sp>
      <p:sp>
        <p:nvSpPr>
          <p:cNvPr id="3" name="Title 2"/>
          <p:cNvSpPr>
            <a:spLocks noGrp="1"/>
          </p:cNvSpPr>
          <p:nvPr>
            <p:ph type="title"/>
          </p:nvPr>
        </p:nvSpPr>
        <p:spPr/>
        <p:txBody>
          <a:bodyPr/>
          <a:lstStyle/>
          <a:p>
            <a:pPr marL="624078" indent="-514350"/>
            <a:r>
              <a:rPr lang="en-IE" dirty="0"/>
              <a:t>Deadlock in a Network</a:t>
            </a:r>
          </a:p>
        </p:txBody>
      </p:sp>
    </p:spTree>
    <p:extLst>
      <p:ext uri="{BB962C8B-B14F-4D97-AF65-F5344CB8AC3E}">
        <p14:creationId xmlns:p14="http://schemas.microsoft.com/office/powerpoint/2010/main" val="6335254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624078" indent="-514350"/>
            <a:r>
              <a:rPr lang="en-IE" dirty="0"/>
              <a:t>Deadlock in Disk Sharing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6" y="1268760"/>
            <a:ext cx="9117813" cy="4032448"/>
          </a:xfrm>
          <a:prstGeom prst="rect">
            <a:avLst/>
          </a:prstGeom>
        </p:spPr>
      </p:pic>
    </p:spTree>
    <p:extLst>
      <p:ext uri="{BB962C8B-B14F-4D97-AF65-F5344CB8AC3E}">
        <p14:creationId xmlns:p14="http://schemas.microsoft.com/office/powerpoint/2010/main" val="17405960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For example, at an insurance company the system performs many daily transactions. One day the following series of events ties up the system:</a:t>
            </a:r>
          </a:p>
        </p:txBody>
      </p:sp>
      <p:sp>
        <p:nvSpPr>
          <p:cNvPr id="3" name="Title 2"/>
          <p:cNvSpPr>
            <a:spLocks noGrp="1"/>
          </p:cNvSpPr>
          <p:nvPr>
            <p:ph type="title"/>
          </p:nvPr>
        </p:nvSpPr>
        <p:spPr/>
        <p:txBody>
          <a:bodyPr/>
          <a:lstStyle/>
          <a:p>
            <a:pPr marL="624078" indent="-514350"/>
            <a:r>
              <a:rPr lang="en-IE" dirty="0"/>
              <a:t>Deadlock in Disk Sharing</a:t>
            </a:r>
          </a:p>
        </p:txBody>
      </p:sp>
    </p:spTree>
    <p:extLst>
      <p:ext uri="{BB962C8B-B14F-4D97-AF65-F5344CB8AC3E}">
        <p14:creationId xmlns:p14="http://schemas.microsoft.com/office/powerpoint/2010/main" val="3078245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1. Customer Service (P1) wishes to show a payment so it issues a command to read the balance, which is stored on track 20 of a disk.</a:t>
            </a:r>
          </a:p>
        </p:txBody>
      </p:sp>
      <p:sp>
        <p:nvSpPr>
          <p:cNvPr id="3" name="Title 2"/>
          <p:cNvSpPr>
            <a:spLocks noGrp="1"/>
          </p:cNvSpPr>
          <p:nvPr>
            <p:ph type="title"/>
          </p:nvPr>
        </p:nvSpPr>
        <p:spPr/>
        <p:txBody>
          <a:bodyPr/>
          <a:lstStyle/>
          <a:p>
            <a:pPr marL="624078" indent="-514350"/>
            <a:r>
              <a:rPr lang="en-IE" dirty="0"/>
              <a:t>Deadlock in Disk Sharing</a:t>
            </a:r>
          </a:p>
        </p:txBody>
      </p:sp>
    </p:spTree>
    <p:extLst>
      <p:ext uri="{BB962C8B-B14F-4D97-AF65-F5344CB8AC3E}">
        <p14:creationId xmlns:p14="http://schemas.microsoft.com/office/powerpoint/2010/main" val="308890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MINIMIZE WAITING TIME</a:t>
            </a:r>
          </a:p>
          <a:p>
            <a:endParaRPr lang="en-IE" dirty="0"/>
          </a:p>
          <a:p>
            <a:r>
              <a:rPr lang="en-IE" dirty="0"/>
              <a:t>Move jobs out of the READY status as soon as possible.</a:t>
            </a:r>
          </a:p>
          <a:p>
            <a:endParaRPr lang="en-IE" dirty="0"/>
          </a:p>
          <a:p>
            <a:r>
              <a:rPr lang="en-IE" dirty="0"/>
              <a:t>This could be achieved by reduce the number of users allowed on the system, so that the CPU would be available whenever a job enters the READY status.</a:t>
            </a:r>
          </a:p>
          <a:p>
            <a:pPr lvl="2"/>
            <a:endParaRPr lang="en-IE" dirty="0"/>
          </a:p>
          <a:p>
            <a:pPr lvl="2"/>
            <a:endParaRPr lang="en-IE" dirty="0"/>
          </a:p>
        </p:txBody>
      </p:sp>
      <p:sp>
        <p:nvSpPr>
          <p:cNvPr id="3" name="Title 2"/>
          <p:cNvSpPr>
            <a:spLocks noGrp="1"/>
          </p:cNvSpPr>
          <p:nvPr>
            <p:ph type="title"/>
          </p:nvPr>
        </p:nvSpPr>
        <p:spPr/>
        <p:txBody>
          <a:bodyPr/>
          <a:lstStyle/>
          <a:p>
            <a:r>
              <a:rPr lang="en-IE" dirty="0"/>
              <a:t>Process Scheduling Policies</a:t>
            </a:r>
          </a:p>
        </p:txBody>
      </p:sp>
    </p:spTree>
    <p:extLst>
      <p:ext uri="{BB962C8B-B14F-4D97-AF65-F5344CB8AC3E}">
        <p14:creationId xmlns:p14="http://schemas.microsoft.com/office/powerpoint/2010/main" val="23618589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2. While the control unit is moving the arm to track 20, P1 is put on hold and the I/O channel is free to process the next I/O request.</a:t>
            </a:r>
          </a:p>
        </p:txBody>
      </p:sp>
      <p:sp>
        <p:nvSpPr>
          <p:cNvPr id="3" name="Title 2"/>
          <p:cNvSpPr>
            <a:spLocks noGrp="1"/>
          </p:cNvSpPr>
          <p:nvPr>
            <p:ph type="title"/>
          </p:nvPr>
        </p:nvSpPr>
        <p:spPr/>
        <p:txBody>
          <a:bodyPr/>
          <a:lstStyle/>
          <a:p>
            <a:pPr marL="624078" indent="-514350"/>
            <a:r>
              <a:rPr lang="en-IE" dirty="0"/>
              <a:t>Deadlock in Disk Sharing</a:t>
            </a:r>
          </a:p>
        </p:txBody>
      </p:sp>
    </p:spTree>
    <p:extLst>
      <p:ext uri="{BB962C8B-B14F-4D97-AF65-F5344CB8AC3E}">
        <p14:creationId xmlns:p14="http://schemas.microsoft.com/office/powerpoint/2010/main" val="30889083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3. While the arm is moving into position, Accounts Payable (P2) gains control of the I/O channel and issues a command to write someone else’s payment to a record stored on track 310. If the command is not “locked out,” P2 will be put on hold while the control unit moves the arm to track 310.</a:t>
            </a:r>
          </a:p>
        </p:txBody>
      </p:sp>
      <p:sp>
        <p:nvSpPr>
          <p:cNvPr id="3" name="Title 2"/>
          <p:cNvSpPr>
            <a:spLocks noGrp="1"/>
          </p:cNvSpPr>
          <p:nvPr>
            <p:ph type="title"/>
          </p:nvPr>
        </p:nvSpPr>
        <p:spPr/>
        <p:txBody>
          <a:bodyPr/>
          <a:lstStyle/>
          <a:p>
            <a:pPr marL="624078" indent="-514350"/>
            <a:r>
              <a:rPr lang="en-IE" dirty="0"/>
              <a:t>Deadlock in Disk Sharing</a:t>
            </a:r>
          </a:p>
        </p:txBody>
      </p:sp>
    </p:spTree>
    <p:extLst>
      <p:ext uri="{BB962C8B-B14F-4D97-AF65-F5344CB8AC3E}">
        <p14:creationId xmlns:p14="http://schemas.microsoft.com/office/powerpoint/2010/main" val="30889083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4. Because P2 is “on hold” while the arm is moving, the channel can be captured again by P1, which reconfirms its command to “read from track 20.”</a:t>
            </a:r>
          </a:p>
        </p:txBody>
      </p:sp>
      <p:sp>
        <p:nvSpPr>
          <p:cNvPr id="3" name="Title 2"/>
          <p:cNvSpPr>
            <a:spLocks noGrp="1"/>
          </p:cNvSpPr>
          <p:nvPr>
            <p:ph type="title"/>
          </p:nvPr>
        </p:nvSpPr>
        <p:spPr/>
        <p:txBody>
          <a:bodyPr/>
          <a:lstStyle/>
          <a:p>
            <a:pPr marL="624078" indent="-514350"/>
            <a:r>
              <a:rPr lang="en-IE" dirty="0"/>
              <a:t>Deadlock in Disk Sharing</a:t>
            </a:r>
          </a:p>
        </p:txBody>
      </p:sp>
    </p:spTree>
    <p:extLst>
      <p:ext uri="{BB962C8B-B14F-4D97-AF65-F5344CB8AC3E}">
        <p14:creationId xmlns:p14="http://schemas.microsoft.com/office/powerpoint/2010/main" val="30889083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5. Because the last command from P2 had forced the arm mechanism to track 310, the disk control unit begins to reposition the arm to track 20 to satisfy P1. The I/O channel would be released because P1 is once again put on hold, so it could be captured by P2, which issues a WRITE command only to discover that the arm mechanism needs to be repositioned.</a:t>
            </a:r>
          </a:p>
        </p:txBody>
      </p:sp>
      <p:sp>
        <p:nvSpPr>
          <p:cNvPr id="3" name="Title 2"/>
          <p:cNvSpPr>
            <a:spLocks noGrp="1"/>
          </p:cNvSpPr>
          <p:nvPr>
            <p:ph type="title"/>
          </p:nvPr>
        </p:nvSpPr>
        <p:spPr/>
        <p:txBody>
          <a:bodyPr/>
          <a:lstStyle/>
          <a:p>
            <a:pPr marL="624078" indent="-514350"/>
            <a:r>
              <a:rPr lang="en-IE" dirty="0"/>
              <a:t>Deadlock in Disk Sharing</a:t>
            </a:r>
          </a:p>
        </p:txBody>
      </p:sp>
    </p:spTree>
    <p:extLst>
      <p:ext uri="{BB962C8B-B14F-4D97-AF65-F5344CB8AC3E}">
        <p14:creationId xmlns:p14="http://schemas.microsoft.com/office/powerpoint/2010/main" val="30889083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This is LIVELOCK.</a:t>
            </a:r>
          </a:p>
        </p:txBody>
      </p:sp>
      <p:sp>
        <p:nvSpPr>
          <p:cNvPr id="3" name="Title 2"/>
          <p:cNvSpPr>
            <a:spLocks noGrp="1"/>
          </p:cNvSpPr>
          <p:nvPr>
            <p:ph type="title"/>
          </p:nvPr>
        </p:nvSpPr>
        <p:spPr/>
        <p:txBody>
          <a:bodyPr/>
          <a:lstStyle/>
          <a:p>
            <a:pPr marL="624078" indent="-514350"/>
            <a:r>
              <a:rPr lang="en-IE" dirty="0"/>
              <a:t>Deadlock in Disk Sharing</a:t>
            </a:r>
          </a:p>
        </p:txBody>
      </p:sp>
    </p:spTree>
    <p:extLst>
      <p:ext uri="{BB962C8B-B14F-4D97-AF65-F5344CB8AC3E}">
        <p14:creationId xmlns:p14="http://schemas.microsoft.com/office/powerpoint/2010/main" val="30889083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Modelling Deadlock</a:t>
            </a:r>
          </a:p>
        </p:txBody>
      </p:sp>
      <p:sp>
        <p:nvSpPr>
          <p:cNvPr id="3" name="Subtitle 2"/>
          <p:cNvSpPr>
            <a:spLocks noGrp="1"/>
          </p:cNvSpPr>
          <p:nvPr>
            <p:ph type="subTitle" idx="1"/>
          </p:nvPr>
        </p:nvSpPr>
        <p:spPr/>
        <p:txBody>
          <a:bodyPr/>
          <a:lstStyle/>
          <a:p>
            <a:r>
              <a:rPr lang="en-IE" dirty="0"/>
              <a:t> </a:t>
            </a:r>
          </a:p>
        </p:txBody>
      </p:sp>
    </p:spTree>
    <p:extLst>
      <p:ext uri="{BB962C8B-B14F-4D97-AF65-F5344CB8AC3E}">
        <p14:creationId xmlns:p14="http://schemas.microsoft.com/office/powerpoint/2010/main" val="22265186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851744" y="3645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B</a:t>
            </a:r>
          </a:p>
        </p:txBody>
      </p:sp>
      <p:sp>
        <p:nvSpPr>
          <p:cNvPr id="6" name="Folded Corner 5"/>
          <p:cNvSpPr/>
          <p:nvPr/>
        </p:nvSpPr>
        <p:spPr>
          <a:xfrm>
            <a:off x="161949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1</a:t>
            </a:r>
            <a:endParaRPr lang="en-IE" b="1" dirty="0">
              <a:solidFill>
                <a:schemeClr val="tx1"/>
              </a:solidFill>
            </a:endParaRPr>
          </a:p>
        </p:txBody>
      </p:sp>
      <p:sp>
        <p:nvSpPr>
          <p:cNvPr id="16" name="Oval 15"/>
          <p:cNvSpPr/>
          <p:nvPr/>
        </p:nvSpPr>
        <p:spPr>
          <a:xfrm>
            <a:off x="1547664" y="3645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A</a:t>
            </a:r>
          </a:p>
        </p:txBody>
      </p:sp>
      <p:sp>
        <p:nvSpPr>
          <p:cNvPr id="18" name="Folded Corner 17"/>
          <p:cNvSpPr/>
          <p:nvPr/>
        </p:nvSpPr>
        <p:spPr>
          <a:xfrm>
            <a:off x="3923576" y="1484784"/>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2</a:t>
            </a:r>
            <a:endParaRPr lang="en-IE" b="1" dirty="0">
              <a:solidFill>
                <a:schemeClr val="tx1"/>
              </a:solidFill>
            </a:endParaRPr>
          </a:p>
        </p:txBody>
      </p:sp>
      <p:sp>
        <p:nvSpPr>
          <p:cNvPr id="19" name="Folded Corner 18"/>
          <p:cNvSpPr/>
          <p:nvPr/>
        </p:nvSpPr>
        <p:spPr>
          <a:xfrm>
            <a:off x="6011984" y="1484784"/>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3</a:t>
            </a:r>
            <a:endParaRPr lang="en-IE" b="1" dirty="0">
              <a:solidFill>
                <a:schemeClr val="tx1"/>
              </a:solidFill>
            </a:endParaRPr>
          </a:p>
        </p:txBody>
      </p:sp>
      <p:sp>
        <p:nvSpPr>
          <p:cNvPr id="20" name="Oval 19"/>
          <p:cNvSpPr/>
          <p:nvPr/>
        </p:nvSpPr>
        <p:spPr>
          <a:xfrm>
            <a:off x="5940152" y="3645024"/>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c</a:t>
            </a:r>
          </a:p>
        </p:txBody>
      </p:sp>
    </p:spTree>
    <p:extLst>
      <p:ext uri="{BB962C8B-B14F-4D97-AF65-F5344CB8AC3E}">
        <p14:creationId xmlns:p14="http://schemas.microsoft.com/office/powerpoint/2010/main" val="23989165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851744" y="3645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B</a:t>
            </a:r>
          </a:p>
        </p:txBody>
      </p:sp>
      <p:sp>
        <p:nvSpPr>
          <p:cNvPr id="6" name="Folded Corner 5"/>
          <p:cNvSpPr/>
          <p:nvPr/>
        </p:nvSpPr>
        <p:spPr>
          <a:xfrm>
            <a:off x="161949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1</a:t>
            </a:r>
            <a:endParaRPr lang="en-IE" b="1" dirty="0">
              <a:solidFill>
                <a:schemeClr val="tx1"/>
              </a:solidFill>
            </a:endParaRPr>
          </a:p>
        </p:txBody>
      </p:sp>
      <p:sp>
        <p:nvSpPr>
          <p:cNvPr id="16" name="Oval 15"/>
          <p:cNvSpPr/>
          <p:nvPr/>
        </p:nvSpPr>
        <p:spPr>
          <a:xfrm>
            <a:off x="1547664" y="3645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A</a:t>
            </a:r>
          </a:p>
        </p:txBody>
      </p:sp>
      <p:sp>
        <p:nvSpPr>
          <p:cNvPr id="18" name="Folded Corner 17"/>
          <p:cNvSpPr/>
          <p:nvPr/>
        </p:nvSpPr>
        <p:spPr>
          <a:xfrm>
            <a:off x="3923576" y="1484784"/>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2</a:t>
            </a:r>
            <a:endParaRPr lang="en-IE" b="1" dirty="0">
              <a:solidFill>
                <a:schemeClr val="tx1"/>
              </a:solidFill>
            </a:endParaRPr>
          </a:p>
        </p:txBody>
      </p:sp>
      <p:sp>
        <p:nvSpPr>
          <p:cNvPr id="19" name="Folded Corner 18"/>
          <p:cNvSpPr/>
          <p:nvPr/>
        </p:nvSpPr>
        <p:spPr>
          <a:xfrm>
            <a:off x="6011984" y="1484784"/>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3</a:t>
            </a:r>
            <a:endParaRPr lang="en-IE" b="1" dirty="0">
              <a:solidFill>
                <a:schemeClr val="tx1"/>
              </a:solidFill>
            </a:endParaRPr>
          </a:p>
        </p:txBody>
      </p:sp>
      <p:sp>
        <p:nvSpPr>
          <p:cNvPr id="20" name="Oval 19"/>
          <p:cNvSpPr/>
          <p:nvPr/>
        </p:nvSpPr>
        <p:spPr>
          <a:xfrm>
            <a:off x="5940152" y="3645024"/>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c</a:t>
            </a:r>
          </a:p>
        </p:txBody>
      </p:sp>
      <p:cxnSp>
        <p:nvCxnSpPr>
          <p:cNvPr id="8" name="Straight Arrow Connector 7"/>
          <p:cNvCxnSpPr>
            <a:stCxn id="16" idx="0"/>
            <a:endCxn id="6" idx="2"/>
          </p:cNvCxnSpPr>
          <p:nvPr/>
        </p:nvCxnSpPr>
        <p:spPr>
          <a:xfrm flipV="1">
            <a:off x="2339664" y="2853112"/>
            <a:ext cx="0" cy="79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2996952"/>
            <a:ext cx="484175" cy="544697"/>
          </a:xfrm>
          <a:prstGeom prst="rect">
            <a:avLst/>
          </a:prstGeom>
        </p:spPr>
      </p:pic>
      <p:cxnSp>
        <p:nvCxnSpPr>
          <p:cNvPr id="13" name="Straight Arrow Connector 12"/>
          <p:cNvCxnSpPr>
            <a:stCxn id="16" idx="7"/>
          </p:cNvCxnSpPr>
          <p:nvPr/>
        </p:nvCxnSpPr>
        <p:spPr>
          <a:xfrm flipV="1">
            <a:off x="2899693" y="2852936"/>
            <a:ext cx="1023883" cy="1024147"/>
          </a:xfrm>
          <a:prstGeom prst="straightConnector1">
            <a:avLst/>
          </a:prstGeom>
          <a:ln w="762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7"/>
          </p:cNvCxnSpPr>
          <p:nvPr/>
        </p:nvCxnSpPr>
        <p:spPr>
          <a:xfrm flipV="1">
            <a:off x="5203773" y="2853112"/>
            <a:ext cx="808211" cy="1023971"/>
          </a:xfrm>
          <a:prstGeom prst="straightConnector1">
            <a:avLst/>
          </a:prstGeom>
          <a:ln w="762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663801" y="2852936"/>
            <a:ext cx="0" cy="79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1841" y="2996776"/>
            <a:ext cx="484175" cy="544697"/>
          </a:xfrm>
          <a:prstGeom prst="rect">
            <a:avLst/>
          </a:prstGeom>
        </p:spPr>
      </p:pic>
      <p:cxnSp>
        <p:nvCxnSpPr>
          <p:cNvPr id="23" name="Straight Arrow Connector 22"/>
          <p:cNvCxnSpPr/>
          <p:nvPr/>
        </p:nvCxnSpPr>
        <p:spPr>
          <a:xfrm flipV="1">
            <a:off x="6732152" y="2852936"/>
            <a:ext cx="0" cy="79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0192" y="2996776"/>
            <a:ext cx="484175" cy="544697"/>
          </a:xfrm>
          <a:prstGeom prst="rect">
            <a:avLst/>
          </a:prstGeom>
        </p:spPr>
      </p:pic>
    </p:spTree>
    <p:extLst>
      <p:ext uri="{BB962C8B-B14F-4D97-AF65-F5344CB8AC3E}">
        <p14:creationId xmlns:p14="http://schemas.microsoft.com/office/powerpoint/2010/main" val="27920947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851744" y="3645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B</a:t>
            </a:r>
          </a:p>
        </p:txBody>
      </p:sp>
      <p:sp>
        <p:nvSpPr>
          <p:cNvPr id="6" name="Folded Corner 5"/>
          <p:cNvSpPr/>
          <p:nvPr/>
        </p:nvSpPr>
        <p:spPr>
          <a:xfrm>
            <a:off x="161949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1</a:t>
            </a:r>
            <a:endParaRPr lang="en-IE" b="1" dirty="0">
              <a:solidFill>
                <a:schemeClr val="tx1"/>
              </a:solidFill>
            </a:endParaRPr>
          </a:p>
        </p:txBody>
      </p:sp>
      <p:sp>
        <p:nvSpPr>
          <p:cNvPr id="16" name="Oval 15"/>
          <p:cNvSpPr/>
          <p:nvPr/>
        </p:nvSpPr>
        <p:spPr>
          <a:xfrm>
            <a:off x="1547664" y="3645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A</a:t>
            </a:r>
          </a:p>
        </p:txBody>
      </p:sp>
      <p:sp>
        <p:nvSpPr>
          <p:cNvPr id="18" name="Folded Corner 17"/>
          <p:cNvSpPr/>
          <p:nvPr/>
        </p:nvSpPr>
        <p:spPr>
          <a:xfrm>
            <a:off x="3923576" y="1484784"/>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2</a:t>
            </a:r>
            <a:endParaRPr lang="en-IE" b="1" dirty="0">
              <a:solidFill>
                <a:schemeClr val="tx1"/>
              </a:solidFill>
            </a:endParaRPr>
          </a:p>
        </p:txBody>
      </p:sp>
      <p:sp>
        <p:nvSpPr>
          <p:cNvPr id="19" name="Folded Corner 18"/>
          <p:cNvSpPr/>
          <p:nvPr/>
        </p:nvSpPr>
        <p:spPr>
          <a:xfrm>
            <a:off x="6011984" y="1484784"/>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3</a:t>
            </a:r>
            <a:endParaRPr lang="en-IE" b="1" dirty="0">
              <a:solidFill>
                <a:schemeClr val="tx1"/>
              </a:solidFill>
            </a:endParaRPr>
          </a:p>
        </p:txBody>
      </p:sp>
      <p:sp>
        <p:nvSpPr>
          <p:cNvPr id="20" name="Oval 19"/>
          <p:cNvSpPr/>
          <p:nvPr/>
        </p:nvSpPr>
        <p:spPr>
          <a:xfrm>
            <a:off x="5940152" y="3645024"/>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c</a:t>
            </a:r>
          </a:p>
        </p:txBody>
      </p:sp>
      <p:cxnSp>
        <p:nvCxnSpPr>
          <p:cNvPr id="8" name="Straight Arrow Connector 7"/>
          <p:cNvCxnSpPr>
            <a:stCxn id="16" idx="0"/>
            <a:endCxn id="6" idx="2"/>
          </p:cNvCxnSpPr>
          <p:nvPr/>
        </p:nvCxnSpPr>
        <p:spPr>
          <a:xfrm flipV="1">
            <a:off x="2339664" y="2853112"/>
            <a:ext cx="0" cy="79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2996952"/>
            <a:ext cx="484175" cy="544697"/>
          </a:xfrm>
          <a:prstGeom prst="rect">
            <a:avLst/>
          </a:prstGeom>
        </p:spPr>
      </p:pic>
      <p:cxnSp>
        <p:nvCxnSpPr>
          <p:cNvPr id="13" name="Straight Arrow Connector 12"/>
          <p:cNvCxnSpPr>
            <a:stCxn id="16" idx="7"/>
          </p:cNvCxnSpPr>
          <p:nvPr/>
        </p:nvCxnSpPr>
        <p:spPr>
          <a:xfrm flipV="1">
            <a:off x="2899693" y="2852936"/>
            <a:ext cx="1023883" cy="1024147"/>
          </a:xfrm>
          <a:prstGeom prst="straightConnector1">
            <a:avLst/>
          </a:prstGeom>
          <a:ln w="762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7"/>
          </p:cNvCxnSpPr>
          <p:nvPr/>
        </p:nvCxnSpPr>
        <p:spPr>
          <a:xfrm flipV="1">
            <a:off x="5203773" y="2853112"/>
            <a:ext cx="808211" cy="1023971"/>
          </a:xfrm>
          <a:prstGeom prst="straightConnector1">
            <a:avLst/>
          </a:prstGeom>
          <a:ln w="762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663801" y="2852936"/>
            <a:ext cx="0" cy="79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1841" y="2996776"/>
            <a:ext cx="484175" cy="544697"/>
          </a:xfrm>
          <a:prstGeom prst="rect">
            <a:avLst/>
          </a:prstGeom>
        </p:spPr>
      </p:pic>
      <p:cxnSp>
        <p:nvCxnSpPr>
          <p:cNvPr id="23" name="Straight Arrow Connector 22"/>
          <p:cNvCxnSpPr/>
          <p:nvPr/>
        </p:nvCxnSpPr>
        <p:spPr>
          <a:xfrm flipV="1">
            <a:off x="6732152" y="2852936"/>
            <a:ext cx="0" cy="79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0192" y="2996776"/>
            <a:ext cx="484175" cy="544697"/>
          </a:xfrm>
          <a:prstGeom prst="rect">
            <a:avLst/>
          </a:prstGeom>
        </p:spPr>
      </p:pic>
      <p:cxnSp>
        <p:nvCxnSpPr>
          <p:cNvPr id="11" name="Curved Connector 10"/>
          <p:cNvCxnSpPr>
            <a:stCxn id="20" idx="6"/>
            <a:endCxn id="6" idx="0"/>
          </p:cNvCxnSpPr>
          <p:nvPr/>
        </p:nvCxnSpPr>
        <p:spPr>
          <a:xfrm flipH="1" flipV="1">
            <a:off x="2339664" y="1484960"/>
            <a:ext cx="5184488" cy="2952064"/>
          </a:xfrm>
          <a:prstGeom prst="curvedConnector4">
            <a:avLst>
              <a:gd name="adj1" fmla="val -20176"/>
              <a:gd name="adj2" fmla="val 129802"/>
            </a:avLst>
          </a:prstGeom>
          <a:ln w="762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4332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851744" y="3645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B</a:t>
            </a:r>
          </a:p>
        </p:txBody>
      </p:sp>
      <p:sp>
        <p:nvSpPr>
          <p:cNvPr id="6" name="Folded Corner 5"/>
          <p:cNvSpPr/>
          <p:nvPr/>
        </p:nvSpPr>
        <p:spPr>
          <a:xfrm>
            <a:off x="1619496" y="1484960"/>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1</a:t>
            </a:r>
            <a:endParaRPr lang="en-IE" b="1" dirty="0">
              <a:solidFill>
                <a:schemeClr val="tx1"/>
              </a:solidFill>
            </a:endParaRPr>
          </a:p>
        </p:txBody>
      </p:sp>
      <p:sp>
        <p:nvSpPr>
          <p:cNvPr id="16" name="Oval 15"/>
          <p:cNvSpPr/>
          <p:nvPr/>
        </p:nvSpPr>
        <p:spPr>
          <a:xfrm>
            <a:off x="1547664" y="3645112"/>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A</a:t>
            </a:r>
          </a:p>
        </p:txBody>
      </p:sp>
      <p:sp>
        <p:nvSpPr>
          <p:cNvPr id="18" name="Folded Corner 17"/>
          <p:cNvSpPr/>
          <p:nvPr/>
        </p:nvSpPr>
        <p:spPr>
          <a:xfrm>
            <a:off x="3923576" y="1484784"/>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2</a:t>
            </a:r>
            <a:endParaRPr lang="en-IE" b="1" dirty="0">
              <a:solidFill>
                <a:schemeClr val="tx1"/>
              </a:solidFill>
            </a:endParaRPr>
          </a:p>
        </p:txBody>
      </p:sp>
      <p:sp>
        <p:nvSpPr>
          <p:cNvPr id="19" name="Folded Corner 18"/>
          <p:cNvSpPr/>
          <p:nvPr/>
        </p:nvSpPr>
        <p:spPr>
          <a:xfrm>
            <a:off x="6011984" y="1484784"/>
            <a:ext cx="1440336" cy="1368152"/>
          </a:xfrm>
          <a:prstGeom prst="foldedCorne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a:solidFill>
                  <a:schemeClr val="tx1"/>
                </a:solidFill>
              </a:rPr>
              <a:t>File 3</a:t>
            </a:r>
            <a:endParaRPr lang="en-IE" b="1" dirty="0">
              <a:solidFill>
                <a:schemeClr val="tx1"/>
              </a:solidFill>
            </a:endParaRPr>
          </a:p>
        </p:txBody>
      </p:sp>
      <p:sp>
        <p:nvSpPr>
          <p:cNvPr id="20" name="Oval 19"/>
          <p:cNvSpPr/>
          <p:nvPr/>
        </p:nvSpPr>
        <p:spPr>
          <a:xfrm>
            <a:off x="5940152" y="3645024"/>
            <a:ext cx="1584000" cy="158400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Process c</a:t>
            </a:r>
          </a:p>
        </p:txBody>
      </p:sp>
      <p:cxnSp>
        <p:nvCxnSpPr>
          <p:cNvPr id="11" name="Curved Connector 10"/>
          <p:cNvCxnSpPr>
            <a:stCxn id="5" idx="6"/>
            <a:endCxn id="6" idx="0"/>
          </p:cNvCxnSpPr>
          <p:nvPr/>
        </p:nvCxnSpPr>
        <p:spPr>
          <a:xfrm flipH="1" flipV="1">
            <a:off x="2339664" y="1484960"/>
            <a:ext cx="3096080" cy="2952152"/>
          </a:xfrm>
          <a:prstGeom prst="curvedConnector4">
            <a:avLst>
              <a:gd name="adj1" fmla="val -15439"/>
              <a:gd name="adj2" fmla="val 126516"/>
            </a:avLst>
          </a:prstGeom>
          <a:ln w="762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79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MAXIMISE CPU EFFICIENCY</a:t>
            </a:r>
          </a:p>
          <a:p>
            <a:endParaRPr lang="en-IE" dirty="0"/>
          </a:p>
          <a:p>
            <a:r>
              <a:rPr lang="en-IE" dirty="0"/>
              <a:t>Keep the CPU busy 100% of the time.</a:t>
            </a:r>
          </a:p>
          <a:p>
            <a:endParaRPr lang="en-IE" dirty="0"/>
          </a:p>
          <a:p>
            <a:r>
              <a:rPr lang="en-IE" dirty="0"/>
              <a:t>This could be achieved by scheduling just with a lot of computation jobs, and never run the I/O jobs.</a:t>
            </a:r>
          </a:p>
          <a:p>
            <a:pPr lvl="2"/>
            <a:endParaRPr lang="en-IE" dirty="0"/>
          </a:p>
          <a:p>
            <a:pPr lvl="2"/>
            <a:endParaRPr lang="en-IE" dirty="0"/>
          </a:p>
        </p:txBody>
      </p:sp>
      <p:sp>
        <p:nvSpPr>
          <p:cNvPr id="3" name="Title 2"/>
          <p:cNvSpPr>
            <a:spLocks noGrp="1"/>
          </p:cNvSpPr>
          <p:nvPr>
            <p:ph type="title"/>
          </p:nvPr>
        </p:nvSpPr>
        <p:spPr/>
        <p:txBody>
          <a:bodyPr/>
          <a:lstStyle/>
          <a:p>
            <a:r>
              <a:rPr lang="en-IE" dirty="0"/>
              <a:t>Process Scheduling Policies</a:t>
            </a:r>
          </a:p>
        </p:txBody>
      </p:sp>
    </p:spTree>
    <p:extLst>
      <p:ext uri="{BB962C8B-B14F-4D97-AF65-F5344CB8AC3E}">
        <p14:creationId xmlns:p14="http://schemas.microsoft.com/office/powerpoint/2010/main" val="12825202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dirty="0"/>
              <a:t>Starvation:</a:t>
            </a:r>
            <a:br>
              <a:rPr lang="en-IE" dirty="0"/>
            </a:br>
            <a:r>
              <a:rPr lang="en-IE" sz="4000" dirty="0"/>
              <a:t>The Dining Philosopher’s Problem</a:t>
            </a:r>
            <a:endParaRPr lang="en-IE" dirty="0"/>
          </a:p>
        </p:txBody>
      </p:sp>
      <p:sp>
        <p:nvSpPr>
          <p:cNvPr id="3" name="Subtitle 2"/>
          <p:cNvSpPr>
            <a:spLocks noGrp="1"/>
          </p:cNvSpPr>
          <p:nvPr>
            <p:ph type="subTitle" idx="1"/>
          </p:nvPr>
        </p:nvSpPr>
        <p:spPr/>
        <p:txBody>
          <a:bodyPr/>
          <a:lstStyle/>
          <a:p>
            <a:r>
              <a:rPr lang="en-IE" dirty="0"/>
              <a:t> </a:t>
            </a:r>
          </a:p>
        </p:txBody>
      </p:sp>
    </p:spTree>
    <p:extLst>
      <p:ext uri="{BB962C8B-B14F-4D97-AF65-F5344CB8AC3E}">
        <p14:creationId xmlns:p14="http://schemas.microsoft.com/office/powerpoint/2010/main" val="37883337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1481328"/>
            <a:ext cx="4114800" cy="4525963"/>
          </a:xfrm>
        </p:spPr>
        <p:txBody>
          <a:bodyPr>
            <a:normAutofit fontScale="92500" lnSpcReduction="10000"/>
          </a:bodyPr>
          <a:lstStyle/>
          <a:p>
            <a:r>
              <a:rPr lang="en-IE" dirty="0"/>
              <a:t>Born May 11, 1930</a:t>
            </a:r>
          </a:p>
          <a:p>
            <a:r>
              <a:rPr lang="en-IE" dirty="0"/>
              <a:t>Died August 6, 2002</a:t>
            </a:r>
          </a:p>
          <a:p>
            <a:r>
              <a:rPr lang="en-IE" dirty="0"/>
              <a:t>Born in Rotterdam, Netherlands</a:t>
            </a:r>
          </a:p>
          <a:p>
            <a:r>
              <a:rPr lang="en-IE" dirty="0"/>
              <a:t>A Dutch computer scientist, who received the 1972 Turing Award for fundamental contributions to developing programming languages.</a:t>
            </a:r>
          </a:p>
        </p:txBody>
      </p:sp>
      <p:sp>
        <p:nvSpPr>
          <p:cNvPr id="7" name="Title 6"/>
          <p:cNvSpPr>
            <a:spLocks noGrp="1"/>
          </p:cNvSpPr>
          <p:nvPr>
            <p:ph type="title"/>
          </p:nvPr>
        </p:nvSpPr>
        <p:spPr/>
        <p:txBody>
          <a:bodyPr>
            <a:normAutofit/>
          </a:bodyPr>
          <a:lstStyle/>
          <a:p>
            <a:r>
              <a:rPr lang="en-IE" dirty="0" err="1"/>
              <a:t>Edsger</a:t>
            </a:r>
            <a:r>
              <a:rPr lang="en-IE" dirty="0"/>
              <a:t> W. </a:t>
            </a:r>
            <a:r>
              <a:rPr lang="en-IE" dirty="0" err="1"/>
              <a:t>Dijkstra</a:t>
            </a:r>
            <a:endParaRPr lang="en-IE" dirty="0"/>
          </a:p>
        </p:txBody>
      </p:sp>
      <p:pic>
        <p:nvPicPr>
          <p:cNvPr id="10" name="Picture 9" descr="EWD_young_without_beard_1955.jpg"/>
          <p:cNvPicPr>
            <a:picLocks noChangeAspect="1"/>
          </p:cNvPicPr>
          <p:nvPr/>
        </p:nvPicPr>
        <p:blipFill>
          <a:blip r:embed="rId2" cstate="print"/>
          <a:stretch>
            <a:fillRect/>
          </a:stretch>
        </p:blipFill>
        <p:spPr>
          <a:xfrm>
            <a:off x="5810969" y="1628800"/>
            <a:ext cx="2721471" cy="4186878"/>
          </a:xfrm>
          <a:prstGeom prst="rect">
            <a:avLst/>
          </a:prstGeom>
        </p:spPr>
      </p:pic>
    </p:spTree>
    <p:extLst>
      <p:ext uri="{BB962C8B-B14F-4D97-AF65-F5344CB8AC3E}">
        <p14:creationId xmlns:p14="http://schemas.microsoft.com/office/powerpoint/2010/main" val="16656645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925" y="1556792"/>
            <a:ext cx="1694467" cy="2090370"/>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057" y="128079"/>
            <a:ext cx="1694465" cy="2113249"/>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260" y="1461651"/>
            <a:ext cx="2015572" cy="2687429"/>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5782" y="4384454"/>
            <a:ext cx="1538026" cy="2140890"/>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4168" y="4226285"/>
            <a:ext cx="2664296" cy="2631715"/>
          </a:xfrm>
          <a:prstGeom prst="rect">
            <a:avLst/>
          </a:prstGeom>
        </p:spPr>
      </p:pic>
      <p:sp>
        <p:nvSpPr>
          <p:cNvPr id="4" name="Oval 3"/>
          <p:cNvSpPr/>
          <p:nvPr/>
        </p:nvSpPr>
        <p:spPr>
          <a:xfrm>
            <a:off x="2627784" y="2097312"/>
            <a:ext cx="4140000" cy="41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8509" y="2241328"/>
            <a:ext cx="1071563" cy="107156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2605" y="4626149"/>
            <a:ext cx="1071563" cy="107156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7864" y="4619662"/>
            <a:ext cx="1071563" cy="107156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3808" y="3321448"/>
            <a:ext cx="1071563" cy="1071563"/>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11697" y="4746040"/>
            <a:ext cx="1095687" cy="1095687"/>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4220098">
            <a:off x="3068225" y="3945560"/>
            <a:ext cx="1095687" cy="1095687"/>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7737291">
            <a:off x="3469721" y="2751976"/>
            <a:ext cx="1095687" cy="109568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7684947">
            <a:off x="5097480" y="3918936"/>
            <a:ext cx="1095687" cy="1095687"/>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0072" y="3068960"/>
            <a:ext cx="1071563" cy="1071563"/>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2935485">
            <a:off x="4699971" y="2565382"/>
            <a:ext cx="1095687" cy="1095687"/>
          </a:xfrm>
          <a:prstGeom prst="rect">
            <a:avLst/>
          </a:prstGeom>
        </p:spPr>
      </p:pic>
    </p:spTree>
    <p:extLst>
      <p:ext uri="{BB962C8B-B14F-4D97-AF65-F5344CB8AC3E}">
        <p14:creationId xmlns:p14="http://schemas.microsoft.com/office/powerpoint/2010/main" val="13220863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925" y="1556792"/>
            <a:ext cx="1694467" cy="2090370"/>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057" y="128079"/>
            <a:ext cx="1694465" cy="2113249"/>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260" y="1461651"/>
            <a:ext cx="2015572" cy="2687429"/>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5782" y="4384454"/>
            <a:ext cx="1538026" cy="2140890"/>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4168" y="4226285"/>
            <a:ext cx="2664296" cy="2631715"/>
          </a:xfrm>
          <a:prstGeom prst="rect">
            <a:avLst/>
          </a:prstGeom>
        </p:spPr>
      </p:pic>
      <p:sp>
        <p:nvSpPr>
          <p:cNvPr id="4" name="Oval 3"/>
          <p:cNvSpPr/>
          <p:nvPr/>
        </p:nvSpPr>
        <p:spPr>
          <a:xfrm>
            <a:off x="2627784" y="2097312"/>
            <a:ext cx="4140000" cy="41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8509" y="2241328"/>
            <a:ext cx="1071563" cy="1071563"/>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0072" y="3068960"/>
            <a:ext cx="1071563" cy="107156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2605" y="4626149"/>
            <a:ext cx="1071563" cy="107156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7864" y="4619662"/>
            <a:ext cx="1071563" cy="107156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3808" y="3321448"/>
            <a:ext cx="1071563" cy="1071563"/>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11697" y="4746040"/>
            <a:ext cx="1095687" cy="1095687"/>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4220098">
            <a:off x="3068225" y="3945560"/>
            <a:ext cx="1095687" cy="1095687"/>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7737291">
            <a:off x="3469721" y="2751976"/>
            <a:ext cx="1095687" cy="1095687"/>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2935485">
            <a:off x="4699971" y="2565382"/>
            <a:ext cx="1095687" cy="109568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7684947">
            <a:off x="5097480" y="3918936"/>
            <a:ext cx="1095687" cy="1095687"/>
          </a:xfrm>
          <a:prstGeom prst="rect">
            <a:avLst/>
          </a:prstGeom>
        </p:spPr>
      </p:pic>
      <p:cxnSp>
        <p:nvCxnSpPr>
          <p:cNvPr id="5" name="Straight Connector 4"/>
          <p:cNvCxnSpPr/>
          <p:nvPr/>
        </p:nvCxnSpPr>
        <p:spPr>
          <a:xfrm flipV="1">
            <a:off x="2483768" y="3212976"/>
            <a:ext cx="1353289" cy="136214"/>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loud 16"/>
          <p:cNvSpPr/>
          <p:nvPr/>
        </p:nvSpPr>
        <p:spPr>
          <a:xfrm rot="13914658">
            <a:off x="3657037" y="3093397"/>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4" name="Straight Connector 23"/>
          <p:cNvCxnSpPr/>
          <p:nvPr/>
        </p:nvCxnSpPr>
        <p:spPr>
          <a:xfrm flipV="1">
            <a:off x="2843808" y="4619662"/>
            <a:ext cx="592854" cy="161765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loud 27"/>
          <p:cNvSpPr/>
          <p:nvPr/>
        </p:nvSpPr>
        <p:spPr>
          <a:xfrm rot="10349588">
            <a:off x="3246304" y="4463983"/>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9" name="Straight Connector 28"/>
          <p:cNvCxnSpPr/>
          <p:nvPr/>
        </p:nvCxnSpPr>
        <p:spPr>
          <a:xfrm flipH="1" flipV="1">
            <a:off x="4788024" y="5542142"/>
            <a:ext cx="1979760" cy="69517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loud 30"/>
          <p:cNvSpPr/>
          <p:nvPr/>
        </p:nvSpPr>
        <p:spPr>
          <a:xfrm rot="17192575">
            <a:off x="4608004" y="5422562"/>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32" name="Straight Connector 31"/>
          <p:cNvCxnSpPr/>
          <p:nvPr/>
        </p:nvCxnSpPr>
        <p:spPr>
          <a:xfrm flipH="1">
            <a:off x="5956675" y="3428428"/>
            <a:ext cx="703557" cy="1155133"/>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Cloud 36"/>
          <p:cNvSpPr/>
          <p:nvPr/>
        </p:nvSpPr>
        <p:spPr>
          <a:xfrm rot="13200872">
            <a:off x="5770723" y="4419128"/>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38" name="Straight Connector 37"/>
          <p:cNvCxnSpPr/>
          <p:nvPr/>
        </p:nvCxnSpPr>
        <p:spPr>
          <a:xfrm>
            <a:off x="5531523" y="1844824"/>
            <a:ext cx="16863" cy="960541"/>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Cloud 40"/>
          <p:cNvSpPr/>
          <p:nvPr/>
        </p:nvSpPr>
        <p:spPr>
          <a:xfrm rot="2682302">
            <a:off x="5338778" y="2651185"/>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6338536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925" y="1556792"/>
            <a:ext cx="1694467" cy="2090370"/>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057" y="128079"/>
            <a:ext cx="1694465" cy="2113249"/>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260" y="1461651"/>
            <a:ext cx="2015572" cy="2687429"/>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5782" y="4384454"/>
            <a:ext cx="1538026" cy="2140890"/>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4168" y="4226285"/>
            <a:ext cx="2664296" cy="2631715"/>
          </a:xfrm>
          <a:prstGeom prst="rect">
            <a:avLst/>
          </a:prstGeom>
        </p:spPr>
      </p:pic>
      <p:sp>
        <p:nvSpPr>
          <p:cNvPr id="4" name="Oval 3"/>
          <p:cNvSpPr/>
          <p:nvPr/>
        </p:nvSpPr>
        <p:spPr>
          <a:xfrm>
            <a:off x="2627784" y="2097312"/>
            <a:ext cx="4140000" cy="41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8509" y="2241328"/>
            <a:ext cx="1071563" cy="1071563"/>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0072" y="3068960"/>
            <a:ext cx="1071563" cy="107156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2605" y="4626149"/>
            <a:ext cx="1071563" cy="107156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7864" y="4619662"/>
            <a:ext cx="1071563" cy="107156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3808" y="3321448"/>
            <a:ext cx="1071563" cy="1071563"/>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11697" y="4746040"/>
            <a:ext cx="1095687" cy="1095687"/>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4220098">
            <a:off x="3068225" y="3945560"/>
            <a:ext cx="1095687" cy="1095687"/>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7737291">
            <a:off x="3469721" y="2751976"/>
            <a:ext cx="1095687" cy="1095687"/>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2935485">
            <a:off x="4699971" y="2565382"/>
            <a:ext cx="1095687" cy="109568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7684947">
            <a:off x="5097480" y="3918936"/>
            <a:ext cx="1095687" cy="1095687"/>
          </a:xfrm>
          <a:prstGeom prst="rect">
            <a:avLst/>
          </a:prstGeom>
        </p:spPr>
      </p:pic>
      <p:cxnSp>
        <p:nvCxnSpPr>
          <p:cNvPr id="5" name="Straight Connector 4"/>
          <p:cNvCxnSpPr/>
          <p:nvPr/>
        </p:nvCxnSpPr>
        <p:spPr>
          <a:xfrm flipH="1">
            <a:off x="3837057" y="1988840"/>
            <a:ext cx="311452" cy="1224136"/>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Cloud 16"/>
          <p:cNvSpPr/>
          <p:nvPr/>
        </p:nvSpPr>
        <p:spPr>
          <a:xfrm rot="13914658">
            <a:off x="3657037" y="3093397"/>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4" name="Straight Connector 23"/>
          <p:cNvCxnSpPr/>
          <p:nvPr/>
        </p:nvCxnSpPr>
        <p:spPr>
          <a:xfrm flipV="1">
            <a:off x="2843808" y="4619662"/>
            <a:ext cx="592854" cy="1617650"/>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Cloud 27"/>
          <p:cNvSpPr/>
          <p:nvPr/>
        </p:nvSpPr>
        <p:spPr>
          <a:xfrm rot="10349588">
            <a:off x="3246304" y="4463983"/>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9" name="Straight Connector 28"/>
          <p:cNvCxnSpPr/>
          <p:nvPr/>
        </p:nvCxnSpPr>
        <p:spPr>
          <a:xfrm flipV="1">
            <a:off x="2843808" y="5542142"/>
            <a:ext cx="1944216" cy="983202"/>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Cloud 30"/>
          <p:cNvSpPr/>
          <p:nvPr/>
        </p:nvSpPr>
        <p:spPr>
          <a:xfrm rot="17192575">
            <a:off x="4608004" y="5422562"/>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38" name="Straight Connector 37"/>
          <p:cNvCxnSpPr/>
          <p:nvPr/>
        </p:nvCxnSpPr>
        <p:spPr>
          <a:xfrm>
            <a:off x="5436096" y="1844824"/>
            <a:ext cx="112290" cy="960541"/>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Cloud 40"/>
          <p:cNvSpPr/>
          <p:nvPr/>
        </p:nvSpPr>
        <p:spPr>
          <a:xfrm rot="2682302">
            <a:off x="5338778" y="2651185"/>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Oval 1"/>
          <p:cNvSpPr/>
          <p:nvPr/>
        </p:nvSpPr>
        <p:spPr>
          <a:xfrm>
            <a:off x="3915371" y="128079"/>
            <a:ext cx="1633015" cy="21132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1259632" y="4365104"/>
            <a:ext cx="1633015" cy="21132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7338746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925" y="1556792"/>
            <a:ext cx="1694467" cy="2090370"/>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057" y="128079"/>
            <a:ext cx="1694465" cy="2113249"/>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260" y="1461651"/>
            <a:ext cx="2015572" cy="2687429"/>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5782" y="4384454"/>
            <a:ext cx="1538026" cy="2140890"/>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4168" y="4226285"/>
            <a:ext cx="2664296" cy="2631715"/>
          </a:xfrm>
          <a:prstGeom prst="rect">
            <a:avLst/>
          </a:prstGeom>
        </p:spPr>
      </p:pic>
      <p:sp>
        <p:nvSpPr>
          <p:cNvPr id="4" name="Oval 3"/>
          <p:cNvSpPr/>
          <p:nvPr/>
        </p:nvSpPr>
        <p:spPr>
          <a:xfrm>
            <a:off x="2627784" y="2097312"/>
            <a:ext cx="4140000" cy="41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8509" y="2241328"/>
            <a:ext cx="1071563" cy="1071563"/>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0072" y="3068960"/>
            <a:ext cx="1071563" cy="107156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2605" y="4626149"/>
            <a:ext cx="1071563" cy="107156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7864" y="4619662"/>
            <a:ext cx="1071563" cy="107156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3808" y="3321448"/>
            <a:ext cx="1071563" cy="1071563"/>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11697" y="4746040"/>
            <a:ext cx="1095687" cy="1095687"/>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4220098">
            <a:off x="3068225" y="3945560"/>
            <a:ext cx="1095687" cy="1095687"/>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7737291">
            <a:off x="3469721" y="2751976"/>
            <a:ext cx="1095687" cy="1095687"/>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2935485">
            <a:off x="4699971" y="2565382"/>
            <a:ext cx="1095687" cy="109568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7684947">
            <a:off x="5097480" y="3918936"/>
            <a:ext cx="1095687" cy="1095687"/>
          </a:xfrm>
          <a:prstGeom prst="rect">
            <a:avLst/>
          </a:prstGeom>
        </p:spPr>
      </p:pic>
      <p:cxnSp>
        <p:nvCxnSpPr>
          <p:cNvPr id="5" name="Straight Connector 4"/>
          <p:cNvCxnSpPr/>
          <p:nvPr/>
        </p:nvCxnSpPr>
        <p:spPr>
          <a:xfrm flipV="1">
            <a:off x="2483768" y="3212976"/>
            <a:ext cx="1353289" cy="136214"/>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Cloud 16"/>
          <p:cNvSpPr/>
          <p:nvPr/>
        </p:nvSpPr>
        <p:spPr>
          <a:xfrm rot="13914658">
            <a:off x="3657037" y="3093397"/>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4" name="Straight Connector 23"/>
          <p:cNvCxnSpPr/>
          <p:nvPr/>
        </p:nvCxnSpPr>
        <p:spPr>
          <a:xfrm>
            <a:off x="2339752" y="3647162"/>
            <a:ext cx="1096910" cy="972500"/>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Cloud 27"/>
          <p:cNvSpPr/>
          <p:nvPr/>
        </p:nvSpPr>
        <p:spPr>
          <a:xfrm rot="10349588">
            <a:off x="3246304" y="4463983"/>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32" name="Straight Connector 31"/>
          <p:cNvCxnSpPr/>
          <p:nvPr/>
        </p:nvCxnSpPr>
        <p:spPr>
          <a:xfrm flipH="1">
            <a:off x="5956675" y="3428428"/>
            <a:ext cx="703557" cy="1155133"/>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Cloud 36"/>
          <p:cNvSpPr/>
          <p:nvPr/>
        </p:nvSpPr>
        <p:spPr>
          <a:xfrm rot="13200872">
            <a:off x="5770723" y="4419128"/>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38" name="Straight Connector 37"/>
          <p:cNvCxnSpPr>
            <a:stCxn id="34" idx="2"/>
          </p:cNvCxnSpPr>
          <p:nvPr/>
        </p:nvCxnSpPr>
        <p:spPr>
          <a:xfrm flipH="1">
            <a:off x="5548386" y="2660408"/>
            <a:ext cx="918991" cy="144957"/>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Cloud 40"/>
          <p:cNvSpPr/>
          <p:nvPr/>
        </p:nvSpPr>
        <p:spPr>
          <a:xfrm rot="2682302">
            <a:off x="5338778" y="2651185"/>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1210793" y="1603783"/>
            <a:ext cx="1633015" cy="21132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Oval 33"/>
          <p:cNvSpPr/>
          <p:nvPr/>
        </p:nvSpPr>
        <p:spPr>
          <a:xfrm>
            <a:off x="6467377" y="1603783"/>
            <a:ext cx="1633015" cy="21132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6435221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925" y="1556792"/>
            <a:ext cx="1694467" cy="2090370"/>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057" y="128079"/>
            <a:ext cx="1694465" cy="2113249"/>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260" y="1461651"/>
            <a:ext cx="2015572" cy="2687429"/>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5782" y="4384454"/>
            <a:ext cx="1538026" cy="2140890"/>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4168" y="4226285"/>
            <a:ext cx="2664296" cy="2631715"/>
          </a:xfrm>
          <a:prstGeom prst="rect">
            <a:avLst/>
          </a:prstGeom>
        </p:spPr>
      </p:pic>
      <p:sp>
        <p:nvSpPr>
          <p:cNvPr id="4" name="Oval 3"/>
          <p:cNvSpPr/>
          <p:nvPr/>
        </p:nvSpPr>
        <p:spPr>
          <a:xfrm>
            <a:off x="2627784" y="2097312"/>
            <a:ext cx="4140000" cy="41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8509" y="2241328"/>
            <a:ext cx="1071563" cy="1071563"/>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0072" y="3068960"/>
            <a:ext cx="1071563" cy="107156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2605" y="4626149"/>
            <a:ext cx="1071563" cy="107156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7864" y="4619662"/>
            <a:ext cx="1071563" cy="107156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3808" y="3321448"/>
            <a:ext cx="1071563" cy="1071563"/>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11697" y="4746040"/>
            <a:ext cx="1095687" cy="1095687"/>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4220098">
            <a:off x="3068225" y="3945560"/>
            <a:ext cx="1095687" cy="1095687"/>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7737291">
            <a:off x="3469721" y="2751976"/>
            <a:ext cx="1095687" cy="1095687"/>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2935485">
            <a:off x="4699971" y="2565382"/>
            <a:ext cx="1095687" cy="109568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7684947">
            <a:off x="5097480" y="3918936"/>
            <a:ext cx="1095687" cy="1095687"/>
          </a:xfrm>
          <a:prstGeom prst="rect">
            <a:avLst/>
          </a:prstGeom>
        </p:spPr>
      </p:pic>
      <p:cxnSp>
        <p:nvCxnSpPr>
          <p:cNvPr id="5" name="Straight Connector 4"/>
          <p:cNvCxnSpPr/>
          <p:nvPr/>
        </p:nvCxnSpPr>
        <p:spPr>
          <a:xfrm flipH="1">
            <a:off x="3837057" y="1988840"/>
            <a:ext cx="311452" cy="1224136"/>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Cloud 16"/>
          <p:cNvSpPr/>
          <p:nvPr/>
        </p:nvSpPr>
        <p:spPr>
          <a:xfrm rot="13914658">
            <a:off x="3657037" y="3093397"/>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4" name="Straight Connector 23"/>
          <p:cNvCxnSpPr/>
          <p:nvPr/>
        </p:nvCxnSpPr>
        <p:spPr>
          <a:xfrm flipV="1">
            <a:off x="2843808" y="4619662"/>
            <a:ext cx="592854" cy="1617650"/>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Cloud 27"/>
          <p:cNvSpPr/>
          <p:nvPr/>
        </p:nvSpPr>
        <p:spPr>
          <a:xfrm rot="10349588">
            <a:off x="3246304" y="4463983"/>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9" name="Straight Connector 28"/>
          <p:cNvCxnSpPr/>
          <p:nvPr/>
        </p:nvCxnSpPr>
        <p:spPr>
          <a:xfrm flipV="1">
            <a:off x="2843808" y="5542142"/>
            <a:ext cx="1944216" cy="983202"/>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Cloud 30"/>
          <p:cNvSpPr/>
          <p:nvPr/>
        </p:nvSpPr>
        <p:spPr>
          <a:xfrm rot="17192575">
            <a:off x="4608004" y="5422562"/>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38" name="Straight Connector 37"/>
          <p:cNvCxnSpPr/>
          <p:nvPr/>
        </p:nvCxnSpPr>
        <p:spPr>
          <a:xfrm>
            <a:off x="5436096" y="1844824"/>
            <a:ext cx="112290" cy="960541"/>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Cloud 40"/>
          <p:cNvSpPr/>
          <p:nvPr/>
        </p:nvSpPr>
        <p:spPr>
          <a:xfrm rot="2682302">
            <a:off x="5338778" y="2651185"/>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Oval 1"/>
          <p:cNvSpPr/>
          <p:nvPr/>
        </p:nvSpPr>
        <p:spPr>
          <a:xfrm>
            <a:off x="3915371" y="128079"/>
            <a:ext cx="1633015" cy="21132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1259632" y="4365104"/>
            <a:ext cx="1633015" cy="21132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5272349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925" y="1556792"/>
            <a:ext cx="1694467" cy="2090370"/>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057" y="128079"/>
            <a:ext cx="1694465" cy="2113249"/>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260" y="1461651"/>
            <a:ext cx="2015572" cy="2687429"/>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5782" y="4384454"/>
            <a:ext cx="1538026" cy="2140890"/>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4168" y="4226285"/>
            <a:ext cx="2664296" cy="2631715"/>
          </a:xfrm>
          <a:prstGeom prst="rect">
            <a:avLst/>
          </a:prstGeom>
        </p:spPr>
      </p:pic>
      <p:sp>
        <p:nvSpPr>
          <p:cNvPr id="4" name="Oval 3"/>
          <p:cNvSpPr/>
          <p:nvPr/>
        </p:nvSpPr>
        <p:spPr>
          <a:xfrm>
            <a:off x="2627784" y="2097312"/>
            <a:ext cx="4140000" cy="41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8509" y="2241328"/>
            <a:ext cx="1071563" cy="1071563"/>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0072" y="3068960"/>
            <a:ext cx="1071563" cy="107156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2605" y="4626149"/>
            <a:ext cx="1071563" cy="107156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7864" y="4619662"/>
            <a:ext cx="1071563" cy="107156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3808" y="3321448"/>
            <a:ext cx="1071563" cy="1071563"/>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11697" y="4746040"/>
            <a:ext cx="1095687" cy="1095687"/>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4220098">
            <a:off x="3068225" y="3945560"/>
            <a:ext cx="1095687" cy="1095687"/>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7737291">
            <a:off x="3469721" y="2751976"/>
            <a:ext cx="1095687" cy="1095687"/>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2935485">
            <a:off x="4699971" y="2565382"/>
            <a:ext cx="1095687" cy="109568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7684947">
            <a:off x="5097480" y="3918936"/>
            <a:ext cx="1095687" cy="1095687"/>
          </a:xfrm>
          <a:prstGeom prst="rect">
            <a:avLst/>
          </a:prstGeom>
        </p:spPr>
      </p:pic>
      <p:cxnSp>
        <p:nvCxnSpPr>
          <p:cNvPr id="5" name="Straight Connector 4"/>
          <p:cNvCxnSpPr/>
          <p:nvPr/>
        </p:nvCxnSpPr>
        <p:spPr>
          <a:xfrm flipV="1">
            <a:off x="2483768" y="3212976"/>
            <a:ext cx="1353289" cy="136214"/>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Cloud 16"/>
          <p:cNvSpPr/>
          <p:nvPr/>
        </p:nvSpPr>
        <p:spPr>
          <a:xfrm rot="13914658">
            <a:off x="3657037" y="3093397"/>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4" name="Straight Connector 23"/>
          <p:cNvCxnSpPr/>
          <p:nvPr/>
        </p:nvCxnSpPr>
        <p:spPr>
          <a:xfrm>
            <a:off x="2339752" y="3647162"/>
            <a:ext cx="1096910" cy="972500"/>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Cloud 27"/>
          <p:cNvSpPr/>
          <p:nvPr/>
        </p:nvSpPr>
        <p:spPr>
          <a:xfrm rot="10349588">
            <a:off x="3246304" y="4463983"/>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32" name="Straight Connector 31"/>
          <p:cNvCxnSpPr/>
          <p:nvPr/>
        </p:nvCxnSpPr>
        <p:spPr>
          <a:xfrm flipH="1">
            <a:off x="5956675" y="3428428"/>
            <a:ext cx="703557" cy="1155133"/>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Cloud 36"/>
          <p:cNvSpPr/>
          <p:nvPr/>
        </p:nvSpPr>
        <p:spPr>
          <a:xfrm rot="13200872">
            <a:off x="5770723" y="4419128"/>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38" name="Straight Connector 37"/>
          <p:cNvCxnSpPr>
            <a:stCxn id="34" idx="2"/>
          </p:cNvCxnSpPr>
          <p:nvPr/>
        </p:nvCxnSpPr>
        <p:spPr>
          <a:xfrm flipH="1">
            <a:off x="5548386" y="2660408"/>
            <a:ext cx="918991" cy="144957"/>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Cloud 40"/>
          <p:cNvSpPr/>
          <p:nvPr/>
        </p:nvSpPr>
        <p:spPr>
          <a:xfrm rot="2682302">
            <a:off x="5338778" y="2651185"/>
            <a:ext cx="360040" cy="23915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1210793" y="1603783"/>
            <a:ext cx="1633015" cy="21132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Oval 33"/>
          <p:cNvSpPr/>
          <p:nvPr/>
        </p:nvSpPr>
        <p:spPr>
          <a:xfrm>
            <a:off x="6467377" y="1603783"/>
            <a:ext cx="1633015" cy="21132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81021332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3113225"/>
            <a:ext cx="9144000" cy="374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925" y="1556792"/>
            <a:ext cx="1694467" cy="2090370"/>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057" y="128079"/>
            <a:ext cx="1694465" cy="2113249"/>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260" y="1461651"/>
            <a:ext cx="2015572" cy="2687429"/>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5782" y="4384454"/>
            <a:ext cx="1538026" cy="2140890"/>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4168" y="4226285"/>
            <a:ext cx="2664296" cy="2631715"/>
          </a:xfrm>
          <a:prstGeom prst="rect">
            <a:avLst/>
          </a:prstGeom>
        </p:spPr>
      </p:pic>
      <p:sp>
        <p:nvSpPr>
          <p:cNvPr id="4" name="Oval 3"/>
          <p:cNvSpPr/>
          <p:nvPr/>
        </p:nvSpPr>
        <p:spPr>
          <a:xfrm>
            <a:off x="2627784" y="2097312"/>
            <a:ext cx="4140000" cy="41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8509" y="2241328"/>
            <a:ext cx="1071563" cy="1071563"/>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0072" y="3068960"/>
            <a:ext cx="1071563" cy="107156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2605" y="4626149"/>
            <a:ext cx="1071563" cy="107156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7864" y="4619662"/>
            <a:ext cx="1071563" cy="107156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3808" y="3321448"/>
            <a:ext cx="1071563" cy="1071563"/>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11697" y="4746040"/>
            <a:ext cx="1095687" cy="1095687"/>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4220098">
            <a:off x="3068225" y="3945560"/>
            <a:ext cx="1095687" cy="1095687"/>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7737291">
            <a:off x="3469721" y="2751976"/>
            <a:ext cx="1095687" cy="1095687"/>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2935485">
            <a:off x="4699971" y="2565382"/>
            <a:ext cx="1095687" cy="109568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7684947">
            <a:off x="5097480" y="3918936"/>
            <a:ext cx="1095687" cy="1095687"/>
          </a:xfrm>
          <a:prstGeom prst="rect">
            <a:avLst/>
          </a:prstGeom>
        </p:spPr>
      </p:pic>
      <p:sp>
        <p:nvSpPr>
          <p:cNvPr id="34" name="Oval 33"/>
          <p:cNvSpPr/>
          <p:nvPr/>
        </p:nvSpPr>
        <p:spPr>
          <a:xfrm>
            <a:off x="6539385" y="4226185"/>
            <a:ext cx="1633015" cy="2113249"/>
          </a:xfrm>
          <a:prstGeom prst="ellipse">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8774727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dirty="0"/>
              <a:t>Semaphores</a:t>
            </a:r>
          </a:p>
        </p:txBody>
      </p:sp>
      <p:sp>
        <p:nvSpPr>
          <p:cNvPr id="3" name="Subtitle 2"/>
          <p:cNvSpPr>
            <a:spLocks noGrp="1"/>
          </p:cNvSpPr>
          <p:nvPr>
            <p:ph type="subTitle" idx="1"/>
          </p:nvPr>
        </p:nvSpPr>
        <p:spPr/>
        <p:txBody>
          <a:bodyPr/>
          <a:lstStyle/>
          <a:p>
            <a:r>
              <a:rPr lang="en-IE" dirty="0"/>
              <a:t> </a:t>
            </a:r>
          </a:p>
        </p:txBody>
      </p:sp>
    </p:spTree>
    <p:extLst>
      <p:ext uri="{BB962C8B-B14F-4D97-AF65-F5344CB8AC3E}">
        <p14:creationId xmlns:p14="http://schemas.microsoft.com/office/powerpoint/2010/main" val="555036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1130</TotalTime>
  <Words>2775</Words>
  <Application>Microsoft Office PowerPoint</Application>
  <PresentationFormat>On-screen Show (4:3)</PresentationFormat>
  <Paragraphs>585</Paragraphs>
  <Slides>114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114</vt:i4>
      </vt:variant>
    </vt:vector>
  </HeadingPairs>
  <TitlesOfParts>
    <vt:vector size="121" baseType="lpstr">
      <vt:lpstr>Arial Black</vt:lpstr>
      <vt:lpstr>Courier New</vt:lpstr>
      <vt:lpstr>Lucida Sans Unicode</vt:lpstr>
      <vt:lpstr>Verdana</vt:lpstr>
      <vt:lpstr>Wingdings 2</vt:lpstr>
      <vt:lpstr>Wingdings 3</vt:lpstr>
      <vt:lpstr>Concourse</vt:lpstr>
      <vt:lpstr>Processor Scheduling</vt:lpstr>
      <vt:lpstr>Process Scheduling Policies</vt:lpstr>
      <vt:lpstr>Process Scheduling Policies</vt:lpstr>
      <vt:lpstr>Process Scheduling Policies</vt:lpstr>
      <vt:lpstr>Process Scheduling Policies</vt:lpstr>
      <vt:lpstr>Process Scheduling Policies</vt:lpstr>
      <vt:lpstr>Process Scheduling Policies</vt:lpstr>
      <vt:lpstr>Process Scheduling Policies</vt:lpstr>
      <vt:lpstr>Process Scheduling Policies</vt:lpstr>
      <vt:lpstr>Process Scheduling Policies</vt:lpstr>
      <vt:lpstr>Process Scheduling Algorithms</vt:lpstr>
      <vt:lpstr>Process Scheduling Algorithms</vt:lpstr>
      <vt:lpstr>Process Scheduling Algorithms</vt:lpstr>
      <vt:lpstr>Process Scheduling Algorithms</vt:lpstr>
      <vt:lpstr>Process Scheduling Algorithms</vt:lpstr>
      <vt:lpstr>Process Scheduling Algorithms</vt:lpstr>
      <vt:lpstr>Process Scheduling Algorithms</vt:lpstr>
      <vt:lpstr>Process Scheduling Algorithms</vt:lpstr>
      <vt:lpstr>Process Scheduling Algorithms</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Seven Types of Deadlock</vt:lpstr>
      <vt:lpstr>Deadlock on File Requests</vt:lpstr>
      <vt:lpstr>Deadlock on File Requests</vt:lpstr>
      <vt:lpstr>Deadlock on File Requests</vt:lpstr>
      <vt:lpstr>Deadlock in Databases</vt:lpstr>
      <vt:lpstr>Deadlock in Databases</vt:lpstr>
      <vt:lpstr>Deadlock in Databases</vt:lpstr>
      <vt:lpstr>Deadlock in Databases</vt:lpstr>
      <vt:lpstr>Deadlock in Databases</vt:lpstr>
      <vt:lpstr>Deadlock in Dedicated Device Allocation</vt:lpstr>
      <vt:lpstr>Deadlock in Dedicated Device Allocation</vt:lpstr>
      <vt:lpstr>Deadlock in Multiple Device Allocation</vt:lpstr>
      <vt:lpstr>Deadlock in Multiple Device Allocation</vt:lpstr>
      <vt:lpstr>Deadlock in Multiple Device Allocation</vt:lpstr>
      <vt:lpstr>Deadlock in Spooling</vt:lpstr>
      <vt:lpstr>Deadlock in Spooling</vt:lpstr>
      <vt:lpstr>Deadlock in Spooling</vt:lpstr>
      <vt:lpstr>Deadlock in Spooling</vt:lpstr>
      <vt:lpstr>Deadlock in Spooling</vt:lpstr>
      <vt:lpstr>Deadlock in Spooling</vt:lpstr>
      <vt:lpstr>Deadlock in a Network</vt:lpstr>
      <vt:lpstr>Deadlock in a Network</vt:lpstr>
      <vt:lpstr>Deadlock in a Network</vt:lpstr>
      <vt:lpstr>Deadlock in a Network</vt:lpstr>
      <vt:lpstr>Deadlock in Disk Sharing</vt:lpstr>
      <vt:lpstr>Deadlock in Disk Sharing</vt:lpstr>
      <vt:lpstr>Deadlock in Disk Sharing</vt:lpstr>
      <vt:lpstr>Deadlock in Disk Sharing</vt:lpstr>
      <vt:lpstr>Deadlock in Disk Sharing</vt:lpstr>
      <vt:lpstr>Deadlock in Disk Sharing</vt:lpstr>
      <vt:lpstr>Deadlock in Disk Sharing</vt:lpstr>
      <vt:lpstr>Deadlock in Disk Sharing</vt:lpstr>
      <vt:lpstr>Modelling Deadlock</vt:lpstr>
      <vt:lpstr>PowerPoint Presentation</vt:lpstr>
      <vt:lpstr>PowerPoint Presentation</vt:lpstr>
      <vt:lpstr>PowerPoint Presentation</vt:lpstr>
      <vt:lpstr>PowerPoint Presentation</vt:lpstr>
      <vt:lpstr>Starvation: The Dining Philosopher’s Problem</vt:lpstr>
      <vt:lpstr>Edsger W. Dijkstra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Semaphores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CMPU1022 Operating Systems 1</dc:title>
  <dc:creator>Damian Gordon</dc:creator>
  <cp:lastModifiedBy>William Carey</cp:lastModifiedBy>
  <cp:revision>87</cp:revision>
  <dcterms:created xsi:type="dcterms:W3CDTF">2015-01-19T19:52:08Z</dcterms:created>
  <dcterms:modified xsi:type="dcterms:W3CDTF">2017-03-07T19:48:49Z</dcterms:modified>
</cp:coreProperties>
</file>