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5"/>
  </p:notesMasterIdLst>
  <p:sldIdLst>
    <p:sldId id="330" r:id="rId2"/>
    <p:sldId id="331" r:id="rId3"/>
    <p:sldId id="332" r:id="rId4"/>
    <p:sldId id="333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74" r:id="rId59"/>
    <p:sldId id="375" r:id="rId60"/>
    <p:sldId id="376" r:id="rId61"/>
    <p:sldId id="377" r:id="rId62"/>
    <p:sldId id="378" r:id="rId63"/>
    <p:sldId id="394" r:id="rId64"/>
    <p:sldId id="395" r:id="rId65"/>
    <p:sldId id="396" r:id="rId66"/>
    <p:sldId id="398" r:id="rId67"/>
    <p:sldId id="397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27A19-3FBF-4924-855D-1906084A9288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30E4C-0F2E-405E-81D6-FA45E2D77B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29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5A0A-D293-4793-973F-502017F190E0}" type="slidenum">
              <a:rPr lang="en-IE" smtClean="0"/>
              <a:t>54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49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76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5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77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97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78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140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79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65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80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6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81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75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82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99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31/03/2017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Introduction to</a:t>
            </a:r>
            <a:br>
              <a:rPr lang="en-IE" dirty="0" smtClean="0"/>
            </a:br>
            <a:r>
              <a:rPr lang="en-IE" dirty="0" smtClean="0"/>
              <a:t>Operating Systems</a:t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611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The Little-Man Computer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117253"/>
              </p:ext>
            </p:extLst>
          </p:nvPr>
        </p:nvGraphicFramePr>
        <p:xfrm>
          <a:off x="457200" y="1484784"/>
          <a:ext cx="8229600" cy="4896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TYPE</a:t>
                      </a:r>
                      <a:r>
                        <a:rPr lang="en-IE" baseline="0" dirty="0" smtClean="0"/>
                        <a:t> OF INSTRUCTION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INSTRUCTION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CODE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Arithmetic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ADD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1xx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SUBTRACT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2xx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Data Movement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STORE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3xx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Data Movement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LOAD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5xx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Branching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BRA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6xx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BRZ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7xx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BRP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8xx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err="1" smtClean="0"/>
                        <a:t>Input/Output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INPUT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901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err="1" smtClean="0"/>
                        <a:t>Input/Output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OUTPUT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902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1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Machine Control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STOP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000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The Little-Man Computer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835696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 smtClean="0">
                <a:solidFill>
                  <a:schemeClr val="tx1"/>
                </a:solidFill>
              </a:rPr>
              <a:t>INBOX --&gt; ACCUMULATOR</a:t>
            </a:r>
          </a:p>
          <a:p>
            <a:pPr algn="ctr"/>
            <a:r>
              <a:rPr lang="en-IE" sz="1100" dirty="0" smtClean="0">
                <a:solidFill>
                  <a:schemeClr val="tx1"/>
                </a:solidFill>
              </a:rPr>
              <a:t>INPUT the first number, enter into calculator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347864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 smtClean="0">
                <a:solidFill>
                  <a:schemeClr val="tx1"/>
                </a:solidFill>
              </a:rPr>
              <a:t>ACCUMULATOR --&gt; MEMORY[10]</a:t>
            </a: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STORE the calculator's current value in memory location </a:t>
            </a:r>
            <a:r>
              <a:rPr lang="en-IE" sz="1100" dirty="0" smtClean="0">
                <a:solidFill>
                  <a:schemeClr val="tx1"/>
                </a:solidFill>
              </a:rPr>
              <a:t>[10]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860032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 smtClean="0">
                <a:solidFill>
                  <a:schemeClr val="tx1"/>
                </a:solidFill>
              </a:rPr>
              <a:t>INBOX --&gt; ACCUMULATOR </a:t>
            </a:r>
            <a:r>
              <a:rPr lang="en-IE" sz="1100" dirty="0" smtClean="0">
                <a:solidFill>
                  <a:schemeClr val="tx1"/>
                </a:solidFill>
              </a:rPr>
              <a:t>INPUT the second number, enter into calculator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372200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>
                <a:solidFill>
                  <a:schemeClr val="tx1"/>
                </a:solidFill>
              </a:rPr>
              <a:t>ACCUMULATOR --&gt; </a:t>
            </a:r>
            <a:r>
              <a:rPr lang="en-IE" sz="1100" b="1" dirty="0" smtClean="0">
                <a:solidFill>
                  <a:schemeClr val="tx1"/>
                </a:solidFill>
              </a:rPr>
              <a:t>MEMORY[11]</a:t>
            </a:r>
            <a:endParaRPr lang="en-IE" sz="1100" b="1" dirty="0">
              <a:solidFill>
                <a:schemeClr val="tx1"/>
              </a:solidFill>
            </a:endParaRP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STORE the calculator's current value in memory location </a:t>
            </a:r>
            <a:r>
              <a:rPr lang="en-IE" sz="1100" dirty="0" smtClean="0">
                <a:solidFill>
                  <a:schemeClr val="tx1"/>
                </a:solidFill>
              </a:rPr>
              <a:t>[11]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3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>
                <a:solidFill>
                  <a:schemeClr val="tx1"/>
                </a:solidFill>
              </a:rPr>
              <a:t>ACCUMULATOR = ACCUMULATOR - </a:t>
            </a:r>
            <a:r>
              <a:rPr lang="en-IE" sz="1100" b="1" dirty="0" smtClean="0">
                <a:solidFill>
                  <a:schemeClr val="tx1"/>
                </a:solidFill>
              </a:rPr>
              <a:t>MEMORY[10]</a:t>
            </a:r>
            <a:endParaRPr lang="en-IE" sz="1100" b="1" dirty="0">
              <a:solidFill>
                <a:schemeClr val="tx1"/>
              </a:solidFill>
            </a:endParaRP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SUBTRACT the second number from the first value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347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1100" b="1" dirty="0" smtClean="0">
                <a:solidFill>
                  <a:schemeClr val="tx1"/>
                </a:solidFill>
              </a:rPr>
              <a:t>IS ACCUMULATOR POSITIVE? GOTO MEMORY[08]</a:t>
            </a:r>
            <a:endParaRPr lang="en-IE" sz="1100" b="1" dirty="0">
              <a:solidFill>
                <a:schemeClr val="tx1"/>
              </a:solidFill>
            </a:endParaRPr>
          </a:p>
          <a:p>
            <a:pPr algn="ctr"/>
            <a:r>
              <a:rPr lang="en-IE" sz="1100" dirty="0" smtClean="0">
                <a:solidFill>
                  <a:schemeClr val="tx1"/>
                </a:solidFill>
              </a:rPr>
              <a:t>BRANCH to memory location [08] if accumulator is positive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860032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 smtClean="0">
                <a:solidFill>
                  <a:schemeClr val="tx1"/>
                </a:solidFill>
              </a:rPr>
              <a:t>MEMORY[10] </a:t>
            </a:r>
            <a:r>
              <a:rPr lang="en-IE" sz="1100" b="1" dirty="0">
                <a:solidFill>
                  <a:schemeClr val="tx1"/>
                </a:solidFill>
              </a:rPr>
              <a:t>--&gt; ACCUMULATOR</a:t>
            </a: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LOAD the first value back into the calculator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372200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>
                <a:solidFill>
                  <a:schemeClr val="tx1"/>
                </a:solidFill>
              </a:rPr>
              <a:t>ACCUMULATOR = ACCUMULATOR - </a:t>
            </a:r>
            <a:r>
              <a:rPr lang="en-IE" sz="1100" b="1" dirty="0" smtClean="0">
                <a:solidFill>
                  <a:schemeClr val="tx1"/>
                </a:solidFill>
              </a:rPr>
              <a:t>MEMORY[11]</a:t>
            </a:r>
            <a:endParaRPr lang="en-IE" sz="1100" b="1" dirty="0">
              <a:solidFill>
                <a:schemeClr val="tx1"/>
              </a:solidFill>
            </a:endParaRP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SUBTRACT the second number from the first value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35696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7864" y="2501949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01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0032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02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72200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03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5696" y="4014117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04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47864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05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60032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06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72201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07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835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>
                <a:solidFill>
                  <a:schemeClr val="tx1"/>
                </a:solidFill>
              </a:rPr>
              <a:t>ACCUMULATOR --&gt; OUTBOX</a:t>
            </a:r>
          </a:p>
          <a:p>
            <a:pPr algn="ctr"/>
            <a:r>
              <a:rPr lang="en-IE" sz="1100" dirty="0">
                <a:solidFill>
                  <a:schemeClr val="tx1"/>
                </a:solidFill>
              </a:rPr>
              <a:t>OUTPUT the calculator's result to the OUT-TRAY</a:t>
            </a:r>
            <a:endParaRPr lang="en-IE" sz="1100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359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1"/>
                </a:solidFill>
              </a:rPr>
              <a:t>Take a break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4871864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[Used for data]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384032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[Used </a:t>
            </a:r>
            <a:r>
              <a:rPr lang="en-IE" sz="2400" dirty="0">
                <a:solidFill>
                  <a:schemeClr val="tx1"/>
                </a:solidFill>
              </a:rPr>
              <a:t>for </a:t>
            </a:r>
            <a:r>
              <a:rPr lang="en-IE" sz="2400" dirty="0" smtClean="0">
                <a:solidFill>
                  <a:schemeClr val="tx1"/>
                </a:solidFill>
              </a:rPr>
              <a:t>data]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7528" y="5598293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08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59696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09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71864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84033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11</a:t>
            </a:r>
            <a:endParaRPr lang="en-I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The Little-Man Computer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835696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INP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347864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STA 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860032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INP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372200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STA 11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3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SUB 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347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BRP 08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860032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LDA 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372200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SUB 11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35696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7864" y="2501949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01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0032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02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72200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03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5696" y="4014117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04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47864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05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60032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06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72201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07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835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OUT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359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HLT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871864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DAT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384032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DAT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7528" y="5598293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08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59696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09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71864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84033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11</a:t>
            </a:r>
            <a:endParaRPr lang="en-I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The Little-Man Computer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835696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901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347864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310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860032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tx1"/>
                </a:solidFill>
              </a:rPr>
              <a:t>901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372200" y="1340768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311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3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210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347864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808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860032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510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372200" y="2852936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211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35696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7864" y="2501949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01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0032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02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72200" y="2492896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03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5696" y="4014117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04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47864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05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60032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06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72201" y="4005064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07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835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902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3359696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000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871864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DAT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6384032" y="4437112"/>
            <a:ext cx="1440160" cy="144016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DAT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7528" y="5598293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08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59696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09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71864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10</a:t>
            </a:r>
            <a:endParaRPr lang="en-IE" sz="12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84033" y="5589240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</a:rPr>
              <a:t>11</a:t>
            </a:r>
            <a:endParaRPr lang="en-I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1870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Structures</a:t>
            </a:r>
            <a:endParaRPr lang="en-IE" dirty="0"/>
          </a:p>
        </p:txBody>
      </p:sp>
      <p:sp>
        <p:nvSpPr>
          <p:cNvPr id="36" name="Rectangle 35"/>
          <p:cNvSpPr/>
          <p:nvPr/>
        </p:nvSpPr>
        <p:spPr>
          <a:xfrm>
            <a:off x="3383968" y="119675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4680112" y="119675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ight Arrow 38"/>
          <p:cNvSpPr/>
          <p:nvPr/>
        </p:nvSpPr>
        <p:spPr>
          <a:xfrm>
            <a:off x="4104048" y="126876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5976256" y="119675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ight Arrow 42"/>
          <p:cNvSpPr/>
          <p:nvPr/>
        </p:nvSpPr>
        <p:spPr>
          <a:xfrm>
            <a:off x="5400192" y="126876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7272400" y="119675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ight Arrow 44"/>
          <p:cNvSpPr/>
          <p:nvPr/>
        </p:nvSpPr>
        <p:spPr>
          <a:xfrm>
            <a:off x="6696336" y="126876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Rectangle 47"/>
          <p:cNvSpPr/>
          <p:nvPr/>
        </p:nvSpPr>
        <p:spPr>
          <a:xfrm>
            <a:off x="1259632" y="299703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Rectangle 48"/>
          <p:cNvSpPr/>
          <p:nvPr/>
        </p:nvSpPr>
        <p:spPr>
          <a:xfrm>
            <a:off x="2555776" y="299703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ight Arrow 49"/>
          <p:cNvSpPr/>
          <p:nvPr/>
        </p:nvSpPr>
        <p:spPr>
          <a:xfrm>
            <a:off x="1979712" y="306904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Rectangle 50"/>
          <p:cNvSpPr/>
          <p:nvPr/>
        </p:nvSpPr>
        <p:spPr>
          <a:xfrm>
            <a:off x="3851920" y="299703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ight Arrow 51"/>
          <p:cNvSpPr/>
          <p:nvPr/>
        </p:nvSpPr>
        <p:spPr>
          <a:xfrm>
            <a:off x="3275856" y="306904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>
            <a:off x="5148064" y="2997032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ight Arrow 53"/>
          <p:cNvSpPr/>
          <p:nvPr/>
        </p:nvSpPr>
        <p:spPr>
          <a:xfrm>
            <a:off x="4572000" y="3069040"/>
            <a:ext cx="57606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Bent Arrow 54"/>
          <p:cNvSpPr/>
          <p:nvPr/>
        </p:nvSpPr>
        <p:spPr>
          <a:xfrm>
            <a:off x="2447864" y="1340768"/>
            <a:ext cx="900000" cy="72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5400000" flipH="1">
            <a:off x="8082440" y="746752"/>
            <a:ext cx="720080" cy="90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>
            <a:off x="323528" y="3285064"/>
            <a:ext cx="936104" cy="72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>
            <a:off x="413528" y="2475064"/>
            <a:ext cx="720000" cy="90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9169031">
            <a:off x="7768020" y="5213917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tangle 70"/>
          <p:cNvSpPr/>
          <p:nvPr/>
        </p:nvSpPr>
        <p:spPr>
          <a:xfrm rot="19169031">
            <a:off x="7047940" y="4349821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 rot="2128393">
            <a:off x="6059326" y="4300397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/>
          <p:cNvSpPr/>
          <p:nvPr/>
        </p:nvSpPr>
        <p:spPr>
          <a:xfrm rot="2128393">
            <a:off x="5483262" y="5114027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 rot="19169031">
            <a:off x="5967820" y="5141909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6300192" y="4005064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>
            <a:off x="5364088" y="5013176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7668344" y="6021288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5796136" y="6021288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Rectangle 64"/>
          <p:cNvSpPr/>
          <p:nvPr/>
        </p:nvSpPr>
        <p:spPr>
          <a:xfrm>
            <a:off x="4860032" y="6021288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 rot="2128393">
            <a:off x="7139446" y="5164493"/>
            <a:ext cx="180000" cy="1260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/>
          <p:cNvSpPr/>
          <p:nvPr/>
        </p:nvSpPr>
        <p:spPr>
          <a:xfrm>
            <a:off x="6732240" y="6021288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7092280" y="5013176"/>
            <a:ext cx="72008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Bent Arrow 75"/>
          <p:cNvSpPr/>
          <p:nvPr/>
        </p:nvSpPr>
        <p:spPr>
          <a:xfrm rot="10800000">
            <a:off x="7020273" y="3717032"/>
            <a:ext cx="900000" cy="72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7" name="Bent Arrow 76"/>
          <p:cNvSpPr/>
          <p:nvPr/>
        </p:nvSpPr>
        <p:spPr>
          <a:xfrm rot="5400000">
            <a:off x="7938464" y="5103296"/>
            <a:ext cx="720000" cy="900000"/>
          </a:xfrm>
          <a:prstGeom prst="bentArrow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99185" y="1815127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b="1" dirty="0" smtClean="0"/>
              <a:t>Queue (FIFO)</a:t>
            </a:r>
            <a:endParaRPr lang="en-IE" sz="2400" b="1" dirty="0"/>
          </a:p>
        </p:txBody>
      </p:sp>
      <p:sp>
        <p:nvSpPr>
          <p:cNvPr id="79" name="Rectangle 78"/>
          <p:cNvSpPr/>
          <p:nvPr/>
        </p:nvSpPr>
        <p:spPr>
          <a:xfrm>
            <a:off x="2339752" y="3615407"/>
            <a:ext cx="193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b="1" dirty="0" smtClean="0"/>
              <a:t>Stack (LIFO)</a:t>
            </a:r>
            <a:endParaRPr lang="en-IE" sz="2400" b="1" dirty="0"/>
          </a:p>
        </p:txBody>
      </p:sp>
      <p:sp>
        <p:nvSpPr>
          <p:cNvPr id="80" name="Rectangle 79"/>
          <p:cNvSpPr/>
          <p:nvPr/>
        </p:nvSpPr>
        <p:spPr>
          <a:xfrm>
            <a:off x="6218195" y="3573016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b="1" dirty="0" smtClean="0"/>
              <a:t>Heap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41877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26040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611560" y="1340768"/>
            <a:ext cx="8208912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1</a:t>
            </a:r>
            <a:endParaRPr lang="en-IE" sz="3200" dirty="0"/>
          </a:p>
        </p:txBody>
      </p:sp>
      <p:sp>
        <p:nvSpPr>
          <p:cNvPr id="18" name="Oval 17"/>
          <p:cNvSpPr/>
          <p:nvPr/>
        </p:nvSpPr>
        <p:spPr>
          <a:xfrm>
            <a:off x="2195736" y="1412776"/>
            <a:ext cx="5760640" cy="2094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1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11760" y="1982294"/>
            <a:ext cx="2016224" cy="942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611560" y="3933056"/>
            <a:ext cx="8208912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3200" dirty="0" smtClean="0"/>
              <a:t>User 2</a:t>
            </a:r>
            <a:endParaRPr lang="en-IE" sz="3200" dirty="0"/>
          </a:p>
        </p:txBody>
      </p:sp>
      <p:sp>
        <p:nvSpPr>
          <p:cNvPr id="23" name="Oval 22"/>
          <p:cNvSpPr/>
          <p:nvPr/>
        </p:nvSpPr>
        <p:spPr>
          <a:xfrm>
            <a:off x="2195736" y="4005064"/>
            <a:ext cx="5760640" cy="2160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11760" y="4581128"/>
            <a:ext cx="2016224" cy="97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Running</a:t>
            </a:r>
          </a:p>
          <a:p>
            <a:pPr algn="ctr"/>
            <a:r>
              <a:rPr lang="en-IE" sz="1400" b="1" dirty="0" smtClean="0"/>
              <a:t>Executable 1</a:t>
            </a:r>
            <a:endParaRPr lang="en-IE" sz="1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68" y="4389814"/>
            <a:ext cx="1273204" cy="1407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72816"/>
            <a:ext cx="1273204" cy="14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Processor Manager is made up of two sub-managers: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Processor Management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699792" y="4509120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4" name="Right Arrow Callout 3"/>
          <p:cNvSpPr/>
          <p:nvPr/>
        </p:nvSpPr>
        <p:spPr>
          <a:xfrm rot="5400000">
            <a:off x="3815916" y="2096852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</p:spTree>
    <p:extLst>
      <p:ext uri="{BB962C8B-B14F-4D97-AF65-F5344CB8AC3E}">
        <p14:creationId xmlns:p14="http://schemas.microsoft.com/office/powerpoint/2010/main" val="5805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group of processes is called a “job”</a:t>
            </a:r>
          </a:p>
          <a:p>
            <a:endParaRPr lang="en-IE" dirty="0" smtClean="0"/>
          </a:p>
          <a:p>
            <a:r>
              <a:rPr lang="en-IE" dirty="0" smtClean="0"/>
              <a:t>The Job Scheduler takes the group of processes (“jobs”)  </a:t>
            </a:r>
          </a:p>
          <a:p>
            <a:endParaRPr lang="en-IE" dirty="0" smtClean="0"/>
          </a:p>
          <a:p>
            <a:r>
              <a:rPr lang="en-IE" dirty="0" smtClean="0"/>
              <a:t>The Job Scheduler takes this group of process (“jobs”) and re-orders them on the basis of balancing </a:t>
            </a:r>
            <a:r>
              <a:rPr lang="en-IE" b="1" dirty="0" smtClean="0"/>
              <a:t>Batch</a:t>
            </a:r>
            <a:r>
              <a:rPr lang="en-IE" dirty="0" smtClean="0"/>
              <a:t> and </a:t>
            </a:r>
            <a:r>
              <a:rPr lang="en-IE" b="1" dirty="0" smtClean="0"/>
              <a:t>Interactive</a:t>
            </a:r>
            <a:r>
              <a:rPr lang="en-IE" dirty="0" smtClean="0"/>
              <a:t> processes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79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2165293" y="188640"/>
            <a:ext cx="864096" cy="201622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23528" y="590245"/>
            <a:ext cx="165618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Applications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671"/>
            <a:ext cx="4608512" cy="2048161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1547664" y="2780928"/>
            <a:ext cx="7344816" cy="108012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b="1" dirty="0" smtClean="0">
                <a:solidFill>
                  <a:schemeClr val="tx1"/>
                </a:solidFill>
              </a:rPr>
              <a:t>OPERATING SYSTEM</a:t>
            </a:r>
            <a:endParaRPr lang="en-IE" sz="4400" b="1" dirty="0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779912" y="2220832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Up Arrow 10"/>
          <p:cNvSpPr/>
          <p:nvPr/>
        </p:nvSpPr>
        <p:spPr>
          <a:xfrm>
            <a:off x="6228184" y="2204864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Up Arrow 11"/>
          <p:cNvSpPr/>
          <p:nvPr/>
        </p:nvSpPr>
        <p:spPr>
          <a:xfrm>
            <a:off x="5004048" y="3865727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Up Arrow 12"/>
          <p:cNvSpPr/>
          <p:nvPr/>
        </p:nvSpPr>
        <p:spPr>
          <a:xfrm rot="10800000">
            <a:off x="5004048" y="2220832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Up Arrow 13"/>
          <p:cNvSpPr/>
          <p:nvPr/>
        </p:nvSpPr>
        <p:spPr>
          <a:xfrm rot="10800000">
            <a:off x="6228184" y="3861048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Up Arrow 14"/>
          <p:cNvSpPr/>
          <p:nvPr/>
        </p:nvSpPr>
        <p:spPr>
          <a:xfrm rot="10800000">
            <a:off x="3779912" y="3881695"/>
            <a:ext cx="1008112" cy="56009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437112"/>
            <a:ext cx="4392488" cy="209777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528" y="4725144"/>
            <a:ext cx="165618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Hardware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2123728" y="4550684"/>
            <a:ext cx="864096" cy="183064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Callout 36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876256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Oval 25"/>
          <p:cNvSpPr/>
          <p:nvPr/>
        </p:nvSpPr>
        <p:spPr>
          <a:xfrm>
            <a:off x="5364088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Oval 26"/>
          <p:cNvSpPr/>
          <p:nvPr/>
        </p:nvSpPr>
        <p:spPr>
          <a:xfrm>
            <a:off x="3851920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/>
          <p:cNvSpPr/>
          <p:nvPr/>
        </p:nvSpPr>
        <p:spPr>
          <a:xfrm>
            <a:off x="2339752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/>
          <p:cNvSpPr/>
          <p:nvPr/>
        </p:nvSpPr>
        <p:spPr>
          <a:xfrm>
            <a:off x="827584" y="3068960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7236296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7236296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7236296" y="3429000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724128" y="3212976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724128" y="4257092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5724128" y="3320988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4211960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4211960" y="3429000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2699792" y="3212976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2699792" y="3609020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Rectangle 40"/>
          <p:cNvSpPr/>
          <p:nvPr/>
        </p:nvSpPr>
        <p:spPr>
          <a:xfrm>
            <a:off x="2699792" y="3429000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1187624" y="3212976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 42"/>
          <p:cNvSpPr/>
          <p:nvPr/>
        </p:nvSpPr>
        <p:spPr>
          <a:xfrm>
            <a:off x="1187624" y="4149080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 43"/>
          <p:cNvSpPr/>
          <p:nvPr/>
        </p:nvSpPr>
        <p:spPr>
          <a:xfrm>
            <a:off x="1187624" y="4005064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Left Brace 44"/>
          <p:cNvSpPr/>
          <p:nvPr/>
        </p:nvSpPr>
        <p:spPr>
          <a:xfrm rot="5400000">
            <a:off x="2033718" y="1178750"/>
            <a:ext cx="504056" cy="2700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Left Brace 45"/>
          <p:cNvSpPr/>
          <p:nvPr/>
        </p:nvSpPr>
        <p:spPr>
          <a:xfrm rot="5400000">
            <a:off x="5814138" y="422666"/>
            <a:ext cx="504056" cy="42124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331640" y="1846565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45765" y="1844824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8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Callout 29"/>
          <p:cNvSpPr/>
          <p:nvPr/>
        </p:nvSpPr>
        <p:spPr>
          <a:xfrm rot="5400000">
            <a:off x="2015716" y="-423428"/>
            <a:ext cx="5256584" cy="8496944"/>
          </a:xfrm>
          <a:prstGeom prst="rightArrowCallout">
            <a:avLst>
              <a:gd name="adj1" fmla="val 25000"/>
              <a:gd name="adj2" fmla="val 25000"/>
              <a:gd name="adj3" fmla="val 16646"/>
              <a:gd name="adj4" fmla="val 73888"/>
            </a:avLst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E" sz="24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Job Scheduler</a:t>
            </a:r>
            <a:endParaRPr lang="en-IE" dirty="0"/>
          </a:p>
        </p:txBody>
      </p:sp>
      <p:sp>
        <p:nvSpPr>
          <p:cNvPr id="37" name="Oval 36"/>
          <p:cNvSpPr/>
          <p:nvPr/>
        </p:nvSpPr>
        <p:spPr>
          <a:xfrm>
            <a:off x="6732240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Oval 48"/>
          <p:cNvSpPr/>
          <p:nvPr/>
        </p:nvSpPr>
        <p:spPr>
          <a:xfrm>
            <a:off x="3707904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Oval 49"/>
          <p:cNvSpPr/>
          <p:nvPr/>
        </p:nvSpPr>
        <p:spPr>
          <a:xfrm>
            <a:off x="683568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1" name="Oval 50"/>
          <p:cNvSpPr/>
          <p:nvPr/>
        </p:nvSpPr>
        <p:spPr>
          <a:xfrm>
            <a:off x="2195736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Oval 51"/>
          <p:cNvSpPr/>
          <p:nvPr/>
        </p:nvSpPr>
        <p:spPr>
          <a:xfrm>
            <a:off x="5220072" y="2278613"/>
            <a:ext cx="1440160" cy="13681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tangle 52"/>
          <p:cNvSpPr/>
          <p:nvPr/>
        </p:nvSpPr>
        <p:spPr>
          <a:xfrm>
            <a:off x="7092280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tangle 53"/>
          <p:cNvSpPr/>
          <p:nvPr/>
        </p:nvSpPr>
        <p:spPr>
          <a:xfrm>
            <a:off x="7092280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tangle 54"/>
          <p:cNvSpPr/>
          <p:nvPr/>
        </p:nvSpPr>
        <p:spPr>
          <a:xfrm>
            <a:off x="7092280" y="2638653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>
            <a:off x="4067944" y="2422629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/>
          <p:cNvSpPr/>
          <p:nvPr/>
        </p:nvSpPr>
        <p:spPr>
          <a:xfrm>
            <a:off x="4067944" y="3466745"/>
            <a:ext cx="720080" cy="10801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/>
          <p:cNvSpPr/>
          <p:nvPr/>
        </p:nvSpPr>
        <p:spPr>
          <a:xfrm>
            <a:off x="4067944" y="2530641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/>
          <p:cNvSpPr/>
          <p:nvPr/>
        </p:nvSpPr>
        <p:spPr>
          <a:xfrm>
            <a:off x="1043608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/>
          <p:cNvSpPr/>
          <p:nvPr/>
        </p:nvSpPr>
        <p:spPr>
          <a:xfrm>
            <a:off x="1043608" y="2638653"/>
            <a:ext cx="720080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Rectangle 60"/>
          <p:cNvSpPr/>
          <p:nvPr/>
        </p:nvSpPr>
        <p:spPr>
          <a:xfrm>
            <a:off x="2555776" y="2422629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/>
          <p:cNvSpPr/>
          <p:nvPr/>
        </p:nvSpPr>
        <p:spPr>
          <a:xfrm>
            <a:off x="2555776" y="2818673"/>
            <a:ext cx="720080" cy="75608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Rectangle 62"/>
          <p:cNvSpPr/>
          <p:nvPr/>
        </p:nvSpPr>
        <p:spPr>
          <a:xfrm>
            <a:off x="2555776" y="2638653"/>
            <a:ext cx="720080" cy="180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Rectangle 63"/>
          <p:cNvSpPr/>
          <p:nvPr/>
        </p:nvSpPr>
        <p:spPr>
          <a:xfrm>
            <a:off x="5580112" y="2422629"/>
            <a:ext cx="720080" cy="79208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Rectangle 64"/>
          <p:cNvSpPr/>
          <p:nvPr/>
        </p:nvSpPr>
        <p:spPr>
          <a:xfrm>
            <a:off x="5580112" y="3358733"/>
            <a:ext cx="720080" cy="21602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6" name="Rectangle 65"/>
          <p:cNvSpPr/>
          <p:nvPr/>
        </p:nvSpPr>
        <p:spPr>
          <a:xfrm>
            <a:off x="5580112" y="3214717"/>
            <a:ext cx="72008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Left Brace 66"/>
          <p:cNvSpPr/>
          <p:nvPr/>
        </p:nvSpPr>
        <p:spPr>
          <a:xfrm rot="5400000">
            <a:off x="723629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Rectangle 67"/>
          <p:cNvSpPr/>
          <p:nvPr/>
        </p:nvSpPr>
        <p:spPr>
          <a:xfrm>
            <a:off x="4740945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0577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3547" y="4294837"/>
            <a:ext cx="2398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I/O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Left Brace 70"/>
          <p:cNvSpPr/>
          <p:nvPr/>
        </p:nvSpPr>
        <p:spPr>
          <a:xfrm rot="5400000">
            <a:off x="4178386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/>
          <p:cNvSpPr/>
          <p:nvPr/>
        </p:nvSpPr>
        <p:spPr>
          <a:xfrm>
            <a:off x="3347864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Left Brace 72"/>
          <p:cNvSpPr/>
          <p:nvPr/>
        </p:nvSpPr>
        <p:spPr>
          <a:xfrm rot="5400000">
            <a:off x="1154050" y="1414517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/>
          <p:cNvSpPr/>
          <p:nvPr/>
        </p:nvSpPr>
        <p:spPr>
          <a:xfrm>
            <a:off x="323528" y="1270501"/>
            <a:ext cx="25587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CPU Heavy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5" name="Left Brace 74"/>
          <p:cNvSpPr/>
          <p:nvPr/>
        </p:nvSpPr>
        <p:spPr>
          <a:xfrm rot="16200000">
            <a:off x="2627784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Left Brace 75"/>
          <p:cNvSpPr/>
          <p:nvPr/>
        </p:nvSpPr>
        <p:spPr>
          <a:xfrm rot="16200000">
            <a:off x="5724128" y="3430741"/>
            <a:ext cx="504056" cy="10801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35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operating system runs each process one at a time using the process scheduler</a:t>
            </a:r>
          </a:p>
          <a:p>
            <a:endParaRPr lang="en-IE" dirty="0" smtClean="0"/>
          </a:p>
          <a:p>
            <a:r>
              <a:rPr lang="en-IE" dirty="0"/>
              <a:t>The process </a:t>
            </a:r>
            <a:r>
              <a:rPr lang="en-IE" dirty="0" smtClean="0"/>
              <a:t>scheduler allows each process to run on the CPU for a given period of time (“RUNNING”), and then swaps that process out, and swaps another one into the CPU, and the initial process is set to “READY”</a:t>
            </a:r>
          </a:p>
          <a:p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</a:t>
            </a:r>
            <a:r>
              <a:rPr lang="en-IE" dirty="0" smtClean="0"/>
              <a:t>he process is waiting for I/O for too long, the process is set to “WAITING”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Scheduler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96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348880"/>
            <a:ext cx="8784976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statuses that a process can have are: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1740" y="4293096"/>
            <a:ext cx="3708412" cy="100811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>
                <a:latin typeface="Arial Black" panose="020B0A04020102020204" pitchFamily="34" charset="0"/>
              </a:rPr>
              <a:t>Process Scheduler</a:t>
            </a:r>
          </a:p>
        </p:txBody>
      </p:sp>
      <p:sp>
        <p:nvSpPr>
          <p:cNvPr id="37" name="Right Arrow Callout 36"/>
          <p:cNvSpPr/>
          <p:nvPr/>
        </p:nvSpPr>
        <p:spPr>
          <a:xfrm rot="5400000">
            <a:off x="3347864" y="1880828"/>
            <a:ext cx="1476164" cy="3708412"/>
          </a:xfrm>
          <a:prstGeom prst="right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sz="2400" b="1" dirty="0">
                <a:latin typeface="Arial Black" panose="020B0A04020102020204" pitchFamily="34" charset="0"/>
              </a:rPr>
              <a:t>Job Scheduler</a:t>
            </a:r>
          </a:p>
        </p:txBody>
      </p:sp>
      <p:sp>
        <p:nvSpPr>
          <p:cNvPr id="12" name="Oval 11"/>
          <p:cNvSpPr/>
          <p:nvPr/>
        </p:nvSpPr>
        <p:spPr>
          <a:xfrm>
            <a:off x="539552" y="3140968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6136" y="4796233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18" name="Oval 17"/>
          <p:cNvSpPr/>
          <p:nvPr/>
        </p:nvSpPr>
        <p:spPr>
          <a:xfrm>
            <a:off x="539552" y="4509120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0" name="Oval 19"/>
          <p:cNvSpPr/>
          <p:nvPr/>
        </p:nvSpPr>
        <p:spPr>
          <a:xfrm>
            <a:off x="5796136" y="3140968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</p:spTree>
    <p:extLst>
      <p:ext uri="{BB962C8B-B14F-4D97-AF65-F5344CB8AC3E}">
        <p14:creationId xmlns:p14="http://schemas.microsoft.com/office/powerpoint/2010/main" val="31103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E" sz="3200" dirty="0"/>
          </a:p>
        </p:txBody>
      </p:sp>
      <p:sp>
        <p:nvSpPr>
          <p:cNvPr id="18" name="Rectangle 17"/>
          <p:cNvSpPr/>
          <p:nvPr/>
        </p:nvSpPr>
        <p:spPr>
          <a:xfrm>
            <a:off x="827584" y="3429000"/>
            <a:ext cx="7776864" cy="309634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PROCESS SCHEDULER</a:t>
            </a:r>
            <a:endParaRPr lang="en-IE" sz="2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772816"/>
            <a:ext cx="7776864" cy="1494208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2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JOB SCHEDULER</a:t>
            </a:r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E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Processor </a:t>
            </a:r>
            <a:r>
              <a:rPr lang="en-IE" dirty="0" smtClean="0"/>
              <a:t>Management</a:t>
            </a:r>
            <a:endParaRPr lang="en-IE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3275856" y="4293096"/>
            <a:ext cx="432048" cy="1476164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5238074" y="4779150"/>
            <a:ext cx="1476164" cy="504056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752020" y="2976611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752020" y="3434867"/>
            <a:ext cx="12700" cy="1526642"/>
          </a:xfrm>
          <a:prstGeom prst="curvedConnector3">
            <a:avLst>
              <a:gd name="adj1" fmla="val 25473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267744" y="2924944"/>
            <a:ext cx="1008112" cy="72008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6318184" y="2799024"/>
            <a:ext cx="756000" cy="9360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2" y="2276872"/>
            <a:ext cx="2016224" cy="648072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>
                <a:solidFill>
                  <a:schemeClr val="tx1"/>
                </a:solidFill>
              </a:rPr>
              <a:t>HOLD</a:t>
            </a:r>
            <a:endParaRPr lang="en-IE" sz="1200" b="1" i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7744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READY</a:t>
            </a:r>
            <a:endParaRPr lang="en-IE" sz="1200" b="1" i="1" dirty="0"/>
          </a:p>
        </p:txBody>
      </p:sp>
      <p:sp>
        <p:nvSpPr>
          <p:cNvPr id="21" name="Oval 20"/>
          <p:cNvSpPr/>
          <p:nvPr/>
        </p:nvSpPr>
        <p:spPr>
          <a:xfrm>
            <a:off x="3707904" y="54452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WAITING</a:t>
            </a:r>
            <a:endParaRPr lang="en-IE" sz="1200" b="1" i="1" dirty="0"/>
          </a:p>
        </p:txBody>
      </p:sp>
      <p:sp>
        <p:nvSpPr>
          <p:cNvPr id="22" name="Oval 21"/>
          <p:cNvSpPr/>
          <p:nvPr/>
        </p:nvSpPr>
        <p:spPr>
          <a:xfrm>
            <a:off x="5220072" y="3645024"/>
            <a:ext cx="2016224" cy="64807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i="1" dirty="0" smtClean="0"/>
              <a:t>RUNNING</a:t>
            </a:r>
            <a:endParaRPr lang="en-IE" sz="1200" b="1" i="1" dirty="0"/>
          </a:p>
        </p:txBody>
      </p:sp>
      <p:sp>
        <p:nvSpPr>
          <p:cNvPr id="24" name="Oval 23"/>
          <p:cNvSpPr/>
          <p:nvPr/>
        </p:nvSpPr>
        <p:spPr>
          <a:xfrm>
            <a:off x="5940152" y="2204864"/>
            <a:ext cx="2232248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i="1" dirty="0" smtClean="0"/>
              <a:t>FINISHED</a:t>
            </a:r>
            <a:endParaRPr lang="en-IE" sz="1000" b="1" i="1" dirty="0"/>
          </a:p>
        </p:txBody>
      </p:sp>
      <p:sp>
        <p:nvSpPr>
          <p:cNvPr id="17" name="Plaque 16"/>
          <p:cNvSpPr/>
          <p:nvPr/>
        </p:nvSpPr>
        <p:spPr>
          <a:xfrm>
            <a:off x="4067944" y="3068960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Scheduler</a:t>
            </a:r>
          </a:p>
          <a:p>
            <a:pPr algn="ctr"/>
            <a:r>
              <a:rPr lang="en-IE" sz="1400" b="1" dirty="0" smtClean="0"/>
              <a:t>Dispatch</a:t>
            </a:r>
            <a:endParaRPr lang="en-IE" sz="1400" b="1" dirty="0"/>
          </a:p>
        </p:txBody>
      </p:sp>
      <p:sp>
        <p:nvSpPr>
          <p:cNvPr id="25" name="Plaque 24"/>
          <p:cNvSpPr/>
          <p:nvPr/>
        </p:nvSpPr>
        <p:spPr>
          <a:xfrm>
            <a:off x="4067944" y="436510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Interrupt</a:t>
            </a:r>
            <a:endParaRPr lang="en-IE" sz="1400" b="1" dirty="0"/>
          </a:p>
        </p:txBody>
      </p:sp>
      <p:sp>
        <p:nvSpPr>
          <p:cNvPr id="26" name="Plaque 25"/>
          <p:cNvSpPr/>
          <p:nvPr/>
        </p:nvSpPr>
        <p:spPr>
          <a:xfrm>
            <a:off x="1763688" y="3045566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Admitted</a:t>
            </a:r>
            <a:endParaRPr lang="en-IE" sz="1400" b="1" dirty="0"/>
          </a:p>
        </p:txBody>
      </p:sp>
      <p:sp>
        <p:nvSpPr>
          <p:cNvPr id="28" name="Plaque 27"/>
          <p:cNvSpPr/>
          <p:nvPr/>
        </p:nvSpPr>
        <p:spPr>
          <a:xfrm>
            <a:off x="6372200" y="3056434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Exit</a:t>
            </a:r>
            <a:endParaRPr lang="en-IE" sz="1400" b="1" dirty="0"/>
          </a:p>
        </p:txBody>
      </p:sp>
      <p:sp>
        <p:nvSpPr>
          <p:cNvPr id="29" name="Plaque 28"/>
          <p:cNvSpPr/>
          <p:nvPr/>
        </p:nvSpPr>
        <p:spPr>
          <a:xfrm>
            <a:off x="5796136" y="4941168"/>
            <a:ext cx="1440160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wait</a:t>
            </a:r>
          </a:p>
        </p:txBody>
      </p:sp>
      <p:sp>
        <p:nvSpPr>
          <p:cNvPr id="30" name="Plaque 29"/>
          <p:cNvSpPr/>
          <p:nvPr/>
        </p:nvSpPr>
        <p:spPr>
          <a:xfrm>
            <a:off x="2195736" y="4941168"/>
            <a:ext cx="1872208" cy="46796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/>
              <a:t>I/O or</a:t>
            </a:r>
          </a:p>
          <a:p>
            <a:pPr algn="ctr"/>
            <a:r>
              <a:rPr lang="en-IE" sz="1400" b="1" dirty="0" smtClean="0"/>
              <a:t>Event  completion</a:t>
            </a:r>
          </a:p>
        </p:txBody>
      </p:sp>
    </p:spTree>
    <p:extLst>
      <p:ext uri="{BB962C8B-B14F-4D97-AF65-F5344CB8AC3E}">
        <p14:creationId xmlns:p14="http://schemas.microsoft.com/office/powerpoint/2010/main" val="27876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Process Scheduling Policies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30882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E" dirty="0"/>
              <a:t>Maximum Throughput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Minimize Response Time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Minimize Turnaround Time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Minimize Waiting Time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Maximise CPU Efficiency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Ensure Fairness For All Jobs</a:t>
            </a:r>
          </a:p>
          <a:p>
            <a:pPr marL="109728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Policies</a:t>
            </a:r>
          </a:p>
        </p:txBody>
      </p:sp>
    </p:spTree>
    <p:extLst>
      <p:ext uri="{BB962C8B-B14F-4D97-AF65-F5344CB8AC3E}">
        <p14:creationId xmlns:p14="http://schemas.microsoft.com/office/powerpoint/2010/main" val="7868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E" dirty="0"/>
              <a:t>First Come, First Served (FCFS)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Shortest Job Next (SJN)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Priority Scheduling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Shortest Remaining Time (SRT)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Round Robin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/>
              <a:t>Multi-Level Queues</a:t>
            </a:r>
          </a:p>
          <a:p>
            <a:pPr marL="109728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835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on file requests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databases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dedicated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multiple device 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spooling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a network</a:t>
            </a:r>
          </a:p>
          <a:p>
            <a:pPr marL="624078" indent="-514350">
              <a:buFont typeface="+mj-lt"/>
              <a:buAutoNum type="arabicPeriod"/>
            </a:pPr>
            <a:r>
              <a:rPr lang="en-IE" dirty="0" smtClean="0"/>
              <a:t>Deadlock in disk sharing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Seven Types of Deadlock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96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br>
              <a:rPr lang="en-IE" dirty="0" smtClean="0"/>
            </a:br>
            <a:r>
              <a:rPr lang="en-IE" dirty="0" smtClean="0"/>
              <a:t>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16587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11760" y="1773272"/>
            <a:ext cx="4104000" cy="4104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2860756" y="2147071"/>
            <a:ext cx="3240000" cy="32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Typical OS Architecture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6388014" y="1340768"/>
            <a:ext cx="264848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</a:t>
            </a:r>
          </a:p>
          <a:p>
            <a:pPr algn="ctr"/>
            <a:r>
              <a:rPr 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Applications</a:t>
            </a:r>
            <a:endParaRPr lang="en-US" sz="32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276128" y="2565176"/>
            <a:ext cx="2448000" cy="2448000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3779912" y="3068960"/>
            <a:ext cx="1440000" cy="144016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6955477" y="3933056"/>
            <a:ext cx="20810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  <a:endParaRPr lang="en-US" sz="32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69665" y="3283459"/>
            <a:ext cx="1452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32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2370" y="2565176"/>
            <a:ext cx="11272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Shell</a:t>
            </a:r>
            <a:endParaRPr lang="en-US" sz="32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0800000">
            <a:off x="4644464" y="4077072"/>
            <a:ext cx="2375808" cy="3143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Arrow 12"/>
          <p:cNvSpPr/>
          <p:nvPr/>
        </p:nvSpPr>
        <p:spPr>
          <a:xfrm rot="10800000">
            <a:off x="5364088" y="3428999"/>
            <a:ext cx="1808584" cy="3143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 rot="10800000">
            <a:off x="5580112" y="2682595"/>
            <a:ext cx="1808584" cy="3143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 rot="10800000">
            <a:off x="4644463" y="1628801"/>
            <a:ext cx="2456201" cy="3143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0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2564070" y="1845284"/>
            <a:ext cx="4140000" cy="4140000"/>
          </a:xfrm>
          <a:prstGeom prst="blockArc">
            <a:avLst>
              <a:gd name="adj1" fmla="val 13430606"/>
              <a:gd name="adj2" fmla="val 16044964"/>
              <a:gd name="adj3" fmla="val 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rot="20808669">
            <a:off x="1126724" y="1494687"/>
            <a:ext cx="1224136" cy="38313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245" y="993502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Block</a:t>
            </a:r>
            <a:endParaRPr lang="en-US" sz="5400" b="1" cap="none" spc="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7037258" y="4035173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7766" y="5661248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Sector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Some definitions:</a:t>
            </a:r>
          </a:p>
          <a:p>
            <a:pPr lvl="1"/>
            <a:r>
              <a:rPr lang="en-GB" sz="2400" dirty="0" smtClean="0"/>
              <a:t>A FIELD is a collection of bytes that can be identified by a user, and has a type and size. 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</a:t>
            </a:r>
            <a:r>
              <a:rPr lang="en-GB" sz="2400" dirty="0" smtClean="0"/>
              <a:t>RECORD </a:t>
            </a:r>
            <a:r>
              <a:rPr lang="en-GB" sz="2400" dirty="0"/>
              <a:t>is a collection of </a:t>
            </a:r>
            <a:r>
              <a:rPr lang="en-GB" sz="2400" dirty="0" smtClean="0"/>
              <a:t>related FIELDS.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A FILE is a collection of records.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DIRECTORY (or FOLDER) is a special type of file that which has lists of files and their attributes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10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dirty="0" smtClean="0"/>
              <a:t>There are three main ways a file is physically stored in memory:</a:t>
            </a:r>
          </a:p>
          <a:p>
            <a:pPr lvl="0"/>
            <a:endParaRPr lang="en-GB" sz="4000" dirty="0">
              <a:cs typeface="Courier New" panose="02070309020205020404" pitchFamily="49" charset="0"/>
            </a:endParaRPr>
          </a:p>
          <a:p>
            <a:pPr lvl="1"/>
            <a:r>
              <a:rPr lang="en-GB" sz="3600" dirty="0" smtClean="0">
                <a:cs typeface="Courier New" panose="02070309020205020404" pitchFamily="49" charset="0"/>
              </a:rPr>
              <a:t>Contiguous Storage</a:t>
            </a:r>
          </a:p>
          <a:p>
            <a:pPr lvl="1"/>
            <a:r>
              <a:rPr lang="en-GB" sz="3600" dirty="0" smtClean="0">
                <a:cs typeface="Courier New" panose="02070309020205020404" pitchFamily="49" charset="0"/>
              </a:rPr>
              <a:t>Non-contiguous Storage</a:t>
            </a:r>
          </a:p>
          <a:p>
            <a:pPr lvl="1"/>
            <a:r>
              <a:rPr lang="en-GB" sz="3600" dirty="0" smtClean="0">
                <a:cs typeface="Courier New" panose="02070309020205020404" pitchFamily="49" charset="0"/>
              </a:rPr>
              <a:t>Indexed Storage</a:t>
            </a:r>
            <a:endParaRPr lang="en-GB" sz="36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Physical Storage Allocation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4508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79424"/>
              </p:ext>
            </p:extLst>
          </p:nvPr>
        </p:nvGraphicFramePr>
        <p:xfrm>
          <a:off x="5959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3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6472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041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4606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123728" y="2132856"/>
            <a:ext cx="0" cy="7200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23728" y="2132856"/>
            <a:ext cx="1224136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7864" y="2132856"/>
            <a:ext cx="0" cy="72008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30834" y="3284984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5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8597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668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953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247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4860032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60032" y="321297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47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47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38664"/>
              </p:ext>
            </p:extLst>
          </p:nvPr>
        </p:nvGraphicFramePr>
        <p:xfrm>
          <a:off x="683568" y="1685033"/>
          <a:ext cx="7776864" cy="424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1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2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3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4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5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1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RWED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2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3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4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Network Management</a:t>
            </a:r>
            <a:br>
              <a:rPr lang="en-IE" sz="4000" dirty="0" smtClean="0"/>
            </a:br>
            <a:r>
              <a:rPr lang="en-IE" sz="4000" dirty="0" smtClean="0"/>
              <a:t>(Summary)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19422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501008"/>
            <a:ext cx="9144000" cy="33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When we hook up computers together using data communication facilities, we call this a </a:t>
            </a:r>
            <a:r>
              <a:rPr lang="en-IE" sz="3200" b="1" dirty="0" smtClean="0"/>
              <a:t>computer network</a:t>
            </a:r>
            <a:r>
              <a:rPr lang="en-IE" sz="3200" dirty="0" smtClean="0"/>
              <a:t>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  <p:pic>
        <p:nvPicPr>
          <p:cNvPr id="4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55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29000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mian.gordon\AppData\Local\Microsoft\Windows\Temporary Internet Files\Content.IE5\NKE8AW9F\ibm-pc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21" y="5013176"/>
            <a:ext cx="142690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20072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3203848" y="5877272"/>
            <a:ext cx="219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 rot="4072426">
            <a:off x="1267986" y="5078277"/>
            <a:ext cx="140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 rot="4072426">
            <a:off x="4769250" y="5070285"/>
            <a:ext cx="126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763936" y="4293096"/>
            <a:ext cx="223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 rot="7047485">
            <a:off x="2791178" y="5097664"/>
            <a:ext cx="162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 rot="7513151">
            <a:off x="6259300" y="5070550"/>
            <a:ext cx="1476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835696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ectangle 22"/>
          <p:cNvSpPr/>
          <p:nvPr/>
        </p:nvSpPr>
        <p:spPr>
          <a:xfrm>
            <a:off x="5220072" y="4221088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3203848" y="5863969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 rot="3835979">
            <a:off x="1524282" y="4659097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 rot="3835979">
            <a:off x="4939067" y="4705880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 rot="17852367">
            <a:off x="3042333" y="5499596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 rot="18311608">
            <a:off x="6382998" y="5437941"/>
            <a:ext cx="592419" cy="15731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557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04E-6 L 0.1724 -0.00092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75763E-6 L 0.04114 0.12419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61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18316E-6 L 0.06407 -0.15564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77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2405E-6 L 0.07674 -0.13621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Site</a:t>
            </a:r>
            <a:r>
              <a:rPr lang="en-IE" sz="3200" dirty="0" smtClean="0"/>
              <a:t> is a specific location in a network containing two or more computer systems.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Host</a:t>
            </a:r>
            <a:r>
              <a:rPr lang="en-IE" sz="3200" dirty="0" smtClean="0"/>
              <a:t> is a is a specific computer system in a </a:t>
            </a:r>
            <a:r>
              <a:rPr lang="en-IE" sz="3200" b="1" dirty="0" smtClean="0"/>
              <a:t>site</a:t>
            </a:r>
            <a:r>
              <a:rPr lang="en-IE" sz="3200" dirty="0" smtClean="0"/>
              <a:t> that provides services.</a:t>
            </a:r>
          </a:p>
          <a:p>
            <a:pPr lvl="0"/>
            <a:r>
              <a:rPr lang="en-IE" sz="3200" dirty="0" smtClean="0"/>
              <a:t>A </a:t>
            </a:r>
            <a:r>
              <a:rPr lang="en-IE" sz="3200" b="1" dirty="0" smtClean="0"/>
              <a:t>Node</a:t>
            </a:r>
            <a:r>
              <a:rPr lang="en-IE" sz="3200" dirty="0" smtClean="0"/>
              <a:t> is the name assigned to the </a:t>
            </a:r>
            <a:r>
              <a:rPr lang="en-IE" sz="3200" b="1" dirty="0" smtClean="0"/>
              <a:t>host</a:t>
            </a:r>
            <a:r>
              <a:rPr lang="en-IE" sz="3200" dirty="0" smtClean="0"/>
              <a:t> to identify it to other computers.</a:t>
            </a:r>
            <a:endParaRPr lang="en-I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Computer Networks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7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 smtClean="0">
                <a:latin typeface="Serpentine-Bold" panose="02000500000000000000" pitchFamily="2" charset="0"/>
              </a:rPr>
              <a:t>LAMP</a:t>
            </a:r>
            <a:endParaRPr lang="en-IE" sz="4800" dirty="0">
              <a:latin typeface="Serpentine-Bold" panose="02000500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55476"/>
            <a:ext cx="2381250" cy="12573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071050" y="1844824"/>
            <a:ext cx="662473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4203873" y="4233862"/>
            <a:ext cx="1755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ySQL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90" y="4038933"/>
            <a:ext cx="1368152" cy="133428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071050" y="4149080"/>
            <a:ext cx="66247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ounded Rectangle 17"/>
          <p:cNvSpPr/>
          <p:nvPr/>
        </p:nvSpPr>
        <p:spPr>
          <a:xfrm>
            <a:off x="2071050" y="2996952"/>
            <a:ext cx="66247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ounded Rectangle 28"/>
          <p:cNvSpPr/>
          <p:nvPr/>
        </p:nvSpPr>
        <p:spPr>
          <a:xfrm>
            <a:off x="2071050" y="5301208"/>
            <a:ext cx="662473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4353434" y="5379603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inux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98" y="5317458"/>
            <a:ext cx="963128" cy="106387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261327" y="3068960"/>
            <a:ext cx="1842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pache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0" y="2996952"/>
            <a:ext cx="3068672" cy="12083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462151" y="1949931"/>
            <a:ext cx="15135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ython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60" y="1949931"/>
            <a:ext cx="1218630" cy="9030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82" y="2002532"/>
            <a:ext cx="850404" cy="85040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21" y="1994545"/>
            <a:ext cx="1381125" cy="7143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999042" y="2001614"/>
            <a:ext cx="1080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hp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6724" y="1988840"/>
            <a:ext cx="10406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520" y="1844824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Interface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20" y="2996952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Web Server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5451" y="4149080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Database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1520" y="5301208"/>
            <a:ext cx="174752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Operating System</a:t>
            </a:r>
            <a:endParaRPr lang="en-I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Topologies</a:t>
            </a:r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11288" y="2129400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63688" y="2129400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5304" y="1769360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9400" y="2129400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19400" y="1844824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4248" y="1981928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5744" y="1985384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744" y="2269960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804248" y="2345424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82222" y="1985384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2844" y="2633456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28056" y="476287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50976" y="1951108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1386880" y="155679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1386880" y="195456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1386880" y="234888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3123456" y="155679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3123456" y="195456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3123456" y="234888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5419328" y="209512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7155904" y="209512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6643464" y="173508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5995392" y="173508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/>
          <p:cNvSpPr/>
          <p:nvPr/>
        </p:nvSpPr>
        <p:spPr>
          <a:xfrm>
            <a:off x="6651848" y="245516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Rectangle 37"/>
          <p:cNvSpPr/>
          <p:nvPr/>
        </p:nvSpPr>
        <p:spPr>
          <a:xfrm>
            <a:off x="6003776" y="245516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3140224" y="4584584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/>
          <p:cNvSpPr/>
          <p:nvPr/>
        </p:nvSpPr>
        <p:spPr>
          <a:xfrm>
            <a:off x="1403648" y="4584584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1" name="Straight Connector 40"/>
          <p:cNvCxnSpPr/>
          <p:nvPr/>
        </p:nvCxnSpPr>
        <p:spPr>
          <a:xfrm>
            <a:off x="2060104" y="476287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52192" y="476287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92152" y="419519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76128" y="418681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 45"/>
          <p:cNvSpPr/>
          <p:nvPr/>
        </p:nvSpPr>
        <p:spPr>
          <a:xfrm>
            <a:off x="2699792" y="501663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1907704" y="505090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15744" y="4834884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91536" y="4656592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Rectangle 49"/>
          <p:cNvSpPr/>
          <p:nvPr/>
        </p:nvSpPr>
        <p:spPr>
          <a:xfrm>
            <a:off x="5355704" y="4656592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11416" y="4834884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03504" y="4834884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51104" y="508864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 55"/>
          <p:cNvSpPr/>
          <p:nvPr/>
        </p:nvSpPr>
        <p:spPr>
          <a:xfrm>
            <a:off x="6059016" y="512291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7" name="Straight Connector 56"/>
          <p:cNvCxnSpPr/>
          <p:nvPr/>
        </p:nvCxnSpPr>
        <p:spPr>
          <a:xfrm>
            <a:off x="5919242" y="429309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31768" y="4315000"/>
            <a:ext cx="0" cy="519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99920" y="4149080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363816" y="4293096"/>
            <a:ext cx="31812" cy="389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211416" y="440283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5" name="Straight Connector 64"/>
          <p:cNvCxnSpPr/>
          <p:nvPr/>
        </p:nvCxnSpPr>
        <p:spPr>
          <a:xfrm>
            <a:off x="7011888" y="3793232"/>
            <a:ext cx="0" cy="499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819292" y="379323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>
            <a:off x="1815582" y="2636912"/>
            <a:ext cx="12442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Star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57597" y="2731567"/>
            <a:ext cx="14093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82984" y="5467871"/>
            <a:ext cx="11496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Bus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58333" y="5517232"/>
            <a:ext cx="14013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Tree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2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 smtClean="0"/>
              <a:t>Hybrid Network </a:t>
            </a:r>
            <a:r>
              <a:rPr lang="en-IE" sz="4400" dirty="0"/>
              <a:t>Topologies</a:t>
            </a:r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8477" y="194419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50877" y="1944196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42493" y="1584156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6589" y="1944196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06589" y="1659620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2261" y="1944369"/>
            <a:ext cx="2888704" cy="17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8165" y="1765904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4074069" y="137158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4074069" y="176936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4074069" y="216367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5810645" y="137158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5810645" y="216367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Rectangle 38"/>
          <p:cNvSpPr/>
          <p:nvPr/>
        </p:nvSpPr>
        <p:spPr>
          <a:xfrm>
            <a:off x="8546949" y="1769360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66829" y="1947652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58917" y="1947652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98877" y="1379972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82853" y="137158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 45"/>
          <p:cNvSpPr/>
          <p:nvPr/>
        </p:nvSpPr>
        <p:spPr>
          <a:xfrm>
            <a:off x="8106517" y="220140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 46"/>
          <p:cNvSpPr/>
          <p:nvPr/>
        </p:nvSpPr>
        <p:spPr>
          <a:xfrm>
            <a:off x="7314429" y="2235684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/>
          <p:cNvSpPr/>
          <p:nvPr/>
        </p:nvSpPr>
        <p:spPr>
          <a:xfrm>
            <a:off x="5250128" y="2546363"/>
            <a:ext cx="30171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Star + Bus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826777" y="3050250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38273" y="3053706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8273" y="3338282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26777" y="3413746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204751" y="3053706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95373" y="3701778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1857" y="316344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5" name="Rectangle 74"/>
          <p:cNvSpPr/>
          <p:nvPr/>
        </p:nvSpPr>
        <p:spPr>
          <a:xfrm>
            <a:off x="2178433" y="316344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/>
          <p:cNvSpPr/>
          <p:nvPr/>
        </p:nvSpPr>
        <p:spPr>
          <a:xfrm>
            <a:off x="1665993" y="280340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7" name="Rectangle 76"/>
          <p:cNvSpPr/>
          <p:nvPr/>
        </p:nvSpPr>
        <p:spPr>
          <a:xfrm>
            <a:off x="1017921" y="280340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8" name="Rectangle 77"/>
          <p:cNvSpPr/>
          <p:nvPr/>
        </p:nvSpPr>
        <p:spPr>
          <a:xfrm>
            <a:off x="1674377" y="352348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9" name="Rectangle 78"/>
          <p:cNvSpPr/>
          <p:nvPr/>
        </p:nvSpPr>
        <p:spPr>
          <a:xfrm>
            <a:off x="1026305" y="352348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0" name="Rectangle 79"/>
          <p:cNvSpPr/>
          <p:nvPr/>
        </p:nvSpPr>
        <p:spPr>
          <a:xfrm>
            <a:off x="873905" y="3849250"/>
            <a:ext cx="31822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Ring + Bus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402841" y="330400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915009" y="3178700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Rectangle 82"/>
          <p:cNvSpPr/>
          <p:nvPr/>
        </p:nvSpPr>
        <p:spPr>
          <a:xfrm>
            <a:off x="2178433" y="3178700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4" name="Straight Connector 83"/>
          <p:cNvCxnSpPr/>
          <p:nvPr/>
        </p:nvCxnSpPr>
        <p:spPr>
          <a:xfrm>
            <a:off x="2834889" y="330400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26977" y="330400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66937" y="2736326"/>
            <a:ext cx="0" cy="56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050913" y="272794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8" name="Rectangle 87"/>
          <p:cNvSpPr/>
          <p:nvPr/>
        </p:nvSpPr>
        <p:spPr>
          <a:xfrm>
            <a:off x="3474577" y="355776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9" name="Rectangle 88"/>
          <p:cNvSpPr/>
          <p:nvPr/>
        </p:nvSpPr>
        <p:spPr>
          <a:xfrm>
            <a:off x="2682489" y="359203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0" name="Straight Connector 89"/>
          <p:cNvCxnSpPr/>
          <p:nvPr/>
        </p:nvCxnSpPr>
        <p:spPr>
          <a:xfrm>
            <a:off x="5283696" y="5081728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436096" y="5081728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27712" y="4721688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91808" y="5081728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291808" y="4797152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172400" y="4790240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083896" y="4793696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083896" y="5078272"/>
            <a:ext cx="495672" cy="363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172400" y="5153736"/>
            <a:ext cx="49567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50374" y="4793696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540996" y="5441768"/>
            <a:ext cx="656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923384" y="4903436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" name="Rectangle 101"/>
          <p:cNvSpPr/>
          <p:nvPr/>
        </p:nvSpPr>
        <p:spPr>
          <a:xfrm>
            <a:off x="5059288" y="450912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" name="Rectangle 102"/>
          <p:cNvSpPr/>
          <p:nvPr/>
        </p:nvSpPr>
        <p:spPr>
          <a:xfrm>
            <a:off x="5059288" y="4906892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" name="Rectangle 103"/>
          <p:cNvSpPr/>
          <p:nvPr/>
        </p:nvSpPr>
        <p:spPr>
          <a:xfrm>
            <a:off x="5059288" y="530120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" name="Rectangle 104"/>
          <p:cNvSpPr/>
          <p:nvPr/>
        </p:nvSpPr>
        <p:spPr>
          <a:xfrm>
            <a:off x="6795864" y="4509120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/>
          <p:cNvSpPr/>
          <p:nvPr/>
        </p:nvSpPr>
        <p:spPr>
          <a:xfrm>
            <a:off x="6795864" y="5301208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Rectangle 107"/>
          <p:cNvSpPr/>
          <p:nvPr/>
        </p:nvSpPr>
        <p:spPr>
          <a:xfrm>
            <a:off x="6787480" y="490343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" name="Rectangle 108"/>
          <p:cNvSpPr/>
          <p:nvPr/>
        </p:nvSpPr>
        <p:spPr>
          <a:xfrm>
            <a:off x="8524056" y="490343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0" name="Rectangle 109"/>
          <p:cNvSpPr/>
          <p:nvPr/>
        </p:nvSpPr>
        <p:spPr>
          <a:xfrm>
            <a:off x="8011616" y="454339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1" name="Rectangle 110"/>
          <p:cNvSpPr/>
          <p:nvPr/>
        </p:nvSpPr>
        <p:spPr>
          <a:xfrm>
            <a:off x="7363544" y="454339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2" name="Rectangle 111"/>
          <p:cNvSpPr/>
          <p:nvPr/>
        </p:nvSpPr>
        <p:spPr>
          <a:xfrm>
            <a:off x="8020000" y="526347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3" name="Rectangle 112"/>
          <p:cNvSpPr/>
          <p:nvPr/>
        </p:nvSpPr>
        <p:spPr>
          <a:xfrm>
            <a:off x="7371928" y="5263476"/>
            <a:ext cx="368424" cy="322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5" name="Rectangle 114"/>
          <p:cNvSpPr/>
          <p:nvPr/>
        </p:nvSpPr>
        <p:spPr>
          <a:xfrm>
            <a:off x="5292080" y="5877272"/>
            <a:ext cx="32768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Star + Ring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95864" y="4906892"/>
            <a:ext cx="368424" cy="322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6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400" dirty="0"/>
              <a:t>Network </a:t>
            </a:r>
            <a:r>
              <a:rPr lang="en-IE" sz="4400" dirty="0" smtClean="0"/>
              <a:t>Types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1988841"/>
            <a:ext cx="2160242" cy="2159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90" y="1988840"/>
            <a:ext cx="2162150" cy="216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67950" y="4148600"/>
            <a:ext cx="1766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9705" y="4148600"/>
            <a:ext cx="154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982" y="4148600"/>
            <a:ext cx="1770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88840"/>
            <a:ext cx="216024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Memory Management</a:t>
            </a:r>
            <a:br>
              <a:rPr lang="en-IE" sz="4000" dirty="0" smtClean="0"/>
            </a:br>
            <a:r>
              <a:rPr lang="en-IE" sz="4000" dirty="0" smtClean="0"/>
              <a:t>(Summary)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37983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Memory Management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7544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855796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766057" y="453683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1680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35816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7508" y="4869160"/>
            <a:ext cx="88634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9872" y="4437112"/>
            <a:ext cx="463925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32040" y="3898050"/>
            <a:ext cx="753123" cy="1213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15816" y="5111937"/>
            <a:ext cx="2769347" cy="728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07309" y="3212976"/>
            <a:ext cx="1041155" cy="16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52292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>
                <a:latin typeface="Arial Black" panose="020B0A04020102020204" pitchFamily="34" charset="0"/>
              </a:rPr>
              <a:t>10</a:t>
            </a:r>
            <a:r>
              <a:rPr lang="en-IE" sz="2000" b="1" baseline="30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8" y="540515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3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0" y="5621178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>
                <a:latin typeface="Arial Black" panose="020B0A04020102020204" pitchFamily="34" charset="0"/>
              </a:rPr>
              <a:t>10</a:t>
            </a:r>
            <a:r>
              <a:rPr lang="en-IE" sz="2000" b="1" baseline="30000" dirty="0" smtClean="0">
                <a:latin typeface="Arial Black" panose="020B0A04020102020204" pitchFamily="34" charset="0"/>
              </a:rPr>
              <a:t>7</a:t>
            </a:r>
            <a:endParaRPr lang="en-IE" sz="2000" b="1" baseline="30000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98992" y="5157192"/>
            <a:ext cx="1184805" cy="304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170805" y="4869160"/>
            <a:ext cx="5544000" cy="1512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1499095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Approximate number of clock cycles to access </a:t>
            </a:r>
          </a:p>
          <a:p>
            <a:r>
              <a:rPr lang="en-IE" sz="2000" dirty="0"/>
              <a:t>t</a:t>
            </a:r>
            <a:r>
              <a:rPr lang="en-IE" sz="2000" dirty="0" smtClean="0"/>
              <a:t>he various elements of the memory hierarchy.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1842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I create a program: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t</a:t>
            </a:r>
            <a:r>
              <a:rPr lang="en-IE" dirty="0" smtClean="0"/>
              <a:t>o be processed, it has</a:t>
            </a:r>
          </a:p>
          <a:p>
            <a:pPr marL="109728" indent="0">
              <a:buNone/>
            </a:pPr>
            <a:r>
              <a:rPr lang="en-IE" dirty="0" smtClean="0"/>
              <a:t>   to be </a:t>
            </a:r>
            <a:r>
              <a:rPr lang="en-IE" dirty="0" err="1" smtClean="0"/>
              <a:t>writen</a:t>
            </a:r>
            <a:r>
              <a:rPr lang="en-IE" dirty="0" smtClean="0"/>
              <a:t> entirely into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Main Memory, in </a:t>
            </a:r>
          </a:p>
          <a:p>
            <a:pPr marL="109728" indent="0">
              <a:buNone/>
            </a:pPr>
            <a:r>
              <a:rPr lang="en-IE" dirty="0"/>
              <a:t> </a:t>
            </a:r>
            <a:r>
              <a:rPr lang="en-IE" dirty="0" smtClean="0"/>
              <a:t>  contiguous space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Single-User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2348880"/>
            <a:ext cx="2304256" cy="1224136"/>
          </a:xfrm>
          <a:prstGeom prst="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8" name="Right Brace 7"/>
          <p:cNvSpPr/>
          <p:nvPr/>
        </p:nvSpPr>
        <p:spPr>
          <a:xfrm>
            <a:off x="8028384" y="1556792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8172400" y="3337828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1556792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Brace 14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Left Brace 15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</p:spTree>
    <p:extLst>
      <p:ext uri="{BB962C8B-B14F-4D97-AF65-F5344CB8AC3E}">
        <p14:creationId xmlns:p14="http://schemas.microsoft.com/office/powerpoint/2010/main" val="16817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Fixed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556792"/>
            <a:ext cx="2304256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PARTITION 1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0112" y="3357192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2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15386"/>
            <a:ext cx="2304256" cy="4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3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265386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4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5173780"/>
            <a:ext cx="2304256" cy="908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PARTITION </a:t>
            </a:r>
            <a:r>
              <a:rPr lang="en-IE" sz="2000" b="1" dirty="0" smtClean="0">
                <a:solidFill>
                  <a:schemeClr val="tx1"/>
                </a:solidFill>
              </a:rPr>
              <a:t>5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172400" y="1556792"/>
            <a:ext cx="216024" cy="18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>
            <a:off x="8172400" y="3356992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ight Brace 11"/>
          <p:cNvSpPr/>
          <p:nvPr/>
        </p:nvSpPr>
        <p:spPr>
          <a:xfrm>
            <a:off x="8172400" y="3789040"/>
            <a:ext cx="216024" cy="4583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/>
          <p:cNvSpPr/>
          <p:nvPr/>
        </p:nvSpPr>
        <p:spPr>
          <a:xfrm>
            <a:off x="8172400" y="4293096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Brace 13"/>
          <p:cNvSpPr/>
          <p:nvPr/>
        </p:nvSpPr>
        <p:spPr>
          <a:xfrm>
            <a:off x="8172400" y="5212612"/>
            <a:ext cx="216024" cy="8806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8316416" y="229835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100K</a:t>
            </a:r>
            <a:endParaRPr lang="en-IE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8424" y="345048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5483" y="38610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25K</a:t>
            </a:r>
            <a:endParaRPr lang="en-IE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88424" y="458112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8424" y="551723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dirty="0" smtClean="0"/>
              <a:t>50K</a:t>
            </a:r>
            <a:endParaRPr lang="en-IE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3356992"/>
            <a:ext cx="2304256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3" name="Rectangle 22"/>
          <p:cNvSpPr/>
          <p:nvPr/>
        </p:nvSpPr>
        <p:spPr>
          <a:xfrm>
            <a:off x="5580112" y="4242583"/>
            <a:ext cx="2304256" cy="6770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277163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640462" y="2956302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48598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INTERNAL FRAGMENTATION</a:t>
            </a:r>
            <a:endParaRPr lang="en-IE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640462" y="5044534"/>
            <a:ext cx="2371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8" y="386104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532787" y="4045714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544522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EMPTY PARTITION</a:t>
            </a:r>
            <a:endParaRPr lang="en-IE" b="1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2532787" y="5629890"/>
            <a:ext cx="34793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IE" dirty="0" smtClean="0"/>
              <a:t>Let’s add some jobs in: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Partitions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112" y="1556792"/>
            <a:ext cx="2304256" cy="45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860032" y="1556792"/>
            <a:ext cx="432048" cy="45253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5580112" y="1556792"/>
            <a:ext cx="2304256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1</a:t>
            </a:r>
            <a:endParaRPr lang="en-IE" dirty="0"/>
          </a:p>
        </p:txBody>
      </p:sp>
      <p:sp>
        <p:nvSpPr>
          <p:cNvPr id="22" name="Rectangle 21"/>
          <p:cNvSpPr/>
          <p:nvPr/>
        </p:nvSpPr>
        <p:spPr>
          <a:xfrm>
            <a:off x="5580112" y="2636912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4015055" y="364502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250K</a:t>
            </a:r>
            <a:endParaRPr lang="en-IE" b="1" dirty="0"/>
          </a:p>
        </p:txBody>
      </p:sp>
      <p:sp>
        <p:nvSpPr>
          <p:cNvPr id="35" name="Rectangle 34"/>
          <p:cNvSpPr/>
          <p:nvPr/>
        </p:nvSpPr>
        <p:spPr>
          <a:xfrm>
            <a:off x="5580112" y="4293096"/>
            <a:ext cx="2304256" cy="176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</a:t>
            </a:r>
            <a:r>
              <a:rPr lang="en-IE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0112" y="3140968"/>
            <a:ext cx="2304256" cy="5040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85175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EXTERNAL FRAGMENTATION</a:t>
            </a:r>
            <a:endParaRPr lang="en-IE" b="1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675728" y="4036422"/>
            <a:ext cx="23364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the Memory Manager </a:t>
            </a:r>
            <a:r>
              <a:rPr lang="en-IE" dirty="0"/>
              <a:t>wants a FIRST-FIT ALGORITHM </a:t>
            </a:r>
            <a:r>
              <a:rPr lang="en-IE" dirty="0" smtClean="0"/>
              <a:t>then it stores a table in order of memory locations.</a:t>
            </a:r>
          </a:p>
          <a:p>
            <a:r>
              <a:rPr lang="en-IE" dirty="0"/>
              <a:t>If the Memory Manager wants a </a:t>
            </a:r>
            <a:r>
              <a:rPr lang="en-IE" dirty="0" smtClean="0"/>
              <a:t>BEST-FIT </a:t>
            </a:r>
            <a:r>
              <a:rPr lang="en-IE" dirty="0"/>
              <a:t>ALGORITHM then it stores a table in order of </a:t>
            </a:r>
            <a:r>
              <a:rPr lang="en-IE" dirty="0" smtClean="0"/>
              <a:t>size of memory </a:t>
            </a:r>
            <a:r>
              <a:rPr lang="en-IE" dirty="0"/>
              <a:t>locations.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Partitions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37447"/>
              </p:ext>
            </p:extLst>
          </p:nvPr>
        </p:nvGraphicFramePr>
        <p:xfrm>
          <a:off x="1691680" y="4228296"/>
          <a:ext cx="2664296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250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300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315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355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15752"/>
              </p:ext>
            </p:extLst>
          </p:nvPr>
        </p:nvGraphicFramePr>
        <p:xfrm>
          <a:off x="5652120" y="3789040"/>
          <a:ext cx="2664296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40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250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50</a:t>
                      </a:r>
                      <a:endParaRPr lang="en-IE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FREE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5020"/>
              </p:ext>
            </p:extLst>
          </p:nvPr>
        </p:nvGraphicFramePr>
        <p:xfrm>
          <a:off x="5652120" y="5589240"/>
          <a:ext cx="26642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300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355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25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315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40</a:t>
                      </a:r>
                      <a:endParaRPr lang="en-I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BUSY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61090"/>
              </p:ext>
            </p:extLst>
          </p:nvPr>
        </p:nvGraphicFramePr>
        <p:xfrm>
          <a:off x="5652120" y="5229200"/>
          <a:ext cx="26642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Starts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>
                <a:latin typeface="Serpentine-Bold" panose="02000500000000000000" pitchFamily="2" charset="0"/>
              </a:rPr>
              <a:t>XAMPP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71050" y="1844824"/>
            <a:ext cx="662473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3943258" y="4233862"/>
            <a:ext cx="2066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ariaDB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71050" y="4149080"/>
            <a:ext cx="66247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ounded Rectangle 17"/>
          <p:cNvSpPr/>
          <p:nvPr/>
        </p:nvSpPr>
        <p:spPr>
          <a:xfrm>
            <a:off x="2071050" y="2996952"/>
            <a:ext cx="6624736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ounded Rectangle 28"/>
          <p:cNvSpPr/>
          <p:nvPr/>
        </p:nvSpPr>
        <p:spPr>
          <a:xfrm>
            <a:off x="2071050" y="5301208"/>
            <a:ext cx="662473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4261327" y="3068960"/>
            <a:ext cx="1842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pache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0" y="2996952"/>
            <a:ext cx="3068672" cy="12083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462151" y="1949931"/>
            <a:ext cx="15135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ython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60" y="1949931"/>
            <a:ext cx="1218630" cy="9030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82" y="2002532"/>
            <a:ext cx="850404" cy="85040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21" y="1994545"/>
            <a:ext cx="1381125" cy="7143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999042" y="2001614"/>
            <a:ext cx="1080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hp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26724" y="1988840"/>
            <a:ext cx="10406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erl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72" y="0"/>
            <a:ext cx="1557528" cy="1557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90" y="4221088"/>
            <a:ext cx="1273652" cy="83524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99971" y="5445224"/>
            <a:ext cx="619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825" y="5465549"/>
            <a:ext cx="1234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Cross-</a:t>
            </a:r>
          </a:p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Platform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90" y="5445224"/>
            <a:ext cx="751071" cy="85836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51520" y="1844824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Interface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1520" y="2996952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Web Server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45451" y="4149080"/>
            <a:ext cx="1747522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Database</a:t>
            </a:r>
            <a:endParaRPr lang="en-IE" sz="20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1520" y="5301208"/>
            <a:ext cx="174752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Operating System</a:t>
            </a:r>
            <a:endParaRPr lang="en-I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1. There are jobs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123728" y="4530611"/>
            <a:ext cx="1800200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5220072" y="4530611"/>
            <a:ext cx="1872208" cy="33854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4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530611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838717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4530612"/>
            <a:ext cx="1800200" cy="3385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315-340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4242481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6" y="4838718"/>
            <a:ext cx="1800200" cy="291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340-355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2. There are is a job on one side, and it’s free on the other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123728" y="3565381"/>
            <a:ext cx="1800200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072" y="3565381"/>
            <a:ext cx="1872208" cy="67709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3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296" y="3565382"/>
            <a:ext cx="1800200" cy="67709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6296" y="4243237"/>
            <a:ext cx="1800200" cy="8731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300-355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3. There are no jobs on either side of the freed space: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Deallocating</a:t>
            </a:r>
            <a:r>
              <a:rPr lang="en-IE" dirty="0"/>
              <a:t> </a:t>
            </a:r>
            <a:r>
              <a:rPr lang="en-IE" dirty="0" smtClean="0"/>
              <a:t>space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123728" y="4242480"/>
            <a:ext cx="1800200" cy="291521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PROGRAM 6</a:t>
            </a:r>
            <a:endParaRPr lang="en-IE" sz="16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800200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072" y="2924944"/>
            <a:ext cx="1872208" cy="2664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5936" y="3789040"/>
            <a:ext cx="1152128" cy="741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123728" y="2924943"/>
            <a:ext cx="1800200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2924944"/>
            <a:ext cx="1872208" cy="640437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5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123728" y="5085184"/>
            <a:ext cx="1800200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2" y="5085184"/>
            <a:ext cx="1872208" cy="504056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 8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179512" y="3565381"/>
            <a:ext cx="1800200" cy="6770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250-300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12" y="4242480"/>
            <a:ext cx="1800200" cy="2915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300-315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924943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5085184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512" y="4534001"/>
            <a:ext cx="1800200" cy="5962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315-355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6296" y="3565382"/>
            <a:ext cx="1800200" cy="1519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250-355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6296" y="2924944"/>
            <a:ext cx="1800200" cy="64043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200-250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6296" y="5085185"/>
            <a:ext cx="1800200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355-380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 fontScale="90000"/>
          </a:bodyPr>
          <a:lstStyle/>
          <a:p>
            <a:r>
              <a:rPr lang="en-IE" sz="4000" dirty="0" smtClean="0"/>
              <a:t>Memory Management: </a:t>
            </a:r>
            <a:br>
              <a:rPr lang="en-IE" sz="4000" dirty="0" smtClean="0"/>
            </a:br>
            <a:r>
              <a:rPr lang="en-IE" sz="4000" dirty="0" smtClean="0"/>
              <a:t>Virtual Memory</a:t>
            </a:r>
            <a:br>
              <a:rPr lang="en-IE" sz="4000" dirty="0" smtClean="0"/>
            </a:br>
            <a:r>
              <a:rPr lang="en-IE" sz="4000" dirty="0" smtClean="0"/>
              <a:t>(Summary)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15820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Virtual Memory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9512" y="1700808"/>
            <a:ext cx="8712968" cy="4032448"/>
            <a:chOff x="467544" y="1700808"/>
            <a:chExt cx="8712968" cy="4032448"/>
          </a:xfrm>
        </p:grpSpPr>
        <p:grpSp>
          <p:nvGrpSpPr>
            <p:cNvPr id="14" name="Group 13"/>
            <p:cNvGrpSpPr/>
            <p:nvPr/>
          </p:nvGrpSpPr>
          <p:grpSpPr>
            <a:xfrm>
              <a:off x="467544" y="1700808"/>
              <a:ext cx="8358366" cy="4032448"/>
              <a:chOff x="0" y="2114472"/>
              <a:chExt cx="8030052" cy="31147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48419"/>
                <a:ext cx="5868940" cy="2580781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3538">
                <a:off x="5370290" y="2114472"/>
                <a:ext cx="2161034" cy="16029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76256" y="2491891"/>
                <a:ext cx="1153796" cy="23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400" b="1" dirty="0" smtClean="0">
                    <a:latin typeface="Arial Rounded MT Bold" panose="020F0704030504030204" pitchFamily="34" charset="0"/>
                  </a:rPr>
                  <a:t>HARD DISK</a:t>
                </a:r>
                <a:endParaRPr lang="en-IE" sz="1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968110">
                <a:off x="3066064" y="3858494"/>
                <a:ext cx="432000" cy="108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3230853">
                <a:off x="2996483" y="3764711"/>
                <a:ext cx="921292" cy="1052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0968110">
                <a:off x="4864009" y="3302891"/>
                <a:ext cx="1146656" cy="12802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930461">
                <a:off x="5485263" y="3122730"/>
                <a:ext cx="1000951" cy="147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83053" y="3824627"/>
              <a:ext cx="13659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(MAIN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28511" y="2420888"/>
              <a:ext cx="145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(SECONDARY</a:t>
              </a:r>
            </a:p>
            <a:p>
              <a:r>
                <a:rPr lang="en-IE" sz="1600" dirty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</a:t>
              </a:r>
              <a:r>
                <a:rPr lang="en-IE" sz="1600" dirty="0" smtClean="0">
                  <a:latin typeface="Franklin Gothic Medium" panose="020B0603020102020204" pitchFamily="34" charset="0"/>
                  <a:ea typeface="SimHei" panose="02010609060101010101" pitchFamily="49" charset="-122"/>
                </a:rPr>
                <a:t>    MEMORY)</a:t>
              </a:r>
              <a:endParaRPr lang="en-IE" sz="1600" dirty="0">
                <a:latin typeface="Franklin Gothic Medium" panose="020B0603020102020204" pitchFamily="34" charset="0"/>
                <a:ea typeface="SimHei" panose="02010609060101010101" pitchFamily="49" charset="-122"/>
              </a:endParaRPr>
            </a:p>
          </p:txBody>
        </p:sp>
      </p:grpSp>
      <p:sp>
        <p:nvSpPr>
          <p:cNvPr id="6" name="Parallelogram 5"/>
          <p:cNvSpPr/>
          <p:nvPr/>
        </p:nvSpPr>
        <p:spPr>
          <a:xfrm rot="14593067">
            <a:off x="1567764" y="4116183"/>
            <a:ext cx="360040" cy="288032"/>
          </a:xfrm>
          <a:prstGeom prst="parallelogram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3478025" y="45217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2</a:t>
            </a:r>
            <a:endParaRPr lang="en-IE" b="1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3648" y="3491716"/>
            <a:ext cx="104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latin typeface="Franklin Gothic Medium" panose="020B0603020102020204" pitchFamily="34" charset="0"/>
                <a:ea typeface="SimHei" panose="02010609060101010101" pitchFamily="49" charset="-122"/>
              </a:rPr>
              <a:t>CACHE 1</a:t>
            </a:r>
            <a:endParaRPr lang="en-IE" dirty="0">
              <a:latin typeface="Franklin Gothic Medium" panose="020B0603020102020204" pitchFamily="34" charset="0"/>
              <a:ea typeface="SimHei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47784" y="3814823"/>
            <a:ext cx="139648" cy="445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279151" y="3789040"/>
            <a:ext cx="1469313" cy="122413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Computer programs are stored here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08104" y="4437112"/>
            <a:ext cx="1469313" cy="122413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Until they need to be executed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7175678" y="3005663"/>
            <a:ext cx="838130" cy="78337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/>
          <p:cNvSpPr/>
          <p:nvPr/>
        </p:nvSpPr>
        <p:spPr>
          <a:xfrm rot="3361991">
            <a:off x="685238" y="2920796"/>
            <a:ext cx="3326447" cy="2947487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ounded Rectangle 23"/>
          <p:cNvSpPr/>
          <p:nvPr/>
        </p:nvSpPr>
        <p:spPr>
          <a:xfrm>
            <a:off x="2169173" y="4409402"/>
            <a:ext cx="1469313" cy="122413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Then they are moved to here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638486" y="3640309"/>
            <a:ext cx="861506" cy="138116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modern operating systems, before a job is loaded into main memory, it is divided into chunks, called </a:t>
            </a:r>
            <a:r>
              <a:rPr lang="en-IE" b="1" dirty="0"/>
              <a:t>PAGES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Memory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1259632" y="3140968"/>
            <a:ext cx="259228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 smtClean="0"/>
              <a:t>Job 3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5220072" y="3501008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2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220072" y="3789040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3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220072" y="4077072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4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5220071" y="4365104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5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220071" y="4653136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6</a:t>
            </a:r>
            <a:endParaRPr lang="en-IE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5226235" y="3140968"/>
            <a:ext cx="2592288" cy="36004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Page 1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5220072" y="4941168"/>
            <a:ext cx="2592288" cy="360040"/>
            <a:chOff x="5220072" y="4941168"/>
            <a:chExt cx="2592288" cy="360040"/>
          </a:xfrm>
        </p:grpSpPr>
        <p:sp>
          <p:nvSpPr>
            <p:cNvPr id="19" name="Round Same Side Corner Rectangle 18"/>
            <p:cNvSpPr/>
            <p:nvPr/>
          </p:nvSpPr>
          <p:spPr>
            <a:xfrm rot="10800000">
              <a:off x="5220072" y="4941168"/>
              <a:ext cx="2592288" cy="360040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I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8143" y="4978746"/>
              <a:ext cx="1296144" cy="28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Page 7</a:t>
              </a:r>
              <a:endParaRPr lang="en-IE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4067944" y="393305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33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Each </a:t>
            </a:r>
            <a:r>
              <a:rPr lang="en-IE" b="1" dirty="0"/>
              <a:t>PAGE </a:t>
            </a:r>
            <a:r>
              <a:rPr lang="en-IE" dirty="0"/>
              <a:t>is loaded into memory locations called </a:t>
            </a:r>
            <a:r>
              <a:rPr lang="en-IE" b="1" dirty="0"/>
              <a:t>PAGE FRAMES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Memory</a:t>
            </a:r>
            <a:endParaRPr lang="en-IE" dirty="0"/>
          </a:p>
        </p:txBody>
      </p:sp>
      <p:sp>
        <p:nvSpPr>
          <p:cNvPr id="4" name="Right Brace 3"/>
          <p:cNvSpPr/>
          <p:nvPr/>
        </p:nvSpPr>
        <p:spPr>
          <a:xfrm>
            <a:off x="8028384" y="2060848"/>
            <a:ext cx="360040" cy="40324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5580112" y="2060848"/>
            <a:ext cx="2304256" cy="40324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b="1" dirty="0" smtClean="0">
                <a:solidFill>
                  <a:schemeClr val="tx1"/>
                </a:solidFill>
              </a:rPr>
              <a:t>MEMORY</a:t>
            </a:r>
            <a:endParaRPr lang="en-IE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206084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2492896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2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2924944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3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3356992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4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112" y="3789040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0112" y="422108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6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458112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7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112" y="494116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8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530120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9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0112" y="5661248"/>
            <a:ext cx="2304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Frame 10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2400" y="384188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200K</a:t>
            </a:r>
          </a:p>
          <a:p>
            <a:r>
              <a:rPr lang="en-IE" sz="1400" dirty="0" smtClean="0"/>
              <a:t>available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37479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Consider a program that 350 bytes, and the page size is 100 bytes.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Virtual Memory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491880" y="2708920"/>
            <a:ext cx="1980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Job 1:</a:t>
            </a:r>
          </a:p>
          <a:p>
            <a:pPr algn="ctr"/>
            <a:r>
              <a:rPr lang="en-IE" dirty="0" smtClean="0">
                <a:solidFill>
                  <a:schemeClr val="tx1"/>
                </a:solidFill>
              </a:rPr>
              <a:t>350 bytes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2709000"/>
            <a:ext cx="19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3429000"/>
            <a:ext cx="198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4149080"/>
            <a:ext cx="198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2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1880" y="4869160"/>
            <a:ext cx="198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Page 3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3491880" y="5228920"/>
            <a:ext cx="1980000" cy="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2240" y="2132856"/>
            <a:ext cx="2088232" cy="42484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IE" sz="2800" dirty="0" smtClean="0">
                <a:solidFill>
                  <a:schemeClr val="tx1"/>
                </a:solidFill>
              </a:rPr>
              <a:t>Memory</a:t>
            </a:r>
            <a:endParaRPr lang="en-IE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2240" y="2132856"/>
            <a:ext cx="2088232" cy="100811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Operating</a:t>
            </a:r>
          </a:p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System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32240" y="314096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2240" y="350100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240" y="386104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Page 2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422108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2240" y="458112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2240" y="494116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Page 0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32240" y="530120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32240" y="566124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Page 1</a:t>
            </a:r>
            <a:endParaRPr lang="en-IE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32240" y="6021288"/>
            <a:ext cx="2088232" cy="360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 smtClean="0">
                <a:solidFill>
                  <a:schemeClr val="tx1"/>
                </a:solidFill>
              </a:rPr>
              <a:t>Page 3</a:t>
            </a:r>
            <a:endParaRPr lang="en-IE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5471880" y="3140968"/>
            <a:ext cx="1260360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9" idx="1"/>
          </p:cNvCxnSpPr>
          <p:nvPr/>
        </p:nvCxnSpPr>
        <p:spPr>
          <a:xfrm>
            <a:off x="5471880" y="3789000"/>
            <a:ext cx="1260360" cy="2052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4" idx="1"/>
          </p:cNvCxnSpPr>
          <p:nvPr/>
        </p:nvCxnSpPr>
        <p:spPr>
          <a:xfrm flipV="1">
            <a:off x="5471880" y="4041068"/>
            <a:ext cx="1260360" cy="46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20" idx="1"/>
          </p:cNvCxnSpPr>
          <p:nvPr/>
        </p:nvCxnSpPr>
        <p:spPr>
          <a:xfrm>
            <a:off x="5471880" y="5229160"/>
            <a:ext cx="1260360" cy="97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39552" y="2924944"/>
            <a:ext cx="2304256" cy="2016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 little bit of internal fragmentation</a:t>
            </a:r>
            <a:endParaRPr lang="en-I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Computer Security</a:t>
            </a:r>
            <a:br>
              <a:rPr lang="en-IE" sz="4000" dirty="0" smtClean="0"/>
            </a:br>
            <a:r>
              <a:rPr lang="en-IE" sz="4000" dirty="0" smtClean="0"/>
              <a:t>(Summary)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26700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3601225" y="764704"/>
            <a:ext cx="2050526" cy="1872208"/>
          </a:xfrm>
          <a:prstGeom prst="plaqu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bg1"/>
                </a:solidFill>
              </a:rPr>
              <a:t>Operating</a:t>
            </a:r>
          </a:p>
          <a:p>
            <a:pPr algn="ctr"/>
            <a:r>
              <a:rPr lang="en-IE" sz="2000" b="1" dirty="0" smtClean="0">
                <a:solidFill>
                  <a:schemeClr val="bg1"/>
                </a:solidFill>
              </a:rPr>
              <a:t>System</a:t>
            </a:r>
            <a:endParaRPr lang="en-IE" sz="2000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5400000" flipH="1" flipV="1">
            <a:off x="1494325" y="1826158"/>
            <a:ext cx="2232249" cy="198155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55576" y="3933056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Process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42026" y="3068960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Memory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2581357" y="2049092"/>
            <a:ext cx="1152127" cy="887613"/>
          </a:xfrm>
          <a:prstGeom prst="bentConnector3">
            <a:avLst>
              <a:gd name="adj1" fmla="val 189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70223" y="47971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Network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27" name="Elbow Connector 26"/>
          <p:cNvCxnSpPr>
            <a:stCxn id="26" idx="0"/>
          </p:cNvCxnSpPr>
          <p:nvPr/>
        </p:nvCxnSpPr>
        <p:spPr>
          <a:xfrm rot="5400000" flipH="1" flipV="1">
            <a:off x="3410184" y="3573015"/>
            <a:ext cx="2448272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660232" y="3933057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Device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34" name="Elbow Connector 33"/>
          <p:cNvCxnSpPr>
            <a:stCxn id="2" idx="3"/>
            <a:endCxn id="33" idx="0"/>
          </p:cNvCxnSpPr>
          <p:nvPr/>
        </p:nvCxnSpPr>
        <p:spPr>
          <a:xfrm>
            <a:off x="5651751" y="1700808"/>
            <a:ext cx="1872577" cy="223224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4264846" y="3289042"/>
            <a:ext cx="2736307" cy="1459753"/>
          </a:xfrm>
          <a:prstGeom prst="bentConnector3">
            <a:avLst>
              <a:gd name="adj1" fmla="val 62658"/>
            </a:avLst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52120" y="5373216"/>
            <a:ext cx="172819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Security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199788" y="2553949"/>
            <a:ext cx="1543410" cy="782762"/>
          </a:xfrm>
          <a:prstGeom prst="bentConnector3">
            <a:avLst>
              <a:gd name="adj1" fmla="val -110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498410" y="29969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File</a:t>
            </a:r>
          </a:p>
          <a:p>
            <a:pPr algn="ctr"/>
            <a:r>
              <a:rPr lang="en-IE" dirty="0" smtClean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017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/>
          <p:cNvSpPr/>
          <p:nvPr/>
        </p:nvSpPr>
        <p:spPr>
          <a:xfrm>
            <a:off x="3601225" y="764704"/>
            <a:ext cx="2050526" cy="1872208"/>
          </a:xfrm>
          <a:prstGeom prst="plaqu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bg1"/>
                </a:solidFill>
              </a:rPr>
              <a:t>Operating</a:t>
            </a:r>
          </a:p>
          <a:p>
            <a:pPr algn="ctr"/>
            <a:r>
              <a:rPr lang="en-IE" sz="2000" b="1" dirty="0" smtClean="0">
                <a:solidFill>
                  <a:schemeClr val="bg1"/>
                </a:solidFill>
              </a:rPr>
              <a:t>System</a:t>
            </a:r>
            <a:endParaRPr lang="en-IE" sz="2000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5400000" flipH="1" flipV="1">
            <a:off x="1494325" y="1826158"/>
            <a:ext cx="2232249" cy="198155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55576" y="3933056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Process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042026" y="3068960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Memory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2581357" y="2049092"/>
            <a:ext cx="1152127" cy="887613"/>
          </a:xfrm>
          <a:prstGeom prst="bentConnector3">
            <a:avLst>
              <a:gd name="adj1" fmla="val 189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70223" y="47971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Network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27" name="Elbow Connector 26"/>
          <p:cNvCxnSpPr>
            <a:stCxn id="26" idx="0"/>
          </p:cNvCxnSpPr>
          <p:nvPr/>
        </p:nvCxnSpPr>
        <p:spPr>
          <a:xfrm rot="5400000" flipH="1" flipV="1">
            <a:off x="3410184" y="3573015"/>
            <a:ext cx="2448272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660232" y="3933057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Device</a:t>
            </a:r>
          </a:p>
          <a:p>
            <a:pPr algn="ctr"/>
            <a:r>
              <a:rPr lang="en-IE" dirty="0" smtClean="0"/>
              <a:t>Manager</a:t>
            </a:r>
          </a:p>
        </p:txBody>
      </p:sp>
      <p:cxnSp>
        <p:nvCxnSpPr>
          <p:cNvPr id="34" name="Elbow Connector 33"/>
          <p:cNvCxnSpPr>
            <a:stCxn id="2" idx="3"/>
            <a:endCxn id="33" idx="0"/>
          </p:cNvCxnSpPr>
          <p:nvPr/>
        </p:nvCxnSpPr>
        <p:spPr>
          <a:xfrm>
            <a:off x="5651751" y="1700808"/>
            <a:ext cx="1872577" cy="2232249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271430" y="2553949"/>
            <a:ext cx="1543410" cy="782762"/>
          </a:xfrm>
          <a:prstGeom prst="bentConnector3">
            <a:avLst>
              <a:gd name="adj1" fmla="val -1104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498410" y="2996952"/>
            <a:ext cx="1728192" cy="720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File</a:t>
            </a:r>
          </a:p>
          <a:p>
            <a:pPr algn="ctr"/>
            <a:r>
              <a:rPr lang="en-IE" dirty="0" smtClean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838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operating system uses a number of different ways to protect the system: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Your credentials (e.g. username and password)</a:t>
            </a:r>
          </a:p>
          <a:p>
            <a:pPr lvl="1"/>
            <a:r>
              <a:rPr lang="en-IE" dirty="0" smtClean="0"/>
              <a:t>Your authorisation (e.g. </a:t>
            </a:r>
            <a:r>
              <a:rPr lang="en-IE" dirty="0" err="1" smtClean="0"/>
              <a:t>drwxr</a:t>
            </a:r>
            <a:r>
              <a:rPr lang="en-IE" dirty="0" smtClean="0"/>
              <a:t>-x-r--)</a:t>
            </a:r>
          </a:p>
          <a:p>
            <a:pPr lvl="1"/>
            <a:r>
              <a:rPr lang="en-IE" dirty="0" smtClean="0"/>
              <a:t>Your location (e.g. inside/outside the LAN)</a:t>
            </a:r>
          </a:p>
          <a:p>
            <a:pPr lvl="1"/>
            <a:r>
              <a:rPr lang="en-IE" dirty="0" smtClean="0"/>
              <a:t>Your behaviour (e.g. deleting lots of files)</a:t>
            </a:r>
          </a:p>
          <a:p>
            <a:pPr lvl="1"/>
            <a:r>
              <a:rPr lang="en-IE" sz="2400" dirty="0" smtClean="0"/>
              <a:t>The firewall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 Security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1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Intentional Attacks</a:t>
            </a:r>
          </a:p>
          <a:p>
            <a:pPr lvl="1"/>
            <a:r>
              <a:rPr lang="en-IE" dirty="0" smtClean="0"/>
              <a:t>Denial-of-Service (</a:t>
            </a:r>
            <a:r>
              <a:rPr lang="en-IE" dirty="0" err="1" smtClean="0"/>
              <a:t>DoS</a:t>
            </a:r>
            <a:r>
              <a:rPr lang="en-IE" dirty="0" smtClean="0"/>
              <a:t>) Attack</a:t>
            </a:r>
          </a:p>
          <a:p>
            <a:pPr lvl="1"/>
            <a:r>
              <a:rPr lang="en-IE" dirty="0" smtClean="0"/>
              <a:t>Wiretapping</a:t>
            </a:r>
          </a:p>
          <a:p>
            <a:pPr lvl="1"/>
            <a:r>
              <a:rPr lang="en-IE" dirty="0" smtClean="0"/>
              <a:t>Viruses</a:t>
            </a:r>
          </a:p>
          <a:p>
            <a:pPr lvl="1"/>
            <a:r>
              <a:rPr lang="en-IE" dirty="0" smtClean="0"/>
              <a:t>Worms</a:t>
            </a:r>
          </a:p>
          <a:p>
            <a:pPr lvl="1"/>
            <a:r>
              <a:rPr lang="en-IE" dirty="0" smtClean="0"/>
              <a:t>Trojans</a:t>
            </a:r>
          </a:p>
          <a:p>
            <a:r>
              <a:rPr lang="en-IE" dirty="0" smtClean="0"/>
              <a:t>Unintentional </a:t>
            </a:r>
            <a:r>
              <a:rPr lang="en-IE" dirty="0"/>
              <a:t>Attacks</a:t>
            </a:r>
          </a:p>
          <a:p>
            <a:pPr lvl="1"/>
            <a:r>
              <a:rPr lang="en-IE" dirty="0" smtClean="0"/>
              <a:t>Parallel writes</a:t>
            </a:r>
          </a:p>
          <a:p>
            <a:pPr lvl="1"/>
            <a:r>
              <a:rPr lang="en-IE" dirty="0" smtClean="0"/>
              <a:t>Unintentional Denial-of-Service </a:t>
            </a:r>
            <a:r>
              <a:rPr lang="en-IE" dirty="0"/>
              <a:t>(</a:t>
            </a:r>
            <a:r>
              <a:rPr lang="en-IE" dirty="0" err="1"/>
              <a:t>DoS</a:t>
            </a:r>
            <a:r>
              <a:rPr lang="en-IE" dirty="0" smtClean="0"/>
              <a:t>)</a:t>
            </a:r>
            <a:endParaRPr lang="en-IE" dirty="0"/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Systems Attacks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35" y="1675643"/>
            <a:ext cx="1808710" cy="914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29" y="764704"/>
            <a:ext cx="1179937" cy="865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33" y="4149080"/>
            <a:ext cx="1369758" cy="1700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5767"/>
            <a:ext cx="2304256" cy="1469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80" y="2754253"/>
            <a:ext cx="1843065" cy="11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System protection is multifaceted</a:t>
            </a:r>
            <a:r>
              <a:rPr lang="en-IE" smtClean="0"/>
              <a:t>, four protection </a:t>
            </a:r>
            <a:r>
              <a:rPr lang="en-IE" dirty="0" smtClean="0"/>
              <a:t>methods include:</a:t>
            </a:r>
          </a:p>
          <a:p>
            <a:pPr lvl="1"/>
            <a:r>
              <a:rPr lang="en-IE" dirty="0" smtClean="0"/>
              <a:t>Antivirus Software</a:t>
            </a:r>
          </a:p>
          <a:p>
            <a:pPr lvl="1"/>
            <a:r>
              <a:rPr lang="en-IE" dirty="0" smtClean="0"/>
              <a:t>Firewalls</a:t>
            </a:r>
          </a:p>
          <a:p>
            <a:pPr lvl="1"/>
            <a:r>
              <a:rPr lang="en-IE" dirty="0" smtClean="0"/>
              <a:t>Patch Management</a:t>
            </a:r>
          </a:p>
          <a:p>
            <a:pPr lvl="1"/>
            <a:r>
              <a:rPr lang="en-IE" dirty="0" smtClean="0"/>
              <a:t>Authentication</a:t>
            </a:r>
          </a:p>
          <a:p>
            <a:pPr lvl="2"/>
            <a:r>
              <a:rPr lang="en-IE" sz="1800" dirty="0"/>
              <a:t>CAPTCHAs</a:t>
            </a:r>
          </a:p>
          <a:p>
            <a:pPr lvl="2"/>
            <a:r>
              <a:rPr lang="en-IE" sz="1800" dirty="0" err="1"/>
              <a:t>reCAPTCHAs</a:t>
            </a:r>
            <a:endParaRPr lang="en-IE" sz="1800" dirty="0"/>
          </a:p>
          <a:p>
            <a:pPr lvl="2"/>
            <a:r>
              <a:rPr lang="en-IE" sz="1800" dirty="0"/>
              <a:t>Smart Cards</a:t>
            </a:r>
          </a:p>
          <a:p>
            <a:pPr lvl="2"/>
            <a:r>
              <a:rPr lang="en-IE" sz="1800" dirty="0"/>
              <a:t>Biometrics</a:t>
            </a:r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Protection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48" y="2132856"/>
            <a:ext cx="2107704" cy="1427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3" y="3789040"/>
            <a:ext cx="2099891" cy="1306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095558"/>
            <a:ext cx="2880320" cy="15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46689"/>
            <a:ext cx="8208912" cy="1829761"/>
          </a:xfrm>
        </p:spPr>
        <p:txBody>
          <a:bodyPr>
            <a:normAutofit/>
          </a:bodyPr>
          <a:lstStyle/>
          <a:p>
            <a:r>
              <a:rPr lang="en-IE" sz="4000" dirty="0" smtClean="0"/>
              <a:t>Device Management</a:t>
            </a:r>
            <a:r>
              <a:rPr lang="en-IE" sz="4000" dirty="0" smtClean="0"/>
              <a:t/>
            </a:r>
            <a:br>
              <a:rPr lang="en-IE" sz="4000" dirty="0" smtClean="0"/>
            </a:br>
            <a:r>
              <a:rPr lang="en-IE" sz="4000" dirty="0" smtClean="0"/>
              <a:t>(Summary)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5520"/>
            <a:ext cx="7772400" cy="1199704"/>
          </a:xfrm>
        </p:spPr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3301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main functions of the device manager are: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Monitor the status of all devices, including storage drives, printers and other peripherals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Enforce pre-set policies on which process gets which device for how long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Deal with the allocation of devices to processes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E" dirty="0" smtClean="0"/>
              <a:t>Deal with the de-allocation of devices to processes, both at a temporary basis (e.g. when the process is interrupted) and on a permanent basis (e.g. when the process is completed).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9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three main types of devices:</a:t>
            </a:r>
          </a:p>
          <a:p>
            <a:endParaRPr lang="en-IE" dirty="0"/>
          </a:p>
          <a:p>
            <a:pPr lvl="1"/>
            <a:r>
              <a:rPr lang="en-IE" dirty="0" smtClean="0"/>
              <a:t>Dedicated Devices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Shared Devices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Virtual Devices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63" y="2996952"/>
            <a:ext cx="2142744" cy="1714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44" y="2005450"/>
            <a:ext cx="1944216" cy="1298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73611"/>
            <a:ext cx="2746648" cy="18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6131024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Two types of disks:</a:t>
            </a:r>
            <a:endParaRPr lang="en-IE" dirty="0" smtClean="0"/>
          </a:p>
          <a:p>
            <a:endParaRPr lang="en-IE" dirty="0"/>
          </a:p>
          <a:p>
            <a:pPr lvl="1"/>
            <a:r>
              <a:rPr lang="en-IE" dirty="0" smtClean="0"/>
              <a:t>Magnetic Disks – have magnetised “beads” that are either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N-S</a:t>
            </a:r>
            <a:r>
              <a:rPr lang="en-IE" dirty="0" smtClean="0"/>
              <a:t> (1) </a:t>
            </a:r>
            <a:r>
              <a:rPr lang="en-IE" dirty="0"/>
              <a:t>or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S-N</a:t>
            </a:r>
            <a:r>
              <a:rPr lang="en-IE" dirty="0" smtClean="0"/>
              <a:t> (0). The disk head reader reads magnetic fields. Has multiple tracks, and have different sector sizes.</a:t>
            </a:r>
            <a:endParaRPr lang="en-IE" dirty="0" smtClean="0"/>
          </a:p>
          <a:p>
            <a:pPr marL="393192" lvl="1" indent="0">
              <a:buNone/>
            </a:pPr>
            <a:endParaRPr lang="en-IE" dirty="0"/>
          </a:p>
          <a:p>
            <a:pPr lvl="1"/>
            <a:r>
              <a:rPr lang="en-IE" dirty="0" smtClean="0"/>
              <a:t>Optical Disks – have indented areas called</a:t>
            </a:r>
            <a:r>
              <a:rPr lang="en-IE" b="1" dirty="0" smtClean="0"/>
              <a:t> pits</a:t>
            </a:r>
            <a:r>
              <a:rPr lang="en-IE" dirty="0" smtClean="0"/>
              <a:t> (0) and non-indented areas called </a:t>
            </a:r>
            <a:r>
              <a:rPr lang="en-IE" b="1" dirty="0" smtClean="0"/>
              <a:t>lands</a:t>
            </a:r>
            <a:r>
              <a:rPr lang="en-IE" dirty="0" smtClean="0"/>
              <a:t> (</a:t>
            </a:r>
            <a:r>
              <a:rPr lang="en-IE" dirty="0"/>
              <a:t>1</a:t>
            </a:r>
            <a:r>
              <a:rPr lang="en-IE" dirty="0" smtClean="0"/>
              <a:t>). </a:t>
            </a:r>
            <a:r>
              <a:rPr lang="en-IE" dirty="0"/>
              <a:t>Has </a:t>
            </a:r>
            <a:r>
              <a:rPr lang="en-IE" dirty="0" smtClean="0"/>
              <a:t>a single track, </a:t>
            </a:r>
            <a:r>
              <a:rPr lang="en-IE" dirty="0"/>
              <a:t>and </a:t>
            </a:r>
            <a:r>
              <a:rPr lang="en-IE" dirty="0" smtClean="0"/>
              <a:t>has equal </a:t>
            </a:r>
            <a:r>
              <a:rPr lang="en-IE" dirty="0"/>
              <a:t>sector sizes.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76256" y="1988840"/>
            <a:ext cx="1800000" cy="1800000"/>
            <a:chOff x="1691680" y="2420888"/>
            <a:chExt cx="2160240" cy="2160240"/>
          </a:xfrm>
        </p:grpSpPr>
        <p:sp>
          <p:nvSpPr>
            <p:cNvPr id="8" name="Oval 7"/>
            <p:cNvSpPr/>
            <p:nvPr/>
          </p:nvSpPr>
          <p:spPr>
            <a:xfrm>
              <a:off x="1763688" y="2492896"/>
              <a:ext cx="2016224" cy="20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Donut 8"/>
            <p:cNvSpPr/>
            <p:nvPr/>
          </p:nvSpPr>
          <p:spPr>
            <a:xfrm>
              <a:off x="1691680" y="2420888"/>
              <a:ext cx="2160240" cy="2160240"/>
            </a:xfrm>
            <a:prstGeom prst="donut">
              <a:avLst>
                <a:gd name="adj" fmla="val 315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27784" y="336613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7704" y="2636912"/>
              <a:ext cx="1728192" cy="1728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Oval 11"/>
            <p:cNvSpPr/>
            <p:nvPr/>
          </p:nvSpPr>
          <p:spPr>
            <a:xfrm>
              <a:off x="2060104" y="2789312"/>
              <a:ext cx="1431776" cy="143177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Oval 12"/>
            <p:cNvSpPr/>
            <p:nvPr/>
          </p:nvSpPr>
          <p:spPr>
            <a:xfrm>
              <a:off x="2212504" y="2996952"/>
              <a:ext cx="1135360" cy="10801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Oval 13"/>
            <p:cNvSpPr/>
            <p:nvPr/>
          </p:nvSpPr>
          <p:spPr>
            <a:xfrm>
              <a:off x="2364904" y="3149352"/>
              <a:ext cx="838944" cy="7837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5" name="Oval 14"/>
            <p:cNvSpPr/>
            <p:nvPr/>
          </p:nvSpPr>
          <p:spPr>
            <a:xfrm>
              <a:off x="2511478" y="3274042"/>
              <a:ext cx="542528" cy="487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36256" y="4207291"/>
            <a:ext cx="1800000" cy="1800000"/>
            <a:chOff x="5076056" y="2420888"/>
            <a:chExt cx="3275650" cy="338437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2466887"/>
              <a:ext cx="3275650" cy="3292028"/>
            </a:xfrm>
            <a:prstGeom prst="rect">
              <a:avLst/>
            </a:prstGeom>
          </p:spPr>
        </p:pic>
        <p:sp>
          <p:nvSpPr>
            <p:cNvPr id="18" name="Donut 17"/>
            <p:cNvSpPr/>
            <p:nvPr/>
          </p:nvSpPr>
          <p:spPr>
            <a:xfrm>
              <a:off x="5076056" y="2420888"/>
              <a:ext cx="3240360" cy="3384376"/>
            </a:xfrm>
            <a:prstGeom prst="donut">
              <a:avLst>
                <a:gd name="adj" fmla="val 315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Magnetic Disks                     Optical Disks</a:t>
            </a:r>
          </a:p>
          <a:p>
            <a:pPr lvl="1"/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3240360" cy="3384376"/>
            <a:chOff x="1691680" y="2420888"/>
            <a:chExt cx="2160240" cy="2160240"/>
          </a:xfrm>
        </p:grpSpPr>
        <p:sp>
          <p:nvSpPr>
            <p:cNvPr id="6" name="Oval 5"/>
            <p:cNvSpPr/>
            <p:nvPr/>
          </p:nvSpPr>
          <p:spPr>
            <a:xfrm>
              <a:off x="1763688" y="2492896"/>
              <a:ext cx="2016224" cy="20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Donut 4"/>
            <p:cNvSpPr/>
            <p:nvPr/>
          </p:nvSpPr>
          <p:spPr>
            <a:xfrm>
              <a:off x="1691680" y="2420888"/>
              <a:ext cx="2160240" cy="2160240"/>
            </a:xfrm>
            <a:prstGeom prst="donut">
              <a:avLst>
                <a:gd name="adj" fmla="val 315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627784" y="3366138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Oval 7"/>
            <p:cNvSpPr/>
            <p:nvPr/>
          </p:nvSpPr>
          <p:spPr>
            <a:xfrm>
              <a:off x="1907704" y="2636912"/>
              <a:ext cx="1728192" cy="1728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Oval 9"/>
            <p:cNvSpPr/>
            <p:nvPr/>
          </p:nvSpPr>
          <p:spPr>
            <a:xfrm>
              <a:off x="2060104" y="2789312"/>
              <a:ext cx="1431776" cy="143177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Oval 10"/>
            <p:cNvSpPr/>
            <p:nvPr/>
          </p:nvSpPr>
          <p:spPr>
            <a:xfrm>
              <a:off x="2212504" y="2996952"/>
              <a:ext cx="1135360" cy="10801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Oval 11"/>
            <p:cNvSpPr/>
            <p:nvPr/>
          </p:nvSpPr>
          <p:spPr>
            <a:xfrm>
              <a:off x="2364904" y="3149352"/>
              <a:ext cx="838944" cy="7837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Oval 12"/>
            <p:cNvSpPr/>
            <p:nvPr/>
          </p:nvSpPr>
          <p:spPr>
            <a:xfrm>
              <a:off x="2511478" y="3274042"/>
              <a:ext cx="542528" cy="4872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76056" y="2420888"/>
            <a:ext cx="3275650" cy="3384376"/>
            <a:chOff x="5076056" y="2420888"/>
            <a:chExt cx="3275650" cy="33843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2466887"/>
              <a:ext cx="3275650" cy="3292028"/>
            </a:xfrm>
            <a:prstGeom prst="rect">
              <a:avLst/>
            </a:prstGeom>
          </p:spPr>
        </p:pic>
        <p:sp>
          <p:nvSpPr>
            <p:cNvPr id="15" name="Donut 14"/>
            <p:cNvSpPr/>
            <p:nvPr/>
          </p:nvSpPr>
          <p:spPr>
            <a:xfrm>
              <a:off x="5076056" y="2420888"/>
              <a:ext cx="3240360" cy="3384376"/>
            </a:xfrm>
            <a:prstGeom prst="donut">
              <a:avLst>
                <a:gd name="adj" fmla="val 315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7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We’ll look at two </a:t>
            </a:r>
            <a:r>
              <a:rPr lang="en-IE" dirty="0" smtClean="0"/>
              <a:t>magnetic </a:t>
            </a:r>
            <a:r>
              <a:rPr lang="en-IE" dirty="0" smtClean="0"/>
              <a:t>disk configurations: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Mobile-Head </a:t>
            </a:r>
            <a:r>
              <a:rPr lang="en-IE" dirty="0"/>
              <a:t>Magnetic Disk Storage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Fixed-Head Magnetic Disk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149081"/>
            <a:ext cx="3240000" cy="233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97411"/>
            <a:ext cx="3240000" cy="24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Writing to disk: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One surface at a time (Case 1)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One track at a time (Case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9" y="3933056"/>
            <a:ext cx="4320000" cy="2629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63160"/>
            <a:ext cx="4320000" cy="27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" y="980728"/>
            <a:ext cx="9152000" cy="51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E" sz="4400" dirty="0" smtClean="0">
                <a:solidFill>
                  <a:schemeClr val="bg1"/>
                </a:solidFill>
              </a:rPr>
              <a:t>The Little-Man Computer (Summary)</a:t>
            </a:r>
            <a:endParaRPr lang="en-IE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8448"/>
            <a:ext cx="6400800" cy="838944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Damian Gordon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Optical Disk Storage:</a:t>
            </a:r>
          </a:p>
          <a:p>
            <a:endParaRPr lang="en-IE" sz="2400" dirty="0"/>
          </a:p>
          <a:p>
            <a:pPr lvl="1"/>
            <a:r>
              <a:rPr lang="en-IE" sz="2400" dirty="0" smtClean="0"/>
              <a:t>Three important performance measures are:</a:t>
            </a:r>
          </a:p>
          <a:p>
            <a:pPr lvl="1"/>
            <a:endParaRPr lang="en-IE" sz="2400" dirty="0"/>
          </a:p>
          <a:p>
            <a:pPr lvl="2"/>
            <a:r>
              <a:rPr lang="en-IE" sz="2400" dirty="0" smtClean="0"/>
              <a:t>Data Transfer </a:t>
            </a:r>
            <a:r>
              <a:rPr lang="en-IE" sz="2400" dirty="0"/>
              <a:t>Rate - amount of data that can be read from the disk. </a:t>
            </a:r>
            <a:endParaRPr lang="en-IE" sz="2400" dirty="0" smtClean="0"/>
          </a:p>
          <a:p>
            <a:pPr lvl="2"/>
            <a:r>
              <a:rPr lang="en-IE" sz="2400" dirty="0" smtClean="0"/>
              <a:t>Average Access </a:t>
            </a:r>
            <a:r>
              <a:rPr lang="en-IE" sz="2400" dirty="0"/>
              <a:t>Time - how long (on average) it takes to move the disk head to a specific place on the disk.</a:t>
            </a:r>
            <a:endParaRPr lang="en-IE" sz="2400" dirty="0" smtClean="0"/>
          </a:p>
          <a:p>
            <a:pPr lvl="2"/>
            <a:r>
              <a:rPr lang="en-IE" sz="2400" dirty="0" smtClean="0"/>
              <a:t>Cache Size – measures re-read ability.</a:t>
            </a:r>
            <a:endParaRPr lang="en-IE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75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00808"/>
            <a:ext cx="5029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Device Management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82" y="1396678"/>
            <a:ext cx="6163836" cy="49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pPr algn="ctr"/>
            <a:r>
              <a:rPr lang="en-IE" dirty="0" smtClean="0"/>
              <a:t>Linux (Summary)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48544"/>
          </a:xfrm>
        </p:spPr>
        <p:txBody>
          <a:bodyPr/>
          <a:lstStyle/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Damian </a:t>
            </a:r>
            <a:r>
              <a:rPr lang="en-IE" dirty="0" smtClean="0">
                <a:solidFill>
                  <a:schemeClr val="tx1"/>
                </a:solidFill>
              </a:rPr>
              <a:t>Gordon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4" y="1916832"/>
            <a:ext cx="264132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95400"/>
            <a:ext cx="2806700" cy="4267200"/>
          </a:xfrm>
          <a:prstGeom prst="rect">
            <a:avLst/>
          </a:prstGeom>
        </p:spPr>
      </p:pic>
      <p:sp>
        <p:nvSpPr>
          <p:cNvPr id="10" name="Title 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E" smtClean="0">
                <a:solidFill>
                  <a:schemeClr val="tx1"/>
                </a:solidFill>
              </a:rPr>
              <a:t>Linus Benedict Torvalds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45720" rIns="45720">
            <a:normAutofit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Born: December 28, 1969 (age 45)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Born in Helsinki, Finland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Chief developer on the Linux kernel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Created the revision control system Git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2014 IEEE Computer Society Computer Pioneer Award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E" dirty="0" smtClean="0">
                <a:solidFill>
                  <a:schemeClr val="tx1"/>
                </a:solidFill>
              </a:rPr>
              <a:t>Design Goals of Linux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mtClean="0">
                <a:solidFill>
                  <a:schemeClr val="tx1"/>
                </a:solidFill>
              </a:rPr>
              <a:t>The three design goals of Linux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mtClean="0"/>
              <a:t>Modularity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mtClean="0"/>
              <a:t>Simplicity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mtClean="0"/>
              <a:t>Portability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14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Processor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does JOB SCHEDULING and PROCESS SCHEDULING as we have discussed before.</a:t>
            </a:r>
          </a:p>
          <a:p>
            <a:endParaRPr lang="en-IE" dirty="0" smtClean="0"/>
          </a:p>
          <a:p>
            <a:r>
              <a:rPr lang="en-IE" dirty="0" smtClean="0"/>
              <a:t>Linux also has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IE" dirty="0" smtClean="0"/>
              <a:t> and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endParaRPr lang="en-IE" dirty="0" smtClean="0"/>
          </a:p>
          <a:p>
            <a:endParaRPr lang="en-IE" dirty="0" smtClean="0"/>
          </a:p>
          <a:p>
            <a:pPr lvl="1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IE" dirty="0" smtClean="0"/>
              <a:t> gives </a:t>
            </a:r>
            <a:r>
              <a:rPr lang="en-IE" dirty="0" smtClean="0"/>
              <a:t>the user to create a copy of an executing program</a:t>
            </a:r>
            <a:r>
              <a:rPr lang="en-IE" dirty="0" smtClean="0"/>
              <a:t>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 </a:t>
            </a:r>
            <a:r>
              <a:rPr lang="en-IE" dirty="0" smtClean="0"/>
              <a:t>overwrites an existing program, </a:t>
            </a:r>
            <a:r>
              <a:rPr lang="en-IE" dirty="0"/>
              <a:t>but doesn’t change the process id (</a:t>
            </a:r>
            <a:r>
              <a:rPr lang="en-IE" dirty="0" err="1"/>
              <a:t>pid</a:t>
            </a:r>
            <a:r>
              <a:rPr lang="en-IE" dirty="0" smtClean="0"/>
              <a:t>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9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Processor Management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567582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347343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899227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94666457"/>
                    </a:ext>
                  </a:extLst>
                </a:gridCol>
              </a:tblGrid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Name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Priority Level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Process Type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smtClean="0"/>
                        <a:t>Scheduling Policy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12529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SCHED_FIFO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Highest</a:t>
                      </a:r>
                      <a:r>
                        <a:rPr lang="en-IE" sz="2000" baseline="0" dirty="0" smtClean="0"/>
                        <a:t> Priority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For non-pre-</a:t>
                      </a:r>
                      <a:r>
                        <a:rPr lang="en-IE" sz="2000" dirty="0" err="1" smtClean="0"/>
                        <a:t>emptable</a:t>
                      </a:r>
                      <a:r>
                        <a:rPr lang="en-IE" sz="2000" dirty="0" smtClean="0"/>
                        <a:t> real-time processes.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First In,</a:t>
                      </a:r>
                      <a:r>
                        <a:rPr lang="en-IE" sz="2000" baseline="0" dirty="0" smtClean="0"/>
                        <a:t> First Out (FIFO)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28096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SCHED_RR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Medium</a:t>
                      </a:r>
                      <a:r>
                        <a:rPr lang="en-IE" sz="2000" baseline="0" dirty="0" smtClean="0"/>
                        <a:t> Priority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dirty="0" smtClean="0"/>
                        <a:t>For pre-</a:t>
                      </a:r>
                      <a:r>
                        <a:rPr lang="en-IE" sz="2000" dirty="0" err="1" smtClean="0"/>
                        <a:t>emptable</a:t>
                      </a:r>
                      <a:r>
                        <a:rPr lang="en-IE" sz="2000" dirty="0" smtClean="0"/>
                        <a:t> real-time processes.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Round Robin and priority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06579"/>
                  </a:ext>
                </a:extLst>
              </a:tr>
              <a:tr h="1123274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SCHED_OTHER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Lowest</a:t>
                      </a:r>
                      <a:r>
                        <a:rPr lang="en-IE" sz="2000" baseline="0" dirty="0" smtClean="0"/>
                        <a:t> Priority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For normal processes.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Priority only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File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dirty="0" smtClean="0"/>
              <a:t>A typical Linux file structure is:</a:t>
            </a:r>
          </a:p>
          <a:p>
            <a:endParaRPr lang="en-IE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32537"/>
            <a:ext cx="5328592" cy="38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Memory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allocated 1GB for the kernel, and 3GB for executing processes.</a:t>
            </a:r>
          </a:p>
          <a:p>
            <a:r>
              <a:rPr lang="en-IE" dirty="0" smtClean="0"/>
              <a:t>The 3GB address space is divided into:</a:t>
            </a:r>
          </a:p>
          <a:p>
            <a:pPr lvl="1"/>
            <a:r>
              <a:rPr lang="en-IE" dirty="0" smtClean="0"/>
              <a:t>Process code</a:t>
            </a:r>
          </a:p>
          <a:p>
            <a:pPr lvl="1"/>
            <a:r>
              <a:rPr lang="en-IE" dirty="0" smtClean="0"/>
              <a:t>Process data</a:t>
            </a:r>
          </a:p>
          <a:p>
            <a:pPr lvl="1"/>
            <a:r>
              <a:rPr lang="en-IE" dirty="0" smtClean="0"/>
              <a:t>Shared library data used by processes</a:t>
            </a:r>
          </a:p>
          <a:p>
            <a:pPr lvl="1"/>
            <a:r>
              <a:rPr lang="en-IE" dirty="0" smtClean="0"/>
              <a:t>Stack used by process</a:t>
            </a:r>
          </a:p>
        </p:txBody>
      </p:sp>
    </p:spTree>
    <p:extLst>
      <p:ext uri="{BB962C8B-B14F-4D97-AF65-F5344CB8AC3E}">
        <p14:creationId xmlns:p14="http://schemas.microsoft.com/office/powerpoint/2010/main" val="42798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641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The Little-Man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</a:rPr>
              <a:t>Fetch </a:t>
            </a:r>
            <a:r>
              <a:rPr lang="en-IE" dirty="0">
                <a:solidFill>
                  <a:schemeClr val="bg1"/>
                </a:solidFill>
              </a:rPr>
              <a:t>the next instruction from memory at the address in the program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</a:rPr>
              <a:t>Decode </a:t>
            </a:r>
            <a:r>
              <a:rPr lang="en-IE" dirty="0">
                <a:solidFill>
                  <a:schemeClr val="bg1"/>
                </a:solidFill>
              </a:rPr>
              <a:t>the instruction using the control </a:t>
            </a:r>
            <a:r>
              <a:rPr lang="en-IE" dirty="0" smtClean="0">
                <a:solidFill>
                  <a:schemeClr val="bg1"/>
                </a:solidFill>
              </a:rPr>
              <a:t>unit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</a:rPr>
              <a:t>Increment the Program Counter</a:t>
            </a:r>
            <a:endParaRPr lang="en-I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</a:rPr>
              <a:t>The </a:t>
            </a:r>
            <a:r>
              <a:rPr lang="en-IE" dirty="0">
                <a:solidFill>
                  <a:schemeClr val="bg1"/>
                </a:solidFill>
              </a:rPr>
              <a:t>control unit commands the rest of the computer to execute the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>
                <a:solidFill>
                  <a:schemeClr val="bg1"/>
                </a:solidFill>
              </a:rPr>
              <a:t>Go </a:t>
            </a:r>
            <a:r>
              <a:rPr lang="en-IE" dirty="0">
                <a:solidFill>
                  <a:schemeClr val="bg1"/>
                </a:solidFill>
              </a:rPr>
              <a:t>to step 1</a:t>
            </a: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Memory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Each virtual address in memory is stored as four </a:t>
            </a:r>
            <a:r>
              <a:rPr lang="en-IE" dirty="0" smtClean="0"/>
              <a:t>elements: Main Directory, Middle Directory, Page </a:t>
            </a:r>
            <a:r>
              <a:rPr lang="en-IE" dirty="0"/>
              <a:t>Table </a:t>
            </a:r>
            <a:r>
              <a:rPr lang="en-IE" dirty="0" smtClean="0"/>
              <a:t>Directory, Page </a:t>
            </a:r>
            <a:r>
              <a:rPr lang="en-IE" dirty="0"/>
              <a:t>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55" y="2852936"/>
            <a:ext cx="4986089" cy="38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Device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dirty="0"/>
              <a:t>Linux is </a:t>
            </a:r>
            <a:r>
              <a:rPr lang="en-IE" b="1" dirty="0"/>
              <a:t>device independent</a:t>
            </a:r>
            <a:r>
              <a:rPr lang="en-IE" dirty="0"/>
              <a:t>, which improves its portability from one system to another</a:t>
            </a:r>
            <a:r>
              <a:rPr lang="en-IE" dirty="0" smtClean="0"/>
              <a:t>.</a:t>
            </a:r>
          </a:p>
          <a:p>
            <a:r>
              <a:rPr lang="en-IE" b="1" dirty="0"/>
              <a:t>Device drivers </a:t>
            </a:r>
            <a:r>
              <a:rPr lang="en-IE" dirty="0"/>
              <a:t>supervise the transmission of data between main memory and </a:t>
            </a:r>
            <a:r>
              <a:rPr lang="en-IE" dirty="0" smtClean="0"/>
              <a:t>the peripheral unit.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57" y="3744309"/>
            <a:ext cx="4884286" cy="24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Linux: Device Management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dirty="0" smtClean="0"/>
              <a:t>A </a:t>
            </a:r>
            <a:r>
              <a:rPr lang="en-IE" b="1" dirty="0"/>
              <a:t>device driver</a:t>
            </a:r>
            <a:r>
              <a:rPr lang="en-IE" dirty="0"/>
              <a:t> </a:t>
            </a:r>
            <a:r>
              <a:rPr lang="en-IE" dirty="0" smtClean="0"/>
              <a:t>(or </a:t>
            </a:r>
            <a:r>
              <a:rPr lang="en-IE" b="1" dirty="0"/>
              <a:t>driver</a:t>
            </a:r>
            <a:r>
              <a:rPr lang="en-IE" dirty="0"/>
              <a:t>) is a computer program that operates or controls a particular type of device that is attached to a </a:t>
            </a:r>
            <a:r>
              <a:rPr lang="en-IE" dirty="0" smtClean="0"/>
              <a:t>computer.</a:t>
            </a:r>
          </a:p>
          <a:p>
            <a:r>
              <a:rPr lang="en-IE" dirty="0" smtClean="0"/>
              <a:t>A </a:t>
            </a:r>
            <a:r>
              <a:rPr lang="en-IE" dirty="0"/>
              <a:t>driver provides a software interface to hardware devices, enabling operating systems and other computer programs to access hardware functions without needing to know precise details of the hardware being used.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6967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Thanks!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361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pigeon-hole-un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548680"/>
            <a:ext cx="5868144" cy="4968552"/>
          </a:xfrm>
          <a:prstGeom prst="rect">
            <a:avLst/>
          </a:prstGeom>
        </p:spPr>
      </p:pic>
      <p:pic>
        <p:nvPicPr>
          <p:cNvPr id="14" name="Picture 13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3" y="2520793"/>
            <a:ext cx="1656185" cy="1916319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4139952" y="4077072"/>
            <a:ext cx="4536504" cy="2016224"/>
          </a:xfrm>
          <a:prstGeom prst="cube">
            <a:avLst>
              <a:gd name="adj" fmla="val 331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Cube 16"/>
          <p:cNvSpPr/>
          <p:nvPr/>
        </p:nvSpPr>
        <p:spPr>
          <a:xfrm>
            <a:off x="4499992" y="4149080"/>
            <a:ext cx="1080120" cy="504056"/>
          </a:xfrm>
          <a:prstGeom prst="cube">
            <a:avLst>
              <a:gd name="adj" fmla="val 625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In-tray</a:t>
            </a:r>
            <a:endParaRPr lang="en-IE" sz="1400" dirty="0"/>
          </a:p>
        </p:txBody>
      </p:sp>
      <p:sp>
        <p:nvSpPr>
          <p:cNvPr id="19" name="Cube 18"/>
          <p:cNvSpPr/>
          <p:nvPr/>
        </p:nvSpPr>
        <p:spPr>
          <a:xfrm>
            <a:off x="7236296" y="4149080"/>
            <a:ext cx="1080120" cy="504056"/>
          </a:xfrm>
          <a:prstGeom prst="cube">
            <a:avLst>
              <a:gd name="adj" fmla="val 625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/>
              <a:t>Out-tray</a:t>
            </a:r>
            <a:endParaRPr lang="en-IE" sz="1200" dirty="0"/>
          </a:p>
        </p:txBody>
      </p:sp>
      <p:sp>
        <p:nvSpPr>
          <p:cNvPr id="20" name="Cube 19"/>
          <p:cNvSpPr/>
          <p:nvPr/>
        </p:nvSpPr>
        <p:spPr>
          <a:xfrm>
            <a:off x="5652120" y="4005064"/>
            <a:ext cx="648072" cy="504056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00" dirty="0"/>
          </a:p>
        </p:txBody>
      </p:sp>
      <p:sp>
        <p:nvSpPr>
          <p:cNvPr id="23" name="Rectangle 22"/>
          <p:cNvSpPr/>
          <p:nvPr/>
        </p:nvSpPr>
        <p:spPr>
          <a:xfrm>
            <a:off x="5940152" y="3789040"/>
            <a:ext cx="7200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Delay 23"/>
          <p:cNvSpPr/>
          <p:nvPr/>
        </p:nvSpPr>
        <p:spPr>
          <a:xfrm rot="16200000">
            <a:off x="5850038" y="3573017"/>
            <a:ext cx="252028" cy="252028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Cube 24"/>
          <p:cNvSpPr/>
          <p:nvPr/>
        </p:nvSpPr>
        <p:spPr>
          <a:xfrm>
            <a:off x="6444208" y="4221088"/>
            <a:ext cx="648072" cy="28803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Cube 25"/>
          <p:cNvSpPr/>
          <p:nvPr/>
        </p:nvSpPr>
        <p:spPr>
          <a:xfrm>
            <a:off x="6596608" y="42210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Cube 26"/>
          <p:cNvSpPr/>
          <p:nvPr/>
        </p:nvSpPr>
        <p:spPr>
          <a:xfrm>
            <a:off x="6749008" y="42210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Cube 27"/>
          <p:cNvSpPr/>
          <p:nvPr/>
        </p:nvSpPr>
        <p:spPr>
          <a:xfrm>
            <a:off x="6884640" y="42210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Cube 28"/>
          <p:cNvSpPr/>
          <p:nvPr/>
        </p:nvSpPr>
        <p:spPr>
          <a:xfrm>
            <a:off x="6812632" y="4293096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Cube 29"/>
          <p:cNvSpPr/>
          <p:nvPr/>
        </p:nvSpPr>
        <p:spPr>
          <a:xfrm>
            <a:off x="6660232" y="4293096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Cube 40"/>
          <p:cNvSpPr/>
          <p:nvPr/>
        </p:nvSpPr>
        <p:spPr>
          <a:xfrm>
            <a:off x="6516216" y="4293096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Cube 41"/>
          <p:cNvSpPr/>
          <p:nvPr/>
        </p:nvSpPr>
        <p:spPr>
          <a:xfrm>
            <a:off x="6444208" y="4365104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Cube 42"/>
          <p:cNvSpPr/>
          <p:nvPr/>
        </p:nvSpPr>
        <p:spPr>
          <a:xfrm>
            <a:off x="6588224" y="43734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Cube 43"/>
          <p:cNvSpPr/>
          <p:nvPr/>
        </p:nvSpPr>
        <p:spPr>
          <a:xfrm>
            <a:off x="6732240" y="43734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Cube 44"/>
          <p:cNvSpPr/>
          <p:nvPr/>
        </p:nvSpPr>
        <p:spPr>
          <a:xfrm>
            <a:off x="6749008" y="4373488"/>
            <a:ext cx="207640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Cube 72"/>
          <p:cNvSpPr/>
          <p:nvPr/>
        </p:nvSpPr>
        <p:spPr>
          <a:xfrm>
            <a:off x="4644008" y="4149080"/>
            <a:ext cx="864096" cy="216024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2123728" y="321297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9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3" name="Flowchart: Terminator 52"/>
          <p:cNvSpPr/>
          <p:nvPr/>
        </p:nvSpPr>
        <p:spPr>
          <a:xfrm>
            <a:off x="3563888" y="3140968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10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5" name="Flowchart: Terminator 54"/>
          <p:cNvSpPr/>
          <p:nvPr/>
        </p:nvSpPr>
        <p:spPr>
          <a:xfrm>
            <a:off x="4932040" y="30689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11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2060357" y="386063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12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3491880" y="378862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13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8" name="Flowchart: Terminator 57"/>
          <p:cNvSpPr/>
          <p:nvPr/>
        </p:nvSpPr>
        <p:spPr>
          <a:xfrm>
            <a:off x="4860032" y="3716616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14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9" name="Flowchart: Terminator 58"/>
          <p:cNvSpPr/>
          <p:nvPr/>
        </p:nvSpPr>
        <p:spPr>
          <a:xfrm>
            <a:off x="2060357" y="45087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0" name="Flowchart: Terminator 59"/>
          <p:cNvSpPr/>
          <p:nvPr/>
        </p:nvSpPr>
        <p:spPr>
          <a:xfrm>
            <a:off x="3500517" y="4365104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16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4" name="Flowchart: Terminator 73"/>
          <p:cNvSpPr/>
          <p:nvPr/>
        </p:nvSpPr>
        <p:spPr>
          <a:xfrm>
            <a:off x="2051720" y="5084768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18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7380312" y="4149080"/>
            <a:ext cx="864096" cy="216024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372200" y="4437112"/>
            <a:ext cx="520824" cy="80392"/>
          </a:xfrm>
          <a:prstGeom prst="cube">
            <a:avLst>
              <a:gd name="adj" fmla="val 83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ounded Rectangle 61"/>
          <p:cNvSpPr/>
          <p:nvPr/>
        </p:nvSpPr>
        <p:spPr>
          <a:xfrm>
            <a:off x="5688333" y="4176239"/>
            <a:ext cx="432047" cy="278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-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>
            <a:off x="3500517" y="4940752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19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7524328" y="4077072"/>
            <a:ext cx="864096" cy="216024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4788024" y="4077072"/>
            <a:ext cx="864096" cy="216024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 flipV="1">
            <a:off x="1691680" y="989112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 flipV="1">
            <a:off x="3275856" y="9807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69" name="Flowchart: Terminator 68"/>
          <p:cNvSpPr/>
          <p:nvPr/>
        </p:nvSpPr>
        <p:spPr>
          <a:xfrm>
            <a:off x="3635896" y="12687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0" name="Flowchart: Terminator 69"/>
          <p:cNvSpPr/>
          <p:nvPr/>
        </p:nvSpPr>
        <p:spPr>
          <a:xfrm>
            <a:off x="4932040" y="1268760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2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1" name="Flowchart: Terminator 70"/>
          <p:cNvSpPr/>
          <p:nvPr/>
        </p:nvSpPr>
        <p:spPr>
          <a:xfrm>
            <a:off x="2123728" y="19168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3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 flipV="1">
            <a:off x="3275856" y="16288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75" name="Flowchart: Terminator 74"/>
          <p:cNvSpPr/>
          <p:nvPr/>
        </p:nvSpPr>
        <p:spPr>
          <a:xfrm>
            <a:off x="3563888" y="1916832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4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4932040" y="184482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5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2123728" y="2564904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6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6" name="Flowchart: Terminator 85"/>
          <p:cNvSpPr/>
          <p:nvPr/>
        </p:nvSpPr>
        <p:spPr>
          <a:xfrm>
            <a:off x="3563888" y="249289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7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4932040" y="2492896"/>
            <a:ext cx="432048" cy="216024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8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2132365" y="1268760"/>
            <a:ext cx="495419" cy="216440"/>
          </a:xfrm>
          <a:prstGeom prst="flowChartTerminator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 flipV="1">
            <a:off x="4644008" y="98072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 flipV="1">
            <a:off x="1835696" y="1628800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91" name="Cube 90"/>
          <p:cNvSpPr/>
          <p:nvPr/>
        </p:nvSpPr>
        <p:spPr>
          <a:xfrm flipV="1">
            <a:off x="1835696" y="2285256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92" name="Cube 91"/>
          <p:cNvSpPr/>
          <p:nvPr/>
        </p:nvSpPr>
        <p:spPr>
          <a:xfrm flipV="1">
            <a:off x="4716016" y="1565176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93" name="Cube 92"/>
          <p:cNvSpPr/>
          <p:nvPr/>
        </p:nvSpPr>
        <p:spPr>
          <a:xfrm flipV="1">
            <a:off x="3347864" y="2213248"/>
            <a:ext cx="864096" cy="207640"/>
          </a:xfrm>
          <a:prstGeom prst="cube">
            <a:avLst>
              <a:gd name="adj" fmla="val 928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dirty="0" smtClean="0">
              <a:solidFill>
                <a:schemeClr val="tx1"/>
              </a:solidFill>
            </a:endParaRPr>
          </a:p>
          <a:p>
            <a:pPr algn="ctr"/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-1248" y="0"/>
            <a:ext cx="9145247" cy="6858000"/>
          </a:xfrm>
          <a:prstGeom prst="frame">
            <a:avLst>
              <a:gd name="adj1" fmla="val 219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3981898">
            <a:off x="4815668" y="2810604"/>
            <a:ext cx="2376264" cy="755876"/>
          </a:xfrm>
          <a:prstGeom prst="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IE" b="1" dirty="0"/>
          </a:p>
        </p:txBody>
      </p:sp>
      <p:sp>
        <p:nvSpPr>
          <p:cNvPr id="63" name="Right Arrow 62"/>
          <p:cNvSpPr/>
          <p:nvPr/>
        </p:nvSpPr>
        <p:spPr>
          <a:xfrm rot="956215">
            <a:off x="2321422" y="3397054"/>
            <a:ext cx="4273741" cy="755876"/>
          </a:xfrm>
          <a:prstGeom prst="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IE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5508104" y="2924944"/>
            <a:ext cx="1008112" cy="54006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STORE</a:t>
            </a:r>
            <a:endParaRPr lang="en-IE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3923928" y="3501008"/>
            <a:ext cx="1008112" cy="54006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LOAD</a:t>
            </a:r>
            <a:endParaRPr lang="en-IE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467544" y="5949280"/>
            <a:ext cx="1584176" cy="7200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Pigeon Holes</a:t>
            </a:r>
            <a:endParaRPr lang="en-IE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8" idx="0"/>
          </p:cNvCxnSpPr>
          <p:nvPr/>
        </p:nvCxnSpPr>
        <p:spPr>
          <a:xfrm flipV="1">
            <a:off x="1259632" y="4940752"/>
            <a:ext cx="0" cy="10085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123728" y="5949280"/>
            <a:ext cx="1584176" cy="7200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In-tray</a:t>
            </a:r>
            <a:endParaRPr lang="en-IE" sz="2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1" idx="0"/>
          </p:cNvCxnSpPr>
          <p:nvPr/>
        </p:nvCxnSpPr>
        <p:spPr>
          <a:xfrm flipV="1">
            <a:off x="2915816" y="4725144"/>
            <a:ext cx="1728192" cy="122413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779912" y="5949280"/>
            <a:ext cx="1584176" cy="7200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Counter</a:t>
            </a:r>
            <a:endParaRPr lang="en-IE" sz="2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3" idx="0"/>
          </p:cNvCxnSpPr>
          <p:nvPr/>
        </p:nvCxnSpPr>
        <p:spPr>
          <a:xfrm flipV="1">
            <a:off x="4572000" y="4517504"/>
            <a:ext cx="1296144" cy="14317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436096" y="5949280"/>
            <a:ext cx="1584176" cy="7200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Calculator</a:t>
            </a:r>
            <a:endParaRPr lang="en-IE" sz="20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0"/>
            <a:endCxn id="85" idx="4"/>
          </p:cNvCxnSpPr>
          <p:nvPr/>
        </p:nvCxnSpPr>
        <p:spPr>
          <a:xfrm flipV="1">
            <a:off x="6228184" y="4510941"/>
            <a:ext cx="597574" cy="143833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092280" y="5949280"/>
            <a:ext cx="1584176" cy="7200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Out-tray</a:t>
            </a:r>
            <a:endParaRPr lang="en-IE" sz="20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7668344" y="4725144"/>
            <a:ext cx="216024" cy="122413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680</TotalTime>
  <Words>2342</Words>
  <Application>Microsoft Office PowerPoint</Application>
  <PresentationFormat>On-screen Show (4:3)</PresentationFormat>
  <Paragraphs>835</Paragraphs>
  <Slides>83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Arial</vt:lpstr>
      <vt:lpstr>Arial Black</vt:lpstr>
      <vt:lpstr>Arial Rounded MT Bold</vt:lpstr>
      <vt:lpstr>Calibri</vt:lpstr>
      <vt:lpstr>Courier New</vt:lpstr>
      <vt:lpstr>Franklin Gothic Medium</vt:lpstr>
      <vt:lpstr>Lucida Sans Unicode</vt:lpstr>
      <vt:lpstr>Serpentine-Bold</vt:lpstr>
      <vt:lpstr>SimHei</vt:lpstr>
      <vt:lpstr>Verdana</vt:lpstr>
      <vt:lpstr>Wingdings 2</vt:lpstr>
      <vt:lpstr>Wingdings 3</vt:lpstr>
      <vt:lpstr>Concourse</vt:lpstr>
      <vt:lpstr>Introduction to Operating Systems (Summary)</vt:lpstr>
      <vt:lpstr>PowerPoint Presentation</vt:lpstr>
      <vt:lpstr>Typical OS Architecture</vt:lpstr>
      <vt:lpstr>LAMP</vt:lpstr>
      <vt:lpstr>XAMPP</vt:lpstr>
      <vt:lpstr>PowerPoint Presentation</vt:lpstr>
      <vt:lpstr>The Little-Man Computer (Summary)</vt:lpstr>
      <vt:lpstr>The Little-Man Computer</vt:lpstr>
      <vt:lpstr>PowerPoint Presentation</vt:lpstr>
      <vt:lpstr>The Little-Man Computer</vt:lpstr>
      <vt:lpstr>The Little-Man Computer</vt:lpstr>
      <vt:lpstr>The Little-Man Computer</vt:lpstr>
      <vt:lpstr>The Little-Man Computer</vt:lpstr>
      <vt:lpstr>Data Structures (Summary)</vt:lpstr>
      <vt:lpstr>Data Structures</vt:lpstr>
      <vt:lpstr>Processor Management (Summary)</vt:lpstr>
      <vt:lpstr>Processor Management</vt:lpstr>
      <vt:lpstr>Processor Management</vt:lpstr>
      <vt:lpstr>Job Scheduler</vt:lpstr>
      <vt:lpstr>Job Scheduler</vt:lpstr>
      <vt:lpstr>Job Scheduler</vt:lpstr>
      <vt:lpstr>Process Scheduler</vt:lpstr>
      <vt:lpstr>Processor Management</vt:lpstr>
      <vt:lpstr>Processor Management</vt:lpstr>
      <vt:lpstr>Process Scheduling Policies (Summary)</vt:lpstr>
      <vt:lpstr>Process Scheduling Policies</vt:lpstr>
      <vt:lpstr>Process Scheduling Algorithms</vt:lpstr>
      <vt:lpstr>Seven Types of Deadlock</vt:lpstr>
      <vt:lpstr>File Management (Summary)</vt:lpstr>
      <vt:lpstr>Hard Disk</vt:lpstr>
      <vt:lpstr>File Management</vt:lpstr>
      <vt:lpstr>Physical Storage Allocation</vt:lpstr>
      <vt:lpstr>Contiguous Storage</vt:lpstr>
      <vt:lpstr>Non-contiguous Storage</vt:lpstr>
      <vt:lpstr>Indexed Storage</vt:lpstr>
      <vt:lpstr>Access Control Matrix </vt:lpstr>
      <vt:lpstr>Network Management (Summary)</vt:lpstr>
      <vt:lpstr>Computer Networks</vt:lpstr>
      <vt:lpstr>Computer Networks</vt:lpstr>
      <vt:lpstr>Network Topologies</vt:lpstr>
      <vt:lpstr>Hybrid Network Topologies</vt:lpstr>
      <vt:lpstr>Network Types</vt:lpstr>
      <vt:lpstr>Memory Management (Summary)</vt:lpstr>
      <vt:lpstr>Memory Management</vt:lpstr>
      <vt:lpstr>Single-User System</vt:lpstr>
      <vt:lpstr>Fixed Partitions</vt:lpstr>
      <vt:lpstr>Fixed Partitions</vt:lpstr>
      <vt:lpstr>Dynamic Partitions</vt:lpstr>
      <vt:lpstr>Partitions</vt:lpstr>
      <vt:lpstr>Deallocating space</vt:lpstr>
      <vt:lpstr>Deallocating space</vt:lpstr>
      <vt:lpstr>Deallocating space</vt:lpstr>
      <vt:lpstr>Memory Management:  Virtual Memory (Summary)</vt:lpstr>
      <vt:lpstr>Virtual Memory</vt:lpstr>
      <vt:lpstr>Virtual Memory</vt:lpstr>
      <vt:lpstr>Virtual Memory</vt:lpstr>
      <vt:lpstr>Virtual Memory</vt:lpstr>
      <vt:lpstr>Computer Security (Summary)</vt:lpstr>
      <vt:lpstr>PowerPoint Presentation</vt:lpstr>
      <vt:lpstr>Operating System Security</vt:lpstr>
      <vt:lpstr>Operating Systems Attacks</vt:lpstr>
      <vt:lpstr>System Protection</vt:lpstr>
      <vt:lpstr>Device Management (Summary)</vt:lpstr>
      <vt:lpstr>Device Management</vt:lpstr>
      <vt:lpstr>Device Management</vt:lpstr>
      <vt:lpstr>Device Management</vt:lpstr>
      <vt:lpstr>Device Management</vt:lpstr>
      <vt:lpstr>Device Management</vt:lpstr>
      <vt:lpstr>Device Management</vt:lpstr>
      <vt:lpstr>Device Management</vt:lpstr>
      <vt:lpstr>Device Management</vt:lpstr>
      <vt:lpstr>Device Management</vt:lpstr>
      <vt:lpstr>Linux (Summary)</vt:lpstr>
      <vt:lpstr>PowerPoint Presentation</vt:lpstr>
      <vt:lpstr>PowerPoint Presentation</vt:lpstr>
      <vt:lpstr>Linux: Processor Management</vt:lpstr>
      <vt:lpstr>Linux: Processor Management</vt:lpstr>
      <vt:lpstr>Linux: File Management</vt:lpstr>
      <vt:lpstr>Linux: Memory Management</vt:lpstr>
      <vt:lpstr>Linux: Memory Management</vt:lpstr>
      <vt:lpstr>Linux: Device Management</vt:lpstr>
      <vt:lpstr>Linux: Device Management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</cp:lastModifiedBy>
  <cp:revision>48</cp:revision>
  <dcterms:created xsi:type="dcterms:W3CDTF">2015-01-19T19:52:08Z</dcterms:created>
  <dcterms:modified xsi:type="dcterms:W3CDTF">2017-03-31T14:52:32Z</dcterms:modified>
</cp:coreProperties>
</file>