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0"/>
  </p:notesMasterIdLst>
  <p:sldIdLst>
    <p:sldId id="256" r:id="rId2"/>
    <p:sldId id="497" r:id="rId3"/>
    <p:sldId id="506" r:id="rId4"/>
    <p:sldId id="501" r:id="rId5"/>
    <p:sldId id="502" r:id="rId6"/>
    <p:sldId id="500" r:id="rId7"/>
    <p:sldId id="477" r:id="rId8"/>
    <p:sldId id="478" r:id="rId9"/>
    <p:sldId id="479" r:id="rId10"/>
    <p:sldId id="480" r:id="rId11"/>
    <p:sldId id="482" r:id="rId12"/>
    <p:sldId id="483" r:id="rId13"/>
    <p:sldId id="484" r:id="rId14"/>
    <p:sldId id="485" r:id="rId15"/>
    <p:sldId id="486" r:id="rId16"/>
    <p:sldId id="487" r:id="rId17"/>
    <p:sldId id="488" r:id="rId18"/>
    <p:sldId id="489" r:id="rId19"/>
    <p:sldId id="490" r:id="rId20"/>
    <p:sldId id="491" r:id="rId21"/>
    <p:sldId id="492" r:id="rId22"/>
    <p:sldId id="493" r:id="rId23"/>
    <p:sldId id="494" r:id="rId24"/>
    <p:sldId id="495" r:id="rId25"/>
    <p:sldId id="496" r:id="rId26"/>
    <p:sldId id="503" r:id="rId27"/>
    <p:sldId id="504" r:id="rId28"/>
    <p:sldId id="50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8000"/>
    <a:srgbClr val="FFFFCC"/>
    <a:srgbClr val="C49500"/>
    <a:srgbClr val="993366"/>
    <a:srgbClr val="FF0066"/>
    <a:srgbClr val="FF6600"/>
    <a:srgbClr val="E114E6"/>
    <a:srgbClr val="B5E9F4"/>
    <a:srgbClr val="8C00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170" y="21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3C5812-F25A-4D33-A0D7-EB4357A8E2B7}" type="datetimeFigureOut">
              <a:rPr lang="en-IE" smtClean="0"/>
              <a:t>24/03/2015</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065A0A-D293-4793-973F-502017F190E0}" type="slidenum">
              <a:rPr lang="en-IE" smtClean="0"/>
              <a:t>‹#›</a:t>
            </a:fld>
            <a:endParaRPr lang="en-IE"/>
          </a:p>
        </p:txBody>
      </p:sp>
    </p:spTree>
    <p:extLst>
      <p:ext uri="{BB962C8B-B14F-4D97-AF65-F5344CB8AC3E}">
        <p14:creationId xmlns:p14="http://schemas.microsoft.com/office/powerpoint/2010/main" val="4222463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7D065A0A-D293-4793-973F-502017F190E0}" type="slidenum">
              <a:rPr lang="en-IE" smtClean="0"/>
              <a:t>2</a:t>
            </a:fld>
            <a:endParaRPr lang="en-IE"/>
          </a:p>
        </p:txBody>
      </p:sp>
    </p:spTree>
    <p:extLst>
      <p:ext uri="{BB962C8B-B14F-4D97-AF65-F5344CB8AC3E}">
        <p14:creationId xmlns:p14="http://schemas.microsoft.com/office/powerpoint/2010/main" val="741490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7D065A0A-D293-4793-973F-502017F190E0}" type="slidenum">
              <a:rPr lang="en-IE" smtClean="0"/>
              <a:t>3</a:t>
            </a:fld>
            <a:endParaRPr lang="en-IE"/>
          </a:p>
        </p:txBody>
      </p:sp>
    </p:spTree>
    <p:extLst>
      <p:ext uri="{BB962C8B-B14F-4D97-AF65-F5344CB8AC3E}">
        <p14:creationId xmlns:p14="http://schemas.microsoft.com/office/powerpoint/2010/main" val="741490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7D065A0A-D293-4793-973F-502017F190E0}" type="slidenum">
              <a:rPr lang="en-IE" smtClean="0"/>
              <a:t>4</a:t>
            </a:fld>
            <a:endParaRPr lang="en-IE"/>
          </a:p>
        </p:txBody>
      </p:sp>
    </p:spTree>
    <p:extLst>
      <p:ext uri="{BB962C8B-B14F-4D97-AF65-F5344CB8AC3E}">
        <p14:creationId xmlns:p14="http://schemas.microsoft.com/office/powerpoint/2010/main" val="741490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7D065A0A-D293-4793-973F-502017F190E0}" type="slidenum">
              <a:rPr lang="en-IE" smtClean="0"/>
              <a:t>5</a:t>
            </a:fld>
            <a:endParaRPr lang="en-IE"/>
          </a:p>
        </p:txBody>
      </p:sp>
    </p:spTree>
    <p:extLst>
      <p:ext uri="{BB962C8B-B14F-4D97-AF65-F5344CB8AC3E}">
        <p14:creationId xmlns:p14="http://schemas.microsoft.com/office/powerpoint/2010/main" val="741490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7D065A0A-D293-4793-973F-502017F190E0}" type="slidenum">
              <a:rPr lang="en-IE" smtClean="0"/>
              <a:t>6</a:t>
            </a:fld>
            <a:endParaRPr lang="en-IE"/>
          </a:p>
        </p:txBody>
      </p:sp>
    </p:spTree>
    <p:extLst>
      <p:ext uri="{BB962C8B-B14F-4D97-AF65-F5344CB8AC3E}">
        <p14:creationId xmlns:p14="http://schemas.microsoft.com/office/powerpoint/2010/main" val="7414903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5117C9C-4760-45F1-84CC-7009737AD252}" type="datetimeFigureOut">
              <a:rPr lang="en-IE" smtClean="0"/>
              <a:t>24/03/2015</a:t>
            </a:fld>
            <a:endParaRPr lang="en-IE"/>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E"/>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8469B94-3665-4D3D-B183-E83E74E1064C}" type="slidenum">
              <a:rPr lang="en-IE" smtClean="0"/>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5117C9C-4760-45F1-84CC-7009737AD252}" type="datetimeFigureOut">
              <a:rPr lang="en-IE" smtClean="0"/>
              <a:t>24/03/2015</a:t>
            </a:fld>
            <a:endParaRPr lang="en-IE"/>
          </a:p>
        </p:txBody>
      </p:sp>
      <p:sp>
        <p:nvSpPr>
          <p:cNvPr id="5" name="Footer Placeholder 4"/>
          <p:cNvSpPr>
            <a:spLocks noGrp="1"/>
          </p:cNvSpPr>
          <p:nvPr>
            <p:ph type="ftr" sz="quarter" idx="11"/>
          </p:nvPr>
        </p:nvSpPr>
        <p:spPr/>
        <p:txBody>
          <a:bodyPr/>
          <a:lstStyle>
            <a:extLst/>
          </a:lstStyle>
          <a:p>
            <a:endParaRPr lang="en-IE"/>
          </a:p>
        </p:txBody>
      </p:sp>
      <p:sp>
        <p:nvSpPr>
          <p:cNvPr id="6" name="Slide Number Placeholder 5"/>
          <p:cNvSpPr>
            <a:spLocks noGrp="1"/>
          </p:cNvSpPr>
          <p:nvPr>
            <p:ph type="sldNum" sz="quarter" idx="12"/>
          </p:nvPr>
        </p:nvSpPr>
        <p:spPr/>
        <p:txBody>
          <a:bodyPr/>
          <a:lstStyle>
            <a:extLst/>
          </a:lstStyle>
          <a:p>
            <a:fld id="{F8469B94-3665-4D3D-B183-E83E74E1064C}" type="slidenum">
              <a:rPr lang="en-IE" smtClean="0"/>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5117C9C-4760-45F1-84CC-7009737AD252}" type="datetimeFigureOut">
              <a:rPr lang="en-IE" smtClean="0"/>
              <a:t>24/03/2015</a:t>
            </a:fld>
            <a:endParaRPr lang="en-IE"/>
          </a:p>
        </p:txBody>
      </p:sp>
      <p:sp>
        <p:nvSpPr>
          <p:cNvPr id="5" name="Footer Placeholder 4"/>
          <p:cNvSpPr>
            <a:spLocks noGrp="1"/>
          </p:cNvSpPr>
          <p:nvPr>
            <p:ph type="ftr" sz="quarter" idx="11"/>
          </p:nvPr>
        </p:nvSpPr>
        <p:spPr/>
        <p:txBody>
          <a:bodyPr/>
          <a:lstStyle>
            <a:extLst/>
          </a:lstStyle>
          <a:p>
            <a:endParaRPr lang="en-IE"/>
          </a:p>
        </p:txBody>
      </p:sp>
      <p:sp>
        <p:nvSpPr>
          <p:cNvPr id="6" name="Slide Number Placeholder 5"/>
          <p:cNvSpPr>
            <a:spLocks noGrp="1"/>
          </p:cNvSpPr>
          <p:nvPr>
            <p:ph type="sldNum" sz="quarter" idx="12"/>
          </p:nvPr>
        </p:nvSpPr>
        <p:spPr/>
        <p:txBody>
          <a:bodyPr/>
          <a:lstStyle>
            <a:extLst/>
          </a:lstStyle>
          <a:p>
            <a:fld id="{F8469B94-3665-4D3D-B183-E83E74E1064C}" type="slidenum">
              <a:rPr lang="en-IE" smtClean="0"/>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5117C9C-4760-45F1-84CC-7009737AD252}" type="datetimeFigureOut">
              <a:rPr lang="en-IE" smtClean="0"/>
              <a:t>24/03/2015</a:t>
            </a:fld>
            <a:endParaRPr lang="en-IE"/>
          </a:p>
        </p:txBody>
      </p:sp>
      <p:sp>
        <p:nvSpPr>
          <p:cNvPr id="5" name="Footer Placeholder 4"/>
          <p:cNvSpPr>
            <a:spLocks noGrp="1"/>
          </p:cNvSpPr>
          <p:nvPr>
            <p:ph type="ftr" sz="quarter" idx="11"/>
          </p:nvPr>
        </p:nvSpPr>
        <p:spPr/>
        <p:txBody>
          <a:bodyPr/>
          <a:lstStyle>
            <a:extLst/>
          </a:lstStyle>
          <a:p>
            <a:endParaRPr lang="en-IE"/>
          </a:p>
        </p:txBody>
      </p:sp>
      <p:sp>
        <p:nvSpPr>
          <p:cNvPr id="6" name="Slide Number Placeholder 5"/>
          <p:cNvSpPr>
            <a:spLocks noGrp="1"/>
          </p:cNvSpPr>
          <p:nvPr>
            <p:ph type="sldNum" sz="quarter" idx="12"/>
          </p:nvPr>
        </p:nvSpPr>
        <p:spPr/>
        <p:txBody>
          <a:bodyPr/>
          <a:lstStyle>
            <a:extLst/>
          </a:lstStyle>
          <a:p>
            <a:fld id="{F8469B94-3665-4D3D-B183-E83E74E1064C}" type="slidenum">
              <a:rPr lang="en-IE" smtClean="0"/>
              <a:t>‹#›</a:t>
            </a:fld>
            <a:endParaRPr lang="en-IE"/>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5117C9C-4760-45F1-84CC-7009737AD252}" type="datetimeFigureOut">
              <a:rPr lang="en-IE" smtClean="0"/>
              <a:t>24/03/2015</a:t>
            </a:fld>
            <a:endParaRPr lang="en-IE"/>
          </a:p>
        </p:txBody>
      </p:sp>
      <p:sp>
        <p:nvSpPr>
          <p:cNvPr id="5" name="Footer Placeholder 4"/>
          <p:cNvSpPr>
            <a:spLocks noGrp="1"/>
          </p:cNvSpPr>
          <p:nvPr>
            <p:ph type="ftr" sz="quarter" idx="11"/>
          </p:nvPr>
        </p:nvSpPr>
        <p:spPr/>
        <p:txBody>
          <a:bodyPr/>
          <a:lstStyle>
            <a:extLst/>
          </a:lstStyle>
          <a:p>
            <a:endParaRPr lang="en-IE"/>
          </a:p>
        </p:txBody>
      </p:sp>
      <p:sp>
        <p:nvSpPr>
          <p:cNvPr id="6" name="Slide Number Placeholder 5"/>
          <p:cNvSpPr>
            <a:spLocks noGrp="1"/>
          </p:cNvSpPr>
          <p:nvPr>
            <p:ph type="sldNum" sz="quarter" idx="12"/>
          </p:nvPr>
        </p:nvSpPr>
        <p:spPr/>
        <p:txBody>
          <a:bodyPr/>
          <a:lstStyle>
            <a:extLst/>
          </a:lstStyle>
          <a:p>
            <a:fld id="{F8469B94-3665-4D3D-B183-E83E74E1064C}" type="slidenum">
              <a:rPr lang="en-IE" smtClean="0"/>
              <a:t>‹#›</a:t>
            </a:fld>
            <a:endParaRPr lang="en-IE"/>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5117C9C-4760-45F1-84CC-7009737AD252}" type="datetimeFigureOut">
              <a:rPr lang="en-IE" smtClean="0"/>
              <a:t>24/03/2015</a:t>
            </a:fld>
            <a:endParaRPr lang="en-IE"/>
          </a:p>
        </p:txBody>
      </p:sp>
      <p:sp>
        <p:nvSpPr>
          <p:cNvPr id="6" name="Footer Placeholder 5"/>
          <p:cNvSpPr>
            <a:spLocks noGrp="1"/>
          </p:cNvSpPr>
          <p:nvPr>
            <p:ph type="ftr" sz="quarter" idx="11"/>
          </p:nvPr>
        </p:nvSpPr>
        <p:spPr/>
        <p:txBody>
          <a:bodyPr/>
          <a:lstStyle>
            <a:extLst/>
          </a:lstStyle>
          <a:p>
            <a:endParaRPr lang="en-IE"/>
          </a:p>
        </p:txBody>
      </p:sp>
      <p:sp>
        <p:nvSpPr>
          <p:cNvPr id="7" name="Slide Number Placeholder 6"/>
          <p:cNvSpPr>
            <a:spLocks noGrp="1"/>
          </p:cNvSpPr>
          <p:nvPr>
            <p:ph type="sldNum" sz="quarter" idx="12"/>
          </p:nvPr>
        </p:nvSpPr>
        <p:spPr/>
        <p:txBody>
          <a:bodyPr/>
          <a:lstStyle>
            <a:extLst/>
          </a:lstStyle>
          <a:p>
            <a:fld id="{F8469B94-3665-4D3D-B183-E83E74E1064C}" type="slidenum">
              <a:rPr lang="en-IE" smtClean="0"/>
              <a:t>‹#›</a:t>
            </a:fld>
            <a:endParaRPr lang="en-IE"/>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5117C9C-4760-45F1-84CC-7009737AD252}" type="datetimeFigureOut">
              <a:rPr lang="en-IE" smtClean="0"/>
              <a:t>24/03/2015</a:t>
            </a:fld>
            <a:endParaRPr lang="en-IE"/>
          </a:p>
        </p:txBody>
      </p:sp>
      <p:sp>
        <p:nvSpPr>
          <p:cNvPr id="8" name="Footer Placeholder 7"/>
          <p:cNvSpPr>
            <a:spLocks noGrp="1"/>
          </p:cNvSpPr>
          <p:nvPr>
            <p:ph type="ftr" sz="quarter" idx="11"/>
          </p:nvPr>
        </p:nvSpPr>
        <p:spPr/>
        <p:txBody>
          <a:bodyPr/>
          <a:lstStyle>
            <a:extLst/>
          </a:lstStyle>
          <a:p>
            <a:endParaRPr lang="en-IE"/>
          </a:p>
        </p:txBody>
      </p:sp>
      <p:sp>
        <p:nvSpPr>
          <p:cNvPr id="9" name="Slide Number Placeholder 8"/>
          <p:cNvSpPr>
            <a:spLocks noGrp="1"/>
          </p:cNvSpPr>
          <p:nvPr>
            <p:ph type="sldNum" sz="quarter" idx="12"/>
          </p:nvPr>
        </p:nvSpPr>
        <p:spPr/>
        <p:txBody>
          <a:bodyPr/>
          <a:lstStyle>
            <a:extLst/>
          </a:lstStyle>
          <a:p>
            <a:fld id="{F8469B94-3665-4D3D-B183-E83E74E1064C}" type="slidenum">
              <a:rPr lang="en-IE" smtClean="0"/>
              <a:t>‹#›</a:t>
            </a:fld>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5117C9C-4760-45F1-84CC-7009737AD252}" type="datetimeFigureOut">
              <a:rPr lang="en-IE" smtClean="0"/>
              <a:t>24/03/2015</a:t>
            </a:fld>
            <a:endParaRPr lang="en-IE"/>
          </a:p>
        </p:txBody>
      </p:sp>
      <p:sp>
        <p:nvSpPr>
          <p:cNvPr id="4" name="Footer Placeholder 3"/>
          <p:cNvSpPr>
            <a:spLocks noGrp="1"/>
          </p:cNvSpPr>
          <p:nvPr>
            <p:ph type="ftr" sz="quarter" idx="11"/>
          </p:nvPr>
        </p:nvSpPr>
        <p:spPr/>
        <p:txBody>
          <a:bodyPr/>
          <a:lstStyle>
            <a:extLst/>
          </a:lstStyle>
          <a:p>
            <a:endParaRPr lang="en-IE"/>
          </a:p>
        </p:txBody>
      </p:sp>
      <p:sp>
        <p:nvSpPr>
          <p:cNvPr id="5" name="Slide Number Placeholder 4"/>
          <p:cNvSpPr>
            <a:spLocks noGrp="1"/>
          </p:cNvSpPr>
          <p:nvPr>
            <p:ph type="sldNum" sz="quarter" idx="12"/>
          </p:nvPr>
        </p:nvSpPr>
        <p:spPr/>
        <p:txBody>
          <a:bodyPr/>
          <a:lstStyle>
            <a:extLst/>
          </a:lstStyle>
          <a:p>
            <a:fld id="{F8469B94-3665-4D3D-B183-E83E74E1064C}" type="slidenum">
              <a:rPr lang="en-IE" smtClean="0"/>
              <a:t>‹#›</a:t>
            </a:fld>
            <a:endParaRPr lang="en-IE"/>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5117C9C-4760-45F1-84CC-7009737AD252}" type="datetimeFigureOut">
              <a:rPr lang="en-IE" smtClean="0"/>
              <a:t>24/03/2015</a:t>
            </a:fld>
            <a:endParaRPr lang="en-IE"/>
          </a:p>
        </p:txBody>
      </p:sp>
      <p:sp>
        <p:nvSpPr>
          <p:cNvPr id="3" name="Footer Placeholder 2"/>
          <p:cNvSpPr>
            <a:spLocks noGrp="1"/>
          </p:cNvSpPr>
          <p:nvPr>
            <p:ph type="ftr" sz="quarter" idx="11"/>
          </p:nvPr>
        </p:nvSpPr>
        <p:spPr/>
        <p:txBody>
          <a:bodyPr/>
          <a:lstStyle>
            <a:extLst/>
          </a:lstStyle>
          <a:p>
            <a:endParaRPr lang="en-IE"/>
          </a:p>
        </p:txBody>
      </p:sp>
      <p:sp>
        <p:nvSpPr>
          <p:cNvPr id="4" name="Slide Number Placeholder 3"/>
          <p:cNvSpPr>
            <a:spLocks noGrp="1"/>
          </p:cNvSpPr>
          <p:nvPr>
            <p:ph type="sldNum" sz="quarter" idx="12"/>
          </p:nvPr>
        </p:nvSpPr>
        <p:spPr/>
        <p:txBody>
          <a:bodyPr/>
          <a:lstStyle>
            <a:extLst/>
          </a:lstStyle>
          <a:p>
            <a:fld id="{F8469B94-3665-4D3D-B183-E83E74E1064C}" type="slidenum">
              <a:rPr lang="en-IE" smtClean="0"/>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5117C9C-4760-45F1-84CC-7009737AD252}" type="datetimeFigureOut">
              <a:rPr lang="en-IE" smtClean="0"/>
              <a:t>24/03/2015</a:t>
            </a:fld>
            <a:endParaRPr lang="en-IE"/>
          </a:p>
        </p:txBody>
      </p:sp>
      <p:sp>
        <p:nvSpPr>
          <p:cNvPr id="6" name="Footer Placeholder 5"/>
          <p:cNvSpPr>
            <a:spLocks noGrp="1"/>
          </p:cNvSpPr>
          <p:nvPr>
            <p:ph type="ftr" sz="quarter" idx="11"/>
          </p:nvPr>
        </p:nvSpPr>
        <p:spPr/>
        <p:txBody>
          <a:bodyPr/>
          <a:lstStyle>
            <a:extLst/>
          </a:lstStyle>
          <a:p>
            <a:endParaRPr lang="en-IE"/>
          </a:p>
        </p:txBody>
      </p:sp>
      <p:sp>
        <p:nvSpPr>
          <p:cNvPr id="7" name="Slide Number Placeholder 6"/>
          <p:cNvSpPr>
            <a:spLocks noGrp="1"/>
          </p:cNvSpPr>
          <p:nvPr>
            <p:ph type="sldNum" sz="quarter" idx="12"/>
          </p:nvPr>
        </p:nvSpPr>
        <p:spPr/>
        <p:txBody>
          <a:bodyPr/>
          <a:lstStyle>
            <a:extLst/>
          </a:lstStyle>
          <a:p>
            <a:fld id="{F8469B94-3665-4D3D-B183-E83E74E1064C}" type="slidenum">
              <a:rPr lang="en-IE" smtClean="0"/>
              <a:t>‹#›</a:t>
            </a:fld>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5117C9C-4760-45F1-84CC-7009737AD252}" type="datetimeFigureOut">
              <a:rPr lang="en-IE" smtClean="0"/>
              <a:t>24/03/2015</a:t>
            </a:fld>
            <a:endParaRPr lang="en-IE"/>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E"/>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8469B94-3665-4D3D-B183-E83E74E1064C}" type="slidenum">
              <a:rPr lang="en-IE" smtClean="0"/>
              <a:t>‹#›</a:t>
            </a:fld>
            <a:endParaRPr lang="en-IE"/>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5117C9C-4760-45F1-84CC-7009737AD252}" type="datetimeFigureOut">
              <a:rPr lang="en-IE" smtClean="0"/>
              <a:t>24/03/2015</a:t>
            </a:fld>
            <a:endParaRPr lang="en-IE"/>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E"/>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8469B94-3665-4D3D-B183-E83E74E1064C}" type="slidenum">
              <a:rPr lang="en-IE" smtClean="0"/>
              <a:t>‹#›</a:t>
            </a:fld>
            <a:endParaRPr lang="en-IE"/>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2046689"/>
            <a:ext cx="8208912" cy="1829761"/>
          </a:xfrm>
        </p:spPr>
        <p:txBody>
          <a:bodyPr>
            <a:normAutofit/>
          </a:bodyPr>
          <a:lstStyle/>
          <a:p>
            <a:r>
              <a:rPr lang="en-IE" sz="4000" dirty="0" smtClean="0"/>
              <a:t>Memory Management: </a:t>
            </a:r>
            <a:br>
              <a:rPr lang="en-IE" sz="4000" dirty="0" smtClean="0"/>
            </a:br>
            <a:r>
              <a:rPr lang="en-IE" sz="4000" dirty="0" smtClean="0"/>
              <a:t>Virtual Memory</a:t>
            </a:r>
            <a:endParaRPr lang="en-IE" sz="4000" dirty="0"/>
          </a:p>
        </p:txBody>
      </p:sp>
      <p:sp>
        <p:nvSpPr>
          <p:cNvPr id="3" name="Subtitle 2"/>
          <p:cNvSpPr>
            <a:spLocks noGrp="1"/>
          </p:cNvSpPr>
          <p:nvPr>
            <p:ph type="subTitle" idx="1"/>
          </p:nvPr>
        </p:nvSpPr>
        <p:spPr>
          <a:xfrm>
            <a:off x="685800" y="4245520"/>
            <a:ext cx="7772400" cy="1199704"/>
          </a:xfrm>
        </p:spPr>
        <p:txBody>
          <a:bodyPr/>
          <a:lstStyle/>
          <a:p>
            <a:r>
              <a:rPr lang="en-IE" dirty="0" smtClean="0"/>
              <a:t>Damian Gordon</a:t>
            </a:r>
          </a:p>
        </p:txBody>
      </p:sp>
    </p:spTree>
    <p:extLst>
      <p:ext uri="{BB962C8B-B14F-4D97-AF65-F5344CB8AC3E}">
        <p14:creationId xmlns:p14="http://schemas.microsoft.com/office/powerpoint/2010/main" val="4236784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Each </a:t>
            </a:r>
            <a:r>
              <a:rPr lang="en-IE" b="1" dirty="0" smtClean="0"/>
              <a:t>PAGE </a:t>
            </a:r>
            <a:r>
              <a:rPr lang="en-IE" dirty="0" smtClean="0"/>
              <a:t>is loaded into memory locations called </a:t>
            </a:r>
            <a:r>
              <a:rPr lang="en-IE" b="1" dirty="0" smtClean="0"/>
              <a:t>PAGE FRAMES</a:t>
            </a:r>
            <a:r>
              <a:rPr lang="en-IE" dirty="0" smtClean="0"/>
              <a:t>.</a:t>
            </a:r>
            <a:endParaRPr lang="en-IE" dirty="0"/>
          </a:p>
        </p:txBody>
      </p:sp>
      <p:sp>
        <p:nvSpPr>
          <p:cNvPr id="3" name="Title 2"/>
          <p:cNvSpPr>
            <a:spLocks noGrp="1"/>
          </p:cNvSpPr>
          <p:nvPr>
            <p:ph type="title"/>
          </p:nvPr>
        </p:nvSpPr>
        <p:spPr/>
        <p:txBody>
          <a:bodyPr/>
          <a:lstStyle/>
          <a:p>
            <a:r>
              <a:rPr lang="en-IE" dirty="0" smtClean="0"/>
              <a:t>Virtual Memory</a:t>
            </a:r>
            <a:endParaRPr lang="en-IE" dirty="0"/>
          </a:p>
        </p:txBody>
      </p:sp>
    </p:spTree>
    <p:extLst>
      <p:ext uri="{BB962C8B-B14F-4D97-AF65-F5344CB8AC3E}">
        <p14:creationId xmlns:p14="http://schemas.microsoft.com/office/powerpoint/2010/main" val="1076695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Each </a:t>
            </a:r>
            <a:r>
              <a:rPr lang="en-IE" b="1" dirty="0"/>
              <a:t>PAGE </a:t>
            </a:r>
            <a:r>
              <a:rPr lang="en-IE" dirty="0"/>
              <a:t>is loaded into memory locations called </a:t>
            </a:r>
            <a:r>
              <a:rPr lang="en-IE" b="1" dirty="0"/>
              <a:t>PAGE FRAMES</a:t>
            </a:r>
            <a:r>
              <a:rPr lang="en-IE" dirty="0" smtClean="0"/>
              <a:t>.</a:t>
            </a:r>
            <a:endParaRPr lang="en-IE" dirty="0"/>
          </a:p>
        </p:txBody>
      </p:sp>
      <p:sp>
        <p:nvSpPr>
          <p:cNvPr id="3" name="Title 2"/>
          <p:cNvSpPr>
            <a:spLocks noGrp="1"/>
          </p:cNvSpPr>
          <p:nvPr>
            <p:ph type="title"/>
          </p:nvPr>
        </p:nvSpPr>
        <p:spPr/>
        <p:txBody>
          <a:bodyPr/>
          <a:lstStyle/>
          <a:p>
            <a:r>
              <a:rPr lang="en-IE" dirty="0" smtClean="0"/>
              <a:t>Virtual Memory</a:t>
            </a:r>
            <a:endParaRPr lang="en-IE" dirty="0"/>
          </a:p>
        </p:txBody>
      </p:sp>
      <p:sp>
        <p:nvSpPr>
          <p:cNvPr id="4" name="Right Brace 3"/>
          <p:cNvSpPr/>
          <p:nvPr/>
        </p:nvSpPr>
        <p:spPr>
          <a:xfrm>
            <a:off x="8028384" y="2060848"/>
            <a:ext cx="360040" cy="4032448"/>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E"/>
          </a:p>
        </p:txBody>
      </p:sp>
      <p:sp>
        <p:nvSpPr>
          <p:cNvPr id="5" name="TextBox 4"/>
          <p:cNvSpPr txBox="1"/>
          <p:nvPr/>
        </p:nvSpPr>
        <p:spPr>
          <a:xfrm>
            <a:off x="8172400" y="3841884"/>
            <a:ext cx="941283" cy="523220"/>
          </a:xfrm>
          <a:prstGeom prst="rect">
            <a:avLst/>
          </a:prstGeom>
          <a:noFill/>
        </p:spPr>
        <p:txBody>
          <a:bodyPr wrap="none" rtlCol="0">
            <a:spAutoFit/>
          </a:bodyPr>
          <a:lstStyle/>
          <a:p>
            <a:r>
              <a:rPr lang="en-IE" sz="1400" dirty="0" smtClean="0"/>
              <a:t>200K</a:t>
            </a:r>
          </a:p>
          <a:p>
            <a:r>
              <a:rPr lang="en-IE" sz="1400" dirty="0" smtClean="0"/>
              <a:t>available</a:t>
            </a:r>
            <a:endParaRPr lang="en-IE" sz="1400" dirty="0"/>
          </a:p>
        </p:txBody>
      </p:sp>
      <p:sp>
        <p:nvSpPr>
          <p:cNvPr id="6" name="Rectangle 5"/>
          <p:cNvSpPr/>
          <p:nvPr/>
        </p:nvSpPr>
        <p:spPr>
          <a:xfrm>
            <a:off x="5580112" y="2060848"/>
            <a:ext cx="2304256" cy="40324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800" b="1" dirty="0" smtClean="0">
                <a:solidFill>
                  <a:schemeClr val="tx1"/>
                </a:solidFill>
              </a:rPr>
              <a:t>MAIN</a:t>
            </a:r>
          </a:p>
          <a:p>
            <a:pPr algn="ctr"/>
            <a:r>
              <a:rPr lang="en-IE" sz="2800" b="1" dirty="0" smtClean="0">
                <a:solidFill>
                  <a:schemeClr val="tx1"/>
                </a:solidFill>
              </a:rPr>
              <a:t>MEMORY</a:t>
            </a:r>
            <a:endParaRPr lang="en-IE" sz="2800" b="1" dirty="0">
              <a:solidFill>
                <a:schemeClr val="tx1"/>
              </a:solidFill>
            </a:endParaRPr>
          </a:p>
        </p:txBody>
      </p:sp>
    </p:spTree>
    <p:extLst>
      <p:ext uri="{BB962C8B-B14F-4D97-AF65-F5344CB8AC3E}">
        <p14:creationId xmlns:p14="http://schemas.microsoft.com/office/powerpoint/2010/main" val="247210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Each </a:t>
            </a:r>
            <a:r>
              <a:rPr lang="en-IE" b="1" dirty="0"/>
              <a:t>PAGE </a:t>
            </a:r>
            <a:r>
              <a:rPr lang="en-IE" dirty="0"/>
              <a:t>is loaded into memory locations called </a:t>
            </a:r>
            <a:r>
              <a:rPr lang="en-IE" b="1" dirty="0"/>
              <a:t>PAGE FRAMES</a:t>
            </a:r>
            <a:r>
              <a:rPr lang="en-IE" dirty="0" smtClean="0"/>
              <a:t>.</a:t>
            </a:r>
            <a:endParaRPr lang="en-IE" dirty="0"/>
          </a:p>
        </p:txBody>
      </p:sp>
      <p:sp>
        <p:nvSpPr>
          <p:cNvPr id="3" name="Title 2"/>
          <p:cNvSpPr>
            <a:spLocks noGrp="1"/>
          </p:cNvSpPr>
          <p:nvPr>
            <p:ph type="title"/>
          </p:nvPr>
        </p:nvSpPr>
        <p:spPr/>
        <p:txBody>
          <a:bodyPr/>
          <a:lstStyle/>
          <a:p>
            <a:r>
              <a:rPr lang="en-IE" dirty="0" smtClean="0"/>
              <a:t>Virtual Memory</a:t>
            </a:r>
            <a:endParaRPr lang="en-IE" dirty="0"/>
          </a:p>
        </p:txBody>
      </p:sp>
      <p:sp>
        <p:nvSpPr>
          <p:cNvPr id="4" name="Right Brace 3"/>
          <p:cNvSpPr/>
          <p:nvPr/>
        </p:nvSpPr>
        <p:spPr>
          <a:xfrm>
            <a:off x="8028384" y="2060848"/>
            <a:ext cx="360040" cy="4032448"/>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E"/>
          </a:p>
        </p:txBody>
      </p:sp>
      <p:sp>
        <p:nvSpPr>
          <p:cNvPr id="6" name="Rectangle 5"/>
          <p:cNvSpPr/>
          <p:nvPr/>
        </p:nvSpPr>
        <p:spPr>
          <a:xfrm>
            <a:off x="5580112" y="2060848"/>
            <a:ext cx="2304256" cy="40324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800" b="1" dirty="0" smtClean="0">
                <a:solidFill>
                  <a:schemeClr val="tx1"/>
                </a:solidFill>
              </a:rPr>
              <a:t>MAIN</a:t>
            </a:r>
          </a:p>
          <a:p>
            <a:pPr algn="ctr"/>
            <a:r>
              <a:rPr lang="en-IE" sz="2800" b="1" dirty="0" smtClean="0">
                <a:solidFill>
                  <a:schemeClr val="tx1"/>
                </a:solidFill>
              </a:rPr>
              <a:t>MEMORY</a:t>
            </a:r>
            <a:endParaRPr lang="en-IE" sz="2800" b="1" dirty="0">
              <a:solidFill>
                <a:schemeClr val="tx1"/>
              </a:solidFill>
            </a:endParaRPr>
          </a:p>
        </p:txBody>
      </p:sp>
      <p:sp>
        <p:nvSpPr>
          <p:cNvPr id="7" name="Rectangle 6"/>
          <p:cNvSpPr/>
          <p:nvPr/>
        </p:nvSpPr>
        <p:spPr>
          <a:xfrm>
            <a:off x="5580112" y="2060848"/>
            <a:ext cx="2304256" cy="43204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Frame 1</a:t>
            </a:r>
            <a:endParaRPr lang="en-IE" dirty="0">
              <a:solidFill>
                <a:schemeClr val="tx1"/>
              </a:solidFill>
            </a:endParaRPr>
          </a:p>
        </p:txBody>
      </p:sp>
      <p:sp>
        <p:nvSpPr>
          <p:cNvPr id="8" name="Rectangle 7"/>
          <p:cNvSpPr/>
          <p:nvPr/>
        </p:nvSpPr>
        <p:spPr>
          <a:xfrm>
            <a:off x="5580112" y="2492896"/>
            <a:ext cx="2304256" cy="43204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Frame 2</a:t>
            </a:r>
            <a:endParaRPr lang="en-IE" dirty="0">
              <a:solidFill>
                <a:schemeClr val="tx1"/>
              </a:solidFill>
            </a:endParaRPr>
          </a:p>
        </p:txBody>
      </p:sp>
      <p:sp>
        <p:nvSpPr>
          <p:cNvPr id="9" name="Rectangle 8"/>
          <p:cNvSpPr/>
          <p:nvPr/>
        </p:nvSpPr>
        <p:spPr>
          <a:xfrm>
            <a:off x="5580112" y="2924944"/>
            <a:ext cx="2304256" cy="43204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Frame 3</a:t>
            </a:r>
            <a:endParaRPr lang="en-IE" dirty="0">
              <a:solidFill>
                <a:schemeClr val="tx1"/>
              </a:solidFill>
            </a:endParaRPr>
          </a:p>
        </p:txBody>
      </p:sp>
      <p:sp>
        <p:nvSpPr>
          <p:cNvPr id="10" name="Rectangle 9"/>
          <p:cNvSpPr/>
          <p:nvPr/>
        </p:nvSpPr>
        <p:spPr>
          <a:xfrm>
            <a:off x="5580112" y="3356992"/>
            <a:ext cx="2304256" cy="43204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Frame 4</a:t>
            </a:r>
            <a:endParaRPr lang="en-IE" dirty="0">
              <a:solidFill>
                <a:schemeClr val="tx1"/>
              </a:solidFill>
            </a:endParaRPr>
          </a:p>
        </p:txBody>
      </p:sp>
      <p:sp>
        <p:nvSpPr>
          <p:cNvPr id="11" name="Rectangle 10"/>
          <p:cNvSpPr/>
          <p:nvPr/>
        </p:nvSpPr>
        <p:spPr>
          <a:xfrm>
            <a:off x="5580112" y="3789040"/>
            <a:ext cx="2304256" cy="43204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Frame 5</a:t>
            </a:r>
            <a:endParaRPr lang="en-IE" dirty="0">
              <a:solidFill>
                <a:schemeClr val="tx1"/>
              </a:solidFill>
            </a:endParaRPr>
          </a:p>
        </p:txBody>
      </p:sp>
      <p:sp>
        <p:nvSpPr>
          <p:cNvPr id="12" name="Rectangle 11"/>
          <p:cNvSpPr/>
          <p:nvPr/>
        </p:nvSpPr>
        <p:spPr>
          <a:xfrm>
            <a:off x="5580112" y="4221088"/>
            <a:ext cx="2304256" cy="43204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Frame 6</a:t>
            </a:r>
            <a:endParaRPr lang="en-IE" dirty="0">
              <a:solidFill>
                <a:schemeClr val="tx1"/>
              </a:solidFill>
            </a:endParaRPr>
          </a:p>
        </p:txBody>
      </p:sp>
      <p:sp>
        <p:nvSpPr>
          <p:cNvPr id="13" name="Rectangle 12"/>
          <p:cNvSpPr/>
          <p:nvPr/>
        </p:nvSpPr>
        <p:spPr>
          <a:xfrm>
            <a:off x="5580112" y="4581128"/>
            <a:ext cx="2304256" cy="43204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Frame 7</a:t>
            </a:r>
            <a:endParaRPr lang="en-IE" dirty="0">
              <a:solidFill>
                <a:schemeClr val="tx1"/>
              </a:solidFill>
            </a:endParaRPr>
          </a:p>
        </p:txBody>
      </p:sp>
      <p:sp>
        <p:nvSpPr>
          <p:cNvPr id="14" name="Rectangle 13"/>
          <p:cNvSpPr/>
          <p:nvPr/>
        </p:nvSpPr>
        <p:spPr>
          <a:xfrm>
            <a:off x="5580112" y="4941168"/>
            <a:ext cx="2304256" cy="43204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Frame 8</a:t>
            </a:r>
            <a:endParaRPr lang="en-IE" dirty="0">
              <a:solidFill>
                <a:schemeClr val="tx1"/>
              </a:solidFill>
            </a:endParaRPr>
          </a:p>
        </p:txBody>
      </p:sp>
      <p:sp>
        <p:nvSpPr>
          <p:cNvPr id="15" name="Rectangle 14"/>
          <p:cNvSpPr/>
          <p:nvPr/>
        </p:nvSpPr>
        <p:spPr>
          <a:xfrm>
            <a:off x="5580112" y="5301208"/>
            <a:ext cx="2304256" cy="43204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Frame 9</a:t>
            </a:r>
            <a:endParaRPr lang="en-IE" dirty="0">
              <a:solidFill>
                <a:schemeClr val="tx1"/>
              </a:solidFill>
            </a:endParaRPr>
          </a:p>
        </p:txBody>
      </p:sp>
      <p:sp>
        <p:nvSpPr>
          <p:cNvPr id="16" name="Rectangle 15"/>
          <p:cNvSpPr/>
          <p:nvPr/>
        </p:nvSpPr>
        <p:spPr>
          <a:xfrm>
            <a:off x="5580112" y="5661248"/>
            <a:ext cx="2304256" cy="43204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Frame 10</a:t>
            </a:r>
            <a:endParaRPr lang="en-IE" dirty="0">
              <a:solidFill>
                <a:schemeClr val="tx1"/>
              </a:solidFill>
            </a:endParaRPr>
          </a:p>
        </p:txBody>
      </p:sp>
      <p:sp>
        <p:nvSpPr>
          <p:cNvPr id="18" name="TextBox 17"/>
          <p:cNvSpPr txBox="1"/>
          <p:nvPr/>
        </p:nvSpPr>
        <p:spPr>
          <a:xfrm>
            <a:off x="8172400" y="3841884"/>
            <a:ext cx="941283" cy="523220"/>
          </a:xfrm>
          <a:prstGeom prst="rect">
            <a:avLst/>
          </a:prstGeom>
          <a:noFill/>
        </p:spPr>
        <p:txBody>
          <a:bodyPr wrap="none" rtlCol="0">
            <a:spAutoFit/>
          </a:bodyPr>
          <a:lstStyle/>
          <a:p>
            <a:r>
              <a:rPr lang="en-IE" sz="1400" dirty="0" smtClean="0"/>
              <a:t>200K</a:t>
            </a:r>
          </a:p>
          <a:p>
            <a:r>
              <a:rPr lang="en-IE" sz="1400" dirty="0" smtClean="0"/>
              <a:t>available</a:t>
            </a:r>
            <a:endParaRPr lang="en-IE" sz="1400" dirty="0"/>
          </a:p>
        </p:txBody>
      </p:sp>
    </p:spTree>
    <p:extLst>
      <p:ext uri="{BB962C8B-B14F-4D97-AF65-F5344CB8AC3E}">
        <p14:creationId xmlns:p14="http://schemas.microsoft.com/office/powerpoint/2010/main" val="11226889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4906888" cy="4525963"/>
          </a:xfrm>
        </p:spPr>
        <p:txBody>
          <a:bodyPr/>
          <a:lstStyle/>
          <a:p>
            <a:r>
              <a:rPr lang="en-IE" dirty="0" smtClean="0"/>
              <a:t>If the</a:t>
            </a:r>
            <a:r>
              <a:rPr lang="en-IE" dirty="0" smtClean="0"/>
              <a:t> </a:t>
            </a:r>
            <a:r>
              <a:rPr lang="en-IE" b="1" dirty="0" smtClean="0"/>
              <a:t>PAGES </a:t>
            </a:r>
            <a:r>
              <a:rPr lang="en-IE" dirty="0" smtClean="0"/>
              <a:t>are th</a:t>
            </a:r>
            <a:r>
              <a:rPr lang="en-IE" dirty="0" smtClean="0"/>
              <a:t>e exact same size as the</a:t>
            </a:r>
            <a:r>
              <a:rPr lang="en-IE" dirty="0" smtClean="0"/>
              <a:t> </a:t>
            </a:r>
            <a:r>
              <a:rPr lang="en-IE" b="1" dirty="0" smtClean="0"/>
              <a:t>PAGE FRAMES</a:t>
            </a:r>
            <a:r>
              <a:rPr lang="en-IE" dirty="0" smtClean="0"/>
              <a:t> (and the same size as the disk sectors), this scheme works very well.</a:t>
            </a:r>
            <a:endParaRPr lang="en-IE" dirty="0"/>
          </a:p>
        </p:txBody>
      </p:sp>
      <p:sp>
        <p:nvSpPr>
          <p:cNvPr id="3" name="Title 2"/>
          <p:cNvSpPr>
            <a:spLocks noGrp="1"/>
          </p:cNvSpPr>
          <p:nvPr>
            <p:ph type="title"/>
          </p:nvPr>
        </p:nvSpPr>
        <p:spPr/>
        <p:txBody>
          <a:bodyPr/>
          <a:lstStyle/>
          <a:p>
            <a:r>
              <a:rPr lang="en-IE" dirty="0" smtClean="0"/>
              <a:t>Virtual Memory</a:t>
            </a:r>
            <a:endParaRPr lang="en-IE" dirty="0"/>
          </a:p>
        </p:txBody>
      </p:sp>
      <p:sp>
        <p:nvSpPr>
          <p:cNvPr id="4" name="Right Brace 3"/>
          <p:cNvSpPr/>
          <p:nvPr/>
        </p:nvSpPr>
        <p:spPr>
          <a:xfrm>
            <a:off x="8028384" y="2060848"/>
            <a:ext cx="360040" cy="4032448"/>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E"/>
          </a:p>
        </p:txBody>
      </p:sp>
      <p:sp>
        <p:nvSpPr>
          <p:cNvPr id="6" name="Rectangle 5"/>
          <p:cNvSpPr/>
          <p:nvPr/>
        </p:nvSpPr>
        <p:spPr>
          <a:xfrm>
            <a:off x="5580112" y="2060848"/>
            <a:ext cx="2304256" cy="40324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800" b="1" dirty="0" smtClean="0">
                <a:solidFill>
                  <a:schemeClr val="tx1"/>
                </a:solidFill>
              </a:rPr>
              <a:t>MAIN</a:t>
            </a:r>
          </a:p>
          <a:p>
            <a:pPr algn="ctr"/>
            <a:r>
              <a:rPr lang="en-IE" sz="2800" b="1" dirty="0" smtClean="0">
                <a:solidFill>
                  <a:schemeClr val="tx1"/>
                </a:solidFill>
              </a:rPr>
              <a:t>MEMORY</a:t>
            </a:r>
            <a:endParaRPr lang="en-IE" sz="2800" b="1" dirty="0">
              <a:solidFill>
                <a:schemeClr val="tx1"/>
              </a:solidFill>
            </a:endParaRPr>
          </a:p>
        </p:txBody>
      </p:sp>
      <p:sp>
        <p:nvSpPr>
          <p:cNvPr id="7" name="Rectangle 6"/>
          <p:cNvSpPr/>
          <p:nvPr/>
        </p:nvSpPr>
        <p:spPr>
          <a:xfrm>
            <a:off x="5580112" y="2060848"/>
            <a:ext cx="2304256" cy="43204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Frame 1</a:t>
            </a:r>
            <a:endParaRPr lang="en-IE" dirty="0">
              <a:solidFill>
                <a:schemeClr val="tx1"/>
              </a:solidFill>
            </a:endParaRPr>
          </a:p>
        </p:txBody>
      </p:sp>
      <p:sp>
        <p:nvSpPr>
          <p:cNvPr id="8" name="Rectangle 7"/>
          <p:cNvSpPr/>
          <p:nvPr/>
        </p:nvSpPr>
        <p:spPr>
          <a:xfrm>
            <a:off x="5580112" y="2492896"/>
            <a:ext cx="2304256" cy="43204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Frame 2</a:t>
            </a:r>
            <a:endParaRPr lang="en-IE" dirty="0">
              <a:solidFill>
                <a:schemeClr val="tx1"/>
              </a:solidFill>
            </a:endParaRPr>
          </a:p>
        </p:txBody>
      </p:sp>
      <p:sp>
        <p:nvSpPr>
          <p:cNvPr id="9" name="Rectangle 8"/>
          <p:cNvSpPr/>
          <p:nvPr/>
        </p:nvSpPr>
        <p:spPr>
          <a:xfrm>
            <a:off x="5580112" y="2924944"/>
            <a:ext cx="2304256" cy="43204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Frame 3</a:t>
            </a:r>
            <a:endParaRPr lang="en-IE" dirty="0">
              <a:solidFill>
                <a:schemeClr val="tx1"/>
              </a:solidFill>
            </a:endParaRPr>
          </a:p>
        </p:txBody>
      </p:sp>
      <p:sp>
        <p:nvSpPr>
          <p:cNvPr id="10" name="Rectangle 9"/>
          <p:cNvSpPr/>
          <p:nvPr/>
        </p:nvSpPr>
        <p:spPr>
          <a:xfrm>
            <a:off x="5580112" y="3356992"/>
            <a:ext cx="2304256" cy="43204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Frame 4</a:t>
            </a:r>
            <a:endParaRPr lang="en-IE" dirty="0">
              <a:solidFill>
                <a:schemeClr val="tx1"/>
              </a:solidFill>
            </a:endParaRPr>
          </a:p>
        </p:txBody>
      </p:sp>
      <p:sp>
        <p:nvSpPr>
          <p:cNvPr id="11" name="Rectangle 10"/>
          <p:cNvSpPr/>
          <p:nvPr/>
        </p:nvSpPr>
        <p:spPr>
          <a:xfrm>
            <a:off x="5580112" y="3789040"/>
            <a:ext cx="2304256" cy="43204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Frame 5</a:t>
            </a:r>
            <a:endParaRPr lang="en-IE" dirty="0">
              <a:solidFill>
                <a:schemeClr val="tx1"/>
              </a:solidFill>
            </a:endParaRPr>
          </a:p>
        </p:txBody>
      </p:sp>
      <p:sp>
        <p:nvSpPr>
          <p:cNvPr id="12" name="Rectangle 11"/>
          <p:cNvSpPr/>
          <p:nvPr/>
        </p:nvSpPr>
        <p:spPr>
          <a:xfrm>
            <a:off x="5580112" y="4221088"/>
            <a:ext cx="2304256" cy="43204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Frame 6</a:t>
            </a:r>
            <a:endParaRPr lang="en-IE" dirty="0">
              <a:solidFill>
                <a:schemeClr val="tx1"/>
              </a:solidFill>
            </a:endParaRPr>
          </a:p>
        </p:txBody>
      </p:sp>
      <p:sp>
        <p:nvSpPr>
          <p:cNvPr id="13" name="Rectangle 12"/>
          <p:cNvSpPr/>
          <p:nvPr/>
        </p:nvSpPr>
        <p:spPr>
          <a:xfrm>
            <a:off x="5580112" y="4581128"/>
            <a:ext cx="2304256" cy="43204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Frame 7</a:t>
            </a:r>
            <a:endParaRPr lang="en-IE" dirty="0">
              <a:solidFill>
                <a:schemeClr val="tx1"/>
              </a:solidFill>
            </a:endParaRPr>
          </a:p>
        </p:txBody>
      </p:sp>
      <p:sp>
        <p:nvSpPr>
          <p:cNvPr id="14" name="Rectangle 13"/>
          <p:cNvSpPr/>
          <p:nvPr/>
        </p:nvSpPr>
        <p:spPr>
          <a:xfrm>
            <a:off x="5580112" y="4941168"/>
            <a:ext cx="2304256" cy="43204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Frame 8</a:t>
            </a:r>
            <a:endParaRPr lang="en-IE" dirty="0">
              <a:solidFill>
                <a:schemeClr val="tx1"/>
              </a:solidFill>
            </a:endParaRPr>
          </a:p>
        </p:txBody>
      </p:sp>
      <p:sp>
        <p:nvSpPr>
          <p:cNvPr id="15" name="Rectangle 14"/>
          <p:cNvSpPr/>
          <p:nvPr/>
        </p:nvSpPr>
        <p:spPr>
          <a:xfrm>
            <a:off x="5580112" y="5301208"/>
            <a:ext cx="2304256" cy="43204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Frame 9</a:t>
            </a:r>
            <a:endParaRPr lang="en-IE" dirty="0">
              <a:solidFill>
                <a:schemeClr val="tx1"/>
              </a:solidFill>
            </a:endParaRPr>
          </a:p>
        </p:txBody>
      </p:sp>
      <p:sp>
        <p:nvSpPr>
          <p:cNvPr id="16" name="Rectangle 15"/>
          <p:cNvSpPr/>
          <p:nvPr/>
        </p:nvSpPr>
        <p:spPr>
          <a:xfrm>
            <a:off x="5580112" y="5661248"/>
            <a:ext cx="2304256" cy="43204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Frame 10</a:t>
            </a:r>
            <a:endParaRPr lang="en-IE" dirty="0">
              <a:solidFill>
                <a:schemeClr val="tx1"/>
              </a:solidFill>
            </a:endParaRPr>
          </a:p>
        </p:txBody>
      </p:sp>
      <p:sp>
        <p:nvSpPr>
          <p:cNvPr id="18" name="TextBox 17"/>
          <p:cNvSpPr txBox="1"/>
          <p:nvPr/>
        </p:nvSpPr>
        <p:spPr>
          <a:xfrm>
            <a:off x="8172400" y="3841884"/>
            <a:ext cx="941283" cy="523220"/>
          </a:xfrm>
          <a:prstGeom prst="rect">
            <a:avLst/>
          </a:prstGeom>
          <a:noFill/>
        </p:spPr>
        <p:txBody>
          <a:bodyPr wrap="none" rtlCol="0">
            <a:spAutoFit/>
          </a:bodyPr>
          <a:lstStyle/>
          <a:p>
            <a:r>
              <a:rPr lang="en-IE" sz="1400" dirty="0" smtClean="0"/>
              <a:t>200K</a:t>
            </a:r>
          </a:p>
          <a:p>
            <a:r>
              <a:rPr lang="en-IE" sz="1400" dirty="0" smtClean="0"/>
              <a:t>available</a:t>
            </a:r>
            <a:endParaRPr lang="en-IE" sz="1400" dirty="0"/>
          </a:p>
        </p:txBody>
      </p:sp>
    </p:spTree>
    <p:extLst>
      <p:ext uri="{BB962C8B-B14F-4D97-AF65-F5344CB8AC3E}">
        <p14:creationId xmlns:p14="http://schemas.microsoft.com/office/powerpoint/2010/main" val="40577236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The Memory Manager prepares a program for execution by doing the following:</a:t>
            </a:r>
          </a:p>
          <a:p>
            <a:endParaRPr lang="en-IE" dirty="0" smtClean="0"/>
          </a:p>
          <a:p>
            <a:pPr marL="850392" lvl="1" indent="-457200">
              <a:buFont typeface="+mj-lt"/>
              <a:buAutoNum type="arabicPeriod"/>
            </a:pPr>
            <a:r>
              <a:rPr lang="en-IE" dirty="0" smtClean="0"/>
              <a:t>Determine the number of pages in the program</a:t>
            </a:r>
          </a:p>
          <a:p>
            <a:pPr marL="850392" lvl="1" indent="-457200">
              <a:buFont typeface="+mj-lt"/>
              <a:buAutoNum type="arabicPeriod"/>
            </a:pPr>
            <a:r>
              <a:rPr lang="en-IE" dirty="0" smtClean="0"/>
              <a:t>Locate enough empty page frames in main memory</a:t>
            </a:r>
          </a:p>
          <a:p>
            <a:pPr marL="850392" lvl="1" indent="-457200">
              <a:buFont typeface="+mj-lt"/>
              <a:buAutoNum type="arabicPeriod"/>
            </a:pPr>
            <a:r>
              <a:rPr lang="en-IE" dirty="0" smtClean="0"/>
              <a:t>Load all the program’s pages into them</a:t>
            </a:r>
          </a:p>
          <a:p>
            <a:pPr marL="850392" lvl="1" indent="-457200">
              <a:buFont typeface="+mj-lt"/>
              <a:buAutoNum type="arabicPeriod"/>
            </a:pPr>
            <a:endParaRPr lang="en-IE" dirty="0"/>
          </a:p>
          <a:p>
            <a:pPr marL="137160" indent="0">
              <a:buNone/>
            </a:pPr>
            <a:r>
              <a:rPr lang="en-IE" dirty="0" smtClean="0"/>
              <a:t>The empty page frame does not have to be contagious.</a:t>
            </a:r>
            <a:endParaRPr lang="en-IE" dirty="0"/>
          </a:p>
        </p:txBody>
      </p:sp>
      <p:sp>
        <p:nvSpPr>
          <p:cNvPr id="3" name="Title 2"/>
          <p:cNvSpPr>
            <a:spLocks noGrp="1"/>
          </p:cNvSpPr>
          <p:nvPr>
            <p:ph type="title"/>
          </p:nvPr>
        </p:nvSpPr>
        <p:spPr/>
        <p:txBody>
          <a:bodyPr/>
          <a:lstStyle/>
          <a:p>
            <a:r>
              <a:rPr lang="en-IE" dirty="0" smtClean="0"/>
              <a:t>Virtual Memory</a:t>
            </a:r>
            <a:endParaRPr lang="en-IE" dirty="0"/>
          </a:p>
        </p:txBody>
      </p:sp>
    </p:spTree>
    <p:extLst>
      <p:ext uri="{BB962C8B-B14F-4D97-AF65-F5344CB8AC3E}">
        <p14:creationId xmlns:p14="http://schemas.microsoft.com/office/powerpoint/2010/main" val="355940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Consider a program that 350 bytes, and the page size is 100 bytes.</a:t>
            </a:r>
          </a:p>
        </p:txBody>
      </p:sp>
      <p:sp>
        <p:nvSpPr>
          <p:cNvPr id="3" name="Title 2"/>
          <p:cNvSpPr>
            <a:spLocks noGrp="1"/>
          </p:cNvSpPr>
          <p:nvPr>
            <p:ph type="title"/>
          </p:nvPr>
        </p:nvSpPr>
        <p:spPr/>
        <p:txBody>
          <a:bodyPr/>
          <a:lstStyle/>
          <a:p>
            <a:r>
              <a:rPr lang="en-IE" dirty="0" smtClean="0"/>
              <a:t>Virtual Memory</a:t>
            </a:r>
            <a:endParaRPr lang="en-IE" dirty="0"/>
          </a:p>
        </p:txBody>
      </p:sp>
    </p:spTree>
    <p:extLst>
      <p:ext uri="{BB962C8B-B14F-4D97-AF65-F5344CB8AC3E}">
        <p14:creationId xmlns:p14="http://schemas.microsoft.com/office/powerpoint/2010/main" val="12872115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Consider a program that 350 bytes, and the page size is 100 bytes.</a:t>
            </a:r>
          </a:p>
        </p:txBody>
      </p:sp>
      <p:sp>
        <p:nvSpPr>
          <p:cNvPr id="3" name="Title 2"/>
          <p:cNvSpPr>
            <a:spLocks noGrp="1"/>
          </p:cNvSpPr>
          <p:nvPr>
            <p:ph type="title"/>
          </p:nvPr>
        </p:nvSpPr>
        <p:spPr/>
        <p:txBody>
          <a:bodyPr/>
          <a:lstStyle/>
          <a:p>
            <a:r>
              <a:rPr lang="en-IE" dirty="0" smtClean="0"/>
              <a:t>Virtual Memory</a:t>
            </a:r>
            <a:endParaRPr lang="en-IE" dirty="0"/>
          </a:p>
        </p:txBody>
      </p:sp>
      <p:sp>
        <p:nvSpPr>
          <p:cNvPr id="5" name="Rectangle 4"/>
          <p:cNvSpPr/>
          <p:nvPr/>
        </p:nvSpPr>
        <p:spPr>
          <a:xfrm>
            <a:off x="3491880" y="2708920"/>
            <a:ext cx="1980000" cy="2520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Job 1:</a:t>
            </a:r>
          </a:p>
          <a:p>
            <a:pPr algn="ctr"/>
            <a:r>
              <a:rPr lang="en-IE" dirty="0" smtClean="0">
                <a:solidFill>
                  <a:schemeClr val="tx1"/>
                </a:solidFill>
              </a:rPr>
              <a:t>350 bytes</a:t>
            </a:r>
            <a:endParaRPr lang="en-IE" dirty="0">
              <a:solidFill>
                <a:schemeClr val="tx1"/>
              </a:solidFill>
            </a:endParaRPr>
          </a:p>
        </p:txBody>
      </p:sp>
    </p:spTree>
    <p:extLst>
      <p:ext uri="{BB962C8B-B14F-4D97-AF65-F5344CB8AC3E}">
        <p14:creationId xmlns:p14="http://schemas.microsoft.com/office/powerpoint/2010/main" val="7388407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Consider a program that 350 bytes, and the page size is 100 bytes.</a:t>
            </a:r>
          </a:p>
        </p:txBody>
      </p:sp>
      <p:sp>
        <p:nvSpPr>
          <p:cNvPr id="3" name="Title 2"/>
          <p:cNvSpPr>
            <a:spLocks noGrp="1"/>
          </p:cNvSpPr>
          <p:nvPr>
            <p:ph type="title"/>
          </p:nvPr>
        </p:nvSpPr>
        <p:spPr/>
        <p:txBody>
          <a:bodyPr/>
          <a:lstStyle/>
          <a:p>
            <a:r>
              <a:rPr lang="en-IE" dirty="0" smtClean="0"/>
              <a:t>Virtual Memory</a:t>
            </a:r>
            <a:endParaRPr lang="en-IE" dirty="0"/>
          </a:p>
        </p:txBody>
      </p:sp>
      <p:sp>
        <p:nvSpPr>
          <p:cNvPr id="4" name="Rectangle 3"/>
          <p:cNvSpPr/>
          <p:nvPr/>
        </p:nvSpPr>
        <p:spPr>
          <a:xfrm>
            <a:off x="3491880" y="2708920"/>
            <a:ext cx="1980000" cy="2520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Job 1:</a:t>
            </a:r>
          </a:p>
          <a:p>
            <a:pPr algn="ctr"/>
            <a:r>
              <a:rPr lang="en-IE" dirty="0" smtClean="0">
                <a:solidFill>
                  <a:schemeClr val="tx1"/>
                </a:solidFill>
              </a:rPr>
              <a:t>350 bytes</a:t>
            </a:r>
            <a:endParaRPr lang="en-IE" dirty="0">
              <a:solidFill>
                <a:schemeClr val="tx1"/>
              </a:solidFill>
            </a:endParaRPr>
          </a:p>
        </p:txBody>
      </p:sp>
      <p:sp>
        <p:nvSpPr>
          <p:cNvPr id="5" name="Rectangle 4"/>
          <p:cNvSpPr/>
          <p:nvPr/>
        </p:nvSpPr>
        <p:spPr>
          <a:xfrm>
            <a:off x="3491880" y="2709000"/>
            <a:ext cx="1980000" cy="720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0</a:t>
            </a:r>
            <a:endParaRPr lang="en-IE" dirty="0">
              <a:solidFill>
                <a:schemeClr val="tx1"/>
              </a:solidFill>
            </a:endParaRPr>
          </a:p>
        </p:txBody>
      </p:sp>
    </p:spTree>
    <p:extLst>
      <p:ext uri="{BB962C8B-B14F-4D97-AF65-F5344CB8AC3E}">
        <p14:creationId xmlns:p14="http://schemas.microsoft.com/office/powerpoint/2010/main" val="6274099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Consider a program that 350 bytes, and the page size is 100 bytes.</a:t>
            </a:r>
          </a:p>
        </p:txBody>
      </p:sp>
      <p:sp>
        <p:nvSpPr>
          <p:cNvPr id="3" name="Title 2"/>
          <p:cNvSpPr>
            <a:spLocks noGrp="1"/>
          </p:cNvSpPr>
          <p:nvPr>
            <p:ph type="title"/>
          </p:nvPr>
        </p:nvSpPr>
        <p:spPr/>
        <p:txBody>
          <a:bodyPr/>
          <a:lstStyle/>
          <a:p>
            <a:r>
              <a:rPr lang="en-IE" dirty="0" smtClean="0"/>
              <a:t>Virtual Memory</a:t>
            </a:r>
            <a:endParaRPr lang="en-IE" dirty="0"/>
          </a:p>
        </p:txBody>
      </p:sp>
      <p:sp>
        <p:nvSpPr>
          <p:cNvPr id="4" name="Rectangle 3"/>
          <p:cNvSpPr/>
          <p:nvPr/>
        </p:nvSpPr>
        <p:spPr>
          <a:xfrm>
            <a:off x="3491880" y="2708920"/>
            <a:ext cx="1980000" cy="2520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Job 1:</a:t>
            </a:r>
          </a:p>
          <a:p>
            <a:pPr algn="ctr"/>
            <a:r>
              <a:rPr lang="en-IE" dirty="0" smtClean="0">
                <a:solidFill>
                  <a:schemeClr val="tx1"/>
                </a:solidFill>
              </a:rPr>
              <a:t>350 bytes</a:t>
            </a:r>
            <a:endParaRPr lang="en-IE" dirty="0">
              <a:solidFill>
                <a:schemeClr val="tx1"/>
              </a:solidFill>
            </a:endParaRPr>
          </a:p>
        </p:txBody>
      </p:sp>
      <p:sp>
        <p:nvSpPr>
          <p:cNvPr id="5" name="Rectangle 4"/>
          <p:cNvSpPr/>
          <p:nvPr/>
        </p:nvSpPr>
        <p:spPr>
          <a:xfrm>
            <a:off x="3491880" y="2709000"/>
            <a:ext cx="1980000" cy="720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0</a:t>
            </a:r>
            <a:endParaRPr lang="en-IE" dirty="0">
              <a:solidFill>
                <a:schemeClr val="tx1"/>
              </a:solidFill>
            </a:endParaRPr>
          </a:p>
        </p:txBody>
      </p:sp>
      <p:sp>
        <p:nvSpPr>
          <p:cNvPr id="6" name="Rectangle 5"/>
          <p:cNvSpPr/>
          <p:nvPr/>
        </p:nvSpPr>
        <p:spPr>
          <a:xfrm>
            <a:off x="3491880" y="3429000"/>
            <a:ext cx="1980000" cy="72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1</a:t>
            </a:r>
            <a:endParaRPr lang="en-IE" dirty="0">
              <a:solidFill>
                <a:schemeClr val="tx1"/>
              </a:solidFill>
            </a:endParaRPr>
          </a:p>
        </p:txBody>
      </p:sp>
    </p:spTree>
    <p:extLst>
      <p:ext uri="{BB962C8B-B14F-4D97-AF65-F5344CB8AC3E}">
        <p14:creationId xmlns:p14="http://schemas.microsoft.com/office/powerpoint/2010/main" val="37762660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Consider a program that 350 bytes, and the page size is 100 bytes.</a:t>
            </a:r>
          </a:p>
        </p:txBody>
      </p:sp>
      <p:sp>
        <p:nvSpPr>
          <p:cNvPr id="3" name="Title 2"/>
          <p:cNvSpPr>
            <a:spLocks noGrp="1"/>
          </p:cNvSpPr>
          <p:nvPr>
            <p:ph type="title"/>
          </p:nvPr>
        </p:nvSpPr>
        <p:spPr/>
        <p:txBody>
          <a:bodyPr/>
          <a:lstStyle/>
          <a:p>
            <a:r>
              <a:rPr lang="en-IE" dirty="0" smtClean="0"/>
              <a:t>Virtual Memory</a:t>
            </a:r>
            <a:endParaRPr lang="en-IE" dirty="0"/>
          </a:p>
        </p:txBody>
      </p:sp>
      <p:sp>
        <p:nvSpPr>
          <p:cNvPr id="4" name="Rectangle 3"/>
          <p:cNvSpPr/>
          <p:nvPr/>
        </p:nvSpPr>
        <p:spPr>
          <a:xfrm>
            <a:off x="3491880" y="2708920"/>
            <a:ext cx="1980000" cy="2520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Job 1:</a:t>
            </a:r>
          </a:p>
          <a:p>
            <a:pPr algn="ctr"/>
            <a:r>
              <a:rPr lang="en-IE" dirty="0" smtClean="0">
                <a:solidFill>
                  <a:schemeClr val="tx1"/>
                </a:solidFill>
              </a:rPr>
              <a:t>350 bytes</a:t>
            </a:r>
            <a:endParaRPr lang="en-IE" dirty="0">
              <a:solidFill>
                <a:schemeClr val="tx1"/>
              </a:solidFill>
            </a:endParaRPr>
          </a:p>
        </p:txBody>
      </p:sp>
      <p:sp>
        <p:nvSpPr>
          <p:cNvPr id="5" name="Rectangle 4"/>
          <p:cNvSpPr/>
          <p:nvPr/>
        </p:nvSpPr>
        <p:spPr>
          <a:xfrm>
            <a:off x="3491880" y="2709000"/>
            <a:ext cx="1980000" cy="720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0</a:t>
            </a:r>
            <a:endParaRPr lang="en-IE" dirty="0">
              <a:solidFill>
                <a:schemeClr val="tx1"/>
              </a:solidFill>
            </a:endParaRPr>
          </a:p>
        </p:txBody>
      </p:sp>
      <p:sp>
        <p:nvSpPr>
          <p:cNvPr id="6" name="Rectangle 5"/>
          <p:cNvSpPr/>
          <p:nvPr/>
        </p:nvSpPr>
        <p:spPr>
          <a:xfrm>
            <a:off x="3491880" y="3429000"/>
            <a:ext cx="1980000" cy="72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1</a:t>
            </a:r>
            <a:endParaRPr lang="en-IE" dirty="0">
              <a:solidFill>
                <a:schemeClr val="tx1"/>
              </a:solidFill>
            </a:endParaRPr>
          </a:p>
        </p:txBody>
      </p:sp>
      <p:sp>
        <p:nvSpPr>
          <p:cNvPr id="7" name="Rectangle 6"/>
          <p:cNvSpPr/>
          <p:nvPr/>
        </p:nvSpPr>
        <p:spPr>
          <a:xfrm>
            <a:off x="3491880" y="4149080"/>
            <a:ext cx="1980000" cy="72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2</a:t>
            </a:r>
            <a:endParaRPr lang="en-IE" dirty="0">
              <a:solidFill>
                <a:schemeClr val="tx1"/>
              </a:solidFill>
            </a:endParaRPr>
          </a:p>
        </p:txBody>
      </p:sp>
    </p:spTree>
    <p:extLst>
      <p:ext uri="{BB962C8B-B14F-4D97-AF65-F5344CB8AC3E}">
        <p14:creationId xmlns:p14="http://schemas.microsoft.com/office/powerpoint/2010/main" val="21300702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457200" y="274638"/>
            <a:ext cx="8229600" cy="1143000"/>
          </a:xfrm>
        </p:spPr>
        <p:txBody>
          <a:bodyPr/>
          <a:lstStyle/>
          <a:p>
            <a:r>
              <a:rPr lang="en-IE" dirty="0"/>
              <a:t>Virtual Memory</a:t>
            </a:r>
            <a:endParaRPr lang="en-IE" dirty="0"/>
          </a:p>
        </p:txBody>
      </p:sp>
      <p:grpSp>
        <p:nvGrpSpPr>
          <p:cNvPr id="23" name="Group 22"/>
          <p:cNvGrpSpPr/>
          <p:nvPr/>
        </p:nvGrpSpPr>
        <p:grpSpPr>
          <a:xfrm>
            <a:off x="467544" y="1700808"/>
            <a:ext cx="8712968" cy="4032448"/>
            <a:chOff x="467544" y="1700808"/>
            <a:chExt cx="8712968" cy="4032448"/>
          </a:xfrm>
        </p:grpSpPr>
        <p:grpSp>
          <p:nvGrpSpPr>
            <p:cNvPr id="14" name="Group 13"/>
            <p:cNvGrpSpPr/>
            <p:nvPr/>
          </p:nvGrpSpPr>
          <p:grpSpPr>
            <a:xfrm>
              <a:off x="467544" y="1700808"/>
              <a:ext cx="8358366" cy="4032448"/>
              <a:chOff x="0" y="2114472"/>
              <a:chExt cx="8030052" cy="3114728"/>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48419"/>
                <a:ext cx="5868940" cy="258078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683538">
                <a:off x="5370290" y="2114472"/>
                <a:ext cx="2161034" cy="1602916"/>
              </a:xfrm>
              <a:prstGeom prst="rect">
                <a:avLst/>
              </a:prstGeom>
            </p:spPr>
          </p:pic>
          <p:sp>
            <p:nvSpPr>
              <p:cNvPr id="5" name="TextBox 4"/>
              <p:cNvSpPr txBox="1"/>
              <p:nvPr/>
            </p:nvSpPr>
            <p:spPr>
              <a:xfrm>
                <a:off x="6876256" y="2491891"/>
                <a:ext cx="1153796" cy="237732"/>
              </a:xfrm>
              <a:prstGeom prst="rect">
                <a:avLst/>
              </a:prstGeom>
              <a:noFill/>
            </p:spPr>
            <p:txBody>
              <a:bodyPr wrap="none" rtlCol="0">
                <a:spAutoFit/>
              </a:bodyPr>
              <a:lstStyle/>
              <a:p>
                <a:r>
                  <a:rPr lang="en-IE" sz="1400" b="1" dirty="0" smtClean="0">
                    <a:latin typeface="Arial Rounded MT Bold" panose="020F0704030504030204" pitchFamily="34" charset="0"/>
                  </a:rPr>
                  <a:t>HARD DISK</a:t>
                </a:r>
                <a:endParaRPr lang="en-IE" sz="1400" b="1" dirty="0">
                  <a:latin typeface="Arial Rounded MT Bold" panose="020F0704030504030204" pitchFamily="34" charset="0"/>
                </a:endParaRPr>
              </a:p>
            </p:txBody>
          </p:sp>
          <p:sp>
            <p:nvSpPr>
              <p:cNvPr id="7" name="Rectangle 6"/>
              <p:cNvSpPr/>
              <p:nvPr/>
            </p:nvSpPr>
            <p:spPr>
              <a:xfrm rot="20968110">
                <a:off x="3066064" y="3858494"/>
                <a:ext cx="432000" cy="10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rot="3230853">
                <a:off x="2996483" y="3764711"/>
                <a:ext cx="921292" cy="10527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Rectangle 9"/>
              <p:cNvSpPr/>
              <p:nvPr/>
            </p:nvSpPr>
            <p:spPr>
              <a:xfrm rot="20968110">
                <a:off x="4864009" y="3302891"/>
                <a:ext cx="1146656" cy="12802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Rectangle 10"/>
              <p:cNvSpPr/>
              <p:nvPr/>
            </p:nvSpPr>
            <p:spPr>
              <a:xfrm rot="2930461">
                <a:off x="5485263" y="3122730"/>
                <a:ext cx="1000951" cy="14785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21" name="Rectangle 20"/>
            <p:cNvSpPr/>
            <p:nvPr/>
          </p:nvSpPr>
          <p:spPr>
            <a:xfrm>
              <a:off x="5883053" y="3824627"/>
              <a:ext cx="1365951" cy="584775"/>
            </a:xfrm>
            <a:prstGeom prst="rect">
              <a:avLst/>
            </a:prstGeom>
          </p:spPr>
          <p:txBody>
            <a:bodyPr wrap="none">
              <a:spAutoFit/>
            </a:bodyPr>
            <a:lstStyle/>
            <a:p>
              <a:r>
                <a:rPr lang="en-IE" sz="1600" dirty="0" smtClean="0">
                  <a:latin typeface="Franklin Gothic Medium" panose="020B0603020102020204" pitchFamily="34" charset="0"/>
                  <a:ea typeface="SimHei" panose="02010609060101010101" pitchFamily="49" charset="-122"/>
                </a:rPr>
                <a:t>(MAIN</a:t>
              </a:r>
            </a:p>
            <a:p>
              <a:r>
                <a:rPr lang="en-IE" sz="1600" dirty="0">
                  <a:latin typeface="Franklin Gothic Medium" panose="020B0603020102020204" pitchFamily="34" charset="0"/>
                  <a:ea typeface="SimHei" panose="02010609060101010101" pitchFamily="49" charset="-122"/>
                </a:rPr>
                <a:t> </a:t>
              </a:r>
              <a:r>
                <a:rPr lang="en-IE" sz="1600" dirty="0" smtClean="0">
                  <a:latin typeface="Franklin Gothic Medium" panose="020B0603020102020204" pitchFamily="34" charset="0"/>
                  <a:ea typeface="SimHei" panose="02010609060101010101" pitchFamily="49" charset="-122"/>
                </a:rPr>
                <a:t>    MEMORY)</a:t>
              </a:r>
              <a:endParaRPr lang="en-IE" sz="1600" dirty="0">
                <a:latin typeface="Franklin Gothic Medium" panose="020B0603020102020204" pitchFamily="34" charset="0"/>
                <a:ea typeface="SimHei" panose="02010609060101010101" pitchFamily="49" charset="-122"/>
              </a:endParaRPr>
            </a:p>
          </p:txBody>
        </p:sp>
        <p:sp>
          <p:nvSpPr>
            <p:cNvPr id="22" name="Rectangle 21"/>
            <p:cNvSpPr/>
            <p:nvPr/>
          </p:nvSpPr>
          <p:spPr>
            <a:xfrm>
              <a:off x="7728511" y="2420888"/>
              <a:ext cx="1452001" cy="584775"/>
            </a:xfrm>
            <a:prstGeom prst="rect">
              <a:avLst/>
            </a:prstGeom>
          </p:spPr>
          <p:txBody>
            <a:bodyPr wrap="none">
              <a:spAutoFit/>
            </a:bodyPr>
            <a:lstStyle/>
            <a:p>
              <a:r>
                <a:rPr lang="en-IE" sz="1600" dirty="0" smtClean="0">
                  <a:latin typeface="Franklin Gothic Medium" panose="020B0603020102020204" pitchFamily="34" charset="0"/>
                  <a:ea typeface="SimHei" panose="02010609060101010101" pitchFamily="49" charset="-122"/>
                </a:rPr>
                <a:t>  (SECONDARY</a:t>
              </a:r>
            </a:p>
            <a:p>
              <a:r>
                <a:rPr lang="en-IE" sz="1600" dirty="0">
                  <a:latin typeface="Franklin Gothic Medium" panose="020B0603020102020204" pitchFamily="34" charset="0"/>
                  <a:ea typeface="SimHei" panose="02010609060101010101" pitchFamily="49" charset="-122"/>
                </a:rPr>
                <a:t> </a:t>
              </a:r>
              <a:r>
                <a:rPr lang="en-IE" sz="1600" dirty="0" smtClean="0">
                  <a:latin typeface="Franklin Gothic Medium" panose="020B0603020102020204" pitchFamily="34" charset="0"/>
                  <a:ea typeface="SimHei" panose="02010609060101010101" pitchFamily="49" charset="-122"/>
                </a:rPr>
                <a:t>    MEMORY)</a:t>
              </a:r>
              <a:endParaRPr lang="en-IE" sz="1600" dirty="0">
                <a:latin typeface="Franklin Gothic Medium" panose="020B0603020102020204" pitchFamily="34" charset="0"/>
                <a:ea typeface="SimHei" panose="02010609060101010101" pitchFamily="49" charset="-122"/>
              </a:endParaRPr>
            </a:p>
          </p:txBody>
        </p:sp>
      </p:grpSp>
      <p:sp>
        <p:nvSpPr>
          <p:cNvPr id="6" name="Parallelogram 5"/>
          <p:cNvSpPr/>
          <p:nvPr/>
        </p:nvSpPr>
        <p:spPr>
          <a:xfrm rot="14593067">
            <a:off x="1855796" y="4116183"/>
            <a:ext cx="360040" cy="288032"/>
          </a:xfrm>
          <a:prstGeom prst="parallelogram">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Rectangle 14"/>
          <p:cNvSpPr/>
          <p:nvPr/>
        </p:nvSpPr>
        <p:spPr>
          <a:xfrm>
            <a:off x="3766057" y="4536830"/>
            <a:ext cx="320922" cy="369332"/>
          </a:xfrm>
          <a:prstGeom prst="rect">
            <a:avLst/>
          </a:prstGeom>
        </p:spPr>
        <p:txBody>
          <a:bodyPr wrap="none">
            <a:spAutoFit/>
          </a:bodyPr>
          <a:lstStyle/>
          <a:p>
            <a:r>
              <a:rPr lang="en-IE" b="1" dirty="0" smtClean="0">
                <a:latin typeface="Franklin Gothic Medium" panose="020B0603020102020204" pitchFamily="34" charset="0"/>
                <a:ea typeface="SimHei" panose="02010609060101010101" pitchFamily="49" charset="-122"/>
              </a:rPr>
              <a:t>2</a:t>
            </a:r>
            <a:endParaRPr lang="en-IE" b="1" dirty="0">
              <a:latin typeface="Franklin Gothic Medium" panose="020B0603020102020204" pitchFamily="34" charset="0"/>
              <a:ea typeface="SimHei" panose="02010609060101010101" pitchFamily="49" charset="-122"/>
            </a:endParaRPr>
          </a:p>
        </p:txBody>
      </p:sp>
      <p:sp>
        <p:nvSpPr>
          <p:cNvPr id="16" name="Rectangle 15"/>
          <p:cNvSpPr/>
          <p:nvPr/>
        </p:nvSpPr>
        <p:spPr>
          <a:xfrm>
            <a:off x="1691680" y="3491716"/>
            <a:ext cx="1048877" cy="369332"/>
          </a:xfrm>
          <a:prstGeom prst="rect">
            <a:avLst/>
          </a:prstGeom>
        </p:spPr>
        <p:txBody>
          <a:bodyPr wrap="none">
            <a:spAutoFit/>
          </a:bodyPr>
          <a:lstStyle/>
          <a:p>
            <a:r>
              <a:rPr lang="en-IE" dirty="0" smtClean="0">
                <a:latin typeface="Franklin Gothic Medium" panose="020B0603020102020204" pitchFamily="34" charset="0"/>
                <a:ea typeface="SimHei" panose="02010609060101010101" pitchFamily="49" charset="-122"/>
              </a:rPr>
              <a:t>CACHE 1</a:t>
            </a:r>
            <a:endParaRPr lang="en-IE" dirty="0">
              <a:latin typeface="Franklin Gothic Medium" panose="020B0603020102020204" pitchFamily="34" charset="0"/>
              <a:ea typeface="SimHei" panose="02010609060101010101" pitchFamily="49" charset="-122"/>
            </a:endParaRPr>
          </a:p>
        </p:txBody>
      </p:sp>
      <p:cxnSp>
        <p:nvCxnSpPr>
          <p:cNvPr id="12" name="Straight Connector 11"/>
          <p:cNvCxnSpPr/>
          <p:nvPr/>
        </p:nvCxnSpPr>
        <p:spPr>
          <a:xfrm flipH="1">
            <a:off x="2035816" y="3814823"/>
            <a:ext cx="139648" cy="4453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97864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Consider a program that 350 bytes, and the page size is 100 bytes.</a:t>
            </a:r>
          </a:p>
        </p:txBody>
      </p:sp>
      <p:sp>
        <p:nvSpPr>
          <p:cNvPr id="3" name="Title 2"/>
          <p:cNvSpPr>
            <a:spLocks noGrp="1"/>
          </p:cNvSpPr>
          <p:nvPr>
            <p:ph type="title"/>
          </p:nvPr>
        </p:nvSpPr>
        <p:spPr/>
        <p:txBody>
          <a:bodyPr/>
          <a:lstStyle/>
          <a:p>
            <a:r>
              <a:rPr lang="en-IE" dirty="0" smtClean="0"/>
              <a:t>Virtual Memory</a:t>
            </a:r>
            <a:endParaRPr lang="en-IE" dirty="0"/>
          </a:p>
        </p:txBody>
      </p:sp>
      <p:sp>
        <p:nvSpPr>
          <p:cNvPr id="4" name="Rectangle 3"/>
          <p:cNvSpPr/>
          <p:nvPr/>
        </p:nvSpPr>
        <p:spPr>
          <a:xfrm>
            <a:off x="3491880" y="2708920"/>
            <a:ext cx="1980000" cy="2520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Job 1:</a:t>
            </a:r>
          </a:p>
          <a:p>
            <a:pPr algn="ctr"/>
            <a:r>
              <a:rPr lang="en-IE" dirty="0" smtClean="0">
                <a:solidFill>
                  <a:schemeClr val="tx1"/>
                </a:solidFill>
              </a:rPr>
              <a:t>350 bytes</a:t>
            </a:r>
            <a:endParaRPr lang="en-IE" dirty="0">
              <a:solidFill>
                <a:schemeClr val="tx1"/>
              </a:solidFill>
            </a:endParaRPr>
          </a:p>
        </p:txBody>
      </p:sp>
      <p:sp>
        <p:nvSpPr>
          <p:cNvPr id="5" name="Rectangle 4"/>
          <p:cNvSpPr/>
          <p:nvPr/>
        </p:nvSpPr>
        <p:spPr>
          <a:xfrm>
            <a:off x="3491880" y="2709000"/>
            <a:ext cx="1980000" cy="720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0</a:t>
            </a:r>
            <a:endParaRPr lang="en-IE" dirty="0">
              <a:solidFill>
                <a:schemeClr val="tx1"/>
              </a:solidFill>
            </a:endParaRPr>
          </a:p>
        </p:txBody>
      </p:sp>
      <p:sp>
        <p:nvSpPr>
          <p:cNvPr id="6" name="Rectangle 5"/>
          <p:cNvSpPr/>
          <p:nvPr/>
        </p:nvSpPr>
        <p:spPr>
          <a:xfrm>
            <a:off x="3491880" y="3429000"/>
            <a:ext cx="1980000" cy="72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1</a:t>
            </a:r>
            <a:endParaRPr lang="en-IE" dirty="0">
              <a:solidFill>
                <a:schemeClr val="tx1"/>
              </a:solidFill>
            </a:endParaRPr>
          </a:p>
        </p:txBody>
      </p:sp>
      <p:sp>
        <p:nvSpPr>
          <p:cNvPr id="7" name="Rectangle 6"/>
          <p:cNvSpPr/>
          <p:nvPr/>
        </p:nvSpPr>
        <p:spPr>
          <a:xfrm>
            <a:off x="3491880" y="4149080"/>
            <a:ext cx="1980000" cy="72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2</a:t>
            </a:r>
            <a:endParaRPr lang="en-IE" dirty="0">
              <a:solidFill>
                <a:schemeClr val="tx1"/>
              </a:solidFill>
            </a:endParaRPr>
          </a:p>
        </p:txBody>
      </p:sp>
      <p:sp>
        <p:nvSpPr>
          <p:cNvPr id="8" name="Rectangle 7"/>
          <p:cNvSpPr/>
          <p:nvPr/>
        </p:nvSpPr>
        <p:spPr>
          <a:xfrm>
            <a:off x="3491880" y="4869160"/>
            <a:ext cx="1980000" cy="72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3</a:t>
            </a:r>
            <a:endParaRPr lang="en-IE" dirty="0">
              <a:solidFill>
                <a:schemeClr val="tx1"/>
              </a:solidFill>
            </a:endParaRPr>
          </a:p>
        </p:txBody>
      </p:sp>
      <p:cxnSp>
        <p:nvCxnSpPr>
          <p:cNvPr id="10" name="Straight Connector 9"/>
          <p:cNvCxnSpPr>
            <a:stCxn id="8" idx="1"/>
          </p:cNvCxnSpPr>
          <p:nvPr/>
        </p:nvCxnSpPr>
        <p:spPr>
          <a:xfrm flipV="1">
            <a:off x="3491880" y="5228920"/>
            <a:ext cx="1980000" cy="24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27414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Consider a program that 350 bytes, and the page size is 100 bytes.</a:t>
            </a:r>
          </a:p>
        </p:txBody>
      </p:sp>
      <p:sp>
        <p:nvSpPr>
          <p:cNvPr id="3" name="Title 2"/>
          <p:cNvSpPr>
            <a:spLocks noGrp="1"/>
          </p:cNvSpPr>
          <p:nvPr>
            <p:ph type="title"/>
          </p:nvPr>
        </p:nvSpPr>
        <p:spPr/>
        <p:txBody>
          <a:bodyPr/>
          <a:lstStyle/>
          <a:p>
            <a:r>
              <a:rPr lang="en-IE" dirty="0" smtClean="0"/>
              <a:t>Virtual Memory</a:t>
            </a:r>
            <a:endParaRPr lang="en-IE" dirty="0"/>
          </a:p>
        </p:txBody>
      </p:sp>
      <p:sp>
        <p:nvSpPr>
          <p:cNvPr id="4" name="Rectangle 3"/>
          <p:cNvSpPr/>
          <p:nvPr/>
        </p:nvSpPr>
        <p:spPr>
          <a:xfrm>
            <a:off x="3491880" y="2708920"/>
            <a:ext cx="1980000" cy="2520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Job 1:</a:t>
            </a:r>
          </a:p>
          <a:p>
            <a:pPr algn="ctr"/>
            <a:r>
              <a:rPr lang="en-IE" dirty="0" smtClean="0">
                <a:solidFill>
                  <a:schemeClr val="tx1"/>
                </a:solidFill>
              </a:rPr>
              <a:t>350 bytes</a:t>
            </a:r>
            <a:endParaRPr lang="en-IE" dirty="0">
              <a:solidFill>
                <a:schemeClr val="tx1"/>
              </a:solidFill>
            </a:endParaRPr>
          </a:p>
        </p:txBody>
      </p:sp>
      <p:sp>
        <p:nvSpPr>
          <p:cNvPr id="5" name="Rectangle 4"/>
          <p:cNvSpPr/>
          <p:nvPr/>
        </p:nvSpPr>
        <p:spPr>
          <a:xfrm>
            <a:off x="3491880" y="2709000"/>
            <a:ext cx="1980000" cy="720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0</a:t>
            </a:r>
            <a:endParaRPr lang="en-IE" dirty="0">
              <a:solidFill>
                <a:schemeClr val="tx1"/>
              </a:solidFill>
            </a:endParaRPr>
          </a:p>
        </p:txBody>
      </p:sp>
      <p:sp>
        <p:nvSpPr>
          <p:cNvPr id="6" name="Rectangle 5"/>
          <p:cNvSpPr/>
          <p:nvPr/>
        </p:nvSpPr>
        <p:spPr>
          <a:xfrm>
            <a:off x="3491880" y="3429000"/>
            <a:ext cx="1980000" cy="72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1</a:t>
            </a:r>
            <a:endParaRPr lang="en-IE" dirty="0">
              <a:solidFill>
                <a:schemeClr val="tx1"/>
              </a:solidFill>
            </a:endParaRPr>
          </a:p>
        </p:txBody>
      </p:sp>
      <p:sp>
        <p:nvSpPr>
          <p:cNvPr id="7" name="Rectangle 6"/>
          <p:cNvSpPr/>
          <p:nvPr/>
        </p:nvSpPr>
        <p:spPr>
          <a:xfrm>
            <a:off x="3491880" y="4149080"/>
            <a:ext cx="1980000" cy="72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2</a:t>
            </a:r>
            <a:endParaRPr lang="en-IE" dirty="0">
              <a:solidFill>
                <a:schemeClr val="tx1"/>
              </a:solidFill>
            </a:endParaRPr>
          </a:p>
        </p:txBody>
      </p:sp>
      <p:sp>
        <p:nvSpPr>
          <p:cNvPr id="8" name="Rectangle 7"/>
          <p:cNvSpPr/>
          <p:nvPr/>
        </p:nvSpPr>
        <p:spPr>
          <a:xfrm>
            <a:off x="3491880" y="4869160"/>
            <a:ext cx="1980000" cy="72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3</a:t>
            </a:r>
            <a:endParaRPr lang="en-IE" dirty="0">
              <a:solidFill>
                <a:schemeClr val="tx1"/>
              </a:solidFill>
            </a:endParaRPr>
          </a:p>
        </p:txBody>
      </p:sp>
      <p:cxnSp>
        <p:nvCxnSpPr>
          <p:cNvPr id="10" name="Straight Connector 9"/>
          <p:cNvCxnSpPr>
            <a:stCxn id="8" idx="1"/>
          </p:cNvCxnSpPr>
          <p:nvPr/>
        </p:nvCxnSpPr>
        <p:spPr>
          <a:xfrm flipV="1">
            <a:off x="3491880" y="5228920"/>
            <a:ext cx="1980000" cy="24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732240" y="2132856"/>
            <a:ext cx="2088232" cy="424847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800" dirty="0" smtClean="0">
                <a:solidFill>
                  <a:schemeClr val="tx1"/>
                </a:solidFill>
              </a:rPr>
              <a:t>Main</a:t>
            </a:r>
          </a:p>
          <a:p>
            <a:pPr algn="ctr"/>
            <a:r>
              <a:rPr lang="en-IE" sz="2800" dirty="0" smtClean="0">
                <a:solidFill>
                  <a:schemeClr val="tx1"/>
                </a:solidFill>
              </a:rPr>
              <a:t>Memory</a:t>
            </a:r>
            <a:endParaRPr lang="en-IE" sz="2800" dirty="0">
              <a:solidFill>
                <a:schemeClr val="tx1"/>
              </a:solidFill>
            </a:endParaRPr>
          </a:p>
        </p:txBody>
      </p:sp>
    </p:spTree>
    <p:extLst>
      <p:ext uri="{BB962C8B-B14F-4D97-AF65-F5344CB8AC3E}">
        <p14:creationId xmlns:p14="http://schemas.microsoft.com/office/powerpoint/2010/main" val="23364660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Consider a program that 350 bytes, and the page size is 100 bytes.</a:t>
            </a:r>
          </a:p>
        </p:txBody>
      </p:sp>
      <p:sp>
        <p:nvSpPr>
          <p:cNvPr id="3" name="Title 2"/>
          <p:cNvSpPr>
            <a:spLocks noGrp="1"/>
          </p:cNvSpPr>
          <p:nvPr>
            <p:ph type="title"/>
          </p:nvPr>
        </p:nvSpPr>
        <p:spPr/>
        <p:txBody>
          <a:bodyPr/>
          <a:lstStyle/>
          <a:p>
            <a:r>
              <a:rPr lang="en-IE" dirty="0" smtClean="0"/>
              <a:t>Virtual Memory</a:t>
            </a:r>
            <a:endParaRPr lang="en-IE" dirty="0"/>
          </a:p>
        </p:txBody>
      </p:sp>
      <p:sp>
        <p:nvSpPr>
          <p:cNvPr id="4" name="Rectangle 3"/>
          <p:cNvSpPr/>
          <p:nvPr/>
        </p:nvSpPr>
        <p:spPr>
          <a:xfrm>
            <a:off x="3491880" y="2708920"/>
            <a:ext cx="1980000" cy="2520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Job 1:</a:t>
            </a:r>
          </a:p>
          <a:p>
            <a:pPr algn="ctr"/>
            <a:r>
              <a:rPr lang="en-IE" dirty="0" smtClean="0">
                <a:solidFill>
                  <a:schemeClr val="tx1"/>
                </a:solidFill>
              </a:rPr>
              <a:t>350 bytes</a:t>
            </a:r>
            <a:endParaRPr lang="en-IE" dirty="0">
              <a:solidFill>
                <a:schemeClr val="tx1"/>
              </a:solidFill>
            </a:endParaRPr>
          </a:p>
        </p:txBody>
      </p:sp>
      <p:sp>
        <p:nvSpPr>
          <p:cNvPr id="5" name="Rectangle 4"/>
          <p:cNvSpPr/>
          <p:nvPr/>
        </p:nvSpPr>
        <p:spPr>
          <a:xfrm>
            <a:off x="3491880" y="2709000"/>
            <a:ext cx="1980000" cy="720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0</a:t>
            </a:r>
            <a:endParaRPr lang="en-IE" dirty="0">
              <a:solidFill>
                <a:schemeClr val="tx1"/>
              </a:solidFill>
            </a:endParaRPr>
          </a:p>
        </p:txBody>
      </p:sp>
      <p:sp>
        <p:nvSpPr>
          <p:cNvPr id="6" name="Rectangle 5"/>
          <p:cNvSpPr/>
          <p:nvPr/>
        </p:nvSpPr>
        <p:spPr>
          <a:xfrm>
            <a:off x="3491880" y="3429000"/>
            <a:ext cx="1980000" cy="72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1</a:t>
            </a:r>
            <a:endParaRPr lang="en-IE" dirty="0">
              <a:solidFill>
                <a:schemeClr val="tx1"/>
              </a:solidFill>
            </a:endParaRPr>
          </a:p>
        </p:txBody>
      </p:sp>
      <p:sp>
        <p:nvSpPr>
          <p:cNvPr id="7" name="Rectangle 6"/>
          <p:cNvSpPr/>
          <p:nvPr/>
        </p:nvSpPr>
        <p:spPr>
          <a:xfrm>
            <a:off x="3491880" y="4149080"/>
            <a:ext cx="1980000" cy="72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2</a:t>
            </a:r>
            <a:endParaRPr lang="en-IE" dirty="0">
              <a:solidFill>
                <a:schemeClr val="tx1"/>
              </a:solidFill>
            </a:endParaRPr>
          </a:p>
        </p:txBody>
      </p:sp>
      <p:sp>
        <p:nvSpPr>
          <p:cNvPr id="8" name="Rectangle 7"/>
          <p:cNvSpPr/>
          <p:nvPr/>
        </p:nvSpPr>
        <p:spPr>
          <a:xfrm>
            <a:off x="3491880" y="4869160"/>
            <a:ext cx="1980000" cy="72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3</a:t>
            </a:r>
            <a:endParaRPr lang="en-IE" dirty="0">
              <a:solidFill>
                <a:schemeClr val="tx1"/>
              </a:solidFill>
            </a:endParaRPr>
          </a:p>
        </p:txBody>
      </p:sp>
      <p:cxnSp>
        <p:nvCxnSpPr>
          <p:cNvPr id="10" name="Straight Connector 9"/>
          <p:cNvCxnSpPr>
            <a:stCxn id="8" idx="1"/>
          </p:cNvCxnSpPr>
          <p:nvPr/>
        </p:nvCxnSpPr>
        <p:spPr>
          <a:xfrm flipV="1">
            <a:off x="3491880" y="5228920"/>
            <a:ext cx="1980000" cy="24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732240" y="2132856"/>
            <a:ext cx="2088232" cy="424847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800" dirty="0" smtClean="0">
                <a:solidFill>
                  <a:schemeClr val="tx1"/>
                </a:solidFill>
              </a:rPr>
              <a:t>Main</a:t>
            </a:r>
          </a:p>
          <a:p>
            <a:pPr algn="ctr"/>
            <a:r>
              <a:rPr lang="en-IE" sz="2800" dirty="0" smtClean="0">
                <a:solidFill>
                  <a:schemeClr val="tx1"/>
                </a:solidFill>
              </a:rPr>
              <a:t>Memory</a:t>
            </a:r>
            <a:endParaRPr lang="en-IE" sz="2800" dirty="0">
              <a:solidFill>
                <a:schemeClr val="tx1"/>
              </a:solidFill>
            </a:endParaRPr>
          </a:p>
        </p:txBody>
      </p:sp>
      <p:sp>
        <p:nvSpPr>
          <p:cNvPr id="11" name="Rectangle 10"/>
          <p:cNvSpPr/>
          <p:nvPr/>
        </p:nvSpPr>
        <p:spPr>
          <a:xfrm>
            <a:off x="6732240" y="2132856"/>
            <a:ext cx="2088232" cy="1008112"/>
          </a:xfrm>
          <a:prstGeom prst="rect">
            <a:avLst/>
          </a:prstGeom>
          <a:solidFill>
            <a:schemeClr val="bg1">
              <a:lumMod val="6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dirty="0" smtClean="0">
                <a:solidFill>
                  <a:schemeClr val="tx1"/>
                </a:solidFill>
              </a:rPr>
              <a:t>Operating</a:t>
            </a:r>
          </a:p>
          <a:p>
            <a:pPr algn="ctr"/>
            <a:r>
              <a:rPr lang="en-IE" sz="2400" dirty="0" smtClean="0">
                <a:solidFill>
                  <a:schemeClr val="tx1"/>
                </a:solidFill>
              </a:rPr>
              <a:t>System</a:t>
            </a:r>
            <a:endParaRPr lang="en-IE" sz="2400" dirty="0">
              <a:solidFill>
                <a:schemeClr val="tx1"/>
              </a:solidFill>
            </a:endParaRPr>
          </a:p>
        </p:txBody>
      </p:sp>
    </p:spTree>
    <p:extLst>
      <p:ext uri="{BB962C8B-B14F-4D97-AF65-F5344CB8AC3E}">
        <p14:creationId xmlns:p14="http://schemas.microsoft.com/office/powerpoint/2010/main" val="39707269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Consider a program that 350 bytes, and the page size is 100 bytes.</a:t>
            </a:r>
          </a:p>
        </p:txBody>
      </p:sp>
      <p:sp>
        <p:nvSpPr>
          <p:cNvPr id="3" name="Title 2"/>
          <p:cNvSpPr>
            <a:spLocks noGrp="1"/>
          </p:cNvSpPr>
          <p:nvPr>
            <p:ph type="title"/>
          </p:nvPr>
        </p:nvSpPr>
        <p:spPr/>
        <p:txBody>
          <a:bodyPr/>
          <a:lstStyle/>
          <a:p>
            <a:r>
              <a:rPr lang="en-IE" dirty="0" smtClean="0"/>
              <a:t>Virtual Memory</a:t>
            </a:r>
            <a:endParaRPr lang="en-IE" dirty="0"/>
          </a:p>
        </p:txBody>
      </p:sp>
      <p:sp>
        <p:nvSpPr>
          <p:cNvPr id="4" name="Rectangle 3"/>
          <p:cNvSpPr/>
          <p:nvPr/>
        </p:nvSpPr>
        <p:spPr>
          <a:xfrm>
            <a:off x="3491880" y="2708920"/>
            <a:ext cx="1980000" cy="2520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Job 1:</a:t>
            </a:r>
          </a:p>
          <a:p>
            <a:pPr algn="ctr"/>
            <a:r>
              <a:rPr lang="en-IE" dirty="0" smtClean="0">
                <a:solidFill>
                  <a:schemeClr val="tx1"/>
                </a:solidFill>
              </a:rPr>
              <a:t>350 bytes</a:t>
            </a:r>
            <a:endParaRPr lang="en-IE" dirty="0">
              <a:solidFill>
                <a:schemeClr val="tx1"/>
              </a:solidFill>
            </a:endParaRPr>
          </a:p>
        </p:txBody>
      </p:sp>
      <p:sp>
        <p:nvSpPr>
          <p:cNvPr id="5" name="Rectangle 4"/>
          <p:cNvSpPr/>
          <p:nvPr/>
        </p:nvSpPr>
        <p:spPr>
          <a:xfrm>
            <a:off x="3491880" y="2709000"/>
            <a:ext cx="1980000" cy="720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0</a:t>
            </a:r>
            <a:endParaRPr lang="en-IE" dirty="0">
              <a:solidFill>
                <a:schemeClr val="tx1"/>
              </a:solidFill>
            </a:endParaRPr>
          </a:p>
        </p:txBody>
      </p:sp>
      <p:sp>
        <p:nvSpPr>
          <p:cNvPr id="6" name="Rectangle 5"/>
          <p:cNvSpPr/>
          <p:nvPr/>
        </p:nvSpPr>
        <p:spPr>
          <a:xfrm>
            <a:off x="3491880" y="3429000"/>
            <a:ext cx="1980000" cy="72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1</a:t>
            </a:r>
            <a:endParaRPr lang="en-IE" dirty="0">
              <a:solidFill>
                <a:schemeClr val="tx1"/>
              </a:solidFill>
            </a:endParaRPr>
          </a:p>
        </p:txBody>
      </p:sp>
      <p:sp>
        <p:nvSpPr>
          <p:cNvPr id="7" name="Rectangle 6"/>
          <p:cNvSpPr/>
          <p:nvPr/>
        </p:nvSpPr>
        <p:spPr>
          <a:xfrm>
            <a:off x="3491880" y="4149080"/>
            <a:ext cx="1980000" cy="72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2</a:t>
            </a:r>
            <a:endParaRPr lang="en-IE" dirty="0">
              <a:solidFill>
                <a:schemeClr val="tx1"/>
              </a:solidFill>
            </a:endParaRPr>
          </a:p>
        </p:txBody>
      </p:sp>
      <p:sp>
        <p:nvSpPr>
          <p:cNvPr id="8" name="Rectangle 7"/>
          <p:cNvSpPr/>
          <p:nvPr/>
        </p:nvSpPr>
        <p:spPr>
          <a:xfrm>
            <a:off x="3491880" y="4869160"/>
            <a:ext cx="1980000" cy="72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3</a:t>
            </a:r>
            <a:endParaRPr lang="en-IE" dirty="0">
              <a:solidFill>
                <a:schemeClr val="tx1"/>
              </a:solidFill>
            </a:endParaRPr>
          </a:p>
        </p:txBody>
      </p:sp>
      <p:cxnSp>
        <p:nvCxnSpPr>
          <p:cNvPr id="10" name="Straight Connector 9"/>
          <p:cNvCxnSpPr>
            <a:stCxn id="8" idx="1"/>
          </p:cNvCxnSpPr>
          <p:nvPr/>
        </p:nvCxnSpPr>
        <p:spPr>
          <a:xfrm flipV="1">
            <a:off x="3491880" y="5228920"/>
            <a:ext cx="1980000" cy="24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732240" y="2132856"/>
            <a:ext cx="2088232" cy="424847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800" dirty="0" smtClean="0">
                <a:solidFill>
                  <a:schemeClr val="tx1"/>
                </a:solidFill>
              </a:rPr>
              <a:t>Main</a:t>
            </a:r>
          </a:p>
          <a:p>
            <a:pPr algn="ctr"/>
            <a:r>
              <a:rPr lang="en-IE" sz="2800" dirty="0" smtClean="0">
                <a:solidFill>
                  <a:schemeClr val="tx1"/>
                </a:solidFill>
              </a:rPr>
              <a:t>Memory</a:t>
            </a:r>
            <a:endParaRPr lang="en-IE" sz="2800" dirty="0">
              <a:solidFill>
                <a:schemeClr val="tx1"/>
              </a:solidFill>
            </a:endParaRPr>
          </a:p>
        </p:txBody>
      </p:sp>
      <p:sp>
        <p:nvSpPr>
          <p:cNvPr id="11" name="Rectangle 10"/>
          <p:cNvSpPr/>
          <p:nvPr/>
        </p:nvSpPr>
        <p:spPr>
          <a:xfrm>
            <a:off x="6732240" y="2132856"/>
            <a:ext cx="2088232" cy="1008112"/>
          </a:xfrm>
          <a:prstGeom prst="rect">
            <a:avLst/>
          </a:prstGeom>
          <a:solidFill>
            <a:schemeClr val="bg1">
              <a:lumMod val="6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dirty="0" smtClean="0">
                <a:solidFill>
                  <a:schemeClr val="tx1"/>
                </a:solidFill>
              </a:rPr>
              <a:t>Operating</a:t>
            </a:r>
          </a:p>
          <a:p>
            <a:pPr algn="ctr"/>
            <a:r>
              <a:rPr lang="en-IE" sz="2400" dirty="0" smtClean="0">
                <a:solidFill>
                  <a:schemeClr val="tx1"/>
                </a:solidFill>
              </a:rPr>
              <a:t>System</a:t>
            </a:r>
            <a:endParaRPr lang="en-IE" sz="2400" dirty="0">
              <a:solidFill>
                <a:schemeClr val="tx1"/>
              </a:solidFill>
            </a:endParaRPr>
          </a:p>
        </p:txBody>
      </p:sp>
      <p:sp>
        <p:nvSpPr>
          <p:cNvPr id="12" name="Rectangle 11"/>
          <p:cNvSpPr/>
          <p:nvPr/>
        </p:nvSpPr>
        <p:spPr>
          <a:xfrm>
            <a:off x="6732240" y="3140968"/>
            <a:ext cx="2088232" cy="36004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2400" dirty="0">
              <a:solidFill>
                <a:schemeClr val="tx1"/>
              </a:solidFill>
            </a:endParaRPr>
          </a:p>
        </p:txBody>
      </p:sp>
      <p:sp>
        <p:nvSpPr>
          <p:cNvPr id="13" name="Rectangle 12"/>
          <p:cNvSpPr/>
          <p:nvPr/>
        </p:nvSpPr>
        <p:spPr>
          <a:xfrm>
            <a:off x="6732240" y="3501008"/>
            <a:ext cx="2088232" cy="36004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2400" dirty="0">
              <a:solidFill>
                <a:schemeClr val="tx1"/>
              </a:solidFill>
            </a:endParaRPr>
          </a:p>
        </p:txBody>
      </p:sp>
      <p:sp>
        <p:nvSpPr>
          <p:cNvPr id="14" name="Rectangle 13"/>
          <p:cNvSpPr/>
          <p:nvPr/>
        </p:nvSpPr>
        <p:spPr>
          <a:xfrm>
            <a:off x="6732240" y="3861048"/>
            <a:ext cx="2088232" cy="36004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dirty="0" smtClean="0">
                <a:solidFill>
                  <a:schemeClr val="tx1"/>
                </a:solidFill>
              </a:rPr>
              <a:t>Page 2</a:t>
            </a:r>
            <a:endParaRPr lang="en-IE" sz="2400" dirty="0">
              <a:solidFill>
                <a:schemeClr val="tx1"/>
              </a:solidFill>
            </a:endParaRPr>
          </a:p>
        </p:txBody>
      </p:sp>
      <p:sp>
        <p:nvSpPr>
          <p:cNvPr id="15" name="Rectangle 14"/>
          <p:cNvSpPr/>
          <p:nvPr/>
        </p:nvSpPr>
        <p:spPr>
          <a:xfrm>
            <a:off x="6732240" y="4221088"/>
            <a:ext cx="2088232" cy="36004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2400" dirty="0">
              <a:solidFill>
                <a:schemeClr val="tx1"/>
              </a:solidFill>
            </a:endParaRPr>
          </a:p>
        </p:txBody>
      </p:sp>
      <p:sp>
        <p:nvSpPr>
          <p:cNvPr id="16" name="Rectangle 15"/>
          <p:cNvSpPr/>
          <p:nvPr/>
        </p:nvSpPr>
        <p:spPr>
          <a:xfrm>
            <a:off x="6732240" y="4581128"/>
            <a:ext cx="2088232" cy="36004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2400" dirty="0">
              <a:solidFill>
                <a:schemeClr val="tx1"/>
              </a:solidFill>
            </a:endParaRPr>
          </a:p>
        </p:txBody>
      </p:sp>
      <p:sp>
        <p:nvSpPr>
          <p:cNvPr id="17" name="Rectangle 16"/>
          <p:cNvSpPr/>
          <p:nvPr/>
        </p:nvSpPr>
        <p:spPr>
          <a:xfrm>
            <a:off x="6732240" y="4941168"/>
            <a:ext cx="2088232" cy="36004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dirty="0" smtClean="0">
                <a:solidFill>
                  <a:schemeClr val="tx1"/>
                </a:solidFill>
              </a:rPr>
              <a:t>Page 0</a:t>
            </a:r>
            <a:endParaRPr lang="en-IE" sz="2400" dirty="0">
              <a:solidFill>
                <a:schemeClr val="tx1"/>
              </a:solidFill>
            </a:endParaRPr>
          </a:p>
        </p:txBody>
      </p:sp>
      <p:sp>
        <p:nvSpPr>
          <p:cNvPr id="18" name="Rectangle 17"/>
          <p:cNvSpPr/>
          <p:nvPr/>
        </p:nvSpPr>
        <p:spPr>
          <a:xfrm>
            <a:off x="6732240" y="5301208"/>
            <a:ext cx="2088232" cy="36004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2400" dirty="0">
              <a:solidFill>
                <a:schemeClr val="tx1"/>
              </a:solidFill>
            </a:endParaRPr>
          </a:p>
        </p:txBody>
      </p:sp>
      <p:sp>
        <p:nvSpPr>
          <p:cNvPr id="19" name="Rectangle 18"/>
          <p:cNvSpPr/>
          <p:nvPr/>
        </p:nvSpPr>
        <p:spPr>
          <a:xfrm>
            <a:off x="6732240" y="5661248"/>
            <a:ext cx="2088232" cy="36004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dirty="0" smtClean="0">
                <a:solidFill>
                  <a:schemeClr val="tx1"/>
                </a:solidFill>
              </a:rPr>
              <a:t>Page 1</a:t>
            </a:r>
            <a:endParaRPr lang="en-IE" sz="2400" dirty="0">
              <a:solidFill>
                <a:schemeClr val="tx1"/>
              </a:solidFill>
            </a:endParaRPr>
          </a:p>
        </p:txBody>
      </p:sp>
      <p:sp>
        <p:nvSpPr>
          <p:cNvPr id="20" name="Rectangle 19"/>
          <p:cNvSpPr/>
          <p:nvPr/>
        </p:nvSpPr>
        <p:spPr>
          <a:xfrm>
            <a:off x="6732240" y="6021288"/>
            <a:ext cx="2088232" cy="36004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dirty="0" smtClean="0">
                <a:solidFill>
                  <a:schemeClr val="tx1"/>
                </a:solidFill>
              </a:rPr>
              <a:t>Page 3</a:t>
            </a:r>
            <a:endParaRPr lang="en-IE" sz="2400" dirty="0">
              <a:solidFill>
                <a:schemeClr val="tx1"/>
              </a:solidFill>
            </a:endParaRPr>
          </a:p>
        </p:txBody>
      </p:sp>
      <p:cxnSp>
        <p:nvCxnSpPr>
          <p:cNvPr id="26" name="Straight Arrow Connector 25"/>
          <p:cNvCxnSpPr>
            <a:endCxn id="17" idx="1"/>
          </p:cNvCxnSpPr>
          <p:nvPr/>
        </p:nvCxnSpPr>
        <p:spPr>
          <a:xfrm>
            <a:off x="5471880" y="3140968"/>
            <a:ext cx="1260360" cy="19802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3"/>
            <a:endCxn id="19" idx="1"/>
          </p:cNvCxnSpPr>
          <p:nvPr/>
        </p:nvCxnSpPr>
        <p:spPr>
          <a:xfrm>
            <a:off x="5471880" y="3789000"/>
            <a:ext cx="1260360" cy="20522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7" idx="3"/>
            <a:endCxn id="14" idx="1"/>
          </p:cNvCxnSpPr>
          <p:nvPr/>
        </p:nvCxnSpPr>
        <p:spPr>
          <a:xfrm flipV="1">
            <a:off x="5471880" y="4041068"/>
            <a:ext cx="1260360" cy="4680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8" idx="3"/>
            <a:endCxn id="20" idx="1"/>
          </p:cNvCxnSpPr>
          <p:nvPr/>
        </p:nvCxnSpPr>
        <p:spPr>
          <a:xfrm>
            <a:off x="5471880" y="5229160"/>
            <a:ext cx="1260360" cy="9721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62821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Consider a program that 350 bytes, and the page size is 100 bytes.</a:t>
            </a:r>
          </a:p>
        </p:txBody>
      </p:sp>
      <p:sp>
        <p:nvSpPr>
          <p:cNvPr id="3" name="Title 2"/>
          <p:cNvSpPr>
            <a:spLocks noGrp="1"/>
          </p:cNvSpPr>
          <p:nvPr>
            <p:ph type="title"/>
          </p:nvPr>
        </p:nvSpPr>
        <p:spPr/>
        <p:txBody>
          <a:bodyPr/>
          <a:lstStyle/>
          <a:p>
            <a:r>
              <a:rPr lang="en-IE" dirty="0" smtClean="0"/>
              <a:t>Virtual Memory</a:t>
            </a:r>
            <a:endParaRPr lang="en-IE" dirty="0"/>
          </a:p>
        </p:txBody>
      </p:sp>
      <p:sp>
        <p:nvSpPr>
          <p:cNvPr id="4" name="Rectangle 3"/>
          <p:cNvSpPr/>
          <p:nvPr/>
        </p:nvSpPr>
        <p:spPr>
          <a:xfrm>
            <a:off x="3491880" y="2708920"/>
            <a:ext cx="1980000" cy="2520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Job 1:</a:t>
            </a:r>
          </a:p>
          <a:p>
            <a:pPr algn="ctr"/>
            <a:r>
              <a:rPr lang="en-IE" dirty="0" smtClean="0">
                <a:solidFill>
                  <a:schemeClr val="tx1"/>
                </a:solidFill>
              </a:rPr>
              <a:t>350 bytes</a:t>
            </a:r>
            <a:endParaRPr lang="en-IE" dirty="0">
              <a:solidFill>
                <a:schemeClr val="tx1"/>
              </a:solidFill>
            </a:endParaRPr>
          </a:p>
        </p:txBody>
      </p:sp>
      <p:sp>
        <p:nvSpPr>
          <p:cNvPr id="5" name="Rectangle 4"/>
          <p:cNvSpPr/>
          <p:nvPr/>
        </p:nvSpPr>
        <p:spPr>
          <a:xfrm>
            <a:off x="3491880" y="2709000"/>
            <a:ext cx="1980000" cy="720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0</a:t>
            </a:r>
            <a:endParaRPr lang="en-IE" dirty="0">
              <a:solidFill>
                <a:schemeClr val="tx1"/>
              </a:solidFill>
            </a:endParaRPr>
          </a:p>
        </p:txBody>
      </p:sp>
      <p:sp>
        <p:nvSpPr>
          <p:cNvPr id="6" name="Rectangle 5"/>
          <p:cNvSpPr/>
          <p:nvPr/>
        </p:nvSpPr>
        <p:spPr>
          <a:xfrm>
            <a:off x="3491880" y="3429000"/>
            <a:ext cx="1980000" cy="72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1</a:t>
            </a:r>
            <a:endParaRPr lang="en-IE" dirty="0">
              <a:solidFill>
                <a:schemeClr val="tx1"/>
              </a:solidFill>
            </a:endParaRPr>
          </a:p>
        </p:txBody>
      </p:sp>
      <p:sp>
        <p:nvSpPr>
          <p:cNvPr id="7" name="Rectangle 6"/>
          <p:cNvSpPr/>
          <p:nvPr/>
        </p:nvSpPr>
        <p:spPr>
          <a:xfrm>
            <a:off x="3491880" y="4149080"/>
            <a:ext cx="1980000" cy="72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2</a:t>
            </a:r>
            <a:endParaRPr lang="en-IE" dirty="0">
              <a:solidFill>
                <a:schemeClr val="tx1"/>
              </a:solidFill>
            </a:endParaRPr>
          </a:p>
        </p:txBody>
      </p:sp>
      <p:sp>
        <p:nvSpPr>
          <p:cNvPr id="8" name="Rectangle 7"/>
          <p:cNvSpPr/>
          <p:nvPr/>
        </p:nvSpPr>
        <p:spPr>
          <a:xfrm>
            <a:off x="3491880" y="4869160"/>
            <a:ext cx="1980000" cy="72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Page 3</a:t>
            </a:r>
            <a:endParaRPr lang="en-IE" dirty="0">
              <a:solidFill>
                <a:schemeClr val="tx1"/>
              </a:solidFill>
            </a:endParaRPr>
          </a:p>
        </p:txBody>
      </p:sp>
      <p:cxnSp>
        <p:nvCxnSpPr>
          <p:cNvPr id="10" name="Straight Connector 9"/>
          <p:cNvCxnSpPr>
            <a:stCxn id="8" idx="1"/>
          </p:cNvCxnSpPr>
          <p:nvPr/>
        </p:nvCxnSpPr>
        <p:spPr>
          <a:xfrm flipV="1">
            <a:off x="3491880" y="5228920"/>
            <a:ext cx="1980000" cy="24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732240" y="2132856"/>
            <a:ext cx="2088232" cy="424847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800" dirty="0" smtClean="0">
                <a:solidFill>
                  <a:schemeClr val="tx1"/>
                </a:solidFill>
              </a:rPr>
              <a:t>Main</a:t>
            </a:r>
          </a:p>
          <a:p>
            <a:pPr algn="ctr"/>
            <a:r>
              <a:rPr lang="en-IE" sz="2800" dirty="0" smtClean="0">
                <a:solidFill>
                  <a:schemeClr val="tx1"/>
                </a:solidFill>
              </a:rPr>
              <a:t>Memory</a:t>
            </a:r>
            <a:endParaRPr lang="en-IE" sz="2800" dirty="0">
              <a:solidFill>
                <a:schemeClr val="tx1"/>
              </a:solidFill>
            </a:endParaRPr>
          </a:p>
        </p:txBody>
      </p:sp>
      <p:sp>
        <p:nvSpPr>
          <p:cNvPr id="11" name="Rectangle 10"/>
          <p:cNvSpPr/>
          <p:nvPr/>
        </p:nvSpPr>
        <p:spPr>
          <a:xfrm>
            <a:off x="6732240" y="2132856"/>
            <a:ext cx="2088232" cy="1008112"/>
          </a:xfrm>
          <a:prstGeom prst="rect">
            <a:avLst/>
          </a:prstGeom>
          <a:solidFill>
            <a:schemeClr val="bg1">
              <a:lumMod val="6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dirty="0" smtClean="0">
                <a:solidFill>
                  <a:schemeClr val="tx1"/>
                </a:solidFill>
              </a:rPr>
              <a:t>Operating</a:t>
            </a:r>
          </a:p>
          <a:p>
            <a:pPr algn="ctr"/>
            <a:r>
              <a:rPr lang="en-IE" sz="2400" dirty="0" smtClean="0">
                <a:solidFill>
                  <a:schemeClr val="tx1"/>
                </a:solidFill>
              </a:rPr>
              <a:t>System</a:t>
            </a:r>
            <a:endParaRPr lang="en-IE" sz="2400" dirty="0">
              <a:solidFill>
                <a:schemeClr val="tx1"/>
              </a:solidFill>
            </a:endParaRPr>
          </a:p>
        </p:txBody>
      </p:sp>
      <p:sp>
        <p:nvSpPr>
          <p:cNvPr id="12" name="Rectangle 11"/>
          <p:cNvSpPr/>
          <p:nvPr/>
        </p:nvSpPr>
        <p:spPr>
          <a:xfrm>
            <a:off x="6732240" y="3140968"/>
            <a:ext cx="2088232" cy="36004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2400" dirty="0">
              <a:solidFill>
                <a:schemeClr val="tx1"/>
              </a:solidFill>
            </a:endParaRPr>
          </a:p>
        </p:txBody>
      </p:sp>
      <p:sp>
        <p:nvSpPr>
          <p:cNvPr id="13" name="Rectangle 12"/>
          <p:cNvSpPr/>
          <p:nvPr/>
        </p:nvSpPr>
        <p:spPr>
          <a:xfrm>
            <a:off x="6732240" y="3501008"/>
            <a:ext cx="2088232" cy="36004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2400" dirty="0">
              <a:solidFill>
                <a:schemeClr val="tx1"/>
              </a:solidFill>
            </a:endParaRPr>
          </a:p>
        </p:txBody>
      </p:sp>
      <p:sp>
        <p:nvSpPr>
          <p:cNvPr id="14" name="Rectangle 13"/>
          <p:cNvSpPr/>
          <p:nvPr/>
        </p:nvSpPr>
        <p:spPr>
          <a:xfrm>
            <a:off x="6732240" y="3861048"/>
            <a:ext cx="2088232" cy="36004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dirty="0" smtClean="0">
                <a:solidFill>
                  <a:schemeClr val="tx1"/>
                </a:solidFill>
              </a:rPr>
              <a:t>Page 2</a:t>
            </a:r>
            <a:endParaRPr lang="en-IE" sz="2400" dirty="0">
              <a:solidFill>
                <a:schemeClr val="tx1"/>
              </a:solidFill>
            </a:endParaRPr>
          </a:p>
        </p:txBody>
      </p:sp>
      <p:sp>
        <p:nvSpPr>
          <p:cNvPr id="15" name="Rectangle 14"/>
          <p:cNvSpPr/>
          <p:nvPr/>
        </p:nvSpPr>
        <p:spPr>
          <a:xfrm>
            <a:off x="6732240" y="4221088"/>
            <a:ext cx="2088232" cy="36004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2400" dirty="0">
              <a:solidFill>
                <a:schemeClr val="tx1"/>
              </a:solidFill>
            </a:endParaRPr>
          </a:p>
        </p:txBody>
      </p:sp>
      <p:sp>
        <p:nvSpPr>
          <p:cNvPr id="16" name="Rectangle 15"/>
          <p:cNvSpPr/>
          <p:nvPr/>
        </p:nvSpPr>
        <p:spPr>
          <a:xfrm>
            <a:off x="6732240" y="4581128"/>
            <a:ext cx="2088232" cy="36004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2400" dirty="0">
              <a:solidFill>
                <a:schemeClr val="tx1"/>
              </a:solidFill>
            </a:endParaRPr>
          </a:p>
        </p:txBody>
      </p:sp>
      <p:sp>
        <p:nvSpPr>
          <p:cNvPr id="17" name="Rectangle 16"/>
          <p:cNvSpPr/>
          <p:nvPr/>
        </p:nvSpPr>
        <p:spPr>
          <a:xfrm>
            <a:off x="6732240" y="4941168"/>
            <a:ext cx="2088232" cy="36004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dirty="0" smtClean="0">
                <a:solidFill>
                  <a:schemeClr val="tx1"/>
                </a:solidFill>
              </a:rPr>
              <a:t>Page 0</a:t>
            </a:r>
            <a:endParaRPr lang="en-IE" sz="2400" dirty="0">
              <a:solidFill>
                <a:schemeClr val="tx1"/>
              </a:solidFill>
            </a:endParaRPr>
          </a:p>
        </p:txBody>
      </p:sp>
      <p:sp>
        <p:nvSpPr>
          <p:cNvPr id="18" name="Rectangle 17"/>
          <p:cNvSpPr/>
          <p:nvPr/>
        </p:nvSpPr>
        <p:spPr>
          <a:xfrm>
            <a:off x="6732240" y="5301208"/>
            <a:ext cx="2088232" cy="36004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2400" dirty="0">
              <a:solidFill>
                <a:schemeClr val="tx1"/>
              </a:solidFill>
            </a:endParaRPr>
          </a:p>
        </p:txBody>
      </p:sp>
      <p:sp>
        <p:nvSpPr>
          <p:cNvPr id="19" name="Rectangle 18"/>
          <p:cNvSpPr/>
          <p:nvPr/>
        </p:nvSpPr>
        <p:spPr>
          <a:xfrm>
            <a:off x="6732240" y="5661248"/>
            <a:ext cx="2088232" cy="36004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dirty="0" smtClean="0">
                <a:solidFill>
                  <a:schemeClr val="tx1"/>
                </a:solidFill>
              </a:rPr>
              <a:t>Page 1</a:t>
            </a:r>
            <a:endParaRPr lang="en-IE" sz="2400" dirty="0">
              <a:solidFill>
                <a:schemeClr val="tx1"/>
              </a:solidFill>
            </a:endParaRPr>
          </a:p>
        </p:txBody>
      </p:sp>
      <p:sp>
        <p:nvSpPr>
          <p:cNvPr id="20" name="Rectangle 19"/>
          <p:cNvSpPr/>
          <p:nvPr/>
        </p:nvSpPr>
        <p:spPr>
          <a:xfrm>
            <a:off x="6732240" y="6021288"/>
            <a:ext cx="2088232" cy="36004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dirty="0" smtClean="0">
                <a:solidFill>
                  <a:schemeClr val="tx1"/>
                </a:solidFill>
              </a:rPr>
              <a:t>Page 3</a:t>
            </a:r>
            <a:endParaRPr lang="en-IE" sz="2400" dirty="0">
              <a:solidFill>
                <a:schemeClr val="tx1"/>
              </a:solidFill>
            </a:endParaRPr>
          </a:p>
        </p:txBody>
      </p:sp>
      <p:cxnSp>
        <p:nvCxnSpPr>
          <p:cNvPr id="26" name="Straight Arrow Connector 25"/>
          <p:cNvCxnSpPr>
            <a:endCxn id="17" idx="1"/>
          </p:cNvCxnSpPr>
          <p:nvPr/>
        </p:nvCxnSpPr>
        <p:spPr>
          <a:xfrm>
            <a:off x="5471880" y="3140968"/>
            <a:ext cx="1260360" cy="19802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3"/>
            <a:endCxn id="19" idx="1"/>
          </p:cNvCxnSpPr>
          <p:nvPr/>
        </p:nvCxnSpPr>
        <p:spPr>
          <a:xfrm>
            <a:off x="5471880" y="3789000"/>
            <a:ext cx="1260360" cy="20522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7" idx="3"/>
            <a:endCxn id="14" idx="1"/>
          </p:cNvCxnSpPr>
          <p:nvPr/>
        </p:nvCxnSpPr>
        <p:spPr>
          <a:xfrm flipV="1">
            <a:off x="5471880" y="4041068"/>
            <a:ext cx="1260360" cy="4680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8" idx="3"/>
            <a:endCxn id="20" idx="1"/>
          </p:cNvCxnSpPr>
          <p:nvPr/>
        </p:nvCxnSpPr>
        <p:spPr>
          <a:xfrm>
            <a:off x="5471880" y="5229160"/>
            <a:ext cx="1260360" cy="9721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39552" y="2924944"/>
            <a:ext cx="2304256" cy="201622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b="1" dirty="0" smtClean="0">
                <a:solidFill>
                  <a:schemeClr val="tx1"/>
                </a:solidFill>
              </a:rPr>
              <a:t>A little bit of internal fragmentation</a:t>
            </a:r>
            <a:endParaRPr lang="en-IE" sz="2000" b="1" dirty="0">
              <a:solidFill>
                <a:schemeClr val="tx1"/>
              </a:solidFill>
            </a:endParaRPr>
          </a:p>
        </p:txBody>
      </p:sp>
    </p:spTree>
    <p:extLst>
      <p:ext uri="{BB962C8B-B14F-4D97-AF65-F5344CB8AC3E}">
        <p14:creationId xmlns:p14="http://schemas.microsoft.com/office/powerpoint/2010/main" val="29419829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A useful extension to the notion of </a:t>
            </a:r>
            <a:r>
              <a:rPr lang="en-IE" b="1" dirty="0" smtClean="0"/>
              <a:t>PAGING</a:t>
            </a:r>
            <a:r>
              <a:rPr lang="en-IE" dirty="0" smtClean="0"/>
              <a:t> is </a:t>
            </a:r>
            <a:r>
              <a:rPr lang="en-IE" b="1" dirty="0" smtClean="0"/>
              <a:t>DEMAND PAGING</a:t>
            </a:r>
            <a:r>
              <a:rPr lang="en-IE" dirty="0" smtClean="0"/>
              <a:t>.</a:t>
            </a:r>
          </a:p>
          <a:p>
            <a:r>
              <a:rPr lang="en-IE" dirty="0" smtClean="0"/>
              <a:t>Demand Paging introduces the notion that you don’t have to load the whole program into memory, just part of it.</a:t>
            </a:r>
          </a:p>
          <a:p>
            <a:r>
              <a:rPr lang="en-IE" dirty="0" smtClean="0"/>
              <a:t>Because not all of the program needs to be in memory at the same time.</a:t>
            </a:r>
            <a:endParaRPr lang="en-IE" dirty="0" smtClean="0"/>
          </a:p>
          <a:p>
            <a:endParaRPr lang="en-IE" dirty="0" smtClean="0"/>
          </a:p>
        </p:txBody>
      </p:sp>
      <p:sp>
        <p:nvSpPr>
          <p:cNvPr id="3" name="Title 2"/>
          <p:cNvSpPr>
            <a:spLocks noGrp="1"/>
          </p:cNvSpPr>
          <p:nvPr>
            <p:ph type="title"/>
          </p:nvPr>
        </p:nvSpPr>
        <p:spPr/>
        <p:txBody>
          <a:bodyPr/>
          <a:lstStyle/>
          <a:p>
            <a:r>
              <a:rPr lang="en-IE" dirty="0" smtClean="0"/>
              <a:t>Demand Paging</a:t>
            </a:r>
            <a:endParaRPr lang="en-IE" dirty="0"/>
          </a:p>
        </p:txBody>
      </p:sp>
    </p:spTree>
    <p:extLst>
      <p:ext uri="{BB962C8B-B14F-4D97-AF65-F5344CB8AC3E}">
        <p14:creationId xmlns:p14="http://schemas.microsoft.com/office/powerpoint/2010/main" val="22774351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This means that lots of programs can be run at the same time, and there is an illusion of a significantly larger amount of memory than with regular paging.</a:t>
            </a:r>
            <a:endParaRPr lang="en-IE" dirty="0" smtClean="0"/>
          </a:p>
          <a:p>
            <a:endParaRPr lang="en-IE" dirty="0" smtClean="0"/>
          </a:p>
        </p:txBody>
      </p:sp>
      <p:sp>
        <p:nvSpPr>
          <p:cNvPr id="3" name="Title 2"/>
          <p:cNvSpPr>
            <a:spLocks noGrp="1"/>
          </p:cNvSpPr>
          <p:nvPr>
            <p:ph type="title"/>
          </p:nvPr>
        </p:nvSpPr>
        <p:spPr/>
        <p:txBody>
          <a:bodyPr/>
          <a:lstStyle/>
          <a:p>
            <a:r>
              <a:rPr lang="en-IE" dirty="0" smtClean="0"/>
              <a:t>Demand Paging</a:t>
            </a:r>
            <a:endParaRPr lang="en-IE" dirty="0"/>
          </a:p>
        </p:txBody>
      </p:sp>
    </p:spTree>
    <p:extLst>
      <p:ext uri="{BB962C8B-B14F-4D97-AF65-F5344CB8AC3E}">
        <p14:creationId xmlns:p14="http://schemas.microsoft.com/office/powerpoint/2010/main" val="31428750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To make this work, pages have to be moved very quickly from Secondary Storage to Main Memory and back again (this is called “swapping”). </a:t>
            </a:r>
            <a:endParaRPr lang="en-IE" dirty="0" smtClean="0"/>
          </a:p>
          <a:p>
            <a:endParaRPr lang="en-IE" dirty="0" smtClean="0"/>
          </a:p>
        </p:txBody>
      </p:sp>
      <p:sp>
        <p:nvSpPr>
          <p:cNvPr id="3" name="Title 2"/>
          <p:cNvSpPr>
            <a:spLocks noGrp="1"/>
          </p:cNvSpPr>
          <p:nvPr>
            <p:ph type="title"/>
          </p:nvPr>
        </p:nvSpPr>
        <p:spPr/>
        <p:txBody>
          <a:bodyPr/>
          <a:lstStyle/>
          <a:p>
            <a:r>
              <a:rPr lang="en-IE" dirty="0" smtClean="0"/>
              <a:t>Demand Paging</a:t>
            </a:r>
            <a:endParaRPr lang="en-I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3140968"/>
            <a:ext cx="5904656" cy="2966839"/>
          </a:xfrm>
          <a:prstGeom prst="rect">
            <a:avLst/>
          </a:prstGeom>
        </p:spPr>
      </p:pic>
    </p:spTree>
    <p:extLst>
      <p:ext uri="{BB962C8B-B14F-4D97-AF65-F5344CB8AC3E}">
        <p14:creationId xmlns:p14="http://schemas.microsoft.com/office/powerpoint/2010/main" val="6396915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This leads to the concept of </a:t>
            </a:r>
            <a:r>
              <a:rPr lang="en-IE" b="1" dirty="0" smtClean="0"/>
              <a:t>VIRTUAL MEMORY</a:t>
            </a:r>
          </a:p>
          <a:p>
            <a:r>
              <a:rPr lang="en-IE" dirty="0" smtClean="0"/>
              <a:t>The size of main memory appears much larger than the actual size, since many programs can appear to be fully loaded into main memory at the same time, when in actual fact, only part of many programs are loaded into main memory.</a:t>
            </a:r>
          </a:p>
        </p:txBody>
      </p:sp>
      <p:sp>
        <p:nvSpPr>
          <p:cNvPr id="3" name="Title 2"/>
          <p:cNvSpPr>
            <a:spLocks noGrp="1"/>
          </p:cNvSpPr>
          <p:nvPr>
            <p:ph type="title"/>
          </p:nvPr>
        </p:nvSpPr>
        <p:spPr/>
        <p:txBody>
          <a:bodyPr/>
          <a:lstStyle/>
          <a:p>
            <a:r>
              <a:rPr lang="en-IE" dirty="0" smtClean="0"/>
              <a:t>Virtual Memory</a:t>
            </a:r>
            <a:endParaRPr lang="en-IE" dirty="0"/>
          </a:p>
        </p:txBody>
      </p:sp>
    </p:spTree>
    <p:extLst>
      <p:ext uri="{BB962C8B-B14F-4D97-AF65-F5344CB8AC3E}">
        <p14:creationId xmlns:p14="http://schemas.microsoft.com/office/powerpoint/2010/main" val="6762167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457200" y="274638"/>
            <a:ext cx="8229600" cy="1143000"/>
          </a:xfrm>
        </p:spPr>
        <p:txBody>
          <a:bodyPr/>
          <a:lstStyle/>
          <a:p>
            <a:r>
              <a:rPr lang="en-IE" dirty="0"/>
              <a:t>Virtual Memory</a:t>
            </a:r>
            <a:endParaRPr lang="en-IE" dirty="0"/>
          </a:p>
        </p:txBody>
      </p:sp>
      <p:grpSp>
        <p:nvGrpSpPr>
          <p:cNvPr id="23" name="Group 22"/>
          <p:cNvGrpSpPr/>
          <p:nvPr/>
        </p:nvGrpSpPr>
        <p:grpSpPr>
          <a:xfrm>
            <a:off x="467544" y="1700808"/>
            <a:ext cx="8712968" cy="4032448"/>
            <a:chOff x="467544" y="1700808"/>
            <a:chExt cx="8712968" cy="4032448"/>
          </a:xfrm>
        </p:grpSpPr>
        <p:grpSp>
          <p:nvGrpSpPr>
            <p:cNvPr id="14" name="Group 13"/>
            <p:cNvGrpSpPr/>
            <p:nvPr/>
          </p:nvGrpSpPr>
          <p:grpSpPr>
            <a:xfrm>
              <a:off x="467544" y="1700808"/>
              <a:ext cx="8358366" cy="4032448"/>
              <a:chOff x="0" y="2114472"/>
              <a:chExt cx="8030052" cy="3114728"/>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48419"/>
                <a:ext cx="5868940" cy="258078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683538">
                <a:off x="5370290" y="2114472"/>
                <a:ext cx="2161034" cy="1602916"/>
              </a:xfrm>
              <a:prstGeom prst="rect">
                <a:avLst/>
              </a:prstGeom>
            </p:spPr>
          </p:pic>
          <p:sp>
            <p:nvSpPr>
              <p:cNvPr id="5" name="TextBox 4"/>
              <p:cNvSpPr txBox="1"/>
              <p:nvPr/>
            </p:nvSpPr>
            <p:spPr>
              <a:xfrm>
                <a:off x="6876256" y="2491891"/>
                <a:ext cx="1153796" cy="237732"/>
              </a:xfrm>
              <a:prstGeom prst="rect">
                <a:avLst/>
              </a:prstGeom>
              <a:noFill/>
            </p:spPr>
            <p:txBody>
              <a:bodyPr wrap="none" rtlCol="0">
                <a:spAutoFit/>
              </a:bodyPr>
              <a:lstStyle/>
              <a:p>
                <a:r>
                  <a:rPr lang="en-IE" sz="1400" b="1" dirty="0" smtClean="0">
                    <a:latin typeface="Arial Rounded MT Bold" panose="020F0704030504030204" pitchFamily="34" charset="0"/>
                  </a:rPr>
                  <a:t>HARD DISK</a:t>
                </a:r>
                <a:endParaRPr lang="en-IE" sz="1400" b="1" dirty="0">
                  <a:latin typeface="Arial Rounded MT Bold" panose="020F0704030504030204" pitchFamily="34" charset="0"/>
                </a:endParaRPr>
              </a:p>
            </p:txBody>
          </p:sp>
          <p:sp>
            <p:nvSpPr>
              <p:cNvPr id="7" name="Rectangle 6"/>
              <p:cNvSpPr/>
              <p:nvPr/>
            </p:nvSpPr>
            <p:spPr>
              <a:xfrm rot="20968110">
                <a:off x="3066064" y="3858494"/>
                <a:ext cx="432000" cy="10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rot="3230853">
                <a:off x="2996483" y="3764711"/>
                <a:ext cx="921292" cy="10527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Rectangle 9"/>
              <p:cNvSpPr/>
              <p:nvPr/>
            </p:nvSpPr>
            <p:spPr>
              <a:xfrm rot="20968110">
                <a:off x="4864009" y="3302891"/>
                <a:ext cx="1146656" cy="12802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Rectangle 10"/>
              <p:cNvSpPr/>
              <p:nvPr/>
            </p:nvSpPr>
            <p:spPr>
              <a:xfrm rot="2930461">
                <a:off x="5485263" y="3122730"/>
                <a:ext cx="1000951" cy="14785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21" name="Rectangle 20"/>
            <p:cNvSpPr/>
            <p:nvPr/>
          </p:nvSpPr>
          <p:spPr>
            <a:xfrm>
              <a:off x="5883053" y="3824627"/>
              <a:ext cx="1365951" cy="584775"/>
            </a:xfrm>
            <a:prstGeom prst="rect">
              <a:avLst/>
            </a:prstGeom>
          </p:spPr>
          <p:txBody>
            <a:bodyPr wrap="none">
              <a:spAutoFit/>
            </a:bodyPr>
            <a:lstStyle/>
            <a:p>
              <a:r>
                <a:rPr lang="en-IE" sz="1600" dirty="0" smtClean="0">
                  <a:latin typeface="Franklin Gothic Medium" panose="020B0603020102020204" pitchFamily="34" charset="0"/>
                  <a:ea typeface="SimHei" panose="02010609060101010101" pitchFamily="49" charset="-122"/>
                </a:rPr>
                <a:t>(MAIN</a:t>
              </a:r>
            </a:p>
            <a:p>
              <a:r>
                <a:rPr lang="en-IE" sz="1600" dirty="0">
                  <a:latin typeface="Franklin Gothic Medium" panose="020B0603020102020204" pitchFamily="34" charset="0"/>
                  <a:ea typeface="SimHei" panose="02010609060101010101" pitchFamily="49" charset="-122"/>
                </a:rPr>
                <a:t> </a:t>
              </a:r>
              <a:r>
                <a:rPr lang="en-IE" sz="1600" dirty="0" smtClean="0">
                  <a:latin typeface="Franklin Gothic Medium" panose="020B0603020102020204" pitchFamily="34" charset="0"/>
                  <a:ea typeface="SimHei" panose="02010609060101010101" pitchFamily="49" charset="-122"/>
                </a:rPr>
                <a:t>    MEMORY)</a:t>
              </a:r>
              <a:endParaRPr lang="en-IE" sz="1600" dirty="0">
                <a:latin typeface="Franklin Gothic Medium" panose="020B0603020102020204" pitchFamily="34" charset="0"/>
                <a:ea typeface="SimHei" panose="02010609060101010101" pitchFamily="49" charset="-122"/>
              </a:endParaRPr>
            </a:p>
          </p:txBody>
        </p:sp>
        <p:sp>
          <p:nvSpPr>
            <p:cNvPr id="22" name="Rectangle 21"/>
            <p:cNvSpPr/>
            <p:nvPr/>
          </p:nvSpPr>
          <p:spPr>
            <a:xfrm>
              <a:off x="7728511" y="2420888"/>
              <a:ext cx="1452001" cy="584775"/>
            </a:xfrm>
            <a:prstGeom prst="rect">
              <a:avLst/>
            </a:prstGeom>
          </p:spPr>
          <p:txBody>
            <a:bodyPr wrap="none">
              <a:spAutoFit/>
            </a:bodyPr>
            <a:lstStyle/>
            <a:p>
              <a:r>
                <a:rPr lang="en-IE" sz="1600" dirty="0" smtClean="0">
                  <a:latin typeface="Franklin Gothic Medium" panose="020B0603020102020204" pitchFamily="34" charset="0"/>
                  <a:ea typeface="SimHei" panose="02010609060101010101" pitchFamily="49" charset="-122"/>
                </a:rPr>
                <a:t>  (SECONDARY</a:t>
              </a:r>
            </a:p>
            <a:p>
              <a:r>
                <a:rPr lang="en-IE" sz="1600" dirty="0">
                  <a:latin typeface="Franklin Gothic Medium" panose="020B0603020102020204" pitchFamily="34" charset="0"/>
                  <a:ea typeface="SimHei" panose="02010609060101010101" pitchFamily="49" charset="-122"/>
                </a:rPr>
                <a:t> </a:t>
              </a:r>
              <a:r>
                <a:rPr lang="en-IE" sz="1600" dirty="0" smtClean="0">
                  <a:latin typeface="Franklin Gothic Medium" panose="020B0603020102020204" pitchFamily="34" charset="0"/>
                  <a:ea typeface="SimHei" panose="02010609060101010101" pitchFamily="49" charset="-122"/>
                </a:rPr>
                <a:t>    MEMORY)</a:t>
              </a:r>
              <a:endParaRPr lang="en-IE" sz="1600" dirty="0">
                <a:latin typeface="Franklin Gothic Medium" panose="020B0603020102020204" pitchFamily="34" charset="0"/>
                <a:ea typeface="SimHei" panose="02010609060101010101" pitchFamily="49" charset="-122"/>
              </a:endParaRPr>
            </a:p>
          </p:txBody>
        </p:sp>
      </p:grpSp>
      <p:sp>
        <p:nvSpPr>
          <p:cNvPr id="6" name="Parallelogram 5"/>
          <p:cNvSpPr/>
          <p:nvPr/>
        </p:nvSpPr>
        <p:spPr>
          <a:xfrm rot="14593067">
            <a:off x="1855796" y="4116183"/>
            <a:ext cx="360040" cy="288032"/>
          </a:xfrm>
          <a:prstGeom prst="parallelogram">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Rectangle 14"/>
          <p:cNvSpPr/>
          <p:nvPr/>
        </p:nvSpPr>
        <p:spPr>
          <a:xfrm>
            <a:off x="3766057" y="4536830"/>
            <a:ext cx="320922" cy="369332"/>
          </a:xfrm>
          <a:prstGeom prst="rect">
            <a:avLst/>
          </a:prstGeom>
        </p:spPr>
        <p:txBody>
          <a:bodyPr wrap="none">
            <a:spAutoFit/>
          </a:bodyPr>
          <a:lstStyle/>
          <a:p>
            <a:r>
              <a:rPr lang="en-IE" b="1" dirty="0" smtClean="0">
                <a:latin typeface="Franklin Gothic Medium" panose="020B0603020102020204" pitchFamily="34" charset="0"/>
                <a:ea typeface="SimHei" panose="02010609060101010101" pitchFamily="49" charset="-122"/>
              </a:rPr>
              <a:t>2</a:t>
            </a:r>
            <a:endParaRPr lang="en-IE" b="1" dirty="0">
              <a:latin typeface="Franklin Gothic Medium" panose="020B0603020102020204" pitchFamily="34" charset="0"/>
              <a:ea typeface="SimHei" panose="02010609060101010101" pitchFamily="49" charset="-122"/>
            </a:endParaRPr>
          </a:p>
        </p:txBody>
      </p:sp>
      <p:sp>
        <p:nvSpPr>
          <p:cNvPr id="16" name="Rectangle 15"/>
          <p:cNvSpPr/>
          <p:nvPr/>
        </p:nvSpPr>
        <p:spPr>
          <a:xfrm>
            <a:off x="1691680" y="3491716"/>
            <a:ext cx="1048877" cy="369332"/>
          </a:xfrm>
          <a:prstGeom prst="rect">
            <a:avLst/>
          </a:prstGeom>
        </p:spPr>
        <p:txBody>
          <a:bodyPr wrap="none">
            <a:spAutoFit/>
          </a:bodyPr>
          <a:lstStyle/>
          <a:p>
            <a:r>
              <a:rPr lang="en-IE" dirty="0" smtClean="0">
                <a:latin typeface="Franklin Gothic Medium" panose="020B0603020102020204" pitchFamily="34" charset="0"/>
                <a:ea typeface="SimHei" panose="02010609060101010101" pitchFamily="49" charset="-122"/>
              </a:rPr>
              <a:t>CACHE 1</a:t>
            </a:r>
            <a:endParaRPr lang="en-IE" dirty="0">
              <a:latin typeface="Franklin Gothic Medium" panose="020B0603020102020204" pitchFamily="34" charset="0"/>
              <a:ea typeface="SimHei" panose="02010609060101010101" pitchFamily="49" charset="-122"/>
            </a:endParaRPr>
          </a:p>
        </p:txBody>
      </p:sp>
      <p:cxnSp>
        <p:nvCxnSpPr>
          <p:cNvPr id="12" name="Straight Connector 11"/>
          <p:cNvCxnSpPr/>
          <p:nvPr/>
        </p:nvCxnSpPr>
        <p:spPr>
          <a:xfrm flipH="1">
            <a:off x="2035816" y="3814823"/>
            <a:ext cx="139648" cy="4453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Parallelogram 7"/>
          <p:cNvSpPr/>
          <p:nvPr/>
        </p:nvSpPr>
        <p:spPr>
          <a:xfrm rot="3361991">
            <a:off x="973270" y="2920796"/>
            <a:ext cx="3326447" cy="2947487"/>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6382811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457200" y="274638"/>
            <a:ext cx="8229600" cy="1143000"/>
          </a:xfrm>
        </p:spPr>
        <p:txBody>
          <a:bodyPr/>
          <a:lstStyle/>
          <a:p>
            <a:r>
              <a:rPr lang="en-IE" dirty="0"/>
              <a:t>Virtual Memory</a:t>
            </a:r>
            <a:endParaRPr lang="en-IE" dirty="0"/>
          </a:p>
        </p:txBody>
      </p:sp>
      <p:grpSp>
        <p:nvGrpSpPr>
          <p:cNvPr id="23" name="Group 22"/>
          <p:cNvGrpSpPr/>
          <p:nvPr/>
        </p:nvGrpSpPr>
        <p:grpSpPr>
          <a:xfrm>
            <a:off x="467544" y="1700808"/>
            <a:ext cx="8712968" cy="4032448"/>
            <a:chOff x="467544" y="1700808"/>
            <a:chExt cx="8712968" cy="4032448"/>
          </a:xfrm>
        </p:grpSpPr>
        <p:grpSp>
          <p:nvGrpSpPr>
            <p:cNvPr id="14" name="Group 13"/>
            <p:cNvGrpSpPr/>
            <p:nvPr/>
          </p:nvGrpSpPr>
          <p:grpSpPr>
            <a:xfrm>
              <a:off x="467544" y="1700808"/>
              <a:ext cx="8358366" cy="4032448"/>
              <a:chOff x="0" y="2114472"/>
              <a:chExt cx="8030052" cy="3114728"/>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48419"/>
                <a:ext cx="5868940" cy="258078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683538">
                <a:off x="5370290" y="2114472"/>
                <a:ext cx="2161034" cy="1602916"/>
              </a:xfrm>
              <a:prstGeom prst="rect">
                <a:avLst/>
              </a:prstGeom>
            </p:spPr>
          </p:pic>
          <p:sp>
            <p:nvSpPr>
              <p:cNvPr id="5" name="TextBox 4"/>
              <p:cNvSpPr txBox="1"/>
              <p:nvPr/>
            </p:nvSpPr>
            <p:spPr>
              <a:xfrm>
                <a:off x="6876256" y="2491891"/>
                <a:ext cx="1153796" cy="237732"/>
              </a:xfrm>
              <a:prstGeom prst="rect">
                <a:avLst/>
              </a:prstGeom>
              <a:noFill/>
            </p:spPr>
            <p:txBody>
              <a:bodyPr wrap="none" rtlCol="0">
                <a:spAutoFit/>
              </a:bodyPr>
              <a:lstStyle/>
              <a:p>
                <a:r>
                  <a:rPr lang="en-IE" sz="1400" b="1" dirty="0" smtClean="0">
                    <a:latin typeface="Arial Rounded MT Bold" panose="020F0704030504030204" pitchFamily="34" charset="0"/>
                  </a:rPr>
                  <a:t>HARD DISK</a:t>
                </a:r>
                <a:endParaRPr lang="en-IE" sz="1400" b="1" dirty="0">
                  <a:latin typeface="Arial Rounded MT Bold" panose="020F0704030504030204" pitchFamily="34" charset="0"/>
                </a:endParaRPr>
              </a:p>
            </p:txBody>
          </p:sp>
          <p:sp>
            <p:nvSpPr>
              <p:cNvPr id="7" name="Rectangle 6"/>
              <p:cNvSpPr/>
              <p:nvPr/>
            </p:nvSpPr>
            <p:spPr>
              <a:xfrm rot="20968110">
                <a:off x="3066064" y="3858494"/>
                <a:ext cx="432000" cy="10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rot="3230853">
                <a:off x="2996483" y="3764711"/>
                <a:ext cx="921292" cy="10527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Rectangle 9"/>
              <p:cNvSpPr/>
              <p:nvPr/>
            </p:nvSpPr>
            <p:spPr>
              <a:xfrm rot="20968110">
                <a:off x="4864009" y="3302891"/>
                <a:ext cx="1146656" cy="12802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Rectangle 10"/>
              <p:cNvSpPr/>
              <p:nvPr/>
            </p:nvSpPr>
            <p:spPr>
              <a:xfrm rot="2930461">
                <a:off x="5485263" y="3122730"/>
                <a:ext cx="1000951" cy="14785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21" name="Rectangle 20"/>
            <p:cNvSpPr/>
            <p:nvPr/>
          </p:nvSpPr>
          <p:spPr>
            <a:xfrm>
              <a:off x="5883053" y="3824627"/>
              <a:ext cx="1365951" cy="584775"/>
            </a:xfrm>
            <a:prstGeom prst="rect">
              <a:avLst/>
            </a:prstGeom>
          </p:spPr>
          <p:txBody>
            <a:bodyPr wrap="none">
              <a:spAutoFit/>
            </a:bodyPr>
            <a:lstStyle/>
            <a:p>
              <a:r>
                <a:rPr lang="en-IE" sz="1600" dirty="0" smtClean="0">
                  <a:latin typeface="Franklin Gothic Medium" panose="020B0603020102020204" pitchFamily="34" charset="0"/>
                  <a:ea typeface="SimHei" panose="02010609060101010101" pitchFamily="49" charset="-122"/>
                </a:rPr>
                <a:t>(MAIN</a:t>
              </a:r>
            </a:p>
            <a:p>
              <a:r>
                <a:rPr lang="en-IE" sz="1600" dirty="0">
                  <a:latin typeface="Franklin Gothic Medium" panose="020B0603020102020204" pitchFamily="34" charset="0"/>
                  <a:ea typeface="SimHei" panose="02010609060101010101" pitchFamily="49" charset="-122"/>
                </a:rPr>
                <a:t> </a:t>
              </a:r>
              <a:r>
                <a:rPr lang="en-IE" sz="1600" dirty="0" smtClean="0">
                  <a:latin typeface="Franklin Gothic Medium" panose="020B0603020102020204" pitchFamily="34" charset="0"/>
                  <a:ea typeface="SimHei" panose="02010609060101010101" pitchFamily="49" charset="-122"/>
                </a:rPr>
                <a:t>    MEMORY)</a:t>
              </a:r>
              <a:endParaRPr lang="en-IE" sz="1600" dirty="0">
                <a:latin typeface="Franklin Gothic Medium" panose="020B0603020102020204" pitchFamily="34" charset="0"/>
                <a:ea typeface="SimHei" panose="02010609060101010101" pitchFamily="49" charset="-122"/>
              </a:endParaRPr>
            </a:p>
          </p:txBody>
        </p:sp>
        <p:sp>
          <p:nvSpPr>
            <p:cNvPr id="22" name="Rectangle 21"/>
            <p:cNvSpPr/>
            <p:nvPr/>
          </p:nvSpPr>
          <p:spPr>
            <a:xfrm>
              <a:off x="7728511" y="2420888"/>
              <a:ext cx="1452001" cy="584775"/>
            </a:xfrm>
            <a:prstGeom prst="rect">
              <a:avLst/>
            </a:prstGeom>
          </p:spPr>
          <p:txBody>
            <a:bodyPr wrap="none">
              <a:spAutoFit/>
            </a:bodyPr>
            <a:lstStyle/>
            <a:p>
              <a:r>
                <a:rPr lang="en-IE" sz="1600" dirty="0" smtClean="0">
                  <a:latin typeface="Franklin Gothic Medium" panose="020B0603020102020204" pitchFamily="34" charset="0"/>
                  <a:ea typeface="SimHei" panose="02010609060101010101" pitchFamily="49" charset="-122"/>
                </a:rPr>
                <a:t>  (SECONDARY</a:t>
              </a:r>
            </a:p>
            <a:p>
              <a:r>
                <a:rPr lang="en-IE" sz="1600" dirty="0">
                  <a:latin typeface="Franklin Gothic Medium" panose="020B0603020102020204" pitchFamily="34" charset="0"/>
                  <a:ea typeface="SimHei" panose="02010609060101010101" pitchFamily="49" charset="-122"/>
                </a:rPr>
                <a:t> </a:t>
              </a:r>
              <a:r>
                <a:rPr lang="en-IE" sz="1600" dirty="0" smtClean="0">
                  <a:latin typeface="Franklin Gothic Medium" panose="020B0603020102020204" pitchFamily="34" charset="0"/>
                  <a:ea typeface="SimHei" panose="02010609060101010101" pitchFamily="49" charset="-122"/>
                </a:rPr>
                <a:t>    MEMORY)</a:t>
              </a:r>
              <a:endParaRPr lang="en-IE" sz="1600" dirty="0">
                <a:latin typeface="Franklin Gothic Medium" panose="020B0603020102020204" pitchFamily="34" charset="0"/>
                <a:ea typeface="SimHei" panose="02010609060101010101" pitchFamily="49" charset="-122"/>
              </a:endParaRPr>
            </a:p>
          </p:txBody>
        </p:sp>
      </p:grpSp>
      <p:sp>
        <p:nvSpPr>
          <p:cNvPr id="6" name="Parallelogram 5"/>
          <p:cNvSpPr/>
          <p:nvPr/>
        </p:nvSpPr>
        <p:spPr>
          <a:xfrm rot="14593067">
            <a:off x="1855796" y="4116183"/>
            <a:ext cx="360040" cy="288032"/>
          </a:xfrm>
          <a:prstGeom prst="parallelogram">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Rectangle 14"/>
          <p:cNvSpPr/>
          <p:nvPr/>
        </p:nvSpPr>
        <p:spPr>
          <a:xfrm>
            <a:off x="3766057" y="4521732"/>
            <a:ext cx="320922" cy="369332"/>
          </a:xfrm>
          <a:prstGeom prst="rect">
            <a:avLst/>
          </a:prstGeom>
        </p:spPr>
        <p:txBody>
          <a:bodyPr wrap="none">
            <a:spAutoFit/>
          </a:bodyPr>
          <a:lstStyle/>
          <a:p>
            <a:r>
              <a:rPr lang="en-IE" b="1" dirty="0" smtClean="0">
                <a:latin typeface="Franklin Gothic Medium" panose="020B0603020102020204" pitchFamily="34" charset="0"/>
                <a:ea typeface="SimHei" panose="02010609060101010101" pitchFamily="49" charset="-122"/>
              </a:rPr>
              <a:t>2</a:t>
            </a:r>
            <a:endParaRPr lang="en-IE" b="1" dirty="0">
              <a:latin typeface="Franklin Gothic Medium" panose="020B0603020102020204" pitchFamily="34" charset="0"/>
              <a:ea typeface="SimHei" panose="02010609060101010101" pitchFamily="49" charset="-122"/>
            </a:endParaRPr>
          </a:p>
        </p:txBody>
      </p:sp>
      <p:sp>
        <p:nvSpPr>
          <p:cNvPr id="16" name="Rectangle 15"/>
          <p:cNvSpPr/>
          <p:nvPr/>
        </p:nvSpPr>
        <p:spPr>
          <a:xfrm>
            <a:off x="1691680" y="3491716"/>
            <a:ext cx="1048877" cy="369332"/>
          </a:xfrm>
          <a:prstGeom prst="rect">
            <a:avLst/>
          </a:prstGeom>
        </p:spPr>
        <p:txBody>
          <a:bodyPr wrap="none">
            <a:spAutoFit/>
          </a:bodyPr>
          <a:lstStyle/>
          <a:p>
            <a:r>
              <a:rPr lang="en-IE" dirty="0" smtClean="0">
                <a:latin typeface="Franklin Gothic Medium" panose="020B0603020102020204" pitchFamily="34" charset="0"/>
                <a:ea typeface="SimHei" panose="02010609060101010101" pitchFamily="49" charset="-122"/>
              </a:rPr>
              <a:t>CACHE 1</a:t>
            </a:r>
            <a:endParaRPr lang="en-IE" dirty="0">
              <a:latin typeface="Franklin Gothic Medium" panose="020B0603020102020204" pitchFamily="34" charset="0"/>
              <a:ea typeface="SimHei" panose="02010609060101010101" pitchFamily="49" charset="-122"/>
            </a:endParaRPr>
          </a:p>
        </p:txBody>
      </p:sp>
      <p:cxnSp>
        <p:nvCxnSpPr>
          <p:cNvPr id="12" name="Straight Connector 11"/>
          <p:cNvCxnSpPr/>
          <p:nvPr/>
        </p:nvCxnSpPr>
        <p:spPr>
          <a:xfrm flipH="1">
            <a:off x="2035816" y="3814823"/>
            <a:ext cx="139648" cy="4453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7567183" y="3789040"/>
            <a:ext cx="1469313" cy="1224136"/>
          </a:xfrm>
          <a:prstGeom prst="round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Computer programs are stored here</a:t>
            </a:r>
            <a:endParaRPr lang="en-IE" dirty="0">
              <a:solidFill>
                <a:schemeClr val="tx1"/>
              </a:solidFill>
            </a:endParaRPr>
          </a:p>
        </p:txBody>
      </p:sp>
      <p:cxnSp>
        <p:nvCxnSpPr>
          <p:cNvPr id="17" name="Straight Arrow Connector 16"/>
          <p:cNvCxnSpPr>
            <a:stCxn id="8" idx="0"/>
          </p:cNvCxnSpPr>
          <p:nvPr/>
        </p:nvCxnSpPr>
        <p:spPr>
          <a:xfrm flipH="1" flipV="1">
            <a:off x="7463710" y="3005663"/>
            <a:ext cx="838130" cy="783377"/>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Parallelogram 25"/>
          <p:cNvSpPr/>
          <p:nvPr/>
        </p:nvSpPr>
        <p:spPr>
          <a:xfrm rot="3361991">
            <a:off x="973270" y="2920796"/>
            <a:ext cx="3326447" cy="2947487"/>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0878202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457200" y="274638"/>
            <a:ext cx="8229600" cy="1143000"/>
          </a:xfrm>
        </p:spPr>
        <p:txBody>
          <a:bodyPr/>
          <a:lstStyle/>
          <a:p>
            <a:r>
              <a:rPr lang="en-IE" dirty="0"/>
              <a:t>Virtual Memory</a:t>
            </a:r>
            <a:endParaRPr lang="en-IE" dirty="0"/>
          </a:p>
        </p:txBody>
      </p:sp>
      <p:grpSp>
        <p:nvGrpSpPr>
          <p:cNvPr id="23" name="Group 22"/>
          <p:cNvGrpSpPr/>
          <p:nvPr/>
        </p:nvGrpSpPr>
        <p:grpSpPr>
          <a:xfrm>
            <a:off x="467544" y="1700808"/>
            <a:ext cx="8712968" cy="4032448"/>
            <a:chOff x="467544" y="1700808"/>
            <a:chExt cx="8712968" cy="4032448"/>
          </a:xfrm>
        </p:grpSpPr>
        <p:grpSp>
          <p:nvGrpSpPr>
            <p:cNvPr id="14" name="Group 13"/>
            <p:cNvGrpSpPr/>
            <p:nvPr/>
          </p:nvGrpSpPr>
          <p:grpSpPr>
            <a:xfrm>
              <a:off x="467544" y="1700808"/>
              <a:ext cx="8358366" cy="4032448"/>
              <a:chOff x="0" y="2114472"/>
              <a:chExt cx="8030052" cy="3114728"/>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48419"/>
                <a:ext cx="5868940" cy="258078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683538">
                <a:off x="5370290" y="2114472"/>
                <a:ext cx="2161034" cy="1602916"/>
              </a:xfrm>
              <a:prstGeom prst="rect">
                <a:avLst/>
              </a:prstGeom>
            </p:spPr>
          </p:pic>
          <p:sp>
            <p:nvSpPr>
              <p:cNvPr id="5" name="TextBox 4"/>
              <p:cNvSpPr txBox="1"/>
              <p:nvPr/>
            </p:nvSpPr>
            <p:spPr>
              <a:xfrm>
                <a:off x="6876256" y="2491891"/>
                <a:ext cx="1153796" cy="237732"/>
              </a:xfrm>
              <a:prstGeom prst="rect">
                <a:avLst/>
              </a:prstGeom>
              <a:noFill/>
            </p:spPr>
            <p:txBody>
              <a:bodyPr wrap="none" rtlCol="0">
                <a:spAutoFit/>
              </a:bodyPr>
              <a:lstStyle/>
              <a:p>
                <a:r>
                  <a:rPr lang="en-IE" sz="1400" b="1" dirty="0" smtClean="0">
                    <a:latin typeface="Arial Rounded MT Bold" panose="020F0704030504030204" pitchFamily="34" charset="0"/>
                  </a:rPr>
                  <a:t>HARD DISK</a:t>
                </a:r>
                <a:endParaRPr lang="en-IE" sz="1400" b="1" dirty="0">
                  <a:latin typeface="Arial Rounded MT Bold" panose="020F0704030504030204" pitchFamily="34" charset="0"/>
                </a:endParaRPr>
              </a:p>
            </p:txBody>
          </p:sp>
          <p:sp>
            <p:nvSpPr>
              <p:cNvPr id="7" name="Rectangle 6"/>
              <p:cNvSpPr/>
              <p:nvPr/>
            </p:nvSpPr>
            <p:spPr>
              <a:xfrm rot="20968110">
                <a:off x="3066064" y="3858494"/>
                <a:ext cx="432000" cy="10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rot="3230853">
                <a:off x="2996483" y="3764711"/>
                <a:ext cx="921292" cy="10527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Rectangle 9"/>
              <p:cNvSpPr/>
              <p:nvPr/>
            </p:nvSpPr>
            <p:spPr>
              <a:xfrm rot="20968110">
                <a:off x="4864009" y="3302891"/>
                <a:ext cx="1146656" cy="12802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Rectangle 10"/>
              <p:cNvSpPr/>
              <p:nvPr/>
            </p:nvSpPr>
            <p:spPr>
              <a:xfrm rot="2930461">
                <a:off x="5485263" y="3122730"/>
                <a:ext cx="1000951" cy="14785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21" name="Rectangle 20"/>
            <p:cNvSpPr/>
            <p:nvPr/>
          </p:nvSpPr>
          <p:spPr>
            <a:xfrm>
              <a:off x="5883053" y="3824627"/>
              <a:ext cx="1365951" cy="584775"/>
            </a:xfrm>
            <a:prstGeom prst="rect">
              <a:avLst/>
            </a:prstGeom>
          </p:spPr>
          <p:txBody>
            <a:bodyPr wrap="none">
              <a:spAutoFit/>
            </a:bodyPr>
            <a:lstStyle/>
            <a:p>
              <a:r>
                <a:rPr lang="en-IE" sz="1600" dirty="0" smtClean="0">
                  <a:latin typeface="Franklin Gothic Medium" panose="020B0603020102020204" pitchFamily="34" charset="0"/>
                  <a:ea typeface="SimHei" panose="02010609060101010101" pitchFamily="49" charset="-122"/>
                </a:rPr>
                <a:t>(MAIN</a:t>
              </a:r>
            </a:p>
            <a:p>
              <a:r>
                <a:rPr lang="en-IE" sz="1600" dirty="0">
                  <a:latin typeface="Franklin Gothic Medium" panose="020B0603020102020204" pitchFamily="34" charset="0"/>
                  <a:ea typeface="SimHei" panose="02010609060101010101" pitchFamily="49" charset="-122"/>
                </a:rPr>
                <a:t> </a:t>
              </a:r>
              <a:r>
                <a:rPr lang="en-IE" sz="1600" dirty="0" smtClean="0">
                  <a:latin typeface="Franklin Gothic Medium" panose="020B0603020102020204" pitchFamily="34" charset="0"/>
                  <a:ea typeface="SimHei" panose="02010609060101010101" pitchFamily="49" charset="-122"/>
                </a:rPr>
                <a:t>    MEMORY)</a:t>
              </a:r>
              <a:endParaRPr lang="en-IE" sz="1600" dirty="0">
                <a:latin typeface="Franklin Gothic Medium" panose="020B0603020102020204" pitchFamily="34" charset="0"/>
                <a:ea typeface="SimHei" panose="02010609060101010101" pitchFamily="49" charset="-122"/>
              </a:endParaRPr>
            </a:p>
          </p:txBody>
        </p:sp>
        <p:sp>
          <p:nvSpPr>
            <p:cNvPr id="22" name="Rectangle 21"/>
            <p:cNvSpPr/>
            <p:nvPr/>
          </p:nvSpPr>
          <p:spPr>
            <a:xfrm>
              <a:off x="7728511" y="2420888"/>
              <a:ext cx="1452001" cy="584775"/>
            </a:xfrm>
            <a:prstGeom prst="rect">
              <a:avLst/>
            </a:prstGeom>
          </p:spPr>
          <p:txBody>
            <a:bodyPr wrap="none">
              <a:spAutoFit/>
            </a:bodyPr>
            <a:lstStyle/>
            <a:p>
              <a:r>
                <a:rPr lang="en-IE" sz="1600" dirty="0" smtClean="0">
                  <a:latin typeface="Franklin Gothic Medium" panose="020B0603020102020204" pitchFamily="34" charset="0"/>
                  <a:ea typeface="SimHei" panose="02010609060101010101" pitchFamily="49" charset="-122"/>
                </a:rPr>
                <a:t>  (SECONDARY</a:t>
              </a:r>
            </a:p>
            <a:p>
              <a:r>
                <a:rPr lang="en-IE" sz="1600" dirty="0">
                  <a:latin typeface="Franklin Gothic Medium" panose="020B0603020102020204" pitchFamily="34" charset="0"/>
                  <a:ea typeface="SimHei" panose="02010609060101010101" pitchFamily="49" charset="-122"/>
                </a:rPr>
                <a:t> </a:t>
              </a:r>
              <a:r>
                <a:rPr lang="en-IE" sz="1600" dirty="0" smtClean="0">
                  <a:latin typeface="Franklin Gothic Medium" panose="020B0603020102020204" pitchFamily="34" charset="0"/>
                  <a:ea typeface="SimHei" panose="02010609060101010101" pitchFamily="49" charset="-122"/>
                </a:rPr>
                <a:t>    MEMORY)</a:t>
              </a:r>
              <a:endParaRPr lang="en-IE" sz="1600" dirty="0">
                <a:latin typeface="Franklin Gothic Medium" panose="020B0603020102020204" pitchFamily="34" charset="0"/>
                <a:ea typeface="SimHei" panose="02010609060101010101" pitchFamily="49" charset="-122"/>
              </a:endParaRPr>
            </a:p>
          </p:txBody>
        </p:sp>
      </p:grpSp>
      <p:sp>
        <p:nvSpPr>
          <p:cNvPr id="6" name="Parallelogram 5"/>
          <p:cNvSpPr/>
          <p:nvPr/>
        </p:nvSpPr>
        <p:spPr>
          <a:xfrm rot="14593067">
            <a:off x="1855796" y="4116183"/>
            <a:ext cx="360040" cy="288032"/>
          </a:xfrm>
          <a:prstGeom prst="parallelogram">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Rectangle 14"/>
          <p:cNvSpPr/>
          <p:nvPr/>
        </p:nvSpPr>
        <p:spPr>
          <a:xfrm>
            <a:off x="3766057" y="4521732"/>
            <a:ext cx="320922" cy="369332"/>
          </a:xfrm>
          <a:prstGeom prst="rect">
            <a:avLst/>
          </a:prstGeom>
        </p:spPr>
        <p:txBody>
          <a:bodyPr wrap="none">
            <a:spAutoFit/>
          </a:bodyPr>
          <a:lstStyle/>
          <a:p>
            <a:r>
              <a:rPr lang="en-IE" b="1" dirty="0" smtClean="0">
                <a:latin typeface="Franklin Gothic Medium" panose="020B0603020102020204" pitchFamily="34" charset="0"/>
                <a:ea typeface="SimHei" panose="02010609060101010101" pitchFamily="49" charset="-122"/>
              </a:rPr>
              <a:t>2</a:t>
            </a:r>
            <a:endParaRPr lang="en-IE" b="1" dirty="0">
              <a:latin typeface="Franklin Gothic Medium" panose="020B0603020102020204" pitchFamily="34" charset="0"/>
              <a:ea typeface="SimHei" panose="02010609060101010101" pitchFamily="49" charset="-122"/>
            </a:endParaRPr>
          </a:p>
        </p:txBody>
      </p:sp>
      <p:sp>
        <p:nvSpPr>
          <p:cNvPr id="16" name="Rectangle 15"/>
          <p:cNvSpPr/>
          <p:nvPr/>
        </p:nvSpPr>
        <p:spPr>
          <a:xfrm>
            <a:off x="1691680" y="3491716"/>
            <a:ext cx="1048877" cy="369332"/>
          </a:xfrm>
          <a:prstGeom prst="rect">
            <a:avLst/>
          </a:prstGeom>
        </p:spPr>
        <p:txBody>
          <a:bodyPr wrap="none">
            <a:spAutoFit/>
          </a:bodyPr>
          <a:lstStyle/>
          <a:p>
            <a:r>
              <a:rPr lang="en-IE" dirty="0" smtClean="0">
                <a:latin typeface="Franklin Gothic Medium" panose="020B0603020102020204" pitchFamily="34" charset="0"/>
                <a:ea typeface="SimHei" panose="02010609060101010101" pitchFamily="49" charset="-122"/>
              </a:rPr>
              <a:t>CACHE 1</a:t>
            </a:r>
            <a:endParaRPr lang="en-IE" dirty="0">
              <a:latin typeface="Franklin Gothic Medium" panose="020B0603020102020204" pitchFamily="34" charset="0"/>
              <a:ea typeface="SimHei" panose="02010609060101010101" pitchFamily="49" charset="-122"/>
            </a:endParaRPr>
          </a:p>
        </p:txBody>
      </p:sp>
      <p:cxnSp>
        <p:nvCxnSpPr>
          <p:cNvPr id="12" name="Straight Connector 11"/>
          <p:cNvCxnSpPr/>
          <p:nvPr/>
        </p:nvCxnSpPr>
        <p:spPr>
          <a:xfrm flipH="1">
            <a:off x="2035816" y="3814823"/>
            <a:ext cx="139648" cy="4453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7567183" y="3789040"/>
            <a:ext cx="1469313" cy="1224136"/>
          </a:xfrm>
          <a:prstGeom prst="round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Computer programs are stored here</a:t>
            </a:r>
            <a:endParaRPr lang="en-IE" dirty="0">
              <a:solidFill>
                <a:schemeClr val="tx1"/>
              </a:solidFill>
            </a:endParaRPr>
          </a:p>
        </p:txBody>
      </p:sp>
      <p:sp>
        <p:nvSpPr>
          <p:cNvPr id="20" name="Rounded Rectangle 19"/>
          <p:cNvSpPr/>
          <p:nvPr/>
        </p:nvSpPr>
        <p:spPr>
          <a:xfrm>
            <a:off x="5994397" y="4293096"/>
            <a:ext cx="1469313" cy="1224136"/>
          </a:xfrm>
          <a:prstGeom prst="round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Until they need to be executed</a:t>
            </a:r>
            <a:endParaRPr lang="en-IE" dirty="0">
              <a:solidFill>
                <a:schemeClr val="tx1"/>
              </a:solidFill>
            </a:endParaRPr>
          </a:p>
        </p:txBody>
      </p:sp>
      <p:cxnSp>
        <p:nvCxnSpPr>
          <p:cNvPr id="17" name="Straight Arrow Connector 16"/>
          <p:cNvCxnSpPr>
            <a:stCxn id="8" idx="0"/>
          </p:cNvCxnSpPr>
          <p:nvPr/>
        </p:nvCxnSpPr>
        <p:spPr>
          <a:xfrm flipH="1" flipV="1">
            <a:off x="7463710" y="3005663"/>
            <a:ext cx="838130" cy="783377"/>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Parallelogram 23"/>
          <p:cNvSpPr/>
          <p:nvPr/>
        </p:nvSpPr>
        <p:spPr>
          <a:xfrm rot="3361991">
            <a:off x="973270" y="2920796"/>
            <a:ext cx="3326447" cy="2947487"/>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9547535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457200" y="274638"/>
            <a:ext cx="8229600" cy="1143000"/>
          </a:xfrm>
        </p:spPr>
        <p:txBody>
          <a:bodyPr/>
          <a:lstStyle/>
          <a:p>
            <a:r>
              <a:rPr lang="en-IE" dirty="0"/>
              <a:t>Virtual Memory</a:t>
            </a:r>
            <a:endParaRPr lang="en-IE" dirty="0"/>
          </a:p>
        </p:txBody>
      </p:sp>
      <p:grpSp>
        <p:nvGrpSpPr>
          <p:cNvPr id="23" name="Group 22"/>
          <p:cNvGrpSpPr/>
          <p:nvPr/>
        </p:nvGrpSpPr>
        <p:grpSpPr>
          <a:xfrm>
            <a:off x="467544" y="1700808"/>
            <a:ext cx="8712968" cy="4032448"/>
            <a:chOff x="467544" y="1700808"/>
            <a:chExt cx="8712968" cy="4032448"/>
          </a:xfrm>
        </p:grpSpPr>
        <p:grpSp>
          <p:nvGrpSpPr>
            <p:cNvPr id="14" name="Group 13"/>
            <p:cNvGrpSpPr/>
            <p:nvPr/>
          </p:nvGrpSpPr>
          <p:grpSpPr>
            <a:xfrm>
              <a:off x="467544" y="1700808"/>
              <a:ext cx="8358366" cy="4032448"/>
              <a:chOff x="0" y="2114472"/>
              <a:chExt cx="8030052" cy="3114728"/>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48419"/>
                <a:ext cx="5868940" cy="258078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683538">
                <a:off x="5370290" y="2114472"/>
                <a:ext cx="2161034" cy="1602916"/>
              </a:xfrm>
              <a:prstGeom prst="rect">
                <a:avLst/>
              </a:prstGeom>
            </p:spPr>
          </p:pic>
          <p:sp>
            <p:nvSpPr>
              <p:cNvPr id="5" name="TextBox 4"/>
              <p:cNvSpPr txBox="1"/>
              <p:nvPr/>
            </p:nvSpPr>
            <p:spPr>
              <a:xfrm>
                <a:off x="6876256" y="2491891"/>
                <a:ext cx="1153796" cy="237732"/>
              </a:xfrm>
              <a:prstGeom prst="rect">
                <a:avLst/>
              </a:prstGeom>
              <a:noFill/>
            </p:spPr>
            <p:txBody>
              <a:bodyPr wrap="none" rtlCol="0">
                <a:spAutoFit/>
              </a:bodyPr>
              <a:lstStyle/>
              <a:p>
                <a:r>
                  <a:rPr lang="en-IE" sz="1400" b="1" dirty="0" smtClean="0">
                    <a:latin typeface="Arial Rounded MT Bold" panose="020F0704030504030204" pitchFamily="34" charset="0"/>
                  </a:rPr>
                  <a:t>HARD DISK</a:t>
                </a:r>
                <a:endParaRPr lang="en-IE" sz="1400" b="1" dirty="0">
                  <a:latin typeface="Arial Rounded MT Bold" panose="020F0704030504030204" pitchFamily="34" charset="0"/>
                </a:endParaRPr>
              </a:p>
            </p:txBody>
          </p:sp>
          <p:sp>
            <p:nvSpPr>
              <p:cNvPr id="7" name="Rectangle 6"/>
              <p:cNvSpPr/>
              <p:nvPr/>
            </p:nvSpPr>
            <p:spPr>
              <a:xfrm rot="20968110">
                <a:off x="3066064" y="3858494"/>
                <a:ext cx="432000" cy="10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rot="3230853">
                <a:off x="2996483" y="3764711"/>
                <a:ext cx="921292" cy="10527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Rectangle 9"/>
              <p:cNvSpPr/>
              <p:nvPr/>
            </p:nvSpPr>
            <p:spPr>
              <a:xfrm rot="20968110">
                <a:off x="4864009" y="3302891"/>
                <a:ext cx="1146656" cy="12802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Rectangle 10"/>
              <p:cNvSpPr/>
              <p:nvPr/>
            </p:nvSpPr>
            <p:spPr>
              <a:xfrm rot="2930461">
                <a:off x="5485263" y="3122730"/>
                <a:ext cx="1000951" cy="14785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21" name="Rectangle 20"/>
            <p:cNvSpPr/>
            <p:nvPr/>
          </p:nvSpPr>
          <p:spPr>
            <a:xfrm>
              <a:off x="5883053" y="3824627"/>
              <a:ext cx="1365951" cy="584775"/>
            </a:xfrm>
            <a:prstGeom prst="rect">
              <a:avLst/>
            </a:prstGeom>
          </p:spPr>
          <p:txBody>
            <a:bodyPr wrap="none">
              <a:spAutoFit/>
            </a:bodyPr>
            <a:lstStyle/>
            <a:p>
              <a:r>
                <a:rPr lang="en-IE" sz="1600" dirty="0" smtClean="0">
                  <a:latin typeface="Franklin Gothic Medium" panose="020B0603020102020204" pitchFamily="34" charset="0"/>
                  <a:ea typeface="SimHei" panose="02010609060101010101" pitchFamily="49" charset="-122"/>
                </a:rPr>
                <a:t>(MAIN</a:t>
              </a:r>
            </a:p>
            <a:p>
              <a:r>
                <a:rPr lang="en-IE" sz="1600" dirty="0">
                  <a:latin typeface="Franklin Gothic Medium" panose="020B0603020102020204" pitchFamily="34" charset="0"/>
                  <a:ea typeface="SimHei" panose="02010609060101010101" pitchFamily="49" charset="-122"/>
                </a:rPr>
                <a:t> </a:t>
              </a:r>
              <a:r>
                <a:rPr lang="en-IE" sz="1600" dirty="0" smtClean="0">
                  <a:latin typeface="Franklin Gothic Medium" panose="020B0603020102020204" pitchFamily="34" charset="0"/>
                  <a:ea typeface="SimHei" panose="02010609060101010101" pitchFamily="49" charset="-122"/>
                </a:rPr>
                <a:t>    MEMORY)</a:t>
              </a:r>
              <a:endParaRPr lang="en-IE" sz="1600" dirty="0">
                <a:latin typeface="Franklin Gothic Medium" panose="020B0603020102020204" pitchFamily="34" charset="0"/>
                <a:ea typeface="SimHei" panose="02010609060101010101" pitchFamily="49" charset="-122"/>
              </a:endParaRPr>
            </a:p>
          </p:txBody>
        </p:sp>
        <p:sp>
          <p:nvSpPr>
            <p:cNvPr id="22" name="Rectangle 21"/>
            <p:cNvSpPr/>
            <p:nvPr/>
          </p:nvSpPr>
          <p:spPr>
            <a:xfrm>
              <a:off x="7728511" y="2420888"/>
              <a:ext cx="1452001" cy="584775"/>
            </a:xfrm>
            <a:prstGeom prst="rect">
              <a:avLst/>
            </a:prstGeom>
          </p:spPr>
          <p:txBody>
            <a:bodyPr wrap="none">
              <a:spAutoFit/>
            </a:bodyPr>
            <a:lstStyle/>
            <a:p>
              <a:r>
                <a:rPr lang="en-IE" sz="1600" dirty="0" smtClean="0">
                  <a:latin typeface="Franklin Gothic Medium" panose="020B0603020102020204" pitchFamily="34" charset="0"/>
                  <a:ea typeface="SimHei" panose="02010609060101010101" pitchFamily="49" charset="-122"/>
                </a:rPr>
                <a:t>  (SECONDARY</a:t>
              </a:r>
            </a:p>
            <a:p>
              <a:r>
                <a:rPr lang="en-IE" sz="1600" dirty="0">
                  <a:latin typeface="Franklin Gothic Medium" panose="020B0603020102020204" pitchFamily="34" charset="0"/>
                  <a:ea typeface="SimHei" panose="02010609060101010101" pitchFamily="49" charset="-122"/>
                </a:rPr>
                <a:t> </a:t>
              </a:r>
              <a:r>
                <a:rPr lang="en-IE" sz="1600" dirty="0" smtClean="0">
                  <a:latin typeface="Franklin Gothic Medium" panose="020B0603020102020204" pitchFamily="34" charset="0"/>
                  <a:ea typeface="SimHei" panose="02010609060101010101" pitchFamily="49" charset="-122"/>
                </a:rPr>
                <a:t>    MEMORY)</a:t>
              </a:r>
              <a:endParaRPr lang="en-IE" sz="1600" dirty="0">
                <a:latin typeface="Franklin Gothic Medium" panose="020B0603020102020204" pitchFamily="34" charset="0"/>
                <a:ea typeface="SimHei" panose="02010609060101010101" pitchFamily="49" charset="-122"/>
              </a:endParaRPr>
            </a:p>
          </p:txBody>
        </p:sp>
      </p:grpSp>
      <p:sp>
        <p:nvSpPr>
          <p:cNvPr id="6" name="Parallelogram 5"/>
          <p:cNvSpPr/>
          <p:nvPr/>
        </p:nvSpPr>
        <p:spPr>
          <a:xfrm rot="14593067">
            <a:off x="1855796" y="4116183"/>
            <a:ext cx="360040" cy="288032"/>
          </a:xfrm>
          <a:prstGeom prst="parallelogram">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Rectangle 14"/>
          <p:cNvSpPr/>
          <p:nvPr/>
        </p:nvSpPr>
        <p:spPr>
          <a:xfrm>
            <a:off x="3766057" y="4521732"/>
            <a:ext cx="320922" cy="369332"/>
          </a:xfrm>
          <a:prstGeom prst="rect">
            <a:avLst/>
          </a:prstGeom>
        </p:spPr>
        <p:txBody>
          <a:bodyPr wrap="none">
            <a:spAutoFit/>
          </a:bodyPr>
          <a:lstStyle/>
          <a:p>
            <a:r>
              <a:rPr lang="en-IE" b="1" dirty="0" smtClean="0">
                <a:latin typeface="Franklin Gothic Medium" panose="020B0603020102020204" pitchFamily="34" charset="0"/>
                <a:ea typeface="SimHei" panose="02010609060101010101" pitchFamily="49" charset="-122"/>
              </a:rPr>
              <a:t>2</a:t>
            </a:r>
            <a:endParaRPr lang="en-IE" b="1" dirty="0">
              <a:latin typeface="Franklin Gothic Medium" panose="020B0603020102020204" pitchFamily="34" charset="0"/>
              <a:ea typeface="SimHei" panose="02010609060101010101" pitchFamily="49" charset="-122"/>
            </a:endParaRPr>
          </a:p>
        </p:txBody>
      </p:sp>
      <p:sp>
        <p:nvSpPr>
          <p:cNvPr id="16" name="Rectangle 15"/>
          <p:cNvSpPr/>
          <p:nvPr/>
        </p:nvSpPr>
        <p:spPr>
          <a:xfrm>
            <a:off x="1691680" y="3491716"/>
            <a:ext cx="1048877" cy="369332"/>
          </a:xfrm>
          <a:prstGeom prst="rect">
            <a:avLst/>
          </a:prstGeom>
        </p:spPr>
        <p:txBody>
          <a:bodyPr wrap="none">
            <a:spAutoFit/>
          </a:bodyPr>
          <a:lstStyle/>
          <a:p>
            <a:r>
              <a:rPr lang="en-IE" dirty="0" smtClean="0">
                <a:latin typeface="Franklin Gothic Medium" panose="020B0603020102020204" pitchFamily="34" charset="0"/>
                <a:ea typeface="SimHei" panose="02010609060101010101" pitchFamily="49" charset="-122"/>
              </a:rPr>
              <a:t>CACHE 1</a:t>
            </a:r>
            <a:endParaRPr lang="en-IE" dirty="0">
              <a:latin typeface="Franklin Gothic Medium" panose="020B0603020102020204" pitchFamily="34" charset="0"/>
              <a:ea typeface="SimHei" panose="02010609060101010101" pitchFamily="49" charset="-122"/>
            </a:endParaRPr>
          </a:p>
        </p:txBody>
      </p:sp>
      <p:cxnSp>
        <p:nvCxnSpPr>
          <p:cNvPr id="12" name="Straight Connector 11"/>
          <p:cNvCxnSpPr/>
          <p:nvPr/>
        </p:nvCxnSpPr>
        <p:spPr>
          <a:xfrm flipH="1">
            <a:off x="2035816" y="3814823"/>
            <a:ext cx="139648" cy="4453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7567183" y="3789040"/>
            <a:ext cx="1469313" cy="1224136"/>
          </a:xfrm>
          <a:prstGeom prst="round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Computer programs are stored here</a:t>
            </a:r>
            <a:endParaRPr lang="en-IE" dirty="0">
              <a:solidFill>
                <a:schemeClr val="tx1"/>
              </a:solidFill>
            </a:endParaRPr>
          </a:p>
        </p:txBody>
      </p:sp>
      <p:sp>
        <p:nvSpPr>
          <p:cNvPr id="20" name="Rounded Rectangle 19"/>
          <p:cNvSpPr/>
          <p:nvPr/>
        </p:nvSpPr>
        <p:spPr>
          <a:xfrm>
            <a:off x="5994397" y="4293096"/>
            <a:ext cx="1469313" cy="1224136"/>
          </a:xfrm>
          <a:prstGeom prst="round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Until they need to be executed</a:t>
            </a:r>
            <a:endParaRPr lang="en-IE" dirty="0">
              <a:solidFill>
                <a:schemeClr val="tx1"/>
              </a:solidFill>
            </a:endParaRPr>
          </a:p>
        </p:txBody>
      </p:sp>
      <p:cxnSp>
        <p:nvCxnSpPr>
          <p:cNvPr id="17" name="Straight Arrow Connector 16"/>
          <p:cNvCxnSpPr>
            <a:stCxn id="8" idx="0"/>
          </p:cNvCxnSpPr>
          <p:nvPr/>
        </p:nvCxnSpPr>
        <p:spPr>
          <a:xfrm flipH="1" flipV="1">
            <a:off x="7463710" y="3005663"/>
            <a:ext cx="838130" cy="783377"/>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4703033" y="3397351"/>
            <a:ext cx="419065" cy="147181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Parallelogram 25"/>
          <p:cNvSpPr/>
          <p:nvPr/>
        </p:nvSpPr>
        <p:spPr>
          <a:xfrm rot="3361991">
            <a:off x="973270" y="2920796"/>
            <a:ext cx="3326447" cy="2947487"/>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Rounded Rectangle 23"/>
          <p:cNvSpPr/>
          <p:nvPr/>
        </p:nvSpPr>
        <p:spPr>
          <a:xfrm>
            <a:off x="4405295" y="4887015"/>
            <a:ext cx="1469313" cy="1224136"/>
          </a:xfrm>
          <a:prstGeom prst="round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Then they are moved to here</a:t>
            </a:r>
            <a:endParaRPr lang="en-IE" dirty="0">
              <a:solidFill>
                <a:schemeClr val="tx1"/>
              </a:solidFill>
            </a:endParaRPr>
          </a:p>
        </p:txBody>
      </p:sp>
    </p:spTree>
    <p:extLst>
      <p:ext uri="{BB962C8B-B14F-4D97-AF65-F5344CB8AC3E}">
        <p14:creationId xmlns:p14="http://schemas.microsoft.com/office/powerpoint/2010/main" val="2815806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In modern operating systems, before a job is loaded into </a:t>
            </a:r>
            <a:r>
              <a:rPr lang="en-IE" dirty="0" smtClean="0"/>
              <a:t>main memory</a:t>
            </a:r>
            <a:r>
              <a:rPr lang="en-IE" dirty="0" smtClean="0"/>
              <a:t>, </a:t>
            </a:r>
            <a:r>
              <a:rPr lang="en-IE" dirty="0" smtClean="0"/>
              <a:t>it </a:t>
            </a:r>
            <a:r>
              <a:rPr lang="en-IE" dirty="0" smtClean="0"/>
              <a:t>is divided into chunks, called </a:t>
            </a:r>
            <a:r>
              <a:rPr lang="en-IE" b="1" dirty="0" smtClean="0"/>
              <a:t>PAGES</a:t>
            </a:r>
            <a:r>
              <a:rPr lang="en-IE" dirty="0" smtClean="0"/>
              <a:t>.</a:t>
            </a:r>
            <a:endParaRPr lang="en-IE" dirty="0"/>
          </a:p>
        </p:txBody>
      </p:sp>
      <p:sp>
        <p:nvSpPr>
          <p:cNvPr id="3" name="Title 2"/>
          <p:cNvSpPr>
            <a:spLocks noGrp="1"/>
          </p:cNvSpPr>
          <p:nvPr>
            <p:ph type="title"/>
          </p:nvPr>
        </p:nvSpPr>
        <p:spPr/>
        <p:txBody>
          <a:bodyPr/>
          <a:lstStyle/>
          <a:p>
            <a:r>
              <a:rPr lang="en-IE" dirty="0" smtClean="0"/>
              <a:t>Virtual Memory</a:t>
            </a:r>
            <a:endParaRPr lang="en-IE" dirty="0"/>
          </a:p>
        </p:txBody>
      </p:sp>
    </p:spTree>
    <p:extLst>
      <p:ext uri="{BB962C8B-B14F-4D97-AF65-F5344CB8AC3E}">
        <p14:creationId xmlns:p14="http://schemas.microsoft.com/office/powerpoint/2010/main" val="17591955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In modern operating systems, before a job is loaded into </a:t>
            </a:r>
            <a:r>
              <a:rPr lang="en-IE" dirty="0" smtClean="0"/>
              <a:t>main memory</a:t>
            </a:r>
            <a:r>
              <a:rPr lang="en-IE" dirty="0" smtClean="0"/>
              <a:t>, </a:t>
            </a:r>
            <a:r>
              <a:rPr lang="en-IE" dirty="0" smtClean="0"/>
              <a:t>it </a:t>
            </a:r>
            <a:r>
              <a:rPr lang="en-IE" dirty="0" smtClean="0"/>
              <a:t>is divided into chunks, called </a:t>
            </a:r>
            <a:r>
              <a:rPr lang="en-IE" b="1" dirty="0" smtClean="0"/>
              <a:t>PAGES</a:t>
            </a:r>
            <a:r>
              <a:rPr lang="en-IE" dirty="0" smtClean="0"/>
              <a:t>.</a:t>
            </a:r>
            <a:endParaRPr lang="en-IE" dirty="0"/>
          </a:p>
        </p:txBody>
      </p:sp>
      <p:sp>
        <p:nvSpPr>
          <p:cNvPr id="3" name="Title 2"/>
          <p:cNvSpPr>
            <a:spLocks noGrp="1"/>
          </p:cNvSpPr>
          <p:nvPr>
            <p:ph type="title"/>
          </p:nvPr>
        </p:nvSpPr>
        <p:spPr/>
        <p:txBody>
          <a:bodyPr/>
          <a:lstStyle/>
          <a:p>
            <a:r>
              <a:rPr lang="en-IE" dirty="0" smtClean="0"/>
              <a:t>Virtual Memory</a:t>
            </a:r>
            <a:endParaRPr lang="en-IE" dirty="0"/>
          </a:p>
        </p:txBody>
      </p:sp>
      <p:sp>
        <p:nvSpPr>
          <p:cNvPr id="4" name="Rounded Rectangle 3"/>
          <p:cNvSpPr/>
          <p:nvPr/>
        </p:nvSpPr>
        <p:spPr>
          <a:xfrm>
            <a:off x="1259632" y="3140968"/>
            <a:ext cx="2592288" cy="2160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t>Job 3</a:t>
            </a:r>
            <a:endParaRPr lang="en-IE" b="1" dirty="0"/>
          </a:p>
        </p:txBody>
      </p:sp>
    </p:spTree>
    <p:extLst>
      <p:ext uri="{BB962C8B-B14F-4D97-AF65-F5344CB8AC3E}">
        <p14:creationId xmlns:p14="http://schemas.microsoft.com/office/powerpoint/2010/main" val="33406557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In modern operating systems, before a job is loaded into </a:t>
            </a:r>
            <a:r>
              <a:rPr lang="en-IE" dirty="0" smtClean="0"/>
              <a:t>main memory</a:t>
            </a:r>
            <a:r>
              <a:rPr lang="en-IE" dirty="0" smtClean="0"/>
              <a:t>, </a:t>
            </a:r>
            <a:r>
              <a:rPr lang="en-IE" dirty="0" smtClean="0"/>
              <a:t>it </a:t>
            </a:r>
            <a:r>
              <a:rPr lang="en-IE" dirty="0" smtClean="0"/>
              <a:t>is divided into chunks, called </a:t>
            </a:r>
            <a:r>
              <a:rPr lang="en-IE" b="1" dirty="0"/>
              <a:t>PAGES</a:t>
            </a:r>
            <a:r>
              <a:rPr lang="en-IE" dirty="0" smtClean="0"/>
              <a:t>.</a:t>
            </a:r>
            <a:endParaRPr lang="en-IE" dirty="0"/>
          </a:p>
        </p:txBody>
      </p:sp>
      <p:sp>
        <p:nvSpPr>
          <p:cNvPr id="3" name="Title 2"/>
          <p:cNvSpPr>
            <a:spLocks noGrp="1"/>
          </p:cNvSpPr>
          <p:nvPr>
            <p:ph type="title"/>
          </p:nvPr>
        </p:nvSpPr>
        <p:spPr/>
        <p:txBody>
          <a:bodyPr/>
          <a:lstStyle/>
          <a:p>
            <a:r>
              <a:rPr lang="en-IE" dirty="0" smtClean="0"/>
              <a:t>Virtual Memory</a:t>
            </a:r>
            <a:endParaRPr lang="en-IE" dirty="0"/>
          </a:p>
        </p:txBody>
      </p:sp>
      <p:sp>
        <p:nvSpPr>
          <p:cNvPr id="4" name="Rounded Rectangle 3"/>
          <p:cNvSpPr/>
          <p:nvPr/>
        </p:nvSpPr>
        <p:spPr>
          <a:xfrm>
            <a:off x="1259632" y="3140968"/>
            <a:ext cx="2592288" cy="2160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t>Job 3</a:t>
            </a:r>
            <a:endParaRPr lang="en-IE" b="1" dirty="0"/>
          </a:p>
        </p:txBody>
      </p:sp>
      <p:sp>
        <p:nvSpPr>
          <p:cNvPr id="5" name="Rectangle 4"/>
          <p:cNvSpPr/>
          <p:nvPr/>
        </p:nvSpPr>
        <p:spPr>
          <a:xfrm>
            <a:off x="5220072" y="3501008"/>
            <a:ext cx="259228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Page 2</a:t>
            </a:r>
            <a:endParaRPr lang="en-IE" dirty="0"/>
          </a:p>
        </p:txBody>
      </p:sp>
      <p:sp>
        <p:nvSpPr>
          <p:cNvPr id="14" name="Rectangle 13"/>
          <p:cNvSpPr/>
          <p:nvPr/>
        </p:nvSpPr>
        <p:spPr>
          <a:xfrm>
            <a:off x="5220072" y="3789040"/>
            <a:ext cx="259228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Page 3</a:t>
            </a:r>
            <a:endParaRPr lang="en-IE" dirty="0"/>
          </a:p>
        </p:txBody>
      </p:sp>
      <p:sp>
        <p:nvSpPr>
          <p:cNvPr id="15" name="Rectangle 14"/>
          <p:cNvSpPr/>
          <p:nvPr/>
        </p:nvSpPr>
        <p:spPr>
          <a:xfrm>
            <a:off x="5220072" y="4077072"/>
            <a:ext cx="259228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Page 4</a:t>
            </a:r>
            <a:endParaRPr lang="en-IE" dirty="0"/>
          </a:p>
        </p:txBody>
      </p:sp>
      <p:sp>
        <p:nvSpPr>
          <p:cNvPr id="16" name="Rectangle 15"/>
          <p:cNvSpPr/>
          <p:nvPr/>
        </p:nvSpPr>
        <p:spPr>
          <a:xfrm>
            <a:off x="5220071" y="4365104"/>
            <a:ext cx="259228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Page 5</a:t>
            </a:r>
            <a:endParaRPr lang="en-IE" dirty="0"/>
          </a:p>
        </p:txBody>
      </p:sp>
      <p:sp>
        <p:nvSpPr>
          <p:cNvPr id="17" name="Rectangle 16"/>
          <p:cNvSpPr/>
          <p:nvPr/>
        </p:nvSpPr>
        <p:spPr>
          <a:xfrm>
            <a:off x="5220071" y="4653136"/>
            <a:ext cx="259228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Page 6</a:t>
            </a:r>
            <a:endParaRPr lang="en-IE" dirty="0"/>
          </a:p>
        </p:txBody>
      </p:sp>
      <p:sp>
        <p:nvSpPr>
          <p:cNvPr id="6" name="Round Same Side Corner Rectangle 5"/>
          <p:cNvSpPr/>
          <p:nvPr/>
        </p:nvSpPr>
        <p:spPr>
          <a:xfrm>
            <a:off x="5226235" y="3140968"/>
            <a:ext cx="2592288" cy="360040"/>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Page 1</a:t>
            </a:r>
            <a:endParaRPr lang="en-IE" dirty="0"/>
          </a:p>
        </p:txBody>
      </p:sp>
      <p:grpSp>
        <p:nvGrpSpPr>
          <p:cNvPr id="7" name="Group 6"/>
          <p:cNvGrpSpPr/>
          <p:nvPr/>
        </p:nvGrpSpPr>
        <p:grpSpPr>
          <a:xfrm>
            <a:off x="5220072" y="4941168"/>
            <a:ext cx="2592288" cy="360040"/>
            <a:chOff x="5220072" y="4941168"/>
            <a:chExt cx="2592288" cy="360040"/>
          </a:xfrm>
        </p:grpSpPr>
        <p:sp>
          <p:nvSpPr>
            <p:cNvPr id="19" name="Round Same Side Corner Rectangle 18"/>
            <p:cNvSpPr/>
            <p:nvPr/>
          </p:nvSpPr>
          <p:spPr>
            <a:xfrm rot="10800000">
              <a:off x="5220072" y="4941168"/>
              <a:ext cx="2592288" cy="360040"/>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IE" dirty="0"/>
            </a:p>
          </p:txBody>
        </p:sp>
        <p:sp>
          <p:nvSpPr>
            <p:cNvPr id="9" name="Rectangle 8"/>
            <p:cNvSpPr/>
            <p:nvPr/>
          </p:nvSpPr>
          <p:spPr>
            <a:xfrm>
              <a:off x="5868143" y="4978746"/>
              <a:ext cx="1296144" cy="28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Page 7</a:t>
              </a:r>
              <a:endParaRPr lang="en-IE" dirty="0"/>
            </a:p>
          </p:txBody>
        </p:sp>
      </p:grpSp>
      <p:sp>
        <p:nvSpPr>
          <p:cNvPr id="10" name="Right Arrow 9"/>
          <p:cNvSpPr/>
          <p:nvPr/>
        </p:nvSpPr>
        <p:spPr>
          <a:xfrm>
            <a:off x="4067944" y="3933056"/>
            <a:ext cx="936104"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3406557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3119</TotalTime>
  <Words>890</Words>
  <Application>Microsoft Office PowerPoint</Application>
  <PresentationFormat>On-screen Show (4:3)</PresentationFormat>
  <Paragraphs>214</Paragraphs>
  <Slides>28</Slides>
  <Notes>5</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Concourse</vt:lpstr>
      <vt:lpstr>Memory Management:  Virtual Memory</vt:lpstr>
      <vt:lpstr>Virtual Memory</vt:lpstr>
      <vt:lpstr>Virtual Memory</vt:lpstr>
      <vt:lpstr>Virtual Memory</vt:lpstr>
      <vt:lpstr>Virtual Memory</vt:lpstr>
      <vt:lpstr>Virtual Memory</vt:lpstr>
      <vt:lpstr>Virtual Memory</vt:lpstr>
      <vt:lpstr>Virtual Memory</vt:lpstr>
      <vt:lpstr>Virtual Memory</vt:lpstr>
      <vt:lpstr>Virtual Memory</vt:lpstr>
      <vt:lpstr>Virtual Memory</vt:lpstr>
      <vt:lpstr>Virtual Memory</vt:lpstr>
      <vt:lpstr>Virtual Memory</vt:lpstr>
      <vt:lpstr>Virtual Memory</vt:lpstr>
      <vt:lpstr>Virtual Memory</vt:lpstr>
      <vt:lpstr>Virtual Memory</vt:lpstr>
      <vt:lpstr>Virtual Memory</vt:lpstr>
      <vt:lpstr>Virtual Memory</vt:lpstr>
      <vt:lpstr>Virtual Memory</vt:lpstr>
      <vt:lpstr>Virtual Memory</vt:lpstr>
      <vt:lpstr>Virtual Memory</vt:lpstr>
      <vt:lpstr>Virtual Memory</vt:lpstr>
      <vt:lpstr>Virtual Memory</vt:lpstr>
      <vt:lpstr>Virtual Memory</vt:lpstr>
      <vt:lpstr>Demand Paging</vt:lpstr>
      <vt:lpstr>Demand Paging</vt:lpstr>
      <vt:lpstr>Demand Paging</vt:lpstr>
      <vt:lpstr>Virtual Memory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CMPU1022 Operating Systems 1</dc:title>
  <dc:creator>Damian Gordon</dc:creator>
  <cp:lastModifiedBy>Damian Gordon</cp:lastModifiedBy>
  <cp:revision>245</cp:revision>
  <dcterms:created xsi:type="dcterms:W3CDTF">2015-01-19T19:52:08Z</dcterms:created>
  <dcterms:modified xsi:type="dcterms:W3CDTF">2015-03-24T21:47:01Z</dcterms:modified>
</cp:coreProperties>
</file>