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6"/>
  </p:notesMasterIdLst>
  <p:sldIdLst>
    <p:sldId id="256" r:id="rId2"/>
    <p:sldId id="582" r:id="rId3"/>
    <p:sldId id="583" r:id="rId4"/>
    <p:sldId id="510" r:id="rId5"/>
    <p:sldId id="509" r:id="rId6"/>
    <p:sldId id="533" r:id="rId7"/>
    <p:sldId id="529" r:id="rId8"/>
    <p:sldId id="537" r:id="rId9"/>
    <p:sldId id="511" r:id="rId10"/>
    <p:sldId id="512" r:id="rId11"/>
    <p:sldId id="514" r:id="rId12"/>
    <p:sldId id="516" r:id="rId13"/>
    <p:sldId id="515" r:id="rId14"/>
    <p:sldId id="517" r:id="rId15"/>
    <p:sldId id="518" r:id="rId16"/>
    <p:sldId id="519" r:id="rId17"/>
    <p:sldId id="520" r:id="rId18"/>
    <p:sldId id="521" r:id="rId19"/>
    <p:sldId id="522" r:id="rId20"/>
    <p:sldId id="523" r:id="rId21"/>
    <p:sldId id="526" r:id="rId22"/>
    <p:sldId id="525" r:id="rId23"/>
    <p:sldId id="524" r:id="rId24"/>
    <p:sldId id="527" r:id="rId25"/>
    <p:sldId id="528" r:id="rId26"/>
    <p:sldId id="538" r:id="rId27"/>
    <p:sldId id="530" r:id="rId28"/>
    <p:sldId id="531" r:id="rId29"/>
    <p:sldId id="534" r:id="rId30"/>
    <p:sldId id="532" r:id="rId31"/>
    <p:sldId id="535" r:id="rId32"/>
    <p:sldId id="536" r:id="rId33"/>
    <p:sldId id="620" r:id="rId34"/>
    <p:sldId id="618" r:id="rId35"/>
    <p:sldId id="621" r:id="rId36"/>
    <p:sldId id="622" r:id="rId37"/>
    <p:sldId id="619" r:id="rId38"/>
    <p:sldId id="539" r:id="rId39"/>
    <p:sldId id="540" r:id="rId40"/>
    <p:sldId id="541" r:id="rId41"/>
    <p:sldId id="549" r:id="rId42"/>
    <p:sldId id="542" r:id="rId43"/>
    <p:sldId id="550" r:id="rId44"/>
    <p:sldId id="545" r:id="rId45"/>
    <p:sldId id="546" r:id="rId46"/>
    <p:sldId id="547" r:id="rId47"/>
    <p:sldId id="548" r:id="rId48"/>
    <p:sldId id="551" r:id="rId49"/>
    <p:sldId id="552" r:id="rId50"/>
    <p:sldId id="554" r:id="rId51"/>
    <p:sldId id="553" r:id="rId52"/>
    <p:sldId id="555" r:id="rId53"/>
    <p:sldId id="556" r:id="rId54"/>
    <p:sldId id="557" r:id="rId55"/>
    <p:sldId id="558" r:id="rId56"/>
    <p:sldId id="559" r:id="rId57"/>
    <p:sldId id="579" r:id="rId58"/>
    <p:sldId id="560" r:id="rId59"/>
    <p:sldId id="561" r:id="rId60"/>
    <p:sldId id="562" r:id="rId61"/>
    <p:sldId id="563" r:id="rId62"/>
    <p:sldId id="564" r:id="rId63"/>
    <p:sldId id="565" r:id="rId64"/>
    <p:sldId id="566" r:id="rId65"/>
    <p:sldId id="567" r:id="rId66"/>
    <p:sldId id="568" r:id="rId67"/>
    <p:sldId id="569" r:id="rId68"/>
    <p:sldId id="570" r:id="rId69"/>
    <p:sldId id="571" r:id="rId70"/>
    <p:sldId id="572" r:id="rId71"/>
    <p:sldId id="574" r:id="rId72"/>
    <p:sldId id="576" r:id="rId73"/>
    <p:sldId id="575" r:id="rId74"/>
    <p:sldId id="577" r:id="rId75"/>
    <p:sldId id="578" r:id="rId76"/>
    <p:sldId id="508" r:id="rId77"/>
    <p:sldId id="513" r:id="rId78"/>
    <p:sldId id="581" r:id="rId79"/>
    <p:sldId id="580" r:id="rId80"/>
    <p:sldId id="584" r:id="rId81"/>
    <p:sldId id="585" r:id="rId82"/>
    <p:sldId id="586" r:id="rId83"/>
    <p:sldId id="587" r:id="rId84"/>
    <p:sldId id="588" r:id="rId85"/>
    <p:sldId id="589" r:id="rId86"/>
    <p:sldId id="590" r:id="rId87"/>
    <p:sldId id="591" r:id="rId88"/>
    <p:sldId id="592" r:id="rId89"/>
    <p:sldId id="593" r:id="rId90"/>
    <p:sldId id="594" r:id="rId91"/>
    <p:sldId id="595" r:id="rId92"/>
    <p:sldId id="613" r:id="rId93"/>
    <p:sldId id="615" r:id="rId94"/>
    <p:sldId id="616" r:id="rId95"/>
    <p:sldId id="617" r:id="rId96"/>
    <p:sldId id="596" r:id="rId97"/>
    <p:sldId id="597" r:id="rId98"/>
    <p:sldId id="598" r:id="rId99"/>
    <p:sldId id="623" r:id="rId100"/>
    <p:sldId id="624" r:id="rId101"/>
    <p:sldId id="599" r:id="rId102"/>
    <p:sldId id="600" r:id="rId103"/>
    <p:sldId id="601" r:id="rId104"/>
    <p:sldId id="602" r:id="rId105"/>
    <p:sldId id="603" r:id="rId106"/>
    <p:sldId id="604" r:id="rId107"/>
    <p:sldId id="605" r:id="rId108"/>
    <p:sldId id="606" r:id="rId109"/>
    <p:sldId id="607" r:id="rId110"/>
    <p:sldId id="608" r:id="rId111"/>
    <p:sldId id="609" r:id="rId112"/>
    <p:sldId id="610" r:id="rId113"/>
    <p:sldId id="611" r:id="rId114"/>
    <p:sldId id="612"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a:srgbClr val="000000"/>
    <a:srgbClr val="008000"/>
    <a:srgbClr val="FFFFCC"/>
    <a:srgbClr val="C49500"/>
    <a:srgbClr val="993366"/>
    <a:srgbClr val="FF0066"/>
    <a:srgbClr val="FF6600"/>
    <a:srgbClr val="E11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C5812-F25A-4D33-A0D7-EB4357A8E2B7}" type="datetimeFigureOut">
              <a:rPr lang="en-IE" smtClean="0"/>
              <a:t>15/02/2017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065A0A-D293-4793-973F-502017F190E0}" type="slidenum">
              <a:rPr lang="en-IE" smtClean="0"/>
              <a:t>‹#›</a:t>
            </a:fld>
            <a:endParaRPr lang="en-IE"/>
          </a:p>
        </p:txBody>
      </p:sp>
    </p:spTree>
    <p:extLst>
      <p:ext uri="{BB962C8B-B14F-4D97-AF65-F5344CB8AC3E}">
        <p14:creationId xmlns:p14="http://schemas.microsoft.com/office/powerpoint/2010/main" val="422246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D065A0A-D293-4793-973F-502017F190E0}" type="slidenum">
              <a:rPr lang="en-IE" smtClean="0"/>
              <a:t>7</a:t>
            </a:fld>
            <a:endParaRPr lang="en-IE"/>
          </a:p>
        </p:txBody>
      </p:sp>
    </p:spTree>
    <p:extLst>
      <p:ext uri="{BB962C8B-B14F-4D97-AF65-F5344CB8AC3E}">
        <p14:creationId xmlns:p14="http://schemas.microsoft.com/office/powerpoint/2010/main" val="2579536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D065A0A-D293-4793-973F-502017F190E0}" type="slidenum">
              <a:rPr lang="en-IE" smtClean="0"/>
              <a:t>26</a:t>
            </a:fld>
            <a:endParaRPr lang="en-IE"/>
          </a:p>
        </p:txBody>
      </p:sp>
    </p:spTree>
    <p:extLst>
      <p:ext uri="{BB962C8B-B14F-4D97-AF65-F5344CB8AC3E}">
        <p14:creationId xmlns:p14="http://schemas.microsoft.com/office/powerpoint/2010/main" val="2579536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D065A0A-D293-4793-973F-502017F190E0}" type="slidenum">
              <a:rPr lang="en-IE" smtClean="0"/>
              <a:t>38</a:t>
            </a:fld>
            <a:endParaRPr lang="en-IE"/>
          </a:p>
        </p:txBody>
      </p:sp>
    </p:spTree>
    <p:extLst>
      <p:ext uri="{BB962C8B-B14F-4D97-AF65-F5344CB8AC3E}">
        <p14:creationId xmlns:p14="http://schemas.microsoft.com/office/powerpoint/2010/main" val="2579536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D065A0A-D293-4793-973F-502017F190E0}" type="slidenum">
              <a:rPr lang="en-IE" smtClean="0"/>
              <a:t>53</a:t>
            </a:fld>
            <a:endParaRPr lang="en-IE"/>
          </a:p>
        </p:txBody>
      </p:sp>
    </p:spTree>
    <p:extLst>
      <p:ext uri="{BB962C8B-B14F-4D97-AF65-F5344CB8AC3E}">
        <p14:creationId xmlns:p14="http://schemas.microsoft.com/office/powerpoint/2010/main" val="257953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D065A0A-D293-4793-973F-502017F190E0}" type="slidenum">
              <a:rPr lang="en-IE" smtClean="0"/>
              <a:t>62</a:t>
            </a:fld>
            <a:endParaRPr lang="en-IE"/>
          </a:p>
        </p:txBody>
      </p:sp>
    </p:spTree>
    <p:extLst>
      <p:ext uri="{BB962C8B-B14F-4D97-AF65-F5344CB8AC3E}">
        <p14:creationId xmlns:p14="http://schemas.microsoft.com/office/powerpoint/2010/main" val="2579536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117C9C-4760-45F1-84CC-7009737AD252}" type="datetimeFigureOut">
              <a:rPr lang="en-IE" smtClean="0"/>
              <a:t>15/02/2017</a:t>
            </a:fld>
            <a:endParaRPr lang="en-IE"/>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E"/>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8469B94-3665-4D3D-B183-E83E74E1064C}"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15/02/2017</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15/02/2017</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15/02/2017</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117C9C-4760-45F1-84CC-7009737AD252}" type="datetimeFigureOut">
              <a:rPr lang="en-IE" smtClean="0"/>
              <a:t>15/02/2017</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117C9C-4760-45F1-84CC-7009737AD252}" type="datetimeFigureOut">
              <a:rPr lang="en-IE" smtClean="0"/>
              <a:t>15/02/2017</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117C9C-4760-45F1-84CC-7009737AD252}" type="datetimeFigureOut">
              <a:rPr lang="en-IE" smtClean="0"/>
              <a:t>15/02/2017</a:t>
            </a:fld>
            <a:endParaRPr lang="en-IE"/>
          </a:p>
        </p:txBody>
      </p:sp>
      <p:sp>
        <p:nvSpPr>
          <p:cNvPr id="8" name="Footer Placeholder 7"/>
          <p:cNvSpPr>
            <a:spLocks noGrp="1"/>
          </p:cNvSpPr>
          <p:nvPr>
            <p:ph type="ftr" sz="quarter" idx="11"/>
          </p:nvPr>
        </p:nvSpPr>
        <p:spPr/>
        <p:txBody>
          <a:bodyPr/>
          <a:lstStyle>
            <a:extLst/>
          </a:lstStyle>
          <a:p>
            <a:endParaRPr lang="en-IE"/>
          </a:p>
        </p:txBody>
      </p:sp>
      <p:sp>
        <p:nvSpPr>
          <p:cNvPr id="9" name="Slide Number Placeholder 8"/>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5117C9C-4760-45F1-84CC-7009737AD252}" type="datetimeFigureOut">
              <a:rPr lang="en-IE" smtClean="0"/>
              <a:t>15/02/2017</a:t>
            </a:fld>
            <a:endParaRPr lang="en-IE"/>
          </a:p>
        </p:txBody>
      </p:sp>
      <p:sp>
        <p:nvSpPr>
          <p:cNvPr id="4" name="Footer Placeholder 3"/>
          <p:cNvSpPr>
            <a:spLocks noGrp="1"/>
          </p:cNvSpPr>
          <p:nvPr>
            <p:ph type="ftr" sz="quarter" idx="11"/>
          </p:nvPr>
        </p:nvSpPr>
        <p:spPr/>
        <p:txBody>
          <a:bodyPr/>
          <a:lstStyle>
            <a:extLst/>
          </a:lstStyle>
          <a:p>
            <a:endParaRPr lang="en-IE"/>
          </a:p>
        </p:txBody>
      </p:sp>
      <p:sp>
        <p:nvSpPr>
          <p:cNvPr id="5" name="Slide Number Placeholder 4"/>
          <p:cNvSpPr>
            <a:spLocks noGrp="1"/>
          </p:cNvSpPr>
          <p:nvPr>
            <p:ph type="sldNum" sz="quarter" idx="12"/>
          </p:nvPr>
        </p:nvSpPr>
        <p:spPr/>
        <p:txBody>
          <a:bodyPr/>
          <a:lstStyle>
            <a:extLst/>
          </a:lstStyle>
          <a:p>
            <a:fld id="{F8469B94-3665-4D3D-B183-E83E74E1064C}" type="slidenum">
              <a:rPr lang="en-IE" smtClean="0"/>
              <a:t>‹#›</a:t>
            </a:fld>
            <a:endParaRPr lang="en-IE"/>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117C9C-4760-45F1-84CC-7009737AD252}" type="datetimeFigureOut">
              <a:rPr lang="en-IE" smtClean="0"/>
              <a:t>15/02/2017</a:t>
            </a:fld>
            <a:endParaRPr lang="en-IE"/>
          </a:p>
        </p:txBody>
      </p:sp>
      <p:sp>
        <p:nvSpPr>
          <p:cNvPr id="3" name="Footer Placeholder 2"/>
          <p:cNvSpPr>
            <a:spLocks noGrp="1"/>
          </p:cNvSpPr>
          <p:nvPr>
            <p:ph type="ftr" sz="quarter" idx="11"/>
          </p:nvPr>
        </p:nvSpPr>
        <p:spPr/>
        <p:txBody>
          <a:bodyPr/>
          <a:lstStyle>
            <a:extLst/>
          </a:lstStyle>
          <a:p>
            <a:endParaRPr lang="en-IE"/>
          </a:p>
        </p:txBody>
      </p:sp>
      <p:sp>
        <p:nvSpPr>
          <p:cNvPr id="4" name="Slide Number Placeholder 3"/>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5117C9C-4760-45F1-84CC-7009737AD252}" type="datetimeFigureOut">
              <a:rPr lang="en-IE" smtClean="0"/>
              <a:t>15/02/2017</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117C9C-4760-45F1-84CC-7009737AD252}" type="datetimeFigureOut">
              <a:rPr lang="en-IE" smtClean="0"/>
              <a:t>15/02/2017</a:t>
            </a:fld>
            <a:endParaRPr lang="en-IE"/>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E"/>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8469B94-3665-4D3D-B183-E83E74E1064C}" type="slidenum">
              <a:rPr lang="en-IE" smtClean="0"/>
              <a:t>‹#›</a:t>
            </a:fld>
            <a:endParaRPr lang="en-IE"/>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117C9C-4760-45F1-84CC-7009737AD252}" type="datetimeFigureOut">
              <a:rPr lang="en-IE" smtClean="0"/>
              <a:t>15/02/2017</a:t>
            </a:fld>
            <a:endParaRPr lang="en-IE"/>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E"/>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8469B94-3665-4D3D-B183-E83E74E1064C}"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22.jpg"/><Relationship Id="rId4" Type="http://schemas.openxmlformats.org/officeDocument/2006/relationships/image" Target="../media/image23.jpg"/></Relationships>
</file>

<file path=ppt/slides/_rels/slide11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apple.com/business/docs/iOS_Security_Guide.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046689"/>
            <a:ext cx="8208912" cy="1829761"/>
          </a:xfrm>
        </p:spPr>
        <p:txBody>
          <a:bodyPr>
            <a:normAutofit/>
          </a:bodyPr>
          <a:lstStyle/>
          <a:p>
            <a:r>
              <a:rPr lang="en-IE" sz="4000" dirty="0" smtClean="0"/>
              <a:t>Computer Security</a:t>
            </a:r>
            <a:endParaRPr lang="en-IE" sz="4000" dirty="0"/>
          </a:p>
        </p:txBody>
      </p:sp>
      <p:sp>
        <p:nvSpPr>
          <p:cNvPr id="3" name="Subtitle 2"/>
          <p:cNvSpPr>
            <a:spLocks noGrp="1"/>
          </p:cNvSpPr>
          <p:nvPr>
            <p:ph type="subTitle" idx="1"/>
          </p:nvPr>
        </p:nvSpPr>
        <p:spPr>
          <a:xfrm>
            <a:off x="685800" y="4245520"/>
            <a:ext cx="7772400" cy="1199704"/>
          </a:xfrm>
        </p:spPr>
        <p:txBody>
          <a:bodyPr/>
          <a:lstStyle/>
          <a:p>
            <a:r>
              <a:rPr lang="en-IE" dirty="0" smtClean="0"/>
              <a:t>Damian Gordon</a:t>
            </a:r>
          </a:p>
        </p:txBody>
      </p:sp>
    </p:spTree>
    <p:extLst>
      <p:ext uri="{BB962C8B-B14F-4D97-AF65-F5344CB8AC3E}">
        <p14:creationId xmlns:p14="http://schemas.microsoft.com/office/powerpoint/2010/main" val="4236784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 </a:t>
            </a:r>
            <a:r>
              <a:rPr lang="en-IE" b="1" dirty="0"/>
              <a:t>D</a:t>
            </a:r>
            <a:r>
              <a:rPr lang="en-IE" b="1" dirty="0" smtClean="0"/>
              <a:t>istributed Denial-of-</a:t>
            </a:r>
            <a:r>
              <a:rPr lang="en-IE" b="1" dirty="0"/>
              <a:t>S</a:t>
            </a:r>
            <a:r>
              <a:rPr lang="en-IE" b="1" dirty="0" smtClean="0"/>
              <a:t>ervice</a:t>
            </a:r>
            <a:r>
              <a:rPr lang="en-IE" dirty="0"/>
              <a:t> (</a:t>
            </a:r>
            <a:r>
              <a:rPr lang="en-IE" b="1" dirty="0" err="1"/>
              <a:t>DDoS</a:t>
            </a:r>
            <a:r>
              <a:rPr lang="en-IE" dirty="0"/>
              <a:t>) is where the attack source is more than one, often thousands of, unique IP addresses. </a:t>
            </a:r>
            <a:endParaRPr lang="en-IE" dirty="0" smtClean="0"/>
          </a:p>
          <a:p>
            <a:r>
              <a:rPr lang="en-IE" dirty="0" smtClean="0"/>
              <a:t>It </a:t>
            </a:r>
            <a:r>
              <a:rPr lang="en-IE" dirty="0"/>
              <a:t>is </a:t>
            </a:r>
            <a:r>
              <a:rPr lang="en-IE" dirty="0" smtClean="0"/>
              <a:t>like </a:t>
            </a:r>
            <a:r>
              <a:rPr lang="en-IE" dirty="0"/>
              <a:t>to a group of people crowding the entry door </a:t>
            </a:r>
            <a:r>
              <a:rPr lang="en-IE" dirty="0" smtClean="0"/>
              <a:t>to </a:t>
            </a:r>
            <a:r>
              <a:rPr lang="en-IE" dirty="0"/>
              <a:t>a </a:t>
            </a:r>
            <a:r>
              <a:rPr lang="en-IE" dirty="0" smtClean="0"/>
              <a:t>shop, </a:t>
            </a:r>
            <a:r>
              <a:rPr lang="en-IE" dirty="0"/>
              <a:t>and not letting legitimate </a:t>
            </a:r>
            <a:r>
              <a:rPr lang="en-IE" dirty="0" smtClean="0"/>
              <a:t>customers </a:t>
            </a:r>
            <a:r>
              <a:rPr lang="en-IE" dirty="0"/>
              <a:t>enter into the shop or business, disrupting normal operations.</a:t>
            </a:r>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Denial-of-Service (</a:t>
            </a:r>
            <a:r>
              <a:rPr lang="en-IE" dirty="0" err="1" smtClean="0"/>
              <a:t>DoS</a:t>
            </a:r>
            <a:r>
              <a:rPr lang="en-IE" dirty="0" smtClean="0"/>
              <a:t>) Attack</a:t>
            </a:r>
            <a:endParaRPr lang="en-IE" dirty="0"/>
          </a:p>
        </p:txBody>
      </p:sp>
    </p:spTree>
    <p:extLst>
      <p:ext uri="{BB962C8B-B14F-4D97-AF65-F5344CB8AC3E}">
        <p14:creationId xmlns:p14="http://schemas.microsoft.com/office/powerpoint/2010/main" val="310208391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770984" cy="4900000"/>
          </a:xfrm>
        </p:spPr>
        <p:txBody>
          <a:bodyPr>
            <a:normAutofit lnSpcReduction="10000"/>
          </a:bodyPr>
          <a:lstStyle/>
          <a:p>
            <a:r>
              <a:rPr lang="en-IE" b="1" u="sng" dirty="0" smtClean="0"/>
              <a:t>Top 25 US Passwords in </a:t>
            </a:r>
            <a:r>
              <a:rPr lang="en-IE" b="1" u="sng" dirty="0" smtClean="0"/>
              <a:t>2016</a:t>
            </a:r>
          </a:p>
          <a:p>
            <a:endParaRPr lang="en-IE" b="1" u="sng" dirty="0"/>
          </a:p>
          <a:p>
            <a:r>
              <a:rPr lang="en-IE" b="1" dirty="0"/>
              <a:t>17. master</a:t>
            </a:r>
            <a:r>
              <a:rPr lang="en-IE" dirty="0"/>
              <a:t> (Up 2)</a:t>
            </a:r>
          </a:p>
          <a:p>
            <a:r>
              <a:rPr lang="en-IE" b="1" dirty="0"/>
              <a:t>18. monkey</a:t>
            </a:r>
            <a:r>
              <a:rPr lang="en-IE" dirty="0"/>
              <a:t> (Down 6)</a:t>
            </a:r>
          </a:p>
          <a:p>
            <a:r>
              <a:rPr lang="en-IE" b="1" dirty="0"/>
              <a:t>19. </a:t>
            </a:r>
            <a:r>
              <a:rPr lang="en-IE" b="1" dirty="0" err="1"/>
              <a:t>letmein</a:t>
            </a:r>
            <a:r>
              <a:rPr lang="en-IE" dirty="0"/>
              <a:t> (Down 6)</a:t>
            </a:r>
          </a:p>
          <a:p>
            <a:r>
              <a:rPr lang="en-IE" b="1" dirty="0"/>
              <a:t>20. login</a:t>
            </a:r>
            <a:r>
              <a:rPr lang="en-IE" dirty="0"/>
              <a:t> (New)</a:t>
            </a:r>
          </a:p>
          <a:p>
            <a:r>
              <a:rPr lang="en-IE" b="1" dirty="0"/>
              <a:t>21. princess</a:t>
            </a:r>
            <a:r>
              <a:rPr lang="en-IE" dirty="0"/>
              <a:t> (New)</a:t>
            </a:r>
          </a:p>
          <a:p>
            <a:r>
              <a:rPr lang="en-IE" b="1" dirty="0"/>
              <a:t>22. </a:t>
            </a:r>
            <a:r>
              <a:rPr lang="en-IE" b="1" dirty="0" err="1"/>
              <a:t>qwertyuiop</a:t>
            </a:r>
            <a:r>
              <a:rPr lang="en-IE" dirty="0"/>
              <a:t> (New)</a:t>
            </a:r>
          </a:p>
          <a:p>
            <a:r>
              <a:rPr lang="en-IE" b="1" dirty="0"/>
              <a:t>23. solo</a:t>
            </a:r>
            <a:r>
              <a:rPr lang="en-IE" dirty="0"/>
              <a:t> (New)</a:t>
            </a:r>
          </a:p>
          <a:p>
            <a:r>
              <a:rPr lang="en-IE" b="1" dirty="0"/>
              <a:t>24. passw0rd</a:t>
            </a:r>
            <a:r>
              <a:rPr lang="en-IE" dirty="0"/>
              <a:t> (New)</a:t>
            </a:r>
          </a:p>
          <a:p>
            <a:r>
              <a:rPr lang="en-IE" b="1" dirty="0"/>
              <a:t>25. </a:t>
            </a:r>
            <a:r>
              <a:rPr lang="en-IE" b="1" dirty="0" err="1"/>
              <a:t>starwars</a:t>
            </a:r>
            <a:r>
              <a:rPr lang="en-IE" dirty="0"/>
              <a:t> (New</a:t>
            </a:r>
            <a:r>
              <a:rPr lang="en-IE" dirty="0" smtClean="0"/>
              <a:t>)</a:t>
            </a:r>
            <a:endParaRPr lang="en-IE" dirty="0"/>
          </a:p>
        </p:txBody>
      </p:sp>
      <p:sp>
        <p:nvSpPr>
          <p:cNvPr id="3" name="Title 2"/>
          <p:cNvSpPr>
            <a:spLocks noGrp="1"/>
          </p:cNvSpPr>
          <p:nvPr>
            <p:ph type="title"/>
          </p:nvPr>
        </p:nvSpPr>
        <p:spPr/>
        <p:txBody>
          <a:bodyPr/>
          <a:lstStyle/>
          <a:p>
            <a:r>
              <a:rPr lang="en-IE" dirty="0" smtClean="0"/>
              <a:t>Authentication</a:t>
            </a:r>
            <a:endParaRPr lang="en-IE" dirty="0"/>
          </a:p>
        </p:txBody>
      </p:sp>
    </p:spTree>
    <p:extLst>
      <p:ext uri="{BB962C8B-B14F-4D97-AF65-F5344CB8AC3E}">
        <p14:creationId xmlns:p14="http://schemas.microsoft.com/office/powerpoint/2010/main" val="306240720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dirty="0" smtClean="0"/>
              <a:t>The longer the password, the better. </a:t>
            </a:r>
          </a:p>
          <a:p>
            <a:pPr lvl="1"/>
            <a:r>
              <a:rPr lang="en-IE" dirty="0" smtClean="0"/>
              <a:t>A password of eight (8) letters, just using lowercase letters has 26</a:t>
            </a:r>
            <a:r>
              <a:rPr lang="en-IE" baseline="30000" dirty="0" smtClean="0"/>
              <a:t>8</a:t>
            </a:r>
            <a:r>
              <a:rPr lang="en-IE" dirty="0" smtClean="0"/>
              <a:t> (</a:t>
            </a:r>
            <a:r>
              <a:rPr lang="en-IE" dirty="0"/>
              <a:t>208,827,064,576</a:t>
            </a:r>
            <a:r>
              <a:rPr lang="en-IE" dirty="0" smtClean="0"/>
              <a:t>) possible combinations.</a:t>
            </a:r>
          </a:p>
          <a:p>
            <a:pPr lvl="1"/>
            <a:r>
              <a:rPr lang="en-IE" dirty="0"/>
              <a:t>A password of </a:t>
            </a:r>
            <a:r>
              <a:rPr lang="en-IE" dirty="0" smtClean="0"/>
              <a:t>ten (10) </a:t>
            </a:r>
            <a:r>
              <a:rPr lang="en-IE" dirty="0"/>
              <a:t>letters, just using lowercase letters has </a:t>
            </a:r>
            <a:r>
              <a:rPr lang="en-IE" dirty="0" smtClean="0"/>
              <a:t>26</a:t>
            </a:r>
            <a:r>
              <a:rPr lang="en-IE" baseline="30000" dirty="0" smtClean="0"/>
              <a:t>10</a:t>
            </a:r>
            <a:r>
              <a:rPr lang="en-IE" dirty="0" smtClean="0"/>
              <a:t> (141,167,100,000,000) </a:t>
            </a:r>
            <a:r>
              <a:rPr lang="en-IE" dirty="0"/>
              <a:t>possible combinations</a:t>
            </a:r>
            <a:r>
              <a:rPr lang="en-IE" dirty="0" smtClean="0"/>
              <a:t>.</a:t>
            </a:r>
          </a:p>
          <a:p>
            <a:pPr lvl="1"/>
            <a:r>
              <a:rPr lang="en-IE" dirty="0"/>
              <a:t>A password of eight (8) letters, </a:t>
            </a:r>
            <a:r>
              <a:rPr lang="en-IE" dirty="0" smtClean="0"/>
              <a:t>using all letters and numbers </a:t>
            </a:r>
            <a:r>
              <a:rPr lang="en-IE" dirty="0"/>
              <a:t>has </a:t>
            </a:r>
            <a:r>
              <a:rPr lang="en-IE" dirty="0" smtClean="0"/>
              <a:t>95</a:t>
            </a:r>
            <a:r>
              <a:rPr lang="en-IE" baseline="30000" dirty="0" smtClean="0"/>
              <a:t>8</a:t>
            </a:r>
            <a:r>
              <a:rPr lang="en-IE" dirty="0" smtClean="0"/>
              <a:t> (6,634,204,300,000,000) </a:t>
            </a:r>
            <a:r>
              <a:rPr lang="en-IE" dirty="0"/>
              <a:t>possible combinations</a:t>
            </a:r>
            <a:r>
              <a:rPr lang="en-IE" dirty="0" smtClean="0"/>
              <a:t>.</a:t>
            </a:r>
          </a:p>
          <a:p>
            <a:pPr lvl="1"/>
            <a:r>
              <a:rPr lang="en-IE" dirty="0"/>
              <a:t>A password of </a:t>
            </a:r>
            <a:r>
              <a:rPr lang="en-IE" dirty="0" smtClean="0"/>
              <a:t>ten (10) </a:t>
            </a:r>
            <a:r>
              <a:rPr lang="en-IE" dirty="0"/>
              <a:t>letters, using all letters and numbers has </a:t>
            </a:r>
            <a:r>
              <a:rPr lang="en-IE" dirty="0" smtClean="0"/>
              <a:t>95</a:t>
            </a:r>
            <a:r>
              <a:rPr lang="en-IE" baseline="30000" dirty="0" smtClean="0"/>
              <a:t>10</a:t>
            </a:r>
            <a:r>
              <a:rPr lang="en-IE" dirty="0" smtClean="0"/>
              <a:t> (59,873,694,000,000,000,000) </a:t>
            </a:r>
            <a:r>
              <a:rPr lang="en-IE" dirty="0"/>
              <a:t>possible combinations.</a:t>
            </a:r>
          </a:p>
          <a:p>
            <a:pPr lvl="1"/>
            <a:endParaRPr lang="en-IE" dirty="0" smtClean="0"/>
          </a:p>
          <a:p>
            <a:pPr lvl="1"/>
            <a:endParaRPr lang="en-IE" dirty="0"/>
          </a:p>
          <a:p>
            <a:pPr lvl="1"/>
            <a:endParaRPr lang="en-IE" dirty="0" smtClean="0"/>
          </a:p>
        </p:txBody>
      </p:sp>
      <p:sp>
        <p:nvSpPr>
          <p:cNvPr id="3" name="Title 2"/>
          <p:cNvSpPr>
            <a:spLocks noGrp="1"/>
          </p:cNvSpPr>
          <p:nvPr>
            <p:ph type="title"/>
          </p:nvPr>
        </p:nvSpPr>
        <p:spPr/>
        <p:txBody>
          <a:bodyPr/>
          <a:lstStyle/>
          <a:p>
            <a:r>
              <a:rPr lang="en-IE" dirty="0" smtClean="0"/>
              <a:t>Authentication</a:t>
            </a:r>
            <a:endParaRPr lang="en-IE" dirty="0"/>
          </a:p>
        </p:txBody>
      </p:sp>
    </p:spTree>
    <p:extLst>
      <p:ext uri="{BB962C8B-B14F-4D97-AF65-F5344CB8AC3E}">
        <p14:creationId xmlns:p14="http://schemas.microsoft.com/office/powerpoint/2010/main" val="33092198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Where are the passwords stored?</a:t>
            </a:r>
          </a:p>
          <a:p>
            <a:pPr lvl="1"/>
            <a:r>
              <a:rPr lang="en-IE" dirty="0" smtClean="0"/>
              <a:t>On Windows:</a:t>
            </a:r>
          </a:p>
          <a:p>
            <a:pPr lvl="2"/>
            <a:r>
              <a:rPr lang="en-IE" dirty="0" smtClean="0"/>
              <a:t>c</a:t>
            </a:r>
            <a:r>
              <a:rPr lang="en-IE" dirty="0"/>
              <a:t>:\windows\system32\config\SAM</a:t>
            </a:r>
          </a:p>
          <a:p>
            <a:pPr lvl="1"/>
            <a:endParaRPr lang="en-IE" dirty="0"/>
          </a:p>
          <a:p>
            <a:pPr lvl="1"/>
            <a:r>
              <a:rPr lang="en-IE" dirty="0" smtClean="0"/>
              <a:t>On Linux</a:t>
            </a:r>
          </a:p>
          <a:p>
            <a:pPr lvl="2"/>
            <a:r>
              <a:rPr lang="en-IE" dirty="0" smtClean="0"/>
              <a:t>/</a:t>
            </a:r>
            <a:r>
              <a:rPr lang="en-IE" dirty="0" err="1"/>
              <a:t>etc</a:t>
            </a:r>
            <a:r>
              <a:rPr lang="en-IE" dirty="0"/>
              <a:t>/shadow</a:t>
            </a:r>
          </a:p>
          <a:p>
            <a:pPr lvl="1"/>
            <a:endParaRPr lang="en-IE" dirty="0"/>
          </a:p>
          <a:p>
            <a:pPr lvl="1"/>
            <a:r>
              <a:rPr lang="en-IE" dirty="0" smtClean="0"/>
              <a:t>On Unix and (some) Apple</a:t>
            </a:r>
          </a:p>
          <a:p>
            <a:pPr lvl="2"/>
            <a:r>
              <a:rPr lang="en-IE" dirty="0" smtClean="0"/>
              <a:t>/</a:t>
            </a:r>
            <a:r>
              <a:rPr lang="en-IE" dirty="0" err="1" smtClean="0"/>
              <a:t>etc</a:t>
            </a:r>
            <a:r>
              <a:rPr lang="en-IE" dirty="0" smtClean="0"/>
              <a:t>/</a:t>
            </a:r>
            <a:r>
              <a:rPr lang="en-IE" dirty="0" err="1" smtClean="0"/>
              <a:t>passwd</a:t>
            </a:r>
            <a:endParaRPr lang="en-IE" dirty="0"/>
          </a:p>
          <a:p>
            <a:pPr lvl="1"/>
            <a:endParaRPr lang="en-IE" dirty="0"/>
          </a:p>
          <a:p>
            <a:pPr lvl="1"/>
            <a:endParaRPr lang="en-IE" dirty="0"/>
          </a:p>
          <a:p>
            <a:pPr lvl="1"/>
            <a:endParaRPr lang="en-IE" dirty="0" smtClean="0"/>
          </a:p>
          <a:p>
            <a:pPr lvl="1"/>
            <a:endParaRPr lang="en-IE" dirty="0"/>
          </a:p>
          <a:p>
            <a:pPr lvl="1"/>
            <a:endParaRPr lang="en-IE" dirty="0" smtClean="0"/>
          </a:p>
        </p:txBody>
      </p:sp>
      <p:sp>
        <p:nvSpPr>
          <p:cNvPr id="3" name="Title 2"/>
          <p:cNvSpPr>
            <a:spLocks noGrp="1"/>
          </p:cNvSpPr>
          <p:nvPr>
            <p:ph type="title"/>
          </p:nvPr>
        </p:nvSpPr>
        <p:spPr/>
        <p:txBody>
          <a:bodyPr/>
          <a:lstStyle/>
          <a:p>
            <a:r>
              <a:rPr lang="en-IE" dirty="0" smtClean="0"/>
              <a:t>Authentication</a:t>
            </a:r>
            <a:endParaRPr lang="en-IE" dirty="0"/>
          </a:p>
        </p:txBody>
      </p:sp>
    </p:spTree>
    <p:extLst>
      <p:ext uri="{BB962C8B-B14F-4D97-AF65-F5344CB8AC3E}">
        <p14:creationId xmlns:p14="http://schemas.microsoft.com/office/powerpoint/2010/main" val="83863942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smtClean="0"/>
              <a:t>Salting</a:t>
            </a:r>
          </a:p>
          <a:p>
            <a:r>
              <a:rPr lang="en-IE" dirty="0" smtClean="0"/>
              <a:t>Some operating systems (not Windows) make the passwords even harder to guess by adding in a few extra random bits into the encrypted password. So even if two people have the same password, they will be stored differently.</a:t>
            </a:r>
            <a:endParaRPr lang="en-IE" dirty="0"/>
          </a:p>
          <a:p>
            <a:pPr lvl="1"/>
            <a:endParaRPr lang="en-IE" dirty="0"/>
          </a:p>
          <a:p>
            <a:pPr lvl="1"/>
            <a:endParaRPr lang="en-IE" dirty="0" smtClean="0"/>
          </a:p>
          <a:p>
            <a:pPr lvl="1"/>
            <a:endParaRPr lang="en-IE" dirty="0"/>
          </a:p>
          <a:p>
            <a:pPr lvl="1"/>
            <a:endParaRPr lang="en-IE" dirty="0" smtClean="0"/>
          </a:p>
        </p:txBody>
      </p:sp>
      <p:sp>
        <p:nvSpPr>
          <p:cNvPr id="3" name="Title 2"/>
          <p:cNvSpPr>
            <a:spLocks noGrp="1"/>
          </p:cNvSpPr>
          <p:nvPr>
            <p:ph type="title"/>
          </p:nvPr>
        </p:nvSpPr>
        <p:spPr/>
        <p:txBody>
          <a:bodyPr/>
          <a:lstStyle/>
          <a:p>
            <a:r>
              <a:rPr lang="en-IE" dirty="0" smtClean="0"/>
              <a:t>Authentication</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293096"/>
            <a:ext cx="4812754" cy="2008994"/>
          </a:xfrm>
          <a:prstGeom prst="rect">
            <a:avLst/>
          </a:prstGeom>
        </p:spPr>
      </p:pic>
    </p:spTree>
    <p:extLst>
      <p:ext uri="{BB962C8B-B14F-4D97-AF65-F5344CB8AC3E}">
        <p14:creationId xmlns:p14="http://schemas.microsoft.com/office/powerpoint/2010/main" val="267852629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Alternatives to passwords:</a:t>
            </a:r>
          </a:p>
          <a:p>
            <a:endParaRPr lang="en-IE" dirty="0"/>
          </a:p>
          <a:p>
            <a:pPr lvl="1"/>
            <a:r>
              <a:rPr lang="en-IE" sz="2400" dirty="0" smtClean="0"/>
              <a:t>CAPTCHAs</a:t>
            </a:r>
          </a:p>
          <a:p>
            <a:pPr lvl="1"/>
            <a:r>
              <a:rPr lang="en-IE" sz="2400" dirty="0" err="1" smtClean="0"/>
              <a:t>reCAPTCHAs</a:t>
            </a:r>
            <a:endParaRPr lang="en-IE" sz="2400" dirty="0" smtClean="0"/>
          </a:p>
          <a:p>
            <a:pPr lvl="1"/>
            <a:r>
              <a:rPr lang="en-IE" sz="2400" dirty="0" smtClean="0"/>
              <a:t>Smart Cards</a:t>
            </a:r>
          </a:p>
          <a:p>
            <a:pPr lvl="1"/>
            <a:r>
              <a:rPr lang="en-IE" sz="2400" dirty="0" smtClean="0"/>
              <a:t>Biometrics</a:t>
            </a:r>
            <a:endParaRPr lang="en-IE" sz="2400" dirty="0"/>
          </a:p>
          <a:p>
            <a:pPr lvl="1"/>
            <a:endParaRPr lang="en-IE" dirty="0"/>
          </a:p>
          <a:p>
            <a:pPr lvl="1"/>
            <a:endParaRPr lang="en-IE" dirty="0" smtClean="0"/>
          </a:p>
          <a:p>
            <a:pPr lvl="1"/>
            <a:endParaRPr lang="en-IE" dirty="0"/>
          </a:p>
          <a:p>
            <a:pPr lvl="1"/>
            <a:endParaRPr lang="en-IE" dirty="0" smtClean="0"/>
          </a:p>
        </p:txBody>
      </p:sp>
      <p:sp>
        <p:nvSpPr>
          <p:cNvPr id="3" name="Title 2"/>
          <p:cNvSpPr>
            <a:spLocks noGrp="1"/>
          </p:cNvSpPr>
          <p:nvPr>
            <p:ph type="title"/>
          </p:nvPr>
        </p:nvSpPr>
        <p:spPr/>
        <p:txBody>
          <a:bodyPr/>
          <a:lstStyle/>
          <a:p>
            <a:r>
              <a:rPr lang="en-IE" dirty="0" smtClean="0"/>
              <a:t>Authentication</a:t>
            </a:r>
            <a:endParaRPr lang="en-IE" dirty="0"/>
          </a:p>
        </p:txBody>
      </p:sp>
    </p:spTree>
    <p:extLst>
      <p:ext uri="{BB962C8B-B14F-4D97-AF65-F5344CB8AC3E}">
        <p14:creationId xmlns:p14="http://schemas.microsoft.com/office/powerpoint/2010/main" val="9477889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E" b="1" u="sng" dirty="0" smtClean="0"/>
              <a:t>CAPTCHAs</a:t>
            </a:r>
          </a:p>
          <a:p>
            <a:endParaRPr lang="en-IE" dirty="0"/>
          </a:p>
          <a:p>
            <a:r>
              <a:rPr lang="en-IE" dirty="0" smtClean="0"/>
              <a:t>CAPTCHA ("</a:t>
            </a:r>
            <a:r>
              <a:rPr lang="en-IE" dirty="0"/>
              <a:t>Completely Automated Public Turing test to tell Computers and Humans Apart") is a type of challenge-response </a:t>
            </a:r>
            <a:r>
              <a:rPr lang="en-IE" dirty="0" smtClean="0"/>
              <a:t>test.</a:t>
            </a:r>
          </a:p>
          <a:p>
            <a:r>
              <a:rPr lang="en-IE" dirty="0"/>
              <a:t>The term was coined in 2003 by Luis von </a:t>
            </a:r>
            <a:r>
              <a:rPr lang="en-IE" dirty="0" err="1"/>
              <a:t>Ahn</a:t>
            </a:r>
            <a:r>
              <a:rPr lang="en-IE" dirty="0"/>
              <a:t>, Manuel Blum, Nicholas J. Hopper, and John Langford</a:t>
            </a:r>
            <a:r>
              <a:rPr lang="en-IE" dirty="0" smtClean="0"/>
              <a:t>.</a:t>
            </a:r>
          </a:p>
          <a:p>
            <a:r>
              <a:rPr lang="en-IE" dirty="0"/>
              <a:t>This form of CAPTCHA requires that the user type the letters of a distorted image, sometimes with the addition of an obscured sequence of letters or digits that appears on the screen</a:t>
            </a:r>
            <a:endParaRPr lang="en-IE" dirty="0" smtClean="0"/>
          </a:p>
          <a:p>
            <a:pPr marL="393192" lvl="1" indent="0">
              <a:buNone/>
            </a:pPr>
            <a:endParaRPr lang="en-IE" dirty="0" smtClean="0"/>
          </a:p>
          <a:p>
            <a:pPr lvl="1"/>
            <a:endParaRPr lang="en-IE" dirty="0"/>
          </a:p>
          <a:p>
            <a:pPr lvl="1"/>
            <a:endParaRPr lang="en-IE" dirty="0" smtClean="0"/>
          </a:p>
        </p:txBody>
      </p:sp>
      <p:sp>
        <p:nvSpPr>
          <p:cNvPr id="3" name="Title 2"/>
          <p:cNvSpPr>
            <a:spLocks noGrp="1"/>
          </p:cNvSpPr>
          <p:nvPr>
            <p:ph type="title"/>
          </p:nvPr>
        </p:nvSpPr>
        <p:spPr/>
        <p:txBody>
          <a:bodyPr/>
          <a:lstStyle/>
          <a:p>
            <a:r>
              <a:rPr lang="en-IE" dirty="0" smtClean="0"/>
              <a:t>Authentication</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29166"/>
            <a:ext cx="3683000" cy="1016000"/>
          </a:xfrm>
          <a:prstGeom prst="rect">
            <a:avLst/>
          </a:prstGeom>
        </p:spPr>
      </p:pic>
    </p:spTree>
    <p:extLst>
      <p:ext uri="{BB962C8B-B14F-4D97-AF65-F5344CB8AC3E}">
        <p14:creationId xmlns:p14="http://schemas.microsoft.com/office/powerpoint/2010/main" val="408922972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err="1" smtClean="0"/>
              <a:t>reCAPTCHAs</a:t>
            </a:r>
            <a:endParaRPr lang="en-IE" b="1" u="sng" dirty="0" smtClean="0"/>
          </a:p>
          <a:p>
            <a:endParaRPr lang="en-IE" dirty="0"/>
          </a:p>
          <a:p>
            <a:r>
              <a:rPr lang="en-IE" dirty="0"/>
              <a:t>The </a:t>
            </a:r>
            <a:r>
              <a:rPr lang="en-IE" dirty="0" err="1"/>
              <a:t>reCAPTCHA</a:t>
            </a:r>
            <a:r>
              <a:rPr lang="en-IE" dirty="0"/>
              <a:t> service supplies subscribing websites with images of words that are hard to read for optical character recognition (OCR) software. </a:t>
            </a:r>
          </a:p>
          <a:p>
            <a:r>
              <a:rPr lang="en-IE" dirty="0" smtClean="0"/>
              <a:t>The text is obscured with horizontal lines and warped.</a:t>
            </a:r>
            <a:endParaRPr lang="en-IE" dirty="0"/>
          </a:p>
          <a:p>
            <a:pPr lvl="1"/>
            <a:endParaRPr lang="en-IE" dirty="0" smtClean="0"/>
          </a:p>
        </p:txBody>
      </p:sp>
      <p:sp>
        <p:nvSpPr>
          <p:cNvPr id="3" name="Title 2"/>
          <p:cNvSpPr>
            <a:spLocks noGrp="1"/>
          </p:cNvSpPr>
          <p:nvPr>
            <p:ph type="title"/>
          </p:nvPr>
        </p:nvSpPr>
        <p:spPr/>
        <p:txBody>
          <a:bodyPr/>
          <a:lstStyle/>
          <a:p>
            <a:r>
              <a:rPr lang="en-IE" dirty="0" smtClean="0"/>
              <a:t>Authentication</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596" y="332656"/>
            <a:ext cx="4168884" cy="7920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4941168"/>
            <a:ext cx="3961905" cy="1561905"/>
          </a:xfrm>
          <a:prstGeom prst="rect">
            <a:avLst/>
          </a:prstGeom>
        </p:spPr>
      </p:pic>
    </p:spTree>
    <p:extLst>
      <p:ext uri="{BB962C8B-B14F-4D97-AF65-F5344CB8AC3E}">
        <p14:creationId xmlns:p14="http://schemas.microsoft.com/office/powerpoint/2010/main" val="112412885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14800" cy="4525963"/>
          </a:xfrm>
        </p:spPr>
        <p:txBody>
          <a:bodyPr>
            <a:normAutofit/>
          </a:bodyPr>
          <a:lstStyle/>
          <a:p>
            <a:r>
              <a:rPr lang="en-IE" b="1" u="sng" dirty="0" smtClean="0"/>
              <a:t>Image </a:t>
            </a:r>
            <a:r>
              <a:rPr lang="en-IE" b="1" u="sng" dirty="0" err="1" smtClean="0"/>
              <a:t>reCAPTCHAs</a:t>
            </a:r>
            <a:endParaRPr lang="en-IE" b="1" u="sng" dirty="0" smtClean="0"/>
          </a:p>
          <a:p>
            <a:endParaRPr lang="en-IE" dirty="0"/>
          </a:p>
          <a:p>
            <a:r>
              <a:rPr lang="en-IE" dirty="0"/>
              <a:t>In 2014, </a:t>
            </a:r>
            <a:r>
              <a:rPr lang="en-IE" dirty="0" err="1"/>
              <a:t>reCAPTCHA</a:t>
            </a:r>
            <a:r>
              <a:rPr lang="en-IE" dirty="0"/>
              <a:t> implemented another system in which users are asked to select one or more images from a selection of nine images</a:t>
            </a:r>
            <a:r>
              <a:rPr lang="en-IE" dirty="0" smtClean="0"/>
              <a:t>.</a:t>
            </a:r>
          </a:p>
        </p:txBody>
      </p:sp>
      <p:sp>
        <p:nvSpPr>
          <p:cNvPr id="3" name="Title 2"/>
          <p:cNvSpPr>
            <a:spLocks noGrp="1"/>
          </p:cNvSpPr>
          <p:nvPr>
            <p:ph type="title"/>
          </p:nvPr>
        </p:nvSpPr>
        <p:spPr/>
        <p:txBody>
          <a:bodyPr/>
          <a:lstStyle/>
          <a:p>
            <a:r>
              <a:rPr lang="en-IE" dirty="0" smtClean="0"/>
              <a:t>Authentication</a:t>
            </a:r>
            <a:endParaRPr lang="en-I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569466"/>
            <a:ext cx="3810532" cy="5715798"/>
          </a:xfrm>
          <a:prstGeom prst="rect">
            <a:avLst/>
          </a:prstGeom>
        </p:spPr>
      </p:pic>
    </p:spTree>
    <p:extLst>
      <p:ext uri="{BB962C8B-B14F-4D97-AF65-F5344CB8AC3E}">
        <p14:creationId xmlns:p14="http://schemas.microsoft.com/office/powerpoint/2010/main" val="9715547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E" b="1" u="sng" dirty="0" smtClean="0"/>
              <a:t>Smart Cards</a:t>
            </a:r>
          </a:p>
          <a:p>
            <a:endParaRPr lang="en-IE" dirty="0"/>
          </a:p>
          <a:p>
            <a:r>
              <a:rPr lang="en-IE" dirty="0"/>
              <a:t>A smart card, chip card, or integrated circuit card (ICC) is any pocket-sized card that has embedded integrated circuits</a:t>
            </a:r>
            <a:r>
              <a:rPr lang="en-IE" dirty="0" smtClean="0"/>
              <a:t>.</a:t>
            </a:r>
            <a:endParaRPr lang="en-IE" dirty="0"/>
          </a:p>
          <a:p>
            <a:r>
              <a:rPr lang="en-IE" dirty="0"/>
              <a:t>Smart cards can be either contact or contactless smart card. Smart cards can provide personal identification, authentication, data storage, and application processing</a:t>
            </a:r>
            <a:r>
              <a:rPr lang="en-IE" dirty="0" smtClean="0"/>
              <a:t>. </a:t>
            </a:r>
          </a:p>
          <a:p>
            <a:r>
              <a:rPr lang="en-IE" dirty="0" smtClean="0"/>
              <a:t>Smart </a:t>
            </a:r>
            <a:r>
              <a:rPr lang="en-IE" dirty="0"/>
              <a:t>cards may provide strong security authentication for single sign-on (SSO) within large organizations.</a:t>
            </a:r>
            <a:endParaRPr lang="en-IE" dirty="0" smtClean="0"/>
          </a:p>
        </p:txBody>
      </p:sp>
      <p:sp>
        <p:nvSpPr>
          <p:cNvPr id="3" name="Title 2"/>
          <p:cNvSpPr>
            <a:spLocks noGrp="1"/>
          </p:cNvSpPr>
          <p:nvPr>
            <p:ph type="title"/>
          </p:nvPr>
        </p:nvSpPr>
        <p:spPr/>
        <p:txBody>
          <a:bodyPr/>
          <a:lstStyle/>
          <a:p>
            <a:r>
              <a:rPr lang="en-IE" dirty="0" smtClean="0"/>
              <a:t>Authentication</a:t>
            </a:r>
            <a:endParaRPr lang="en-I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116632"/>
            <a:ext cx="3215258" cy="2026587"/>
          </a:xfrm>
          <a:prstGeom prst="rect">
            <a:avLst/>
          </a:prstGeom>
        </p:spPr>
      </p:pic>
    </p:spTree>
    <p:extLst>
      <p:ext uri="{BB962C8B-B14F-4D97-AF65-F5344CB8AC3E}">
        <p14:creationId xmlns:p14="http://schemas.microsoft.com/office/powerpoint/2010/main" val="2309981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E" b="1" u="sng" dirty="0" smtClean="0"/>
              <a:t>Biometrics</a:t>
            </a:r>
          </a:p>
          <a:p>
            <a:endParaRPr lang="en-IE" dirty="0"/>
          </a:p>
          <a:p>
            <a:r>
              <a:rPr lang="en-IE" dirty="0"/>
              <a:t>Biometrics authentication (or realistic authentication</a:t>
            </a:r>
            <a:r>
              <a:rPr lang="en-IE" dirty="0" smtClean="0"/>
              <a:t>) is </a:t>
            </a:r>
            <a:r>
              <a:rPr lang="en-IE" dirty="0"/>
              <a:t>used </a:t>
            </a:r>
            <a:r>
              <a:rPr lang="en-IE" dirty="0" smtClean="0"/>
              <a:t>as </a:t>
            </a:r>
            <a:r>
              <a:rPr lang="en-IE" dirty="0"/>
              <a:t>a form of identification and access </a:t>
            </a:r>
            <a:r>
              <a:rPr lang="en-IE" dirty="0" smtClean="0"/>
              <a:t>control.</a:t>
            </a:r>
          </a:p>
          <a:p>
            <a:r>
              <a:rPr lang="en-IE" dirty="0"/>
              <a:t>Examples include, but are not limited to fingerprint, palm veins, face recognition, DNA, palm print, hand geometry, iris recognition, retina and odour/scent. </a:t>
            </a:r>
            <a:endParaRPr lang="en-IE" dirty="0" smtClean="0"/>
          </a:p>
          <a:p>
            <a:r>
              <a:rPr lang="en-IE" dirty="0" err="1"/>
              <a:t>Behavioral</a:t>
            </a:r>
            <a:r>
              <a:rPr lang="en-IE" dirty="0"/>
              <a:t> characteristics are related to the pattern of </a:t>
            </a:r>
            <a:r>
              <a:rPr lang="en-IE" dirty="0" err="1"/>
              <a:t>behavior</a:t>
            </a:r>
            <a:r>
              <a:rPr lang="en-IE" dirty="0"/>
              <a:t> of a person, including but not limited to typing rhythm, gait, and voice.</a:t>
            </a:r>
            <a:endParaRPr lang="en-IE" dirty="0" smtClean="0"/>
          </a:p>
        </p:txBody>
      </p:sp>
      <p:sp>
        <p:nvSpPr>
          <p:cNvPr id="3" name="Title 2"/>
          <p:cNvSpPr>
            <a:spLocks noGrp="1"/>
          </p:cNvSpPr>
          <p:nvPr>
            <p:ph type="title"/>
          </p:nvPr>
        </p:nvSpPr>
        <p:spPr/>
        <p:txBody>
          <a:bodyPr/>
          <a:lstStyle/>
          <a:p>
            <a:r>
              <a:rPr lang="en-IE" dirty="0" smtClean="0"/>
              <a:t>Authentication</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88640"/>
            <a:ext cx="4390628" cy="2001610"/>
          </a:xfrm>
          <a:prstGeom prst="rect">
            <a:avLst/>
          </a:prstGeom>
        </p:spPr>
      </p:pic>
    </p:spTree>
    <p:extLst>
      <p:ext uri="{BB962C8B-B14F-4D97-AF65-F5344CB8AC3E}">
        <p14:creationId xmlns:p14="http://schemas.microsoft.com/office/powerpoint/2010/main" val="4059148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How does it work?</a:t>
            </a:r>
          </a:p>
          <a:p>
            <a:endParaRPr lang="en-IE" dirty="0" smtClean="0"/>
          </a:p>
          <a:p>
            <a:r>
              <a:rPr lang="en-IE" dirty="0" smtClean="0"/>
              <a:t>There are a variety of approaches that can work, we’ll look at </a:t>
            </a:r>
            <a:r>
              <a:rPr lang="en-IE" dirty="0"/>
              <a:t>a HTTP POST </a:t>
            </a:r>
            <a:r>
              <a:rPr lang="en-IE" dirty="0" err="1"/>
              <a:t>DoS</a:t>
            </a:r>
            <a:r>
              <a:rPr lang="en-IE" dirty="0"/>
              <a:t> </a:t>
            </a:r>
            <a:r>
              <a:rPr lang="en-IE" dirty="0" smtClean="0"/>
              <a:t>attack.</a:t>
            </a:r>
          </a:p>
          <a:p>
            <a:endParaRPr lang="en-IE" dirty="0" smtClean="0"/>
          </a:p>
        </p:txBody>
      </p:sp>
      <p:sp>
        <p:nvSpPr>
          <p:cNvPr id="3" name="Title 2"/>
          <p:cNvSpPr>
            <a:spLocks noGrp="1"/>
          </p:cNvSpPr>
          <p:nvPr>
            <p:ph type="title"/>
          </p:nvPr>
        </p:nvSpPr>
        <p:spPr/>
        <p:txBody>
          <a:bodyPr/>
          <a:lstStyle/>
          <a:p>
            <a:r>
              <a:rPr lang="en-IE" dirty="0" smtClean="0"/>
              <a:t>Denial-of-Service (</a:t>
            </a:r>
            <a:r>
              <a:rPr lang="en-IE" dirty="0" err="1" smtClean="0"/>
              <a:t>DoS</a:t>
            </a:r>
            <a:r>
              <a:rPr lang="en-IE" dirty="0" smtClean="0"/>
              <a:t>) Attack</a:t>
            </a:r>
            <a:endParaRPr lang="en-IE" dirty="0"/>
          </a:p>
        </p:txBody>
      </p:sp>
    </p:spTree>
    <p:extLst>
      <p:ext uri="{BB962C8B-B14F-4D97-AF65-F5344CB8AC3E}">
        <p14:creationId xmlns:p14="http://schemas.microsoft.com/office/powerpoint/2010/main" val="388157085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046689"/>
            <a:ext cx="8208912" cy="1829761"/>
          </a:xfrm>
        </p:spPr>
        <p:txBody>
          <a:bodyPr>
            <a:normAutofit/>
          </a:bodyPr>
          <a:lstStyle/>
          <a:p>
            <a:r>
              <a:rPr lang="en-IE" sz="4000" dirty="0" smtClean="0"/>
              <a:t>Computer Security</a:t>
            </a:r>
            <a:br>
              <a:rPr lang="en-IE" sz="4000" dirty="0" smtClean="0"/>
            </a:br>
            <a:r>
              <a:rPr lang="en-IE" sz="4000" dirty="0" smtClean="0"/>
              <a:t>(Summary)</a:t>
            </a:r>
            <a:endParaRPr lang="en-IE" sz="4000" dirty="0"/>
          </a:p>
        </p:txBody>
      </p:sp>
      <p:sp>
        <p:nvSpPr>
          <p:cNvPr id="3" name="Subtitle 2"/>
          <p:cNvSpPr>
            <a:spLocks noGrp="1"/>
          </p:cNvSpPr>
          <p:nvPr>
            <p:ph type="subTitle" idx="1"/>
          </p:nvPr>
        </p:nvSpPr>
        <p:spPr>
          <a:xfrm>
            <a:off x="685800" y="4245520"/>
            <a:ext cx="7772400" cy="1199704"/>
          </a:xfrm>
        </p:spPr>
        <p:txBody>
          <a:bodyPr/>
          <a:lstStyle/>
          <a:p>
            <a:r>
              <a:rPr lang="en-IE" dirty="0" smtClean="0"/>
              <a:t>Damian Gordon</a:t>
            </a:r>
          </a:p>
        </p:txBody>
      </p:sp>
    </p:spTree>
    <p:extLst>
      <p:ext uri="{BB962C8B-B14F-4D97-AF65-F5344CB8AC3E}">
        <p14:creationId xmlns:p14="http://schemas.microsoft.com/office/powerpoint/2010/main" val="281055994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que 1"/>
          <p:cNvSpPr/>
          <p:nvPr/>
        </p:nvSpPr>
        <p:spPr>
          <a:xfrm>
            <a:off x="3601225" y="764704"/>
            <a:ext cx="2050526" cy="1872208"/>
          </a:xfrm>
          <a:prstGeom prst="plaqu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smtClean="0">
                <a:solidFill>
                  <a:schemeClr val="bg1"/>
                </a:solidFill>
              </a:rPr>
              <a:t>Operating</a:t>
            </a:r>
          </a:p>
          <a:p>
            <a:pPr algn="ctr"/>
            <a:r>
              <a:rPr lang="en-IE" sz="2000" b="1" dirty="0" smtClean="0">
                <a:solidFill>
                  <a:schemeClr val="bg1"/>
                </a:solidFill>
              </a:rPr>
              <a:t>System</a:t>
            </a:r>
            <a:endParaRPr lang="en-IE" sz="2000" b="1" dirty="0">
              <a:solidFill>
                <a:schemeClr val="bg1"/>
              </a:solidFill>
            </a:endParaRPr>
          </a:p>
        </p:txBody>
      </p:sp>
      <p:cxnSp>
        <p:nvCxnSpPr>
          <p:cNvPr id="5" name="Elbow Connector 4"/>
          <p:cNvCxnSpPr>
            <a:endCxn id="2" idx="1"/>
          </p:cNvCxnSpPr>
          <p:nvPr/>
        </p:nvCxnSpPr>
        <p:spPr>
          <a:xfrm rot="5400000" flipH="1" flipV="1">
            <a:off x="1494325" y="1826158"/>
            <a:ext cx="2232249" cy="1981551"/>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755576" y="3933056"/>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Process</a:t>
            </a:r>
          </a:p>
          <a:p>
            <a:pPr algn="ctr"/>
            <a:r>
              <a:rPr lang="en-IE" dirty="0" smtClean="0"/>
              <a:t>Manager</a:t>
            </a:r>
          </a:p>
        </p:txBody>
      </p:sp>
      <p:sp>
        <p:nvSpPr>
          <p:cNvPr id="22" name="Rounded Rectangle 21"/>
          <p:cNvSpPr/>
          <p:nvPr/>
        </p:nvSpPr>
        <p:spPr>
          <a:xfrm>
            <a:off x="2042026" y="3068960"/>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Memory</a:t>
            </a:r>
          </a:p>
          <a:p>
            <a:pPr algn="ctr"/>
            <a:r>
              <a:rPr lang="en-IE" dirty="0" smtClean="0"/>
              <a:t>Manager</a:t>
            </a:r>
          </a:p>
        </p:txBody>
      </p:sp>
      <p:cxnSp>
        <p:nvCxnSpPr>
          <p:cNvPr id="24" name="Elbow Connector 23"/>
          <p:cNvCxnSpPr/>
          <p:nvPr/>
        </p:nvCxnSpPr>
        <p:spPr>
          <a:xfrm rot="5400000">
            <a:off x="2581357" y="2049092"/>
            <a:ext cx="1152127" cy="887613"/>
          </a:xfrm>
          <a:prstGeom prst="bentConnector3">
            <a:avLst>
              <a:gd name="adj1" fmla="val 1899"/>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770223" y="4797152"/>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Network</a:t>
            </a:r>
          </a:p>
          <a:p>
            <a:pPr algn="ctr"/>
            <a:r>
              <a:rPr lang="en-IE" dirty="0" smtClean="0"/>
              <a:t>Manager</a:t>
            </a:r>
          </a:p>
        </p:txBody>
      </p:sp>
      <p:cxnSp>
        <p:nvCxnSpPr>
          <p:cNvPr id="27" name="Elbow Connector 26"/>
          <p:cNvCxnSpPr>
            <a:stCxn id="26" idx="0"/>
          </p:cNvCxnSpPr>
          <p:nvPr/>
        </p:nvCxnSpPr>
        <p:spPr>
          <a:xfrm rot="5400000" flipH="1" flipV="1">
            <a:off x="3410184" y="3573015"/>
            <a:ext cx="2448272" cy="2"/>
          </a:xfrm>
          <a:prstGeom prst="bentConnector3">
            <a:avLst>
              <a:gd name="adj1" fmla="val 50000"/>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660232" y="3933057"/>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Device</a:t>
            </a:r>
          </a:p>
          <a:p>
            <a:pPr algn="ctr"/>
            <a:r>
              <a:rPr lang="en-IE" dirty="0" smtClean="0"/>
              <a:t>Manager</a:t>
            </a:r>
          </a:p>
        </p:txBody>
      </p:sp>
      <p:cxnSp>
        <p:nvCxnSpPr>
          <p:cNvPr id="34" name="Elbow Connector 33"/>
          <p:cNvCxnSpPr>
            <a:stCxn id="2" idx="3"/>
            <a:endCxn id="33" idx="0"/>
          </p:cNvCxnSpPr>
          <p:nvPr/>
        </p:nvCxnSpPr>
        <p:spPr>
          <a:xfrm>
            <a:off x="5651751" y="1700808"/>
            <a:ext cx="1872577" cy="2232249"/>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4264846" y="3289042"/>
            <a:ext cx="2736307" cy="1459753"/>
          </a:xfrm>
          <a:prstGeom prst="bentConnector3">
            <a:avLst>
              <a:gd name="adj1" fmla="val 62658"/>
            </a:avLst>
          </a:prstGeom>
          <a:ln w="762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652120" y="5373216"/>
            <a:ext cx="1728192" cy="720080"/>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Security</a:t>
            </a:r>
          </a:p>
          <a:p>
            <a:pPr algn="ctr"/>
            <a:r>
              <a:rPr lang="en-IE" dirty="0" smtClean="0"/>
              <a:t>Manager</a:t>
            </a:r>
          </a:p>
        </p:txBody>
      </p:sp>
      <p:cxnSp>
        <p:nvCxnSpPr>
          <p:cNvPr id="21" name="Elbow Connector 20"/>
          <p:cNvCxnSpPr/>
          <p:nvPr/>
        </p:nvCxnSpPr>
        <p:spPr>
          <a:xfrm rot="16200000" flipH="1">
            <a:off x="5199788" y="2553949"/>
            <a:ext cx="1543410" cy="782762"/>
          </a:xfrm>
          <a:prstGeom prst="bentConnector3">
            <a:avLst>
              <a:gd name="adj1" fmla="val -11041"/>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498410" y="2996952"/>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File</a:t>
            </a:r>
          </a:p>
          <a:p>
            <a:pPr algn="ctr"/>
            <a:r>
              <a:rPr lang="en-IE" dirty="0" smtClean="0"/>
              <a:t>Manager</a:t>
            </a:r>
          </a:p>
        </p:txBody>
      </p:sp>
    </p:spTree>
    <p:extLst>
      <p:ext uri="{BB962C8B-B14F-4D97-AF65-F5344CB8AC3E}">
        <p14:creationId xmlns:p14="http://schemas.microsoft.com/office/powerpoint/2010/main" val="20987044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The operating system uses a number of different ways to protect the system:</a:t>
            </a:r>
          </a:p>
          <a:p>
            <a:endParaRPr lang="en-IE" dirty="0" smtClean="0"/>
          </a:p>
          <a:p>
            <a:pPr lvl="1"/>
            <a:r>
              <a:rPr lang="en-IE" dirty="0" smtClean="0"/>
              <a:t>Your credentials (e.g. username and password)</a:t>
            </a:r>
          </a:p>
          <a:p>
            <a:pPr lvl="1"/>
            <a:r>
              <a:rPr lang="en-IE" dirty="0" smtClean="0"/>
              <a:t>Your authorisation (e.g. </a:t>
            </a:r>
            <a:r>
              <a:rPr lang="en-IE" dirty="0" err="1" smtClean="0"/>
              <a:t>drwxr</a:t>
            </a:r>
            <a:r>
              <a:rPr lang="en-IE" dirty="0" smtClean="0"/>
              <a:t>-x-r--)</a:t>
            </a:r>
          </a:p>
          <a:p>
            <a:pPr lvl="1"/>
            <a:r>
              <a:rPr lang="en-IE" dirty="0" smtClean="0"/>
              <a:t>Your location (e.g. inside/outside the LAN)</a:t>
            </a:r>
          </a:p>
          <a:p>
            <a:pPr lvl="1"/>
            <a:r>
              <a:rPr lang="en-IE" dirty="0" smtClean="0"/>
              <a:t>Your behaviour (e.g. deleting lots of files)</a:t>
            </a:r>
          </a:p>
          <a:p>
            <a:pPr lvl="1"/>
            <a:r>
              <a:rPr lang="en-IE" sz="2400" dirty="0" smtClean="0"/>
              <a:t>The firewall</a:t>
            </a:r>
          </a:p>
          <a:p>
            <a:pPr lvl="1"/>
            <a:endParaRPr lang="en-IE" dirty="0" smtClean="0"/>
          </a:p>
          <a:p>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Operating System Security</a:t>
            </a:r>
            <a:endParaRPr lang="en-IE" dirty="0"/>
          </a:p>
        </p:txBody>
      </p:sp>
    </p:spTree>
    <p:extLst>
      <p:ext uri="{BB962C8B-B14F-4D97-AF65-F5344CB8AC3E}">
        <p14:creationId xmlns:p14="http://schemas.microsoft.com/office/powerpoint/2010/main" val="185923480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Intentional Attacks</a:t>
            </a:r>
          </a:p>
          <a:p>
            <a:pPr lvl="1"/>
            <a:r>
              <a:rPr lang="en-IE" dirty="0" smtClean="0"/>
              <a:t>Denial-of-Service (</a:t>
            </a:r>
            <a:r>
              <a:rPr lang="en-IE" dirty="0" err="1" smtClean="0"/>
              <a:t>DoS</a:t>
            </a:r>
            <a:r>
              <a:rPr lang="en-IE" dirty="0" smtClean="0"/>
              <a:t>) Attack</a:t>
            </a:r>
          </a:p>
          <a:p>
            <a:pPr lvl="1"/>
            <a:r>
              <a:rPr lang="en-IE" dirty="0" smtClean="0"/>
              <a:t>Wiretapping</a:t>
            </a:r>
          </a:p>
          <a:p>
            <a:pPr lvl="1"/>
            <a:r>
              <a:rPr lang="en-IE" dirty="0" smtClean="0"/>
              <a:t>Viruses</a:t>
            </a:r>
          </a:p>
          <a:p>
            <a:pPr lvl="1"/>
            <a:r>
              <a:rPr lang="en-IE" dirty="0" smtClean="0"/>
              <a:t>Worms</a:t>
            </a:r>
          </a:p>
          <a:p>
            <a:pPr lvl="1"/>
            <a:r>
              <a:rPr lang="en-IE" dirty="0" smtClean="0"/>
              <a:t>Trojans</a:t>
            </a:r>
          </a:p>
          <a:p>
            <a:r>
              <a:rPr lang="en-IE" dirty="0" smtClean="0"/>
              <a:t>Unintentional </a:t>
            </a:r>
            <a:r>
              <a:rPr lang="en-IE" dirty="0"/>
              <a:t>Attacks</a:t>
            </a:r>
          </a:p>
          <a:p>
            <a:pPr lvl="1"/>
            <a:r>
              <a:rPr lang="en-IE" dirty="0" smtClean="0"/>
              <a:t>Parallel writes</a:t>
            </a:r>
          </a:p>
          <a:p>
            <a:pPr lvl="1"/>
            <a:r>
              <a:rPr lang="en-IE" dirty="0" smtClean="0"/>
              <a:t>Unintentional Denial-of-Service </a:t>
            </a:r>
            <a:r>
              <a:rPr lang="en-IE" dirty="0"/>
              <a:t>(</a:t>
            </a:r>
            <a:r>
              <a:rPr lang="en-IE" dirty="0" err="1"/>
              <a:t>DoS</a:t>
            </a:r>
            <a:r>
              <a:rPr lang="en-IE" dirty="0" smtClean="0"/>
              <a:t>)</a:t>
            </a:r>
            <a:endParaRPr lang="en-IE" dirty="0"/>
          </a:p>
          <a:p>
            <a:pPr lvl="1"/>
            <a:endParaRPr lang="en-IE" dirty="0" smtClean="0"/>
          </a:p>
        </p:txBody>
      </p:sp>
      <p:sp>
        <p:nvSpPr>
          <p:cNvPr id="3" name="Title 2"/>
          <p:cNvSpPr>
            <a:spLocks noGrp="1"/>
          </p:cNvSpPr>
          <p:nvPr>
            <p:ph type="title"/>
          </p:nvPr>
        </p:nvSpPr>
        <p:spPr/>
        <p:txBody>
          <a:bodyPr/>
          <a:lstStyle/>
          <a:p>
            <a:r>
              <a:rPr lang="en-IE" dirty="0" smtClean="0"/>
              <a:t>Operating Systems Attacks</a:t>
            </a:r>
            <a:endParaRPr lang="en-I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5635" y="1675643"/>
            <a:ext cx="1808710" cy="9144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4729" y="764704"/>
            <a:ext cx="1179937" cy="8652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7933" y="4149080"/>
            <a:ext cx="1369758" cy="170058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2395767"/>
            <a:ext cx="2304256" cy="1469844"/>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1280" y="2754253"/>
            <a:ext cx="1843065" cy="1134194"/>
          </a:xfrm>
          <a:prstGeom prst="rect">
            <a:avLst/>
          </a:prstGeom>
        </p:spPr>
      </p:pic>
    </p:spTree>
    <p:extLst>
      <p:ext uri="{BB962C8B-B14F-4D97-AF65-F5344CB8AC3E}">
        <p14:creationId xmlns:p14="http://schemas.microsoft.com/office/powerpoint/2010/main" val="30033423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System protection is multifaceted</a:t>
            </a:r>
            <a:r>
              <a:rPr lang="en-IE" smtClean="0"/>
              <a:t>, four protection </a:t>
            </a:r>
            <a:r>
              <a:rPr lang="en-IE" dirty="0" smtClean="0"/>
              <a:t>methods include:</a:t>
            </a:r>
          </a:p>
          <a:p>
            <a:pPr lvl="1"/>
            <a:r>
              <a:rPr lang="en-IE" dirty="0" smtClean="0"/>
              <a:t>Antivirus Software</a:t>
            </a:r>
          </a:p>
          <a:p>
            <a:pPr lvl="1"/>
            <a:r>
              <a:rPr lang="en-IE" dirty="0" smtClean="0"/>
              <a:t>Firewalls</a:t>
            </a:r>
          </a:p>
          <a:p>
            <a:pPr lvl="1"/>
            <a:r>
              <a:rPr lang="en-IE" dirty="0" smtClean="0"/>
              <a:t>Patch Management</a:t>
            </a:r>
          </a:p>
          <a:p>
            <a:pPr lvl="1"/>
            <a:r>
              <a:rPr lang="en-IE" dirty="0" smtClean="0"/>
              <a:t>Authentication</a:t>
            </a:r>
          </a:p>
          <a:p>
            <a:pPr lvl="2"/>
            <a:r>
              <a:rPr lang="en-IE" sz="1800" dirty="0"/>
              <a:t>CAPTCHAs</a:t>
            </a:r>
          </a:p>
          <a:p>
            <a:pPr lvl="2"/>
            <a:r>
              <a:rPr lang="en-IE" sz="1800" dirty="0" err="1"/>
              <a:t>reCAPTCHAs</a:t>
            </a:r>
            <a:endParaRPr lang="en-IE" sz="1800" dirty="0"/>
          </a:p>
          <a:p>
            <a:pPr lvl="2"/>
            <a:r>
              <a:rPr lang="en-IE" sz="1800" dirty="0"/>
              <a:t>Smart Cards</a:t>
            </a:r>
          </a:p>
          <a:p>
            <a:pPr lvl="2"/>
            <a:r>
              <a:rPr lang="en-IE" sz="1800" dirty="0"/>
              <a:t>Biometrics</a:t>
            </a:r>
          </a:p>
          <a:p>
            <a:pPr lvl="1"/>
            <a:endParaRPr lang="en-IE" dirty="0" smtClean="0"/>
          </a:p>
        </p:txBody>
      </p:sp>
      <p:sp>
        <p:nvSpPr>
          <p:cNvPr id="3" name="Title 2"/>
          <p:cNvSpPr>
            <a:spLocks noGrp="1"/>
          </p:cNvSpPr>
          <p:nvPr>
            <p:ph type="title"/>
          </p:nvPr>
        </p:nvSpPr>
        <p:spPr/>
        <p:txBody>
          <a:bodyPr/>
          <a:lstStyle/>
          <a:p>
            <a:r>
              <a:rPr lang="en-IE" dirty="0" smtClean="0"/>
              <a:t>System Protection</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948" y="2132856"/>
            <a:ext cx="2107704" cy="142765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9593" y="3789040"/>
            <a:ext cx="2099891" cy="13065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152" y="5095558"/>
            <a:ext cx="2880320" cy="1595776"/>
          </a:xfrm>
          <a:prstGeom prst="rect">
            <a:avLst/>
          </a:prstGeom>
        </p:spPr>
      </p:pic>
    </p:spTree>
    <p:extLst>
      <p:ext uri="{BB962C8B-B14F-4D97-AF65-F5344CB8AC3E}">
        <p14:creationId xmlns:p14="http://schemas.microsoft.com/office/powerpoint/2010/main" val="716567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How does it work?</a:t>
            </a:r>
          </a:p>
          <a:p>
            <a:endParaRPr lang="en-IE" dirty="0" smtClean="0"/>
          </a:p>
          <a:p>
            <a:r>
              <a:rPr lang="en-IE" dirty="0" smtClean="0"/>
              <a:t>There are a variety of approaches that can work, we’ll look at </a:t>
            </a:r>
            <a:r>
              <a:rPr lang="en-IE" dirty="0"/>
              <a:t>a HTTP POST </a:t>
            </a:r>
            <a:r>
              <a:rPr lang="en-IE" dirty="0" err="1"/>
              <a:t>DoS</a:t>
            </a:r>
            <a:r>
              <a:rPr lang="en-IE" dirty="0"/>
              <a:t> </a:t>
            </a:r>
            <a:r>
              <a:rPr lang="en-IE" dirty="0" smtClean="0"/>
              <a:t>attack.</a:t>
            </a:r>
          </a:p>
          <a:p>
            <a:endParaRPr lang="en-IE" dirty="0" smtClean="0"/>
          </a:p>
        </p:txBody>
      </p:sp>
      <p:sp>
        <p:nvSpPr>
          <p:cNvPr id="3" name="Title 2"/>
          <p:cNvSpPr>
            <a:spLocks noGrp="1"/>
          </p:cNvSpPr>
          <p:nvPr>
            <p:ph type="title"/>
          </p:nvPr>
        </p:nvSpPr>
        <p:spPr/>
        <p:txBody>
          <a:bodyPr/>
          <a:lstStyle/>
          <a:p>
            <a:r>
              <a:rPr lang="en-IE" dirty="0" smtClean="0"/>
              <a:t>Denial-of-Service (</a:t>
            </a:r>
            <a:r>
              <a:rPr lang="en-IE" dirty="0" err="1" smtClean="0"/>
              <a:t>DoS</a:t>
            </a:r>
            <a:r>
              <a:rPr lang="en-IE" dirty="0" smtClean="0"/>
              <a:t>) Attack</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568" y="3346518"/>
            <a:ext cx="4333880" cy="3538866"/>
          </a:xfrm>
          <a:prstGeom prst="rect">
            <a:avLst/>
          </a:prstGeom>
        </p:spPr>
      </p:pic>
      <p:sp>
        <p:nvSpPr>
          <p:cNvPr id="6" name="10-Point Star 5"/>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HTTP</a:t>
            </a:r>
          </a:p>
          <a:p>
            <a:pPr algn="ctr"/>
            <a:r>
              <a:rPr lang="en-IE" dirty="0" smtClean="0"/>
              <a:t>POST</a:t>
            </a:r>
          </a:p>
          <a:p>
            <a:pPr algn="ctr"/>
            <a:r>
              <a:rPr lang="en-IE" dirty="0" smtClean="0"/>
              <a:t>Attack</a:t>
            </a:r>
            <a:endParaRPr lang="en-IE" dirty="0"/>
          </a:p>
        </p:txBody>
      </p:sp>
      <p:sp>
        <p:nvSpPr>
          <p:cNvPr id="5" name="Folded Corner 4"/>
          <p:cNvSpPr/>
          <p:nvPr/>
        </p:nvSpPr>
        <p:spPr>
          <a:xfrm>
            <a:off x="395536" y="3356992"/>
            <a:ext cx="3600400" cy="3322842"/>
          </a:xfrm>
          <a:prstGeom prst="foldedCorner">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kern="10" dirty="0">
              <a:ln w="9525">
                <a:solidFill>
                  <a:srgbClr val="000000"/>
                </a:solidFill>
                <a:round/>
                <a:headEnd/>
                <a:tailEnd/>
              </a:ln>
              <a:solidFill>
                <a:srgbClr val="FFFFFF"/>
              </a:solidFill>
              <a:latin typeface="Arial Black"/>
            </a:endParaRPr>
          </a:p>
        </p:txBody>
      </p:sp>
      <p:sp>
        <p:nvSpPr>
          <p:cNvPr id="7" name="WordArt 4"/>
          <p:cNvSpPr>
            <a:spLocks noChangeArrowheads="1" noChangeShapeType="1" noTextEdit="1"/>
          </p:cNvSpPr>
          <p:nvPr/>
        </p:nvSpPr>
        <p:spPr bwMode="auto">
          <a:xfrm>
            <a:off x="611560" y="3501008"/>
            <a:ext cx="3168352" cy="428625"/>
          </a:xfrm>
          <a:prstGeom prst="rect">
            <a:avLst/>
          </a:prstGeom>
        </p:spPr>
        <p:txBody>
          <a:bodyPr wrap="none" fromWordArt="1">
            <a:prstTxWarp prst="textPlain">
              <a:avLst>
                <a:gd name="adj" fmla="val 50000"/>
              </a:avLst>
            </a:prstTxWarp>
          </a:bodyPr>
          <a:lstStyle/>
          <a:p>
            <a:pPr algn="ctr"/>
            <a:r>
              <a:rPr lang="en-IE" sz="2400" kern="10" dirty="0" smtClean="0">
                <a:ln w="9525">
                  <a:solidFill>
                    <a:srgbClr val="000000"/>
                  </a:solidFill>
                  <a:round/>
                  <a:headEnd/>
                  <a:tailEnd/>
                </a:ln>
                <a:solidFill>
                  <a:srgbClr val="FFFFFF"/>
                </a:solidFill>
                <a:latin typeface="Arial Black"/>
              </a:rPr>
              <a:t>&lt;HTTP Message&gt;</a:t>
            </a:r>
            <a:endParaRPr lang="en-IE" sz="2400" kern="10" dirty="0">
              <a:ln w="9525">
                <a:solidFill>
                  <a:srgbClr val="000000"/>
                </a:solidFill>
                <a:round/>
                <a:headEnd/>
                <a:tailEnd/>
              </a:ln>
              <a:solidFill>
                <a:srgbClr val="FFFFFF"/>
              </a:solidFill>
              <a:latin typeface="Arial Black"/>
            </a:endParaRPr>
          </a:p>
        </p:txBody>
      </p:sp>
      <p:sp>
        <p:nvSpPr>
          <p:cNvPr id="8" name="Rounded Rectangle 7"/>
          <p:cNvSpPr/>
          <p:nvPr/>
        </p:nvSpPr>
        <p:spPr>
          <a:xfrm>
            <a:off x="611560" y="4077072"/>
            <a:ext cx="3168352" cy="941341"/>
          </a:xfrm>
          <a:prstGeom prst="roundRect">
            <a:avLst/>
          </a:prstGeom>
          <a:solidFill>
            <a:srgbClr val="FF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ounded Rectangle 8"/>
          <p:cNvSpPr/>
          <p:nvPr/>
        </p:nvSpPr>
        <p:spPr>
          <a:xfrm>
            <a:off x="611560" y="5151955"/>
            <a:ext cx="3168352" cy="941341"/>
          </a:xfrm>
          <a:prstGeom prst="roundRect">
            <a:avLst/>
          </a:prstGeom>
          <a:solidFill>
            <a:srgbClr val="FF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WordArt 4"/>
          <p:cNvSpPr>
            <a:spLocks noChangeArrowheads="1" noChangeShapeType="1" noTextEdit="1"/>
          </p:cNvSpPr>
          <p:nvPr/>
        </p:nvSpPr>
        <p:spPr bwMode="auto">
          <a:xfrm>
            <a:off x="761653" y="4296519"/>
            <a:ext cx="1362075" cy="428625"/>
          </a:xfrm>
          <a:prstGeom prst="rect">
            <a:avLst/>
          </a:prstGeom>
        </p:spPr>
        <p:txBody>
          <a:bodyPr wrap="none" fromWordArt="1">
            <a:prstTxWarp prst="textPlain">
              <a:avLst>
                <a:gd name="adj" fmla="val 50000"/>
              </a:avLst>
            </a:prstTxWarp>
          </a:bodyPr>
          <a:lstStyle/>
          <a:p>
            <a:pPr algn="ctr"/>
            <a:r>
              <a:rPr lang="en-IE" sz="2400" kern="10" dirty="0" smtClean="0">
                <a:ln w="9525">
                  <a:solidFill>
                    <a:srgbClr val="000000"/>
                  </a:solidFill>
                  <a:round/>
                  <a:headEnd/>
                  <a:tailEnd/>
                </a:ln>
                <a:solidFill>
                  <a:srgbClr val="FFFFFF"/>
                </a:solidFill>
                <a:latin typeface="Arial Black"/>
              </a:rPr>
              <a:t>HEAD</a:t>
            </a:r>
            <a:endParaRPr lang="en-IE" sz="2400" kern="10" dirty="0">
              <a:ln w="9525">
                <a:solidFill>
                  <a:srgbClr val="000000"/>
                </a:solidFill>
                <a:round/>
                <a:headEnd/>
                <a:tailEnd/>
              </a:ln>
              <a:solidFill>
                <a:srgbClr val="FFFFFF"/>
              </a:solidFill>
              <a:latin typeface="Arial Black"/>
            </a:endParaRPr>
          </a:p>
        </p:txBody>
      </p:sp>
      <p:sp>
        <p:nvSpPr>
          <p:cNvPr id="11" name="WordArt 4"/>
          <p:cNvSpPr>
            <a:spLocks noChangeArrowheads="1" noChangeShapeType="1" noTextEdit="1"/>
          </p:cNvSpPr>
          <p:nvPr/>
        </p:nvSpPr>
        <p:spPr bwMode="auto">
          <a:xfrm>
            <a:off x="761256" y="5376639"/>
            <a:ext cx="1362075" cy="428625"/>
          </a:xfrm>
          <a:prstGeom prst="rect">
            <a:avLst/>
          </a:prstGeom>
        </p:spPr>
        <p:txBody>
          <a:bodyPr wrap="none" fromWordArt="1">
            <a:prstTxWarp prst="textPlain">
              <a:avLst>
                <a:gd name="adj" fmla="val 50000"/>
              </a:avLst>
            </a:prstTxWarp>
          </a:bodyPr>
          <a:lstStyle/>
          <a:p>
            <a:pPr algn="ctr"/>
            <a:r>
              <a:rPr lang="en-IE" sz="2400" kern="10" dirty="0" smtClean="0">
                <a:ln w="9525">
                  <a:solidFill>
                    <a:srgbClr val="000000"/>
                  </a:solidFill>
                  <a:round/>
                  <a:headEnd/>
                  <a:tailEnd/>
                </a:ln>
                <a:solidFill>
                  <a:srgbClr val="FFFFFF"/>
                </a:solidFill>
                <a:latin typeface="Arial Black"/>
              </a:rPr>
              <a:t>BODY</a:t>
            </a:r>
            <a:endParaRPr lang="en-IE" sz="2400" kern="10" dirty="0">
              <a:ln w="9525">
                <a:solidFill>
                  <a:srgbClr val="000000"/>
                </a:solidFill>
                <a:round/>
                <a:headEnd/>
                <a:tailEnd/>
              </a:ln>
              <a:solidFill>
                <a:srgbClr val="FFFFFF"/>
              </a:solidFill>
              <a:latin typeface="Arial Black"/>
            </a:endParaRPr>
          </a:p>
        </p:txBody>
      </p:sp>
      <p:pic>
        <p:nvPicPr>
          <p:cNvPr id="12" name="Picture 13" descr="Envelop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4281386"/>
            <a:ext cx="871538" cy="56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let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4675" y="5215374"/>
            <a:ext cx="1409724" cy="751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5672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E" dirty="0" smtClean="0"/>
          </a:p>
          <a:p>
            <a:endParaRPr lang="en-IE" dirty="0"/>
          </a:p>
          <a:p>
            <a:r>
              <a:rPr lang="en-IE" dirty="0" smtClean="0"/>
              <a:t>A legitimate </a:t>
            </a:r>
            <a:r>
              <a:rPr lang="en-IE" dirty="0"/>
              <a:t>HTTP POST header, which includes a 'Content-Length' field to specify the size of the message body to follow. However, the attacker then proceeds to send the actual message body at an extremely slow rate (e.g. 1 byte/110 seconds). </a:t>
            </a:r>
            <a:endParaRPr lang="en-IE" dirty="0" smtClean="0"/>
          </a:p>
        </p:txBody>
      </p:sp>
      <p:sp>
        <p:nvSpPr>
          <p:cNvPr id="3" name="Title 2"/>
          <p:cNvSpPr>
            <a:spLocks noGrp="1"/>
          </p:cNvSpPr>
          <p:nvPr>
            <p:ph type="title"/>
          </p:nvPr>
        </p:nvSpPr>
        <p:spPr/>
        <p:txBody>
          <a:bodyPr/>
          <a:lstStyle/>
          <a:p>
            <a:r>
              <a:rPr lang="en-IE" dirty="0" smtClean="0"/>
              <a:t>Denial-of-Service (</a:t>
            </a:r>
            <a:r>
              <a:rPr lang="en-IE" dirty="0" err="1" smtClean="0"/>
              <a:t>DoS</a:t>
            </a:r>
            <a:r>
              <a:rPr lang="en-IE" dirty="0" smtClean="0"/>
              <a:t>) Attack</a:t>
            </a:r>
            <a:endParaRPr lang="en-IE" dirty="0"/>
          </a:p>
        </p:txBody>
      </p:sp>
      <p:sp>
        <p:nvSpPr>
          <p:cNvPr id="4" name="10-Point Star 3"/>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HTTP</a:t>
            </a:r>
          </a:p>
          <a:p>
            <a:pPr algn="ctr"/>
            <a:r>
              <a:rPr lang="en-IE" dirty="0" smtClean="0"/>
              <a:t>POST</a:t>
            </a:r>
          </a:p>
          <a:p>
            <a:pPr algn="ctr"/>
            <a:r>
              <a:rPr lang="en-IE" dirty="0" smtClean="0"/>
              <a:t>Attack</a:t>
            </a:r>
            <a:endParaRPr lang="en-IE" dirty="0"/>
          </a:p>
        </p:txBody>
      </p:sp>
    </p:spTree>
    <p:extLst>
      <p:ext uri="{BB962C8B-B14F-4D97-AF65-F5344CB8AC3E}">
        <p14:creationId xmlns:p14="http://schemas.microsoft.com/office/powerpoint/2010/main" val="800939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E" dirty="0" smtClean="0"/>
          </a:p>
          <a:p>
            <a:pPr marL="109728" indent="0">
              <a:buNone/>
            </a:pPr>
            <a:endParaRPr lang="en-IE" dirty="0" smtClean="0"/>
          </a:p>
          <a:p>
            <a:r>
              <a:rPr lang="en-IE" dirty="0" smtClean="0"/>
              <a:t>Due </a:t>
            </a:r>
            <a:r>
              <a:rPr lang="en-IE" dirty="0"/>
              <a:t>to the entire message being </a:t>
            </a:r>
            <a:r>
              <a:rPr lang="en-IE" dirty="0" smtClean="0"/>
              <a:t>complete</a:t>
            </a:r>
            <a:r>
              <a:rPr lang="en-IE" dirty="0"/>
              <a:t>, the target server will attempt to obey the 'Content-Length' field in the header, and wait for the entire body of the message to be transmitted, which can take a very long time. </a:t>
            </a:r>
            <a:endParaRPr lang="en-IE" dirty="0" smtClean="0"/>
          </a:p>
        </p:txBody>
      </p:sp>
      <p:sp>
        <p:nvSpPr>
          <p:cNvPr id="3" name="Title 2"/>
          <p:cNvSpPr>
            <a:spLocks noGrp="1"/>
          </p:cNvSpPr>
          <p:nvPr>
            <p:ph type="title"/>
          </p:nvPr>
        </p:nvSpPr>
        <p:spPr/>
        <p:txBody>
          <a:bodyPr/>
          <a:lstStyle/>
          <a:p>
            <a:r>
              <a:rPr lang="en-IE" dirty="0" smtClean="0"/>
              <a:t>Denial-of-Service (</a:t>
            </a:r>
            <a:r>
              <a:rPr lang="en-IE" dirty="0" err="1" smtClean="0"/>
              <a:t>DoS</a:t>
            </a:r>
            <a:r>
              <a:rPr lang="en-IE" dirty="0" smtClean="0"/>
              <a:t>) Attack</a:t>
            </a:r>
            <a:endParaRPr lang="en-IE" dirty="0"/>
          </a:p>
        </p:txBody>
      </p:sp>
      <p:sp>
        <p:nvSpPr>
          <p:cNvPr id="4" name="10-Point Star 3"/>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HTTP</a:t>
            </a:r>
          </a:p>
          <a:p>
            <a:pPr algn="ctr"/>
            <a:r>
              <a:rPr lang="en-IE" dirty="0" smtClean="0"/>
              <a:t>POST</a:t>
            </a:r>
          </a:p>
          <a:p>
            <a:pPr algn="ctr"/>
            <a:r>
              <a:rPr lang="en-IE" dirty="0" smtClean="0"/>
              <a:t>Attack</a:t>
            </a:r>
            <a:endParaRPr lang="en-IE" dirty="0"/>
          </a:p>
        </p:txBody>
      </p:sp>
    </p:spTree>
    <p:extLst>
      <p:ext uri="{BB962C8B-B14F-4D97-AF65-F5344CB8AC3E}">
        <p14:creationId xmlns:p14="http://schemas.microsoft.com/office/powerpoint/2010/main" val="1697026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E" dirty="0" smtClean="0"/>
          </a:p>
          <a:p>
            <a:pPr marL="109728" indent="0">
              <a:buNone/>
            </a:pPr>
            <a:endParaRPr lang="en-IE" dirty="0" smtClean="0"/>
          </a:p>
          <a:p>
            <a:r>
              <a:rPr lang="en-IE" dirty="0" smtClean="0"/>
              <a:t>The </a:t>
            </a:r>
            <a:r>
              <a:rPr lang="en-IE" dirty="0"/>
              <a:t>attacker establishes hundreds or even thousands of such connections, until all resources for incoming connections on the server (the victim) are used up, hence making any further (including legitimate) connections impossible until all data has been sent. </a:t>
            </a:r>
            <a:endParaRPr lang="en-IE" dirty="0" smtClean="0"/>
          </a:p>
          <a:p>
            <a:endParaRPr lang="en-IE" dirty="0" smtClean="0"/>
          </a:p>
        </p:txBody>
      </p:sp>
      <p:sp>
        <p:nvSpPr>
          <p:cNvPr id="3" name="Title 2"/>
          <p:cNvSpPr>
            <a:spLocks noGrp="1"/>
          </p:cNvSpPr>
          <p:nvPr>
            <p:ph type="title"/>
          </p:nvPr>
        </p:nvSpPr>
        <p:spPr/>
        <p:txBody>
          <a:bodyPr/>
          <a:lstStyle/>
          <a:p>
            <a:r>
              <a:rPr lang="en-IE" dirty="0" smtClean="0"/>
              <a:t>Denial-of-Service (</a:t>
            </a:r>
            <a:r>
              <a:rPr lang="en-IE" dirty="0" err="1" smtClean="0"/>
              <a:t>DoS</a:t>
            </a:r>
            <a:r>
              <a:rPr lang="en-IE" dirty="0" smtClean="0"/>
              <a:t>) Attack</a:t>
            </a:r>
            <a:endParaRPr lang="en-IE" dirty="0"/>
          </a:p>
        </p:txBody>
      </p:sp>
      <p:sp>
        <p:nvSpPr>
          <p:cNvPr id="4" name="10-Point Star 3"/>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HTTP</a:t>
            </a:r>
          </a:p>
          <a:p>
            <a:pPr algn="ctr"/>
            <a:r>
              <a:rPr lang="en-IE" dirty="0" smtClean="0"/>
              <a:t>POST</a:t>
            </a:r>
          </a:p>
          <a:p>
            <a:pPr algn="ctr"/>
            <a:r>
              <a:rPr lang="en-IE" dirty="0" smtClean="0"/>
              <a:t>Attack</a:t>
            </a:r>
            <a:endParaRPr lang="en-IE" dirty="0"/>
          </a:p>
        </p:txBody>
      </p:sp>
    </p:spTree>
    <p:extLst>
      <p:ext uri="{BB962C8B-B14F-4D97-AF65-F5344CB8AC3E}">
        <p14:creationId xmlns:p14="http://schemas.microsoft.com/office/powerpoint/2010/main" val="1697026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smtClean="0"/>
              <a:t>Bollywood versus Anonymous</a:t>
            </a:r>
          </a:p>
          <a:p>
            <a:endParaRPr lang="en-IE" dirty="0" smtClean="0"/>
          </a:p>
        </p:txBody>
      </p:sp>
      <p:sp>
        <p:nvSpPr>
          <p:cNvPr id="3" name="Title 2"/>
          <p:cNvSpPr>
            <a:spLocks noGrp="1"/>
          </p:cNvSpPr>
          <p:nvPr>
            <p:ph type="title"/>
          </p:nvPr>
        </p:nvSpPr>
        <p:spPr/>
        <p:txBody>
          <a:bodyPr/>
          <a:lstStyle/>
          <a:p>
            <a:pPr algn="ctr"/>
            <a:r>
              <a:rPr lang="en-IE" dirty="0" err="1" smtClean="0"/>
              <a:t>DoS</a:t>
            </a:r>
            <a:r>
              <a:rPr lang="en-IE" dirty="0" smtClean="0"/>
              <a:t> Attack Case Study</a:t>
            </a:r>
            <a:endParaRPr lang="en-IE" dirty="0"/>
          </a:p>
        </p:txBody>
      </p:sp>
    </p:spTree>
    <p:extLst>
      <p:ext uri="{BB962C8B-B14F-4D97-AF65-F5344CB8AC3E}">
        <p14:creationId xmlns:p14="http://schemas.microsoft.com/office/powerpoint/2010/main" val="1697026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a:t>Bollywood versus Anonymous</a:t>
            </a:r>
          </a:p>
          <a:p>
            <a:endParaRPr lang="en-IE" dirty="0"/>
          </a:p>
          <a:p>
            <a:r>
              <a:rPr lang="en-IE" sz="2400" u="sng" dirty="0"/>
              <a:t>Bollywood</a:t>
            </a:r>
            <a:r>
              <a:rPr lang="en-IE" sz="2400" dirty="0"/>
              <a:t> is the </a:t>
            </a:r>
            <a:r>
              <a:rPr lang="en-IE" sz="2400" dirty="0" smtClean="0"/>
              <a:t>nickname </a:t>
            </a:r>
            <a:r>
              <a:rPr lang="en-IE" sz="2400" dirty="0"/>
              <a:t>for the Hindi language film industry, based in Mumbai, the capital of </a:t>
            </a:r>
            <a:r>
              <a:rPr lang="en-IE" sz="2400" dirty="0" smtClean="0"/>
              <a:t>Maharashtra in India. Bollywood </a:t>
            </a:r>
            <a:r>
              <a:rPr lang="en-IE" sz="2400" dirty="0"/>
              <a:t>is also one of the largest </a:t>
            </a:r>
            <a:r>
              <a:rPr lang="en-IE" sz="2400" dirty="0" smtClean="0"/>
              <a:t>centres </a:t>
            </a:r>
            <a:r>
              <a:rPr lang="en-IE" sz="2400" dirty="0"/>
              <a:t>of film production in the </a:t>
            </a:r>
            <a:r>
              <a:rPr lang="en-IE" sz="2400" dirty="0" smtClean="0"/>
              <a:t>world, and is </a:t>
            </a:r>
            <a:r>
              <a:rPr lang="en-IE" sz="2400" dirty="0"/>
              <a:t>more formally referred to as </a:t>
            </a:r>
            <a:r>
              <a:rPr lang="en-IE" sz="2400" i="1" dirty="0"/>
              <a:t>Hindi cinema</a:t>
            </a:r>
            <a:r>
              <a:rPr lang="en-IE" sz="2400" dirty="0"/>
              <a:t>.</a:t>
            </a:r>
            <a:endParaRPr lang="en-IE" sz="2400" dirty="0" smtClean="0"/>
          </a:p>
          <a:p>
            <a:endParaRPr lang="en-IE" dirty="0"/>
          </a:p>
          <a:p>
            <a:endParaRPr lang="en-IE" dirty="0" smtClean="0"/>
          </a:p>
        </p:txBody>
      </p:sp>
      <p:sp>
        <p:nvSpPr>
          <p:cNvPr id="3" name="Title 2"/>
          <p:cNvSpPr>
            <a:spLocks noGrp="1"/>
          </p:cNvSpPr>
          <p:nvPr>
            <p:ph type="title"/>
          </p:nvPr>
        </p:nvSpPr>
        <p:spPr/>
        <p:txBody>
          <a:bodyPr/>
          <a:lstStyle/>
          <a:p>
            <a:pPr algn="ctr"/>
            <a:r>
              <a:rPr lang="en-IE" dirty="0" err="1" smtClean="0"/>
              <a:t>DoS</a:t>
            </a:r>
            <a:r>
              <a:rPr lang="en-IE" dirty="0" smtClean="0"/>
              <a:t> Attack Case Study</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5068044"/>
            <a:ext cx="3491880" cy="1789955"/>
          </a:xfrm>
          <a:prstGeom prst="rect">
            <a:avLst/>
          </a:prstGeom>
        </p:spPr>
      </p:pic>
    </p:spTree>
    <p:extLst>
      <p:ext uri="{BB962C8B-B14F-4D97-AF65-F5344CB8AC3E}">
        <p14:creationId xmlns:p14="http://schemas.microsoft.com/office/powerpoint/2010/main" val="4281306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a:t>Bollywood versus Anonymous</a:t>
            </a:r>
          </a:p>
          <a:p>
            <a:endParaRPr lang="en-IE" dirty="0"/>
          </a:p>
          <a:p>
            <a:r>
              <a:rPr lang="en-IE" sz="2400" u="sng" dirty="0" smtClean="0"/>
              <a:t>Anonymous</a:t>
            </a:r>
            <a:r>
              <a:rPr lang="en-IE" sz="2400" dirty="0" smtClean="0"/>
              <a:t> are </a:t>
            </a:r>
            <a:r>
              <a:rPr lang="en-IE" sz="2400" dirty="0"/>
              <a:t>a loosely associated international network of activist and hacktivist </a:t>
            </a:r>
            <a:r>
              <a:rPr lang="en-IE" sz="2400" dirty="0" smtClean="0"/>
              <a:t>groups. The </a:t>
            </a:r>
            <a:r>
              <a:rPr lang="en-IE" sz="2400" dirty="0"/>
              <a:t>group became known for a series of well-publicized publicity stunts and </a:t>
            </a:r>
            <a:r>
              <a:rPr lang="en-IE" sz="2400" dirty="0" smtClean="0"/>
              <a:t>Denial-of-Service (</a:t>
            </a:r>
            <a:r>
              <a:rPr lang="en-IE" sz="2400" dirty="0" err="1" smtClean="0"/>
              <a:t>DoS</a:t>
            </a:r>
            <a:r>
              <a:rPr lang="en-IE" sz="2400" dirty="0"/>
              <a:t>) attacks on government, religious, and corporate websites</a:t>
            </a:r>
            <a:r>
              <a:rPr lang="en-IE" sz="2400" dirty="0" smtClean="0"/>
              <a:t>.</a:t>
            </a:r>
            <a:endParaRPr lang="en-IE" sz="2400" dirty="0"/>
          </a:p>
          <a:p>
            <a:endParaRPr lang="en-IE" dirty="0"/>
          </a:p>
          <a:p>
            <a:endParaRPr lang="en-IE" dirty="0" smtClean="0"/>
          </a:p>
        </p:txBody>
      </p:sp>
      <p:sp>
        <p:nvSpPr>
          <p:cNvPr id="3" name="Title 2"/>
          <p:cNvSpPr>
            <a:spLocks noGrp="1"/>
          </p:cNvSpPr>
          <p:nvPr>
            <p:ph type="title"/>
          </p:nvPr>
        </p:nvSpPr>
        <p:spPr/>
        <p:txBody>
          <a:bodyPr/>
          <a:lstStyle/>
          <a:p>
            <a:pPr algn="ctr"/>
            <a:r>
              <a:rPr lang="en-IE" dirty="0" err="1" smtClean="0"/>
              <a:t>DoS</a:t>
            </a:r>
            <a:r>
              <a:rPr lang="en-IE" dirty="0" smtClean="0"/>
              <a:t> Attack Case Study</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4317534"/>
            <a:ext cx="2627784" cy="2530971"/>
          </a:xfrm>
          <a:prstGeom prst="rect">
            <a:avLst/>
          </a:prstGeom>
        </p:spPr>
      </p:pic>
    </p:spTree>
    <p:extLst>
      <p:ext uri="{BB962C8B-B14F-4D97-AF65-F5344CB8AC3E}">
        <p14:creationId xmlns:p14="http://schemas.microsoft.com/office/powerpoint/2010/main" val="2172439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smtClean="0"/>
              <a:t>Bollywood versus Anonymous</a:t>
            </a:r>
          </a:p>
          <a:p>
            <a:endParaRPr lang="en-IE" dirty="0"/>
          </a:p>
          <a:p>
            <a:r>
              <a:rPr lang="en-IE" sz="2400" u="sng" dirty="0" smtClean="0"/>
              <a:t>Anonymous</a:t>
            </a:r>
            <a:r>
              <a:rPr lang="en-IE" sz="2400" dirty="0" smtClean="0"/>
              <a:t> are </a:t>
            </a:r>
            <a:r>
              <a:rPr lang="en-IE" sz="2400" dirty="0"/>
              <a:t>a loosely associated international network of activist and hacktivist </a:t>
            </a:r>
            <a:r>
              <a:rPr lang="en-IE" sz="2400" dirty="0" smtClean="0"/>
              <a:t>groups. The </a:t>
            </a:r>
            <a:r>
              <a:rPr lang="en-IE" sz="2400" dirty="0"/>
              <a:t>group became known for a series of well-publicized publicity stunts and </a:t>
            </a:r>
            <a:r>
              <a:rPr lang="en-IE" sz="2400" dirty="0" smtClean="0"/>
              <a:t>Denial-of-Service (</a:t>
            </a:r>
            <a:r>
              <a:rPr lang="en-IE" sz="2400" dirty="0" err="1" smtClean="0"/>
              <a:t>DoS</a:t>
            </a:r>
            <a:r>
              <a:rPr lang="en-IE" sz="2400" dirty="0"/>
              <a:t>) attacks on government, religious, and corporate websites</a:t>
            </a:r>
            <a:r>
              <a:rPr lang="en-IE" sz="2400" dirty="0" smtClean="0"/>
              <a:t>.</a:t>
            </a:r>
            <a:endParaRPr lang="en-IE" sz="2400" dirty="0"/>
          </a:p>
          <a:p>
            <a:endParaRPr lang="en-IE" dirty="0"/>
          </a:p>
          <a:p>
            <a:endParaRPr lang="en-IE" dirty="0" smtClean="0"/>
          </a:p>
        </p:txBody>
      </p:sp>
      <p:sp>
        <p:nvSpPr>
          <p:cNvPr id="3" name="Title 2"/>
          <p:cNvSpPr>
            <a:spLocks noGrp="1"/>
          </p:cNvSpPr>
          <p:nvPr>
            <p:ph type="title"/>
          </p:nvPr>
        </p:nvSpPr>
        <p:spPr/>
        <p:txBody>
          <a:bodyPr/>
          <a:lstStyle/>
          <a:p>
            <a:pPr algn="ctr"/>
            <a:r>
              <a:rPr lang="en-IE" dirty="0" err="1" smtClean="0"/>
              <a:t>DoS</a:t>
            </a:r>
            <a:r>
              <a:rPr lang="en-IE" dirty="0" smtClean="0"/>
              <a:t> Attack Case Study</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4317534"/>
            <a:ext cx="2627784" cy="25309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6984776"/>
          </a:xfrm>
          <a:prstGeom prst="rect">
            <a:avLst/>
          </a:prstGeom>
        </p:spPr>
      </p:pic>
    </p:spTree>
    <p:extLst>
      <p:ext uri="{BB962C8B-B14F-4D97-AF65-F5344CB8AC3E}">
        <p14:creationId xmlns:p14="http://schemas.microsoft.com/office/powerpoint/2010/main" val="344970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vertical)">
                                      <p:cBhvr>
                                        <p:cTn id="7" dur="4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que 1"/>
          <p:cNvSpPr/>
          <p:nvPr/>
        </p:nvSpPr>
        <p:spPr>
          <a:xfrm>
            <a:off x="3601225" y="764704"/>
            <a:ext cx="2050526" cy="1872208"/>
          </a:xfrm>
          <a:prstGeom prst="plaqu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smtClean="0">
                <a:solidFill>
                  <a:schemeClr val="bg1"/>
                </a:solidFill>
              </a:rPr>
              <a:t>Operating</a:t>
            </a:r>
          </a:p>
          <a:p>
            <a:pPr algn="ctr"/>
            <a:r>
              <a:rPr lang="en-IE" sz="2000" b="1" dirty="0" smtClean="0">
                <a:solidFill>
                  <a:schemeClr val="bg1"/>
                </a:solidFill>
              </a:rPr>
              <a:t>System</a:t>
            </a:r>
            <a:endParaRPr lang="en-IE" sz="2000" b="1" dirty="0">
              <a:solidFill>
                <a:schemeClr val="bg1"/>
              </a:solidFill>
            </a:endParaRPr>
          </a:p>
        </p:txBody>
      </p:sp>
      <p:cxnSp>
        <p:nvCxnSpPr>
          <p:cNvPr id="5" name="Elbow Connector 4"/>
          <p:cNvCxnSpPr>
            <a:endCxn id="2" idx="1"/>
          </p:cNvCxnSpPr>
          <p:nvPr/>
        </p:nvCxnSpPr>
        <p:spPr>
          <a:xfrm rot="5400000" flipH="1" flipV="1">
            <a:off x="1494325" y="1826158"/>
            <a:ext cx="2232249" cy="1981551"/>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755576" y="3933056"/>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Process</a:t>
            </a:r>
          </a:p>
          <a:p>
            <a:pPr algn="ctr"/>
            <a:r>
              <a:rPr lang="en-IE" dirty="0" smtClean="0"/>
              <a:t>Manager</a:t>
            </a:r>
          </a:p>
        </p:txBody>
      </p:sp>
      <p:sp>
        <p:nvSpPr>
          <p:cNvPr id="22" name="Rounded Rectangle 21"/>
          <p:cNvSpPr/>
          <p:nvPr/>
        </p:nvSpPr>
        <p:spPr>
          <a:xfrm>
            <a:off x="2042026" y="3068960"/>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Memory</a:t>
            </a:r>
          </a:p>
          <a:p>
            <a:pPr algn="ctr"/>
            <a:r>
              <a:rPr lang="en-IE" dirty="0" smtClean="0"/>
              <a:t>Manager</a:t>
            </a:r>
          </a:p>
        </p:txBody>
      </p:sp>
      <p:cxnSp>
        <p:nvCxnSpPr>
          <p:cNvPr id="24" name="Elbow Connector 23"/>
          <p:cNvCxnSpPr/>
          <p:nvPr/>
        </p:nvCxnSpPr>
        <p:spPr>
          <a:xfrm rot="5400000">
            <a:off x="2581357" y="2049092"/>
            <a:ext cx="1152127" cy="887613"/>
          </a:xfrm>
          <a:prstGeom prst="bentConnector3">
            <a:avLst>
              <a:gd name="adj1" fmla="val 1899"/>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770223" y="4797152"/>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Network</a:t>
            </a:r>
          </a:p>
          <a:p>
            <a:pPr algn="ctr"/>
            <a:r>
              <a:rPr lang="en-IE" dirty="0" smtClean="0"/>
              <a:t>Manager</a:t>
            </a:r>
          </a:p>
        </p:txBody>
      </p:sp>
      <p:cxnSp>
        <p:nvCxnSpPr>
          <p:cNvPr id="27" name="Elbow Connector 26"/>
          <p:cNvCxnSpPr>
            <a:stCxn id="26" idx="0"/>
          </p:cNvCxnSpPr>
          <p:nvPr/>
        </p:nvCxnSpPr>
        <p:spPr>
          <a:xfrm rot="5400000" flipH="1" flipV="1">
            <a:off x="3410184" y="3573015"/>
            <a:ext cx="2448272" cy="2"/>
          </a:xfrm>
          <a:prstGeom prst="bentConnector3">
            <a:avLst>
              <a:gd name="adj1" fmla="val 50000"/>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660232" y="3933057"/>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Device</a:t>
            </a:r>
          </a:p>
          <a:p>
            <a:pPr algn="ctr"/>
            <a:r>
              <a:rPr lang="en-IE" dirty="0" smtClean="0"/>
              <a:t>Manager</a:t>
            </a:r>
          </a:p>
        </p:txBody>
      </p:sp>
      <p:cxnSp>
        <p:nvCxnSpPr>
          <p:cNvPr id="34" name="Elbow Connector 33"/>
          <p:cNvCxnSpPr>
            <a:stCxn id="2" idx="3"/>
            <a:endCxn id="33" idx="0"/>
          </p:cNvCxnSpPr>
          <p:nvPr/>
        </p:nvCxnSpPr>
        <p:spPr>
          <a:xfrm>
            <a:off x="5651751" y="1700808"/>
            <a:ext cx="1872577" cy="2232249"/>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5199788" y="2553949"/>
            <a:ext cx="1543410" cy="782762"/>
          </a:xfrm>
          <a:prstGeom prst="bentConnector3">
            <a:avLst>
              <a:gd name="adj1" fmla="val -11041"/>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498410" y="2996952"/>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File</a:t>
            </a:r>
          </a:p>
          <a:p>
            <a:pPr algn="ctr"/>
            <a:r>
              <a:rPr lang="en-IE" dirty="0" smtClean="0"/>
              <a:t>Manager</a:t>
            </a:r>
          </a:p>
        </p:txBody>
      </p:sp>
    </p:spTree>
    <p:extLst>
      <p:ext uri="{BB962C8B-B14F-4D97-AF65-F5344CB8AC3E}">
        <p14:creationId xmlns:p14="http://schemas.microsoft.com/office/powerpoint/2010/main" val="24879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a:t>Bollywood versus Anonymous</a:t>
            </a:r>
          </a:p>
          <a:p>
            <a:endParaRPr lang="en-IE" dirty="0"/>
          </a:p>
          <a:p>
            <a:r>
              <a:rPr lang="en-IE" sz="2400" dirty="0" smtClean="0"/>
              <a:t>Bollywood was unhappy with the torrent sites:</a:t>
            </a:r>
            <a:endParaRPr lang="en-IE" sz="2400" dirty="0"/>
          </a:p>
          <a:p>
            <a:endParaRPr lang="en-IE" dirty="0"/>
          </a:p>
          <a:p>
            <a:endParaRPr lang="en-IE" dirty="0" smtClean="0"/>
          </a:p>
        </p:txBody>
      </p:sp>
      <p:sp>
        <p:nvSpPr>
          <p:cNvPr id="3" name="Title 2"/>
          <p:cNvSpPr>
            <a:spLocks noGrp="1"/>
          </p:cNvSpPr>
          <p:nvPr>
            <p:ph type="title"/>
          </p:nvPr>
        </p:nvSpPr>
        <p:spPr/>
        <p:txBody>
          <a:bodyPr/>
          <a:lstStyle/>
          <a:p>
            <a:pPr algn="ctr"/>
            <a:r>
              <a:rPr lang="en-IE" dirty="0" err="1" smtClean="0"/>
              <a:t>DoS</a:t>
            </a:r>
            <a:r>
              <a:rPr lang="en-IE" dirty="0" smtClean="0"/>
              <a:t> Attack Case Study</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820064"/>
            <a:ext cx="5683919" cy="4065320"/>
          </a:xfrm>
          <a:prstGeom prst="rect">
            <a:avLst/>
          </a:prstGeom>
        </p:spPr>
      </p:pic>
    </p:spTree>
    <p:extLst>
      <p:ext uri="{BB962C8B-B14F-4D97-AF65-F5344CB8AC3E}">
        <p14:creationId xmlns:p14="http://schemas.microsoft.com/office/powerpoint/2010/main" val="1130213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a:t>Bollywood versus Anonymous</a:t>
            </a:r>
          </a:p>
          <a:p>
            <a:endParaRPr lang="en-IE" dirty="0"/>
          </a:p>
          <a:p>
            <a:r>
              <a:rPr lang="en-IE" sz="2400" dirty="0"/>
              <a:t>In 2010, several Bollywood companies hired </a:t>
            </a:r>
            <a:r>
              <a:rPr lang="en-IE" sz="2400" dirty="0" err="1"/>
              <a:t>Aiplex</a:t>
            </a:r>
            <a:r>
              <a:rPr lang="en-IE" sz="2400" dirty="0"/>
              <a:t> Software to launch </a:t>
            </a:r>
            <a:r>
              <a:rPr lang="en-IE" sz="2400" dirty="0" err="1"/>
              <a:t>DDoS</a:t>
            </a:r>
            <a:r>
              <a:rPr lang="en-IE" sz="2400" dirty="0"/>
              <a:t> attacks on websites that did not respond to takedown notices.</a:t>
            </a:r>
            <a:endParaRPr lang="en-IE" dirty="0" smtClean="0"/>
          </a:p>
          <a:p>
            <a:endParaRPr lang="en-IE" dirty="0" smtClean="0"/>
          </a:p>
        </p:txBody>
      </p:sp>
      <p:sp>
        <p:nvSpPr>
          <p:cNvPr id="3" name="Title 2"/>
          <p:cNvSpPr>
            <a:spLocks noGrp="1"/>
          </p:cNvSpPr>
          <p:nvPr>
            <p:ph type="title"/>
          </p:nvPr>
        </p:nvSpPr>
        <p:spPr/>
        <p:txBody>
          <a:bodyPr/>
          <a:lstStyle/>
          <a:p>
            <a:pPr algn="ctr"/>
            <a:r>
              <a:rPr lang="en-IE" dirty="0" err="1" smtClean="0"/>
              <a:t>DoS</a:t>
            </a:r>
            <a:r>
              <a:rPr lang="en-IE" dirty="0" smtClean="0"/>
              <a:t> Attack Case Study</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861048"/>
            <a:ext cx="5836986" cy="2088232"/>
          </a:xfrm>
          <a:prstGeom prst="rect">
            <a:avLst/>
          </a:prstGeom>
        </p:spPr>
      </p:pic>
      <p:sp>
        <p:nvSpPr>
          <p:cNvPr id="6" name="Rounded Rectangle 5"/>
          <p:cNvSpPr/>
          <p:nvPr/>
        </p:nvSpPr>
        <p:spPr>
          <a:xfrm>
            <a:off x="1187624" y="3717032"/>
            <a:ext cx="6552728" cy="23762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6711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a:t>Bollywood versus Anonymous</a:t>
            </a:r>
          </a:p>
          <a:p>
            <a:endParaRPr lang="en-IE" dirty="0"/>
          </a:p>
          <a:p>
            <a:r>
              <a:rPr lang="en-IE" sz="2400" dirty="0"/>
              <a:t>Piracy activists then created </a:t>
            </a:r>
            <a:r>
              <a:rPr lang="en-IE" sz="2400" b="1" dirty="0"/>
              <a:t>Operation Payback</a:t>
            </a:r>
            <a:r>
              <a:rPr lang="en-IE" sz="2400" dirty="0"/>
              <a:t> in September 2010 in </a:t>
            </a:r>
            <a:r>
              <a:rPr lang="en-IE" sz="2400" dirty="0" smtClean="0"/>
              <a:t>retaliation</a:t>
            </a:r>
            <a:endParaRPr lang="en-IE" dirty="0" smtClean="0"/>
          </a:p>
        </p:txBody>
      </p:sp>
      <p:sp>
        <p:nvSpPr>
          <p:cNvPr id="3" name="Title 2"/>
          <p:cNvSpPr>
            <a:spLocks noGrp="1"/>
          </p:cNvSpPr>
          <p:nvPr>
            <p:ph type="title"/>
          </p:nvPr>
        </p:nvSpPr>
        <p:spPr/>
        <p:txBody>
          <a:bodyPr/>
          <a:lstStyle/>
          <a:p>
            <a:pPr algn="ctr"/>
            <a:r>
              <a:rPr lang="en-IE" dirty="0" err="1" smtClean="0"/>
              <a:t>DoS</a:t>
            </a:r>
            <a:r>
              <a:rPr lang="en-IE" dirty="0" smtClean="0"/>
              <a:t> Attack Case Study</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455252"/>
            <a:ext cx="4992624" cy="2916936"/>
          </a:xfrm>
          <a:prstGeom prst="rect">
            <a:avLst/>
          </a:prstGeom>
        </p:spPr>
      </p:pic>
    </p:spTree>
    <p:extLst>
      <p:ext uri="{BB962C8B-B14F-4D97-AF65-F5344CB8AC3E}">
        <p14:creationId xmlns:p14="http://schemas.microsoft.com/office/powerpoint/2010/main" val="2389125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9910"/>
            <a:ext cx="9144000" cy="5438180"/>
          </a:xfrm>
          <a:prstGeom prst="rect">
            <a:avLst/>
          </a:prstGeom>
        </p:spPr>
      </p:pic>
    </p:spTree>
    <p:extLst>
      <p:ext uri="{BB962C8B-B14F-4D97-AF65-F5344CB8AC3E}">
        <p14:creationId xmlns:p14="http://schemas.microsoft.com/office/powerpoint/2010/main" val="2373398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b="1" u="sng" dirty="0"/>
              <a:t>Bollywood versus Anonymous</a:t>
            </a:r>
          </a:p>
          <a:p>
            <a:endParaRPr lang="en-IE" dirty="0"/>
          </a:p>
          <a:p>
            <a:r>
              <a:rPr lang="en-IE" sz="2400" dirty="0" smtClean="0"/>
              <a:t>The </a:t>
            </a:r>
            <a:r>
              <a:rPr lang="en-IE" sz="2400" dirty="0"/>
              <a:t>original plan was to attack </a:t>
            </a:r>
            <a:r>
              <a:rPr lang="en-IE" sz="2400" dirty="0" err="1"/>
              <a:t>Aiplex</a:t>
            </a:r>
            <a:r>
              <a:rPr lang="en-IE" sz="2400" dirty="0"/>
              <a:t> Software directly, but upon finding some hours before the planned </a:t>
            </a:r>
            <a:r>
              <a:rPr lang="en-IE" sz="2400" dirty="0" err="1"/>
              <a:t>DDoS</a:t>
            </a:r>
            <a:r>
              <a:rPr lang="en-IE" sz="2400" dirty="0"/>
              <a:t> that another individual had taken down the firm's website on their own, Operation Payback moved to launching attacks against the websites of copyright stringent organisations </a:t>
            </a:r>
            <a:r>
              <a:rPr lang="en-IE" sz="2400" i="1" dirty="0"/>
              <a:t>Motion Picture Association of America</a:t>
            </a:r>
            <a:r>
              <a:rPr lang="en-IE" sz="2400" dirty="0"/>
              <a:t> (MPAA) and </a:t>
            </a:r>
            <a:r>
              <a:rPr lang="en-IE" sz="2400" i="1" dirty="0"/>
              <a:t>International Federation of the Phonographic Industry</a:t>
            </a:r>
            <a:r>
              <a:rPr lang="en-IE" sz="2400" dirty="0"/>
              <a:t>, giving the two websites a combined total downtime of 30 </a:t>
            </a:r>
            <a:r>
              <a:rPr lang="en-IE" sz="2400" dirty="0" smtClean="0"/>
              <a:t>hours.</a:t>
            </a:r>
            <a:endParaRPr lang="en-IE" dirty="0"/>
          </a:p>
          <a:p>
            <a:endParaRPr lang="en-IE" dirty="0" smtClean="0"/>
          </a:p>
        </p:txBody>
      </p:sp>
      <p:sp>
        <p:nvSpPr>
          <p:cNvPr id="3" name="Title 2"/>
          <p:cNvSpPr>
            <a:spLocks noGrp="1"/>
          </p:cNvSpPr>
          <p:nvPr>
            <p:ph type="title"/>
          </p:nvPr>
        </p:nvSpPr>
        <p:spPr/>
        <p:txBody>
          <a:bodyPr/>
          <a:lstStyle/>
          <a:p>
            <a:pPr algn="ctr"/>
            <a:r>
              <a:rPr lang="en-IE" dirty="0" err="1" smtClean="0"/>
              <a:t>DoS</a:t>
            </a:r>
            <a:r>
              <a:rPr lang="en-IE" dirty="0" smtClean="0"/>
              <a:t> Attack Case Study</a:t>
            </a:r>
            <a:endParaRPr lang="en-IE" dirty="0"/>
          </a:p>
        </p:txBody>
      </p:sp>
    </p:spTree>
    <p:extLst>
      <p:ext uri="{BB962C8B-B14F-4D97-AF65-F5344CB8AC3E}">
        <p14:creationId xmlns:p14="http://schemas.microsoft.com/office/powerpoint/2010/main" val="2799339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a:t>Bollywood versus Anonymous</a:t>
            </a:r>
          </a:p>
          <a:p>
            <a:endParaRPr lang="en-IE" dirty="0"/>
          </a:p>
          <a:p>
            <a:r>
              <a:rPr lang="en-IE" sz="2400" dirty="0" smtClean="0"/>
              <a:t>In </a:t>
            </a:r>
            <a:r>
              <a:rPr lang="en-IE" sz="2400" dirty="0"/>
              <a:t>the following two days, Operation Payback attacked a multitude of sites affiliated with the MPAA, the </a:t>
            </a:r>
            <a:r>
              <a:rPr lang="en-IE" sz="2400" i="1" dirty="0"/>
              <a:t>Recording Industry Association of America</a:t>
            </a:r>
            <a:r>
              <a:rPr lang="en-IE" sz="2400" dirty="0"/>
              <a:t> (RIAA</a:t>
            </a:r>
            <a:r>
              <a:rPr lang="en-IE" sz="2400" dirty="0" smtClean="0"/>
              <a:t>), and </a:t>
            </a:r>
            <a:r>
              <a:rPr lang="en-IE" sz="2400" i="1" dirty="0"/>
              <a:t>British Phonographic Industry</a:t>
            </a:r>
            <a:r>
              <a:rPr lang="en-IE" sz="2400" dirty="0" smtClean="0"/>
              <a:t>. Law </a:t>
            </a:r>
            <a:r>
              <a:rPr lang="en-IE" sz="2400" dirty="0"/>
              <a:t>firms such as </a:t>
            </a:r>
            <a:r>
              <a:rPr lang="en-IE" sz="2400" i="1" dirty="0" err="1"/>
              <a:t>ACS:Law</a:t>
            </a:r>
            <a:r>
              <a:rPr lang="en-IE" sz="2400" dirty="0"/>
              <a:t>, </a:t>
            </a:r>
            <a:r>
              <a:rPr lang="en-IE" sz="2400" i="1" dirty="0"/>
              <a:t>Davenport Lyons</a:t>
            </a:r>
            <a:r>
              <a:rPr lang="en-IE" sz="2400" dirty="0"/>
              <a:t> and </a:t>
            </a:r>
            <a:r>
              <a:rPr lang="en-IE" sz="2400" i="1" dirty="0"/>
              <a:t>Dunlap, Grubb &amp; Weaver</a:t>
            </a:r>
            <a:r>
              <a:rPr lang="en-IE" sz="2400" dirty="0"/>
              <a:t> (of the </a:t>
            </a:r>
            <a:r>
              <a:rPr lang="en-IE" sz="2400" i="1" dirty="0"/>
              <a:t>US Copyright Group</a:t>
            </a:r>
            <a:r>
              <a:rPr lang="en-IE" sz="2400" dirty="0"/>
              <a:t>) were also attacked</a:t>
            </a:r>
            <a:r>
              <a:rPr lang="en-IE" sz="2400" dirty="0" smtClean="0"/>
              <a:t>.</a:t>
            </a:r>
            <a:endParaRPr lang="en-IE" dirty="0" smtClean="0"/>
          </a:p>
        </p:txBody>
      </p:sp>
      <p:sp>
        <p:nvSpPr>
          <p:cNvPr id="3" name="Title 2"/>
          <p:cNvSpPr>
            <a:spLocks noGrp="1"/>
          </p:cNvSpPr>
          <p:nvPr>
            <p:ph type="title"/>
          </p:nvPr>
        </p:nvSpPr>
        <p:spPr/>
        <p:txBody>
          <a:bodyPr/>
          <a:lstStyle/>
          <a:p>
            <a:pPr algn="ctr"/>
            <a:r>
              <a:rPr lang="en-IE" dirty="0" err="1" smtClean="0"/>
              <a:t>DoS</a:t>
            </a:r>
            <a:r>
              <a:rPr lang="en-IE" dirty="0" smtClean="0"/>
              <a:t> Attack Case Study</a:t>
            </a:r>
            <a:endParaRPr lang="en-IE" dirty="0"/>
          </a:p>
        </p:txBody>
      </p:sp>
    </p:spTree>
    <p:extLst>
      <p:ext uri="{BB962C8B-B14F-4D97-AF65-F5344CB8AC3E}">
        <p14:creationId xmlns:p14="http://schemas.microsoft.com/office/powerpoint/2010/main" val="3322637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64904"/>
            <a:ext cx="8229600" cy="1143000"/>
          </a:xfrm>
        </p:spPr>
        <p:txBody>
          <a:bodyPr/>
          <a:lstStyle/>
          <a:p>
            <a:pPr algn="ctr"/>
            <a:r>
              <a:rPr lang="en-IE" dirty="0" smtClean="0"/>
              <a:t>Wiretapping</a:t>
            </a:r>
            <a:endParaRPr lang="en-IE" dirty="0"/>
          </a:p>
        </p:txBody>
      </p:sp>
    </p:spTree>
    <p:extLst>
      <p:ext uri="{BB962C8B-B14F-4D97-AF65-F5344CB8AC3E}">
        <p14:creationId xmlns:p14="http://schemas.microsoft.com/office/powerpoint/2010/main" val="3090074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Wiretapping has been around since the 1890s, it’s simply a matter of gaining access to the transmission media and using a device to intercept the signals.</a:t>
            </a:r>
          </a:p>
          <a:p>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Wiretapping</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186" y="3572242"/>
            <a:ext cx="5841158" cy="2953102"/>
          </a:xfrm>
          <a:prstGeom prst="rect">
            <a:avLst/>
          </a:prstGeom>
        </p:spPr>
      </p:pic>
    </p:spTree>
    <p:extLst>
      <p:ext uri="{BB962C8B-B14F-4D97-AF65-F5344CB8AC3E}">
        <p14:creationId xmlns:p14="http://schemas.microsoft.com/office/powerpoint/2010/main" val="2851917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Wireless wiretapping works in the exact same way, except that there is no need to have physical contact with the transmission media.</a:t>
            </a:r>
          </a:p>
          <a:p>
            <a:endParaRPr lang="en-IE" dirty="0" smtClean="0"/>
          </a:p>
          <a:p>
            <a:r>
              <a:rPr lang="en-IE" dirty="0" smtClean="0"/>
              <a:t>This is why we should encrypt wireless transmissions.</a:t>
            </a:r>
          </a:p>
          <a:p>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Wiretapping</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512" y="4365384"/>
            <a:ext cx="2520000" cy="2520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232" y="4365104"/>
            <a:ext cx="2520000" cy="2520000"/>
          </a:xfrm>
          <a:prstGeom prst="rect">
            <a:avLst/>
          </a:prstGeom>
        </p:spPr>
      </p:pic>
    </p:spTree>
    <p:extLst>
      <p:ext uri="{BB962C8B-B14F-4D97-AF65-F5344CB8AC3E}">
        <p14:creationId xmlns:p14="http://schemas.microsoft.com/office/powerpoint/2010/main" val="3062395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Wiretapping</a:t>
            </a:r>
            <a:endParaRPr lang="en-IE" dirty="0"/>
          </a:p>
        </p:txBody>
      </p:sp>
      <p:pic>
        <p:nvPicPr>
          <p:cNvPr id="7" name="Picture 6" descr="illustration of basic wiretapping techniq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295400"/>
            <a:ext cx="4645124" cy="508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0440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que 1"/>
          <p:cNvSpPr/>
          <p:nvPr/>
        </p:nvSpPr>
        <p:spPr>
          <a:xfrm>
            <a:off x="3601225" y="764704"/>
            <a:ext cx="2050526" cy="1872208"/>
          </a:xfrm>
          <a:prstGeom prst="plaqu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b="1" dirty="0" smtClean="0">
                <a:solidFill>
                  <a:schemeClr val="bg1"/>
                </a:solidFill>
              </a:rPr>
              <a:t>Operating</a:t>
            </a:r>
          </a:p>
          <a:p>
            <a:pPr algn="ctr"/>
            <a:r>
              <a:rPr lang="en-IE" sz="2000" b="1" dirty="0" smtClean="0">
                <a:solidFill>
                  <a:schemeClr val="bg1"/>
                </a:solidFill>
              </a:rPr>
              <a:t>System</a:t>
            </a:r>
            <a:endParaRPr lang="en-IE" sz="2000" b="1" dirty="0">
              <a:solidFill>
                <a:schemeClr val="bg1"/>
              </a:solidFill>
            </a:endParaRPr>
          </a:p>
        </p:txBody>
      </p:sp>
      <p:cxnSp>
        <p:nvCxnSpPr>
          <p:cNvPr id="5" name="Elbow Connector 4"/>
          <p:cNvCxnSpPr>
            <a:endCxn id="2" idx="1"/>
          </p:cNvCxnSpPr>
          <p:nvPr/>
        </p:nvCxnSpPr>
        <p:spPr>
          <a:xfrm rot="5400000" flipH="1" flipV="1">
            <a:off x="1494325" y="1826158"/>
            <a:ext cx="2232249" cy="1981551"/>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755576" y="3933056"/>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Process</a:t>
            </a:r>
          </a:p>
          <a:p>
            <a:pPr algn="ctr"/>
            <a:r>
              <a:rPr lang="en-IE" dirty="0" smtClean="0"/>
              <a:t>Manager</a:t>
            </a:r>
          </a:p>
        </p:txBody>
      </p:sp>
      <p:sp>
        <p:nvSpPr>
          <p:cNvPr id="22" name="Rounded Rectangle 21"/>
          <p:cNvSpPr/>
          <p:nvPr/>
        </p:nvSpPr>
        <p:spPr>
          <a:xfrm>
            <a:off x="2042026" y="3068960"/>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Memory</a:t>
            </a:r>
          </a:p>
          <a:p>
            <a:pPr algn="ctr"/>
            <a:r>
              <a:rPr lang="en-IE" dirty="0" smtClean="0"/>
              <a:t>Manager</a:t>
            </a:r>
          </a:p>
        </p:txBody>
      </p:sp>
      <p:cxnSp>
        <p:nvCxnSpPr>
          <p:cNvPr id="24" name="Elbow Connector 23"/>
          <p:cNvCxnSpPr/>
          <p:nvPr/>
        </p:nvCxnSpPr>
        <p:spPr>
          <a:xfrm rot="5400000">
            <a:off x="2581357" y="2049092"/>
            <a:ext cx="1152127" cy="887613"/>
          </a:xfrm>
          <a:prstGeom prst="bentConnector3">
            <a:avLst>
              <a:gd name="adj1" fmla="val 1899"/>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770223" y="4797152"/>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Network</a:t>
            </a:r>
          </a:p>
          <a:p>
            <a:pPr algn="ctr"/>
            <a:r>
              <a:rPr lang="en-IE" dirty="0" smtClean="0"/>
              <a:t>Manager</a:t>
            </a:r>
          </a:p>
        </p:txBody>
      </p:sp>
      <p:cxnSp>
        <p:nvCxnSpPr>
          <p:cNvPr id="27" name="Elbow Connector 26"/>
          <p:cNvCxnSpPr>
            <a:stCxn id="26" idx="0"/>
          </p:cNvCxnSpPr>
          <p:nvPr/>
        </p:nvCxnSpPr>
        <p:spPr>
          <a:xfrm rot="5400000" flipH="1" flipV="1">
            <a:off x="3410184" y="3573015"/>
            <a:ext cx="2448272" cy="2"/>
          </a:xfrm>
          <a:prstGeom prst="bentConnector3">
            <a:avLst>
              <a:gd name="adj1" fmla="val 50000"/>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660232" y="3933057"/>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Device</a:t>
            </a:r>
          </a:p>
          <a:p>
            <a:pPr algn="ctr"/>
            <a:r>
              <a:rPr lang="en-IE" dirty="0" smtClean="0"/>
              <a:t>Manager</a:t>
            </a:r>
          </a:p>
        </p:txBody>
      </p:sp>
      <p:cxnSp>
        <p:nvCxnSpPr>
          <p:cNvPr id="34" name="Elbow Connector 33"/>
          <p:cNvCxnSpPr>
            <a:stCxn id="2" idx="3"/>
            <a:endCxn id="33" idx="0"/>
          </p:cNvCxnSpPr>
          <p:nvPr/>
        </p:nvCxnSpPr>
        <p:spPr>
          <a:xfrm>
            <a:off x="5651751" y="1700808"/>
            <a:ext cx="1872577" cy="2232249"/>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4264846" y="3289042"/>
            <a:ext cx="2736307" cy="1459753"/>
          </a:xfrm>
          <a:prstGeom prst="bentConnector3">
            <a:avLst>
              <a:gd name="adj1" fmla="val 62658"/>
            </a:avLst>
          </a:prstGeom>
          <a:ln w="762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652120" y="5373216"/>
            <a:ext cx="1728192" cy="720080"/>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Security</a:t>
            </a:r>
          </a:p>
          <a:p>
            <a:pPr algn="ctr"/>
            <a:r>
              <a:rPr lang="en-IE" dirty="0" smtClean="0"/>
              <a:t>Manager</a:t>
            </a:r>
          </a:p>
        </p:txBody>
      </p:sp>
      <p:cxnSp>
        <p:nvCxnSpPr>
          <p:cNvPr id="21" name="Elbow Connector 20"/>
          <p:cNvCxnSpPr/>
          <p:nvPr/>
        </p:nvCxnSpPr>
        <p:spPr>
          <a:xfrm rot="16200000" flipH="1">
            <a:off x="5199788" y="2553949"/>
            <a:ext cx="1543410" cy="782762"/>
          </a:xfrm>
          <a:prstGeom prst="bentConnector3">
            <a:avLst>
              <a:gd name="adj1" fmla="val -11041"/>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498410" y="2996952"/>
            <a:ext cx="1728192" cy="72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File</a:t>
            </a:r>
          </a:p>
          <a:p>
            <a:pPr algn="ctr"/>
            <a:r>
              <a:rPr lang="en-IE" dirty="0" smtClean="0"/>
              <a:t>Manager</a:t>
            </a:r>
          </a:p>
        </p:txBody>
      </p:sp>
    </p:spTree>
    <p:extLst>
      <p:ext uri="{BB962C8B-B14F-4D97-AF65-F5344CB8AC3E}">
        <p14:creationId xmlns:p14="http://schemas.microsoft.com/office/powerpoint/2010/main" val="1905984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There are two forms of wiretapping:</a:t>
            </a:r>
          </a:p>
          <a:p>
            <a:pPr lvl="1"/>
            <a:endParaRPr lang="en-IE" dirty="0" smtClean="0"/>
          </a:p>
          <a:p>
            <a:pPr lvl="1"/>
            <a:r>
              <a:rPr lang="en-IE" sz="2800" u="sng" dirty="0" smtClean="0"/>
              <a:t>Passive Wiretapping</a:t>
            </a:r>
            <a:r>
              <a:rPr lang="en-IE" sz="2800" dirty="0" smtClean="0"/>
              <a:t> is where you are recording the data transmitted, but not interfering with it.</a:t>
            </a:r>
          </a:p>
          <a:p>
            <a:pPr lvl="1"/>
            <a:endParaRPr lang="en-IE" sz="2800" dirty="0" smtClean="0"/>
          </a:p>
          <a:p>
            <a:pPr lvl="1"/>
            <a:r>
              <a:rPr lang="en-IE" sz="2800" u="sng" dirty="0" smtClean="0"/>
              <a:t>Active Wiretapping</a:t>
            </a:r>
            <a:r>
              <a:rPr lang="en-IE" sz="2800" dirty="0" smtClean="0"/>
              <a:t> is where you are recording the data and also modifying it before it is sent onto the receiver.</a:t>
            </a:r>
          </a:p>
          <a:p>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Wiretapping</a:t>
            </a:r>
            <a:endParaRPr lang="en-IE" dirty="0"/>
          </a:p>
        </p:txBody>
      </p:sp>
    </p:spTree>
    <p:extLst>
      <p:ext uri="{BB962C8B-B14F-4D97-AF65-F5344CB8AC3E}">
        <p14:creationId xmlns:p14="http://schemas.microsoft.com/office/powerpoint/2010/main" val="2373878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a:t>The USA PATRIOT </a:t>
            </a:r>
            <a:r>
              <a:rPr lang="en-IE" b="1" u="sng" dirty="0" smtClean="0"/>
              <a:t>Act</a:t>
            </a:r>
            <a:endParaRPr lang="en-IE" b="1" u="sng" dirty="0"/>
          </a:p>
          <a:p>
            <a:r>
              <a:rPr lang="en-IE" dirty="0"/>
              <a:t>Title II</a:t>
            </a:r>
            <a:r>
              <a:rPr lang="en-IE" dirty="0" smtClean="0"/>
              <a:t>: Enhanced </a:t>
            </a:r>
            <a:r>
              <a:rPr lang="en-IE" dirty="0"/>
              <a:t>Surveillance </a:t>
            </a:r>
            <a:r>
              <a:rPr lang="en-IE" dirty="0" smtClean="0"/>
              <a:t>Procedures</a:t>
            </a:r>
          </a:p>
          <a:p>
            <a:pPr marL="109728" indent="0">
              <a:buNone/>
            </a:pPr>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Wiretapping Case Study</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557264"/>
            <a:ext cx="5382354" cy="4040088"/>
          </a:xfrm>
          <a:prstGeom prst="rect">
            <a:avLst/>
          </a:prstGeom>
        </p:spPr>
      </p:pic>
      <p:sp>
        <p:nvSpPr>
          <p:cNvPr id="6" name="10-Point Star 5"/>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USA Patriot Act</a:t>
            </a:r>
            <a:endParaRPr lang="en-IE" dirty="0"/>
          </a:p>
        </p:txBody>
      </p:sp>
    </p:spTree>
    <p:extLst>
      <p:ext uri="{BB962C8B-B14F-4D97-AF65-F5344CB8AC3E}">
        <p14:creationId xmlns:p14="http://schemas.microsoft.com/office/powerpoint/2010/main" val="2942657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b="1" u="sng" dirty="0"/>
              <a:t>The USA PATRIOT </a:t>
            </a:r>
            <a:r>
              <a:rPr lang="en-IE" b="1" u="sng" dirty="0" smtClean="0"/>
              <a:t>Act</a:t>
            </a:r>
            <a:endParaRPr lang="en-IE" b="1" u="sng" dirty="0"/>
          </a:p>
          <a:p>
            <a:r>
              <a:rPr lang="en-IE" dirty="0"/>
              <a:t>Title II</a:t>
            </a:r>
            <a:r>
              <a:rPr lang="en-IE" dirty="0" smtClean="0"/>
              <a:t>: Enhanced </a:t>
            </a:r>
            <a:r>
              <a:rPr lang="en-IE" dirty="0"/>
              <a:t>Surveillance </a:t>
            </a:r>
            <a:r>
              <a:rPr lang="en-IE" dirty="0" smtClean="0"/>
              <a:t>Procedures</a:t>
            </a:r>
          </a:p>
          <a:p>
            <a:endParaRPr lang="en-IE" dirty="0" smtClean="0"/>
          </a:p>
          <a:p>
            <a:r>
              <a:rPr lang="en-IE" dirty="0" smtClean="0"/>
              <a:t>Section </a:t>
            </a:r>
            <a:r>
              <a:rPr lang="en-IE" dirty="0"/>
              <a:t>209 made it easier for authorities to gain access to voicemail as they no longer must apply for a wiretap order, and instead just apply for a normal search warrant</a:t>
            </a:r>
            <a:r>
              <a:rPr lang="en-IE" dirty="0" smtClean="0"/>
              <a:t>.</a:t>
            </a:r>
          </a:p>
          <a:p>
            <a:r>
              <a:rPr lang="en-IE" dirty="0" smtClean="0"/>
              <a:t>The </a:t>
            </a:r>
            <a:r>
              <a:rPr lang="en-IE" dirty="0"/>
              <a:t>FBI can secretly conduct a physical search or wiretap on U.S. citizens to obtain evidence of crime without proving probable cause, as the Fourth Amendment explicitly requires.</a:t>
            </a:r>
            <a:endParaRPr lang="en-IE" dirty="0" smtClean="0"/>
          </a:p>
        </p:txBody>
      </p:sp>
      <p:sp>
        <p:nvSpPr>
          <p:cNvPr id="3" name="Title 2"/>
          <p:cNvSpPr>
            <a:spLocks noGrp="1"/>
          </p:cNvSpPr>
          <p:nvPr>
            <p:ph type="title"/>
          </p:nvPr>
        </p:nvSpPr>
        <p:spPr/>
        <p:txBody>
          <a:bodyPr/>
          <a:lstStyle/>
          <a:p>
            <a:r>
              <a:rPr lang="en-IE" dirty="0" smtClean="0"/>
              <a:t>Wiretapping Case Study</a:t>
            </a:r>
            <a:endParaRPr lang="en-IE" dirty="0"/>
          </a:p>
        </p:txBody>
      </p:sp>
      <p:sp>
        <p:nvSpPr>
          <p:cNvPr id="4" name="10-Point Star 3"/>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USA Patriot Act</a:t>
            </a:r>
            <a:endParaRPr lang="en-IE" dirty="0"/>
          </a:p>
        </p:txBody>
      </p:sp>
    </p:spTree>
    <p:extLst>
      <p:ext uri="{BB962C8B-B14F-4D97-AF65-F5344CB8AC3E}">
        <p14:creationId xmlns:p14="http://schemas.microsoft.com/office/powerpoint/2010/main" val="1400116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E" b="1" u="sng" dirty="0"/>
              <a:t>The USA PATRIOT </a:t>
            </a:r>
            <a:r>
              <a:rPr lang="en-IE" b="1" u="sng" dirty="0" smtClean="0"/>
              <a:t>Act</a:t>
            </a:r>
            <a:endParaRPr lang="en-IE" b="1" u="sng" dirty="0"/>
          </a:p>
          <a:p>
            <a:pPr marL="109728" indent="0">
              <a:buNone/>
            </a:pPr>
            <a:endParaRPr lang="en-IE" dirty="0" smtClean="0"/>
          </a:p>
          <a:p>
            <a:r>
              <a:rPr lang="en-IE" dirty="0"/>
              <a:t>On February 9, 2016, the FBI </a:t>
            </a:r>
            <a:r>
              <a:rPr lang="en-IE" dirty="0" smtClean="0"/>
              <a:t>asked </a:t>
            </a:r>
            <a:r>
              <a:rPr lang="en-IE" dirty="0"/>
              <a:t>Apple Inc. to create a new version of the phone's iOS operating system that could be installed and run in the phone's random access memory to disable certain security features that Apple refers to as "</a:t>
            </a:r>
            <a:r>
              <a:rPr lang="en-IE" dirty="0" err="1" smtClean="0"/>
              <a:t>GovtOS</a:t>
            </a:r>
            <a:r>
              <a:rPr lang="en-IE" dirty="0" smtClean="0"/>
              <a:t>“, the FBI had recovered </a:t>
            </a:r>
            <a:r>
              <a:rPr lang="en-IE" dirty="0"/>
              <a:t>an Apple iPhone 5C owned by the San Bernardino County, California government, that had been issued to its employee, Syed </a:t>
            </a:r>
            <a:r>
              <a:rPr lang="en-IE" dirty="0" err="1"/>
              <a:t>Rizwan</a:t>
            </a:r>
            <a:r>
              <a:rPr lang="en-IE" dirty="0"/>
              <a:t> </a:t>
            </a:r>
            <a:r>
              <a:rPr lang="en-IE" dirty="0" err="1"/>
              <a:t>Farook</a:t>
            </a:r>
            <a:r>
              <a:rPr lang="en-IE" dirty="0"/>
              <a:t>, one of the shooters involved in the December 2015 San Bernardino </a:t>
            </a:r>
            <a:r>
              <a:rPr lang="en-IE" dirty="0" smtClean="0"/>
              <a:t>attack. </a:t>
            </a:r>
            <a:r>
              <a:rPr lang="en-IE" dirty="0"/>
              <a:t>The attack killed 14 people and seriously injured 22. </a:t>
            </a:r>
            <a:endParaRPr lang="en-IE" dirty="0" smtClean="0"/>
          </a:p>
        </p:txBody>
      </p:sp>
      <p:sp>
        <p:nvSpPr>
          <p:cNvPr id="3" name="Title 2"/>
          <p:cNvSpPr>
            <a:spLocks noGrp="1"/>
          </p:cNvSpPr>
          <p:nvPr>
            <p:ph type="title"/>
          </p:nvPr>
        </p:nvSpPr>
        <p:spPr/>
        <p:txBody>
          <a:bodyPr/>
          <a:lstStyle/>
          <a:p>
            <a:r>
              <a:rPr lang="en-IE" dirty="0" smtClean="0"/>
              <a:t>Wiretapping Case Study</a:t>
            </a:r>
            <a:endParaRPr lang="en-IE" dirty="0"/>
          </a:p>
        </p:txBody>
      </p:sp>
      <p:sp>
        <p:nvSpPr>
          <p:cNvPr id="4" name="10-Point Star 3"/>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USA Patriot Act</a:t>
            </a:r>
            <a:endParaRPr lang="en-IE" dirty="0"/>
          </a:p>
        </p:txBody>
      </p:sp>
      <p:sp>
        <p:nvSpPr>
          <p:cNvPr id="5" name="10-Point Star 4"/>
          <p:cNvSpPr/>
          <p:nvPr/>
        </p:nvSpPr>
        <p:spPr>
          <a:xfrm>
            <a:off x="6372200"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What it doesn’t cover</a:t>
            </a:r>
            <a:endParaRPr lang="en-IE" dirty="0"/>
          </a:p>
        </p:txBody>
      </p:sp>
    </p:spTree>
    <p:extLst>
      <p:ext uri="{BB962C8B-B14F-4D97-AF65-F5344CB8AC3E}">
        <p14:creationId xmlns:p14="http://schemas.microsoft.com/office/powerpoint/2010/main" val="244393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b="1" u="sng" dirty="0"/>
              <a:t>The USA PATRIOT </a:t>
            </a:r>
            <a:r>
              <a:rPr lang="en-IE" b="1" u="sng" dirty="0" smtClean="0"/>
              <a:t>Act</a:t>
            </a:r>
            <a:endParaRPr lang="en-IE" b="1" u="sng" dirty="0"/>
          </a:p>
          <a:p>
            <a:pPr marL="109728" indent="0">
              <a:buNone/>
            </a:pPr>
            <a:endParaRPr lang="en-IE" dirty="0"/>
          </a:p>
          <a:p>
            <a:r>
              <a:rPr lang="en-IE" dirty="0" smtClean="0"/>
              <a:t>Apple </a:t>
            </a:r>
            <a:r>
              <a:rPr lang="en-IE" dirty="0"/>
              <a:t>declined due to its policy to never undermine the security features of its products. The FBI responded by successfully applying to a United States magistrate judge, Sherri Pym, to issue a court order, mandating Apple to create and provide the requested software</a:t>
            </a:r>
            <a:r>
              <a:rPr lang="en-IE" dirty="0" smtClean="0"/>
              <a:t>. </a:t>
            </a:r>
            <a:r>
              <a:rPr lang="en-IE" dirty="0"/>
              <a:t>The order was not a subpoena, but rather was issued under the All Writs Act of 1789</a:t>
            </a:r>
            <a:r>
              <a:rPr lang="en-IE" dirty="0" smtClean="0"/>
              <a:t>.</a:t>
            </a:r>
          </a:p>
        </p:txBody>
      </p:sp>
      <p:sp>
        <p:nvSpPr>
          <p:cNvPr id="3" name="Title 2"/>
          <p:cNvSpPr>
            <a:spLocks noGrp="1"/>
          </p:cNvSpPr>
          <p:nvPr>
            <p:ph type="title"/>
          </p:nvPr>
        </p:nvSpPr>
        <p:spPr/>
        <p:txBody>
          <a:bodyPr/>
          <a:lstStyle/>
          <a:p>
            <a:r>
              <a:rPr lang="en-IE" dirty="0" smtClean="0"/>
              <a:t>Wiretapping Case Study</a:t>
            </a:r>
            <a:endParaRPr lang="en-IE" dirty="0"/>
          </a:p>
        </p:txBody>
      </p:sp>
      <p:sp>
        <p:nvSpPr>
          <p:cNvPr id="4" name="10-Point Star 3"/>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USA Patriot Act</a:t>
            </a:r>
            <a:endParaRPr lang="en-IE" dirty="0"/>
          </a:p>
        </p:txBody>
      </p:sp>
      <p:sp>
        <p:nvSpPr>
          <p:cNvPr id="5" name="10-Point Star 4"/>
          <p:cNvSpPr/>
          <p:nvPr/>
        </p:nvSpPr>
        <p:spPr>
          <a:xfrm>
            <a:off x="6372200"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What it doesn’t cover</a:t>
            </a:r>
            <a:endParaRPr lang="en-IE" dirty="0"/>
          </a:p>
        </p:txBody>
      </p:sp>
    </p:spTree>
    <p:extLst>
      <p:ext uri="{BB962C8B-B14F-4D97-AF65-F5344CB8AC3E}">
        <p14:creationId xmlns:p14="http://schemas.microsoft.com/office/powerpoint/2010/main" val="3564547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E" b="1" u="sng" dirty="0"/>
              <a:t>The USA PATRIOT </a:t>
            </a:r>
            <a:r>
              <a:rPr lang="en-IE" b="1" u="sng" dirty="0" smtClean="0"/>
              <a:t>Act</a:t>
            </a:r>
            <a:endParaRPr lang="en-IE" dirty="0"/>
          </a:p>
          <a:p>
            <a:endParaRPr lang="en-IE" dirty="0" smtClean="0"/>
          </a:p>
          <a:p>
            <a:r>
              <a:rPr lang="en-IE" dirty="0" smtClean="0"/>
              <a:t>On </a:t>
            </a:r>
            <a:r>
              <a:rPr lang="en-IE" dirty="0"/>
              <a:t>February 16, 2016, Apple chief executive officer Tim Cook released an online statement to Apple customers, explaining the company's motives for opposing the court order. He also stated that while they respect the FBI, the request they made threatens data security by establishing a precedent that the U.S. government could use to force any technology company to create software that could undermine the security of its products.</a:t>
            </a:r>
            <a:endParaRPr lang="en-IE" dirty="0" smtClean="0"/>
          </a:p>
        </p:txBody>
      </p:sp>
      <p:sp>
        <p:nvSpPr>
          <p:cNvPr id="3" name="Title 2"/>
          <p:cNvSpPr>
            <a:spLocks noGrp="1"/>
          </p:cNvSpPr>
          <p:nvPr>
            <p:ph type="title"/>
          </p:nvPr>
        </p:nvSpPr>
        <p:spPr/>
        <p:txBody>
          <a:bodyPr/>
          <a:lstStyle/>
          <a:p>
            <a:r>
              <a:rPr lang="en-IE" dirty="0" smtClean="0"/>
              <a:t>Wiretapping Case Study</a:t>
            </a:r>
            <a:endParaRPr lang="en-IE" dirty="0"/>
          </a:p>
        </p:txBody>
      </p:sp>
      <p:sp>
        <p:nvSpPr>
          <p:cNvPr id="4" name="10-Point Star 3"/>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USA Patriot Act</a:t>
            </a:r>
            <a:endParaRPr lang="en-IE" dirty="0"/>
          </a:p>
        </p:txBody>
      </p:sp>
      <p:sp>
        <p:nvSpPr>
          <p:cNvPr id="5" name="10-Point Star 4"/>
          <p:cNvSpPr/>
          <p:nvPr/>
        </p:nvSpPr>
        <p:spPr>
          <a:xfrm>
            <a:off x="6372200"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What it doesn’t cover</a:t>
            </a:r>
            <a:endParaRPr lang="en-I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3551" y="5373216"/>
            <a:ext cx="2670499" cy="1484784"/>
          </a:xfrm>
          <a:prstGeom prst="rect">
            <a:avLst/>
          </a:prstGeom>
        </p:spPr>
      </p:pic>
    </p:spTree>
    <p:extLst>
      <p:ext uri="{BB962C8B-B14F-4D97-AF65-F5344CB8AC3E}">
        <p14:creationId xmlns:p14="http://schemas.microsoft.com/office/powerpoint/2010/main" val="3229046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a:t>The USA PATRIOT </a:t>
            </a:r>
            <a:r>
              <a:rPr lang="en-IE" b="1" u="sng" dirty="0" smtClean="0"/>
              <a:t>Act</a:t>
            </a:r>
            <a:endParaRPr lang="en-IE" b="1" u="sng" dirty="0"/>
          </a:p>
          <a:p>
            <a:pPr marL="109728" indent="0">
              <a:buNone/>
            </a:pPr>
            <a:endParaRPr lang="en-IE" dirty="0"/>
          </a:p>
          <a:p>
            <a:endParaRPr lang="en-IE" dirty="0" smtClean="0"/>
          </a:p>
          <a:p>
            <a:r>
              <a:rPr lang="en-IE" dirty="0"/>
              <a:t>On March 28, </a:t>
            </a:r>
            <a:r>
              <a:rPr lang="en-IE" dirty="0" smtClean="0"/>
              <a:t>2016, the </a:t>
            </a:r>
            <a:r>
              <a:rPr lang="en-IE" dirty="0"/>
              <a:t>FBI said it had unlocked the iPhone with the third party's help, and an anonymous official said that the hack's applications were limited; the Department of Justice vacated the case</a:t>
            </a:r>
            <a:r>
              <a:rPr lang="en-IE" dirty="0" smtClean="0"/>
              <a:t>.</a:t>
            </a:r>
          </a:p>
        </p:txBody>
      </p:sp>
      <p:sp>
        <p:nvSpPr>
          <p:cNvPr id="3" name="Title 2"/>
          <p:cNvSpPr>
            <a:spLocks noGrp="1"/>
          </p:cNvSpPr>
          <p:nvPr>
            <p:ph type="title"/>
          </p:nvPr>
        </p:nvSpPr>
        <p:spPr/>
        <p:txBody>
          <a:bodyPr/>
          <a:lstStyle/>
          <a:p>
            <a:r>
              <a:rPr lang="en-IE" dirty="0" smtClean="0"/>
              <a:t>Wiretapping Case Study</a:t>
            </a:r>
            <a:endParaRPr lang="en-IE" dirty="0"/>
          </a:p>
        </p:txBody>
      </p:sp>
      <p:sp>
        <p:nvSpPr>
          <p:cNvPr id="4" name="10-Point Star 3"/>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USA Patriot Act</a:t>
            </a:r>
            <a:endParaRPr lang="en-IE" dirty="0"/>
          </a:p>
        </p:txBody>
      </p:sp>
      <p:sp>
        <p:nvSpPr>
          <p:cNvPr id="5" name="10-Point Star 4"/>
          <p:cNvSpPr/>
          <p:nvPr/>
        </p:nvSpPr>
        <p:spPr>
          <a:xfrm>
            <a:off x="6372200"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What it doesn’t cover</a:t>
            </a:r>
            <a:endParaRPr lang="en-IE" dirty="0"/>
          </a:p>
        </p:txBody>
      </p:sp>
    </p:spTree>
    <p:extLst>
      <p:ext uri="{BB962C8B-B14F-4D97-AF65-F5344CB8AC3E}">
        <p14:creationId xmlns:p14="http://schemas.microsoft.com/office/powerpoint/2010/main" val="1783279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E" b="1" u="sng" dirty="0" smtClean="0"/>
              <a:t>For more detail:</a:t>
            </a:r>
            <a:endParaRPr lang="en-IE" b="1" u="sng" dirty="0"/>
          </a:p>
          <a:p>
            <a:endParaRPr lang="en-IE" dirty="0" smtClean="0"/>
          </a:p>
          <a:p>
            <a:r>
              <a:rPr lang="en-IE" dirty="0" smtClean="0"/>
              <a:t>In </a:t>
            </a:r>
            <a:r>
              <a:rPr lang="en-IE" dirty="0"/>
              <a:t>September 2015, Apple released a white paper detailing the security measures in its </a:t>
            </a:r>
            <a:r>
              <a:rPr lang="en-IE" dirty="0" smtClean="0"/>
              <a:t>iOS </a:t>
            </a:r>
            <a:r>
              <a:rPr lang="en-IE" dirty="0"/>
              <a:t>9 operating system. </a:t>
            </a:r>
            <a:endParaRPr lang="en-IE" dirty="0" smtClean="0"/>
          </a:p>
          <a:p>
            <a:r>
              <a:rPr lang="en-IE" dirty="0" smtClean="0"/>
              <a:t>The </a:t>
            </a:r>
            <a:r>
              <a:rPr lang="en-IE" dirty="0"/>
              <a:t>iPhone 5C model can be protected by a four-digit PIN code. After more than ten incorrect attempts to unlock the phone with the wrong PIN, the contents of the phone will </a:t>
            </a:r>
            <a:r>
              <a:rPr lang="en-IE" dirty="0" smtClean="0"/>
              <a:t>erase </a:t>
            </a:r>
            <a:r>
              <a:rPr lang="en-IE" dirty="0"/>
              <a:t>the AES encryption key that protects its stored data</a:t>
            </a:r>
            <a:r>
              <a:rPr lang="en-IE" dirty="0" smtClean="0"/>
              <a:t>.</a:t>
            </a:r>
          </a:p>
          <a:p>
            <a:endParaRPr lang="en-IE" dirty="0"/>
          </a:p>
          <a:p>
            <a:r>
              <a:rPr lang="en-IE" dirty="0">
                <a:hlinkClick r:id="rId2"/>
              </a:rPr>
              <a:t>https://</a:t>
            </a:r>
            <a:r>
              <a:rPr lang="en-IE" dirty="0" smtClean="0">
                <a:hlinkClick r:id="rId2"/>
              </a:rPr>
              <a:t>www.apple.com/business/docs/iOS_Security_Guide.pdf</a:t>
            </a:r>
            <a:endParaRPr lang="en-IE" dirty="0" smtClean="0"/>
          </a:p>
          <a:p>
            <a:endParaRPr lang="en-IE" dirty="0" smtClean="0"/>
          </a:p>
        </p:txBody>
      </p:sp>
      <p:sp>
        <p:nvSpPr>
          <p:cNvPr id="3" name="Title 2"/>
          <p:cNvSpPr>
            <a:spLocks noGrp="1"/>
          </p:cNvSpPr>
          <p:nvPr>
            <p:ph type="title"/>
          </p:nvPr>
        </p:nvSpPr>
        <p:spPr/>
        <p:txBody>
          <a:bodyPr/>
          <a:lstStyle/>
          <a:p>
            <a:r>
              <a:rPr lang="en-IE" dirty="0" smtClean="0"/>
              <a:t>Wiretapping Case Study</a:t>
            </a:r>
            <a:endParaRPr lang="en-IE" dirty="0"/>
          </a:p>
        </p:txBody>
      </p:sp>
      <p:sp>
        <p:nvSpPr>
          <p:cNvPr id="4" name="10-Point Star 3"/>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USA Patriot Act</a:t>
            </a:r>
            <a:endParaRPr lang="en-IE" dirty="0"/>
          </a:p>
        </p:txBody>
      </p:sp>
      <p:sp>
        <p:nvSpPr>
          <p:cNvPr id="5" name="10-Point Star 4"/>
          <p:cNvSpPr/>
          <p:nvPr/>
        </p:nvSpPr>
        <p:spPr>
          <a:xfrm>
            <a:off x="6372200"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What it doesn’t cover</a:t>
            </a:r>
            <a:endParaRPr lang="en-IE" dirty="0"/>
          </a:p>
        </p:txBody>
      </p:sp>
    </p:spTree>
    <p:extLst>
      <p:ext uri="{BB962C8B-B14F-4D97-AF65-F5344CB8AC3E}">
        <p14:creationId xmlns:p14="http://schemas.microsoft.com/office/powerpoint/2010/main" val="3765571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64904"/>
            <a:ext cx="8229600" cy="1143000"/>
          </a:xfrm>
        </p:spPr>
        <p:txBody>
          <a:bodyPr/>
          <a:lstStyle/>
          <a:p>
            <a:pPr algn="ctr"/>
            <a:r>
              <a:rPr lang="en-IE" dirty="0" smtClean="0"/>
              <a:t>Viruses</a:t>
            </a:r>
            <a:endParaRPr lang="en-IE" dirty="0"/>
          </a:p>
        </p:txBody>
      </p:sp>
    </p:spTree>
    <p:extLst>
      <p:ext uri="{BB962C8B-B14F-4D97-AF65-F5344CB8AC3E}">
        <p14:creationId xmlns:p14="http://schemas.microsoft.com/office/powerpoint/2010/main" val="28459364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A Computer Virus is a program that alters the way a computer works without permission of the user. It is typically self-executing and self-replicating.</a:t>
            </a:r>
          </a:p>
          <a:p>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Viruses</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3356992"/>
            <a:ext cx="5832648" cy="3125085"/>
          </a:xfrm>
          <a:prstGeom prst="rect">
            <a:avLst/>
          </a:prstGeom>
        </p:spPr>
      </p:pic>
    </p:spTree>
    <p:extLst>
      <p:ext uri="{BB962C8B-B14F-4D97-AF65-F5344CB8AC3E}">
        <p14:creationId xmlns:p14="http://schemas.microsoft.com/office/powerpoint/2010/main" val="606136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The operating system uses a number of different ways to protect the system:</a:t>
            </a:r>
          </a:p>
          <a:p>
            <a:endParaRPr lang="en-IE" dirty="0" smtClean="0"/>
          </a:p>
          <a:p>
            <a:pPr lvl="1"/>
            <a:r>
              <a:rPr lang="en-IE" dirty="0" smtClean="0"/>
              <a:t>Your credentials (e.g. username and password)</a:t>
            </a:r>
          </a:p>
          <a:p>
            <a:pPr lvl="1"/>
            <a:r>
              <a:rPr lang="en-IE" dirty="0" smtClean="0"/>
              <a:t>Your authorisation (e.g. </a:t>
            </a:r>
            <a:r>
              <a:rPr lang="en-IE" dirty="0" err="1" smtClean="0"/>
              <a:t>drwxr</a:t>
            </a:r>
            <a:r>
              <a:rPr lang="en-IE" dirty="0" smtClean="0"/>
              <a:t>-x-r--)</a:t>
            </a:r>
          </a:p>
          <a:p>
            <a:pPr lvl="1"/>
            <a:r>
              <a:rPr lang="en-IE" dirty="0" smtClean="0"/>
              <a:t>Your location (e.g. inside/outside the LAN)</a:t>
            </a:r>
          </a:p>
          <a:p>
            <a:pPr lvl="1"/>
            <a:r>
              <a:rPr lang="en-IE" dirty="0" smtClean="0"/>
              <a:t>Your behaviour (e.g. deleting lots of files)</a:t>
            </a:r>
          </a:p>
          <a:p>
            <a:pPr lvl="1"/>
            <a:r>
              <a:rPr lang="en-IE" sz="2400" dirty="0" smtClean="0"/>
              <a:t>The firewall</a:t>
            </a:r>
          </a:p>
          <a:p>
            <a:pPr lvl="1"/>
            <a:endParaRPr lang="en-IE" dirty="0" smtClean="0"/>
          </a:p>
          <a:p>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Operating System Security</a:t>
            </a:r>
            <a:endParaRPr lang="en-IE" dirty="0"/>
          </a:p>
        </p:txBody>
      </p:sp>
    </p:spTree>
    <p:extLst>
      <p:ext uri="{BB962C8B-B14F-4D97-AF65-F5344CB8AC3E}">
        <p14:creationId xmlns:p14="http://schemas.microsoft.com/office/powerpoint/2010/main" val="16981980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A Virus is typically written for a specific operating system, so a virus that works on Windows usually won’t work on Linux.</a:t>
            </a:r>
          </a:p>
          <a:p>
            <a:endParaRPr lang="en-IE" dirty="0"/>
          </a:p>
          <a:p>
            <a:r>
              <a:rPr lang="en-IE" dirty="0" smtClean="0"/>
              <a:t>Virus writers exploit vulnerabilities in a specific operating systems.</a:t>
            </a:r>
          </a:p>
          <a:p>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Viruses</a:t>
            </a:r>
            <a:endParaRPr lang="en-IE" dirty="0"/>
          </a:p>
        </p:txBody>
      </p:sp>
    </p:spTree>
    <p:extLst>
      <p:ext uri="{BB962C8B-B14F-4D97-AF65-F5344CB8AC3E}">
        <p14:creationId xmlns:p14="http://schemas.microsoft.com/office/powerpoint/2010/main" val="25422244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fontAlgn="base"/>
            <a:r>
              <a:rPr lang="en-IE" dirty="0"/>
              <a:t>Most vulnerable operating systems and applications in 2014</a:t>
            </a:r>
          </a:p>
          <a:p>
            <a:r>
              <a:rPr lang="en-IE" dirty="0"/>
              <a:t/>
            </a:r>
            <a:br>
              <a:rPr lang="en-IE" dirty="0"/>
            </a:br>
            <a:endParaRPr lang="en-IE" dirty="0"/>
          </a:p>
        </p:txBody>
      </p:sp>
      <p:sp>
        <p:nvSpPr>
          <p:cNvPr id="3" name="Title 2"/>
          <p:cNvSpPr>
            <a:spLocks noGrp="1"/>
          </p:cNvSpPr>
          <p:nvPr>
            <p:ph type="title"/>
          </p:nvPr>
        </p:nvSpPr>
        <p:spPr/>
        <p:txBody>
          <a:bodyPr/>
          <a:lstStyle/>
          <a:p>
            <a:r>
              <a:rPr lang="en-IE" dirty="0" smtClean="0"/>
              <a:t>Viruses</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7" y="2492896"/>
            <a:ext cx="7743825" cy="4000500"/>
          </a:xfrm>
          <a:prstGeom prst="rect">
            <a:avLst/>
          </a:prstGeom>
        </p:spPr>
      </p:pic>
    </p:spTree>
    <p:extLst>
      <p:ext uri="{BB962C8B-B14F-4D97-AF65-F5344CB8AC3E}">
        <p14:creationId xmlns:p14="http://schemas.microsoft.com/office/powerpoint/2010/main" val="18270481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Boot </a:t>
            </a:r>
            <a:r>
              <a:rPr lang="en-IE" dirty="0"/>
              <a:t>Sector </a:t>
            </a:r>
            <a:r>
              <a:rPr lang="en-IE" dirty="0" smtClean="0"/>
              <a:t>Virus</a:t>
            </a:r>
          </a:p>
          <a:p>
            <a:r>
              <a:rPr lang="en-IE" sz="2800" dirty="0" smtClean="0"/>
              <a:t>File </a:t>
            </a:r>
            <a:r>
              <a:rPr lang="en-IE" sz="2800" dirty="0"/>
              <a:t>Infector </a:t>
            </a:r>
            <a:r>
              <a:rPr lang="en-IE" sz="2800" dirty="0" smtClean="0"/>
              <a:t>Virus</a:t>
            </a:r>
          </a:p>
          <a:p>
            <a:r>
              <a:rPr lang="en-IE" sz="2800" dirty="0" smtClean="0"/>
              <a:t>Macro Virus</a:t>
            </a:r>
          </a:p>
          <a:p>
            <a:r>
              <a:rPr lang="en-IE" sz="2800" dirty="0"/>
              <a:t>Multipartite </a:t>
            </a:r>
            <a:r>
              <a:rPr lang="en-IE" sz="2800" dirty="0" smtClean="0"/>
              <a:t>Virus</a:t>
            </a:r>
          </a:p>
          <a:p>
            <a:r>
              <a:rPr lang="en-IE" sz="2800" dirty="0"/>
              <a:t>Polymorphic Virus</a:t>
            </a:r>
            <a:endParaRPr lang="en-IE" sz="2800" dirty="0" smtClean="0"/>
          </a:p>
          <a:p>
            <a:endParaRPr lang="en-IE" sz="2800" dirty="0"/>
          </a:p>
        </p:txBody>
      </p:sp>
      <p:sp>
        <p:nvSpPr>
          <p:cNvPr id="3" name="Title 2"/>
          <p:cNvSpPr>
            <a:spLocks noGrp="1"/>
          </p:cNvSpPr>
          <p:nvPr>
            <p:ph type="title"/>
          </p:nvPr>
        </p:nvSpPr>
        <p:spPr/>
        <p:txBody>
          <a:bodyPr/>
          <a:lstStyle/>
          <a:p>
            <a:r>
              <a:rPr lang="en-IE" dirty="0" smtClean="0"/>
              <a:t>Types of Viruses</a:t>
            </a:r>
            <a:endParaRPr lang="en-IE" dirty="0"/>
          </a:p>
        </p:txBody>
      </p:sp>
    </p:spTree>
    <p:extLst>
      <p:ext uri="{BB962C8B-B14F-4D97-AF65-F5344CB8AC3E}">
        <p14:creationId xmlns:p14="http://schemas.microsoft.com/office/powerpoint/2010/main" val="3967473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Boot </a:t>
            </a:r>
            <a:r>
              <a:rPr lang="en-IE" b="1" dirty="0"/>
              <a:t>Sector </a:t>
            </a:r>
            <a:r>
              <a:rPr lang="en-IE" b="1" dirty="0" smtClean="0"/>
              <a:t>Virus</a:t>
            </a:r>
            <a:r>
              <a:rPr lang="en-IE" dirty="0" smtClean="0"/>
              <a:t>: Infects the boot sector. There </a:t>
            </a:r>
            <a:r>
              <a:rPr lang="en-IE" dirty="0"/>
              <a:t>are two types of boot sector </a:t>
            </a:r>
            <a:r>
              <a:rPr lang="en-IE" dirty="0" smtClean="0"/>
              <a:t>viruses:</a:t>
            </a:r>
          </a:p>
          <a:p>
            <a:pPr lvl="1"/>
            <a:r>
              <a:rPr lang="en-IE" sz="2800" i="1" dirty="0" smtClean="0"/>
              <a:t>Master </a:t>
            </a:r>
            <a:r>
              <a:rPr lang="en-IE" sz="2800" i="1" dirty="0"/>
              <a:t>Boot </a:t>
            </a:r>
            <a:r>
              <a:rPr lang="en-IE" sz="2800" i="1" dirty="0" smtClean="0"/>
              <a:t>Record</a:t>
            </a:r>
            <a:r>
              <a:rPr lang="en-IE" sz="2800" dirty="0" smtClean="0"/>
              <a:t> (</a:t>
            </a:r>
            <a:r>
              <a:rPr lang="en-IE" sz="2800" dirty="0"/>
              <a:t>MBR</a:t>
            </a:r>
            <a:r>
              <a:rPr lang="en-IE" sz="2800" dirty="0" smtClean="0"/>
              <a:t>): </a:t>
            </a:r>
            <a:r>
              <a:rPr lang="en-IE" sz="2800" dirty="0"/>
              <a:t>A MBR </a:t>
            </a:r>
            <a:r>
              <a:rPr lang="en-IE" sz="2800" dirty="0" smtClean="0"/>
              <a:t>can </a:t>
            </a:r>
            <a:r>
              <a:rPr lang="en-IE" sz="2800" dirty="0"/>
              <a:t>contain </a:t>
            </a:r>
            <a:r>
              <a:rPr lang="en-IE" sz="2800" dirty="0" smtClean="0"/>
              <a:t>code </a:t>
            </a:r>
            <a:r>
              <a:rPr lang="en-IE" sz="2800" dirty="0"/>
              <a:t>that </a:t>
            </a:r>
            <a:r>
              <a:rPr lang="en-IE" sz="2800" dirty="0" smtClean="0"/>
              <a:t>locates </a:t>
            </a:r>
            <a:r>
              <a:rPr lang="en-IE" sz="2800" dirty="0"/>
              <a:t>and </a:t>
            </a:r>
            <a:r>
              <a:rPr lang="en-IE" sz="2800" dirty="0" smtClean="0"/>
              <a:t>invokes </a:t>
            </a:r>
            <a:r>
              <a:rPr lang="en-IE" sz="2800" dirty="0"/>
              <a:t>its volume record.</a:t>
            </a:r>
            <a:r>
              <a:rPr lang="en-IE" sz="2800" dirty="0" smtClean="0"/>
              <a:t> </a:t>
            </a:r>
          </a:p>
          <a:p>
            <a:pPr lvl="1"/>
            <a:r>
              <a:rPr lang="en-IE" sz="2800" i="1" dirty="0" smtClean="0"/>
              <a:t>Volume </a:t>
            </a:r>
            <a:r>
              <a:rPr lang="en-IE" sz="2800" i="1" dirty="0"/>
              <a:t>Boot </a:t>
            </a:r>
            <a:r>
              <a:rPr lang="en-IE" sz="2800" i="1" dirty="0" smtClean="0"/>
              <a:t>Record</a:t>
            </a:r>
            <a:r>
              <a:rPr lang="en-IE" sz="2800" dirty="0" smtClean="0"/>
              <a:t> (</a:t>
            </a:r>
            <a:r>
              <a:rPr lang="en-IE" sz="2800" dirty="0"/>
              <a:t>VBR</a:t>
            </a:r>
            <a:r>
              <a:rPr lang="en-IE" sz="2800" dirty="0" smtClean="0"/>
              <a:t>): A </a:t>
            </a:r>
            <a:r>
              <a:rPr lang="en-IE" sz="2800" dirty="0"/>
              <a:t>VBR </a:t>
            </a:r>
            <a:r>
              <a:rPr lang="en-IE" sz="2800" dirty="0" smtClean="0"/>
              <a:t>can </a:t>
            </a:r>
            <a:r>
              <a:rPr lang="en-IE" sz="2800" dirty="0"/>
              <a:t>contain </a:t>
            </a:r>
            <a:r>
              <a:rPr lang="en-IE" sz="2800" dirty="0" smtClean="0"/>
              <a:t>code </a:t>
            </a:r>
            <a:r>
              <a:rPr lang="en-IE" sz="2800" dirty="0"/>
              <a:t>that </a:t>
            </a:r>
            <a:r>
              <a:rPr lang="en-IE" sz="2800" dirty="0" smtClean="0"/>
              <a:t>loads </a:t>
            </a:r>
            <a:r>
              <a:rPr lang="en-IE" sz="2800" dirty="0"/>
              <a:t>and </a:t>
            </a:r>
            <a:r>
              <a:rPr lang="en-IE" sz="2800" dirty="0" smtClean="0"/>
              <a:t>invokes </a:t>
            </a:r>
            <a:r>
              <a:rPr lang="en-IE" sz="2800" dirty="0"/>
              <a:t>the operating system</a:t>
            </a:r>
            <a:r>
              <a:rPr lang="en-IE" sz="2800" dirty="0" smtClean="0"/>
              <a:t>.</a:t>
            </a:r>
            <a:endParaRPr lang="en-IE" sz="2800" dirty="0"/>
          </a:p>
        </p:txBody>
      </p:sp>
      <p:sp>
        <p:nvSpPr>
          <p:cNvPr id="3" name="Title 2"/>
          <p:cNvSpPr>
            <a:spLocks noGrp="1"/>
          </p:cNvSpPr>
          <p:nvPr>
            <p:ph type="title"/>
          </p:nvPr>
        </p:nvSpPr>
        <p:spPr/>
        <p:txBody>
          <a:bodyPr/>
          <a:lstStyle/>
          <a:p>
            <a:r>
              <a:rPr lang="en-IE" dirty="0" smtClean="0"/>
              <a:t>Types of Viruses</a:t>
            </a:r>
            <a:endParaRPr lang="en-IE" dirty="0"/>
          </a:p>
        </p:txBody>
      </p:sp>
    </p:spTree>
    <p:extLst>
      <p:ext uri="{BB962C8B-B14F-4D97-AF65-F5344CB8AC3E}">
        <p14:creationId xmlns:p14="http://schemas.microsoft.com/office/powerpoint/2010/main" val="24212235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File </a:t>
            </a:r>
            <a:r>
              <a:rPr lang="en-IE" b="1" dirty="0"/>
              <a:t>Infector </a:t>
            </a:r>
            <a:r>
              <a:rPr lang="en-IE" b="1" dirty="0" smtClean="0"/>
              <a:t>Virus</a:t>
            </a:r>
            <a:r>
              <a:rPr lang="en-IE" dirty="0" smtClean="0"/>
              <a:t>: Perhaps </a:t>
            </a:r>
            <a:r>
              <a:rPr lang="en-IE" dirty="0"/>
              <a:t>the most common type of virus, the file infector takes root in a host </a:t>
            </a:r>
            <a:r>
              <a:rPr lang="en-IE" dirty="0" smtClean="0"/>
              <a:t>file. </a:t>
            </a:r>
            <a:r>
              <a:rPr lang="en-IE" dirty="0"/>
              <a:t>This type of virus may end up deleting the file that was originally infected, or it may rewrite it or replace it with something else</a:t>
            </a:r>
            <a:r>
              <a:rPr lang="en-IE" dirty="0" smtClean="0"/>
              <a:t>.</a:t>
            </a:r>
          </a:p>
          <a:p>
            <a:endParaRPr lang="en-IE" dirty="0" smtClean="0"/>
          </a:p>
          <a:p>
            <a:r>
              <a:rPr lang="en-IE" dirty="0" smtClean="0"/>
              <a:t>Usually infects </a:t>
            </a:r>
            <a:r>
              <a:rPr lang="en-IE" dirty="0" smtClean="0">
                <a:latin typeface="Courier New" panose="02070309020205020404" pitchFamily="49" charset="0"/>
                <a:cs typeface="Courier New" panose="02070309020205020404" pitchFamily="49" charset="0"/>
              </a:rPr>
              <a:t>.COM</a:t>
            </a:r>
            <a:r>
              <a:rPr lang="en-IE" dirty="0" smtClean="0"/>
              <a:t> and </a:t>
            </a:r>
            <a:r>
              <a:rPr lang="en-IE" dirty="0" smtClean="0">
                <a:latin typeface="Courier New" panose="02070309020205020404" pitchFamily="49" charset="0"/>
                <a:cs typeface="Courier New" panose="02070309020205020404" pitchFamily="49" charset="0"/>
              </a:rPr>
              <a:t>.EXE</a:t>
            </a:r>
            <a:r>
              <a:rPr lang="en-IE" dirty="0" smtClean="0"/>
              <a:t> files.</a:t>
            </a:r>
          </a:p>
        </p:txBody>
      </p:sp>
      <p:sp>
        <p:nvSpPr>
          <p:cNvPr id="3" name="Title 2"/>
          <p:cNvSpPr>
            <a:spLocks noGrp="1"/>
          </p:cNvSpPr>
          <p:nvPr>
            <p:ph type="title"/>
          </p:nvPr>
        </p:nvSpPr>
        <p:spPr/>
        <p:txBody>
          <a:bodyPr/>
          <a:lstStyle/>
          <a:p>
            <a:r>
              <a:rPr lang="en-IE" dirty="0" smtClean="0"/>
              <a:t>Types of Viruses</a:t>
            </a:r>
            <a:endParaRPr lang="en-IE" dirty="0"/>
          </a:p>
        </p:txBody>
      </p:sp>
    </p:spTree>
    <p:extLst>
      <p:ext uri="{BB962C8B-B14F-4D97-AF65-F5344CB8AC3E}">
        <p14:creationId xmlns:p14="http://schemas.microsoft.com/office/powerpoint/2010/main" val="550313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Macro Virus</a:t>
            </a:r>
            <a:r>
              <a:rPr lang="en-IE" dirty="0" smtClean="0"/>
              <a:t>: This </a:t>
            </a:r>
            <a:r>
              <a:rPr lang="en-IE" dirty="0"/>
              <a:t>is a virus that can be hidden in </a:t>
            </a:r>
            <a:r>
              <a:rPr lang="en-IE" dirty="0" smtClean="0"/>
              <a:t>data files, like Word documents and Spreadsheets. </a:t>
            </a:r>
          </a:p>
          <a:p>
            <a:endParaRPr lang="en-IE" dirty="0" smtClean="0"/>
          </a:p>
          <a:p>
            <a:r>
              <a:rPr lang="en-IE" dirty="0" smtClean="0"/>
              <a:t>Disable macros on files that you don’t trust.</a:t>
            </a:r>
          </a:p>
        </p:txBody>
      </p:sp>
      <p:sp>
        <p:nvSpPr>
          <p:cNvPr id="3" name="Title 2"/>
          <p:cNvSpPr>
            <a:spLocks noGrp="1"/>
          </p:cNvSpPr>
          <p:nvPr>
            <p:ph type="title"/>
          </p:nvPr>
        </p:nvSpPr>
        <p:spPr/>
        <p:txBody>
          <a:bodyPr/>
          <a:lstStyle/>
          <a:p>
            <a:r>
              <a:rPr lang="en-IE" dirty="0" smtClean="0"/>
              <a:t>Types of Viruses</a:t>
            </a:r>
            <a:endParaRPr lang="en-IE" dirty="0"/>
          </a:p>
        </p:txBody>
      </p:sp>
    </p:spTree>
    <p:extLst>
      <p:ext uri="{BB962C8B-B14F-4D97-AF65-F5344CB8AC3E}">
        <p14:creationId xmlns:p14="http://schemas.microsoft.com/office/powerpoint/2010/main" val="38735694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Multipartite Virus</a:t>
            </a:r>
            <a:r>
              <a:rPr lang="en-IE" dirty="0" smtClean="0"/>
              <a:t>: A </a:t>
            </a:r>
            <a:r>
              <a:rPr lang="en-IE" dirty="0"/>
              <a:t>virus of this type may spread in multiple ways, and it may take different actions on an infected computer depending on variables, such as the operating system installed or the existence of certain </a:t>
            </a:r>
            <a:r>
              <a:rPr lang="en-IE" dirty="0" smtClean="0"/>
              <a:t>files. </a:t>
            </a:r>
          </a:p>
          <a:p>
            <a:endParaRPr lang="en-IE" dirty="0"/>
          </a:p>
          <a:p>
            <a:r>
              <a:rPr lang="en-IE" dirty="0" smtClean="0"/>
              <a:t>Can infect boot sector and files.</a:t>
            </a:r>
          </a:p>
        </p:txBody>
      </p:sp>
      <p:sp>
        <p:nvSpPr>
          <p:cNvPr id="3" name="Title 2"/>
          <p:cNvSpPr>
            <a:spLocks noGrp="1"/>
          </p:cNvSpPr>
          <p:nvPr>
            <p:ph type="title"/>
          </p:nvPr>
        </p:nvSpPr>
        <p:spPr/>
        <p:txBody>
          <a:bodyPr/>
          <a:lstStyle/>
          <a:p>
            <a:r>
              <a:rPr lang="en-IE" dirty="0" smtClean="0"/>
              <a:t>Types of Viruses</a:t>
            </a:r>
            <a:endParaRPr lang="en-IE" dirty="0"/>
          </a:p>
        </p:txBody>
      </p:sp>
    </p:spTree>
    <p:extLst>
      <p:ext uri="{BB962C8B-B14F-4D97-AF65-F5344CB8AC3E}">
        <p14:creationId xmlns:p14="http://schemas.microsoft.com/office/powerpoint/2010/main" val="42891995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Polymorphic Virus</a:t>
            </a:r>
            <a:r>
              <a:rPr lang="en-IE" dirty="0" smtClean="0"/>
              <a:t>: A </a:t>
            </a:r>
            <a:r>
              <a:rPr lang="en-IE" dirty="0"/>
              <a:t>polymorphic Virus </a:t>
            </a:r>
            <a:r>
              <a:rPr lang="en-IE" dirty="0" smtClean="0"/>
              <a:t>can mutate </a:t>
            </a:r>
            <a:r>
              <a:rPr lang="en-IE" dirty="0"/>
              <a:t>over time or after every </a:t>
            </a:r>
            <a:r>
              <a:rPr lang="en-IE" dirty="0" smtClean="0"/>
              <a:t>contaminated </a:t>
            </a:r>
            <a:r>
              <a:rPr lang="en-IE" dirty="0"/>
              <a:t>file and </a:t>
            </a:r>
            <a:r>
              <a:rPr lang="en-IE" dirty="0" smtClean="0"/>
              <a:t>changes </a:t>
            </a:r>
            <a:r>
              <a:rPr lang="en-IE" dirty="0"/>
              <a:t>the code that is used to deliver the payload.</a:t>
            </a:r>
            <a:endParaRPr lang="en-IE" dirty="0" smtClean="0"/>
          </a:p>
        </p:txBody>
      </p:sp>
      <p:sp>
        <p:nvSpPr>
          <p:cNvPr id="3" name="Title 2"/>
          <p:cNvSpPr>
            <a:spLocks noGrp="1"/>
          </p:cNvSpPr>
          <p:nvPr>
            <p:ph type="title"/>
          </p:nvPr>
        </p:nvSpPr>
        <p:spPr/>
        <p:txBody>
          <a:bodyPr/>
          <a:lstStyle/>
          <a:p>
            <a:r>
              <a:rPr lang="en-IE" dirty="0" smtClean="0"/>
              <a:t>Types of Viruses</a:t>
            </a:r>
            <a:endParaRPr lang="en-IE" dirty="0"/>
          </a:p>
        </p:txBody>
      </p:sp>
    </p:spTree>
    <p:extLst>
      <p:ext uri="{BB962C8B-B14F-4D97-AF65-F5344CB8AC3E}">
        <p14:creationId xmlns:p14="http://schemas.microsoft.com/office/powerpoint/2010/main" val="8169705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smtClean="0"/>
              <a:t>The </a:t>
            </a:r>
            <a:r>
              <a:rPr lang="en-IE" b="1" u="sng" dirty="0" err="1" smtClean="0"/>
              <a:t>Natas</a:t>
            </a:r>
            <a:r>
              <a:rPr lang="en-IE" b="1" u="sng" dirty="0" smtClean="0"/>
              <a:t> Virus</a:t>
            </a:r>
          </a:p>
        </p:txBody>
      </p:sp>
      <p:sp>
        <p:nvSpPr>
          <p:cNvPr id="3" name="Title 2"/>
          <p:cNvSpPr>
            <a:spLocks noGrp="1"/>
          </p:cNvSpPr>
          <p:nvPr>
            <p:ph type="title"/>
          </p:nvPr>
        </p:nvSpPr>
        <p:spPr/>
        <p:txBody>
          <a:bodyPr/>
          <a:lstStyle/>
          <a:p>
            <a:r>
              <a:rPr lang="en-IE" dirty="0" smtClean="0"/>
              <a:t>Virus Case Study</a:t>
            </a:r>
            <a:endParaRPr lang="en-IE"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152" y="1988840"/>
            <a:ext cx="6372200" cy="4779150"/>
          </a:xfrm>
          <a:prstGeom prst="rect">
            <a:avLst/>
          </a:prstGeom>
        </p:spPr>
      </p:pic>
      <p:sp>
        <p:nvSpPr>
          <p:cNvPr id="8" name="10-Point Star 7"/>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t>Natas</a:t>
            </a:r>
            <a:r>
              <a:rPr lang="en-IE" dirty="0" smtClean="0"/>
              <a:t> Virus</a:t>
            </a:r>
            <a:endParaRPr lang="en-IE" dirty="0"/>
          </a:p>
        </p:txBody>
      </p:sp>
    </p:spTree>
    <p:extLst>
      <p:ext uri="{BB962C8B-B14F-4D97-AF65-F5344CB8AC3E}">
        <p14:creationId xmlns:p14="http://schemas.microsoft.com/office/powerpoint/2010/main" val="12988961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smtClean="0"/>
              <a:t>The </a:t>
            </a:r>
            <a:r>
              <a:rPr lang="en-IE" b="1" u="sng" dirty="0" err="1" smtClean="0"/>
              <a:t>Natas</a:t>
            </a:r>
            <a:r>
              <a:rPr lang="en-IE" b="1" u="sng" dirty="0" smtClean="0"/>
              <a:t> Virus</a:t>
            </a:r>
          </a:p>
          <a:p>
            <a:endParaRPr lang="en-IE" dirty="0" smtClean="0"/>
          </a:p>
          <a:p>
            <a:endParaRPr lang="en-IE" dirty="0"/>
          </a:p>
          <a:p>
            <a:r>
              <a:rPr lang="en-IE" dirty="0" err="1"/>
              <a:t>Natas</a:t>
            </a:r>
            <a:r>
              <a:rPr lang="en-IE" dirty="0"/>
              <a:t> is a memory-resident stealth virus </a:t>
            </a:r>
            <a:r>
              <a:rPr lang="en-IE" dirty="0" smtClean="0"/>
              <a:t>which </a:t>
            </a:r>
            <a:r>
              <a:rPr lang="en-IE" dirty="0"/>
              <a:t>is highly polymorphic, that affects master boot records, boot sectors of diskettes, files .COM and also .exe programs</a:t>
            </a:r>
            <a:r>
              <a:rPr lang="en-IE" dirty="0" smtClean="0"/>
              <a:t>.</a:t>
            </a:r>
          </a:p>
        </p:txBody>
      </p:sp>
      <p:sp>
        <p:nvSpPr>
          <p:cNvPr id="3" name="Title 2"/>
          <p:cNvSpPr>
            <a:spLocks noGrp="1"/>
          </p:cNvSpPr>
          <p:nvPr>
            <p:ph type="title"/>
          </p:nvPr>
        </p:nvSpPr>
        <p:spPr/>
        <p:txBody>
          <a:bodyPr/>
          <a:lstStyle/>
          <a:p>
            <a:r>
              <a:rPr lang="en-IE" dirty="0" smtClean="0"/>
              <a:t>Virus Case Study</a:t>
            </a:r>
            <a:endParaRPr lang="en-IE" dirty="0"/>
          </a:p>
        </p:txBody>
      </p:sp>
      <p:sp>
        <p:nvSpPr>
          <p:cNvPr id="5" name="10-Point Star 4"/>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t>Natas</a:t>
            </a:r>
            <a:r>
              <a:rPr lang="en-IE" dirty="0" smtClean="0"/>
              <a:t> Virus</a:t>
            </a:r>
            <a:endParaRPr lang="en-IE" dirty="0"/>
          </a:p>
        </p:txBody>
      </p:sp>
    </p:spTree>
    <p:extLst>
      <p:ext uri="{BB962C8B-B14F-4D97-AF65-F5344CB8AC3E}">
        <p14:creationId xmlns:p14="http://schemas.microsoft.com/office/powerpoint/2010/main" val="3868002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046689"/>
            <a:ext cx="8208912" cy="1829761"/>
          </a:xfrm>
        </p:spPr>
        <p:txBody>
          <a:bodyPr>
            <a:normAutofit/>
          </a:bodyPr>
          <a:lstStyle/>
          <a:p>
            <a:r>
              <a:rPr lang="en-IE" sz="4000" dirty="0" smtClean="0"/>
              <a:t>Intentional Attacks</a:t>
            </a:r>
            <a:endParaRPr lang="en-IE" sz="4000" dirty="0"/>
          </a:p>
        </p:txBody>
      </p:sp>
    </p:spTree>
    <p:extLst>
      <p:ext uri="{BB962C8B-B14F-4D97-AF65-F5344CB8AC3E}">
        <p14:creationId xmlns:p14="http://schemas.microsoft.com/office/powerpoint/2010/main" val="3847843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b="1" u="sng" dirty="0" smtClean="0"/>
              <a:t>The </a:t>
            </a:r>
            <a:r>
              <a:rPr lang="en-IE" b="1" u="sng" dirty="0" err="1" smtClean="0"/>
              <a:t>Natas</a:t>
            </a:r>
            <a:r>
              <a:rPr lang="en-IE" b="1" u="sng" dirty="0" smtClean="0"/>
              <a:t> Virus</a:t>
            </a:r>
          </a:p>
          <a:p>
            <a:endParaRPr lang="en-IE" dirty="0"/>
          </a:p>
          <a:p>
            <a:r>
              <a:rPr lang="en-IE" dirty="0" err="1"/>
              <a:t>Natas</a:t>
            </a:r>
            <a:r>
              <a:rPr lang="en-IE" dirty="0"/>
              <a:t> (Satan spelled backwards) is a computer virus written by James Gentile, a </a:t>
            </a:r>
            <a:r>
              <a:rPr lang="en-IE" dirty="0" smtClean="0"/>
              <a:t>then 18-year-old </a:t>
            </a:r>
            <a:r>
              <a:rPr lang="en-IE" dirty="0"/>
              <a:t>hacker from San Diego, California who went by the alias of "Little </a:t>
            </a:r>
            <a:r>
              <a:rPr lang="en-IE" dirty="0" err="1"/>
              <a:t>Loc</a:t>
            </a:r>
            <a:r>
              <a:rPr lang="en-IE" dirty="0"/>
              <a:t>" and later "Priest". </a:t>
            </a:r>
            <a:endParaRPr lang="en-IE" dirty="0" smtClean="0"/>
          </a:p>
          <a:p>
            <a:r>
              <a:rPr lang="en-IE" dirty="0" smtClean="0"/>
              <a:t>The </a:t>
            </a:r>
            <a:r>
              <a:rPr lang="en-IE" dirty="0"/>
              <a:t>virus was made for a Mexican politician who wanted to win the Mexican elections by affecting all the Mexican Federal Electoral Institute (IFE) computers with a floppy disk</a:t>
            </a:r>
            <a:r>
              <a:rPr lang="en-IE" dirty="0" smtClean="0"/>
              <a:t>.</a:t>
            </a:r>
          </a:p>
        </p:txBody>
      </p:sp>
      <p:sp>
        <p:nvSpPr>
          <p:cNvPr id="3" name="Title 2"/>
          <p:cNvSpPr>
            <a:spLocks noGrp="1"/>
          </p:cNvSpPr>
          <p:nvPr>
            <p:ph type="title"/>
          </p:nvPr>
        </p:nvSpPr>
        <p:spPr/>
        <p:txBody>
          <a:bodyPr/>
          <a:lstStyle/>
          <a:p>
            <a:r>
              <a:rPr lang="en-IE" dirty="0" smtClean="0"/>
              <a:t>Virus Case Study</a:t>
            </a:r>
            <a:endParaRPr lang="en-IE" dirty="0"/>
          </a:p>
        </p:txBody>
      </p:sp>
      <p:sp>
        <p:nvSpPr>
          <p:cNvPr id="4" name="10-Point Star 3"/>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t>Natas</a:t>
            </a:r>
            <a:r>
              <a:rPr lang="en-IE" dirty="0" smtClean="0"/>
              <a:t> Virus</a:t>
            </a:r>
            <a:endParaRPr lang="en-IE" dirty="0"/>
          </a:p>
        </p:txBody>
      </p:sp>
    </p:spTree>
    <p:extLst>
      <p:ext uri="{BB962C8B-B14F-4D97-AF65-F5344CB8AC3E}">
        <p14:creationId xmlns:p14="http://schemas.microsoft.com/office/powerpoint/2010/main" val="25296982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b="1" u="sng" dirty="0" smtClean="0"/>
              <a:t>The </a:t>
            </a:r>
            <a:r>
              <a:rPr lang="en-IE" b="1" u="sng" dirty="0" err="1" smtClean="0"/>
              <a:t>Natas</a:t>
            </a:r>
            <a:r>
              <a:rPr lang="en-IE" b="1" u="sng" dirty="0" smtClean="0"/>
              <a:t> Virus</a:t>
            </a:r>
          </a:p>
          <a:p>
            <a:endParaRPr lang="en-IE" dirty="0" smtClean="0"/>
          </a:p>
          <a:p>
            <a:endParaRPr lang="en-IE" dirty="0"/>
          </a:p>
          <a:p>
            <a:r>
              <a:rPr lang="en-IE" dirty="0"/>
              <a:t>The virus first appeared in Mexico City in May 1992, spread by a consultant using infected floppy disks. The virus became widespread in Mexico and the southwest United States. </a:t>
            </a:r>
            <a:endParaRPr lang="en-IE" dirty="0" smtClean="0"/>
          </a:p>
          <a:p>
            <a:r>
              <a:rPr lang="en-IE" dirty="0" smtClean="0"/>
              <a:t>The </a:t>
            </a:r>
            <a:r>
              <a:rPr lang="en-IE" dirty="0"/>
              <a:t>virus also made its way to the other side of the USA, infecting computers at the United States Secret Service knocking their network offline for approximately three days.</a:t>
            </a:r>
            <a:endParaRPr lang="en-IE" dirty="0" smtClean="0"/>
          </a:p>
        </p:txBody>
      </p:sp>
      <p:sp>
        <p:nvSpPr>
          <p:cNvPr id="3" name="Title 2"/>
          <p:cNvSpPr>
            <a:spLocks noGrp="1"/>
          </p:cNvSpPr>
          <p:nvPr>
            <p:ph type="title"/>
          </p:nvPr>
        </p:nvSpPr>
        <p:spPr/>
        <p:txBody>
          <a:bodyPr/>
          <a:lstStyle/>
          <a:p>
            <a:r>
              <a:rPr lang="en-IE" dirty="0" smtClean="0"/>
              <a:t>Virus Case Study</a:t>
            </a:r>
            <a:endParaRPr lang="en-IE" dirty="0"/>
          </a:p>
        </p:txBody>
      </p:sp>
      <p:sp>
        <p:nvSpPr>
          <p:cNvPr id="4" name="10-Point Star 3"/>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t>Natas</a:t>
            </a:r>
            <a:r>
              <a:rPr lang="en-IE" dirty="0" smtClean="0"/>
              <a:t> Virus</a:t>
            </a:r>
            <a:endParaRPr lang="en-IE" dirty="0"/>
          </a:p>
        </p:txBody>
      </p:sp>
    </p:spTree>
    <p:extLst>
      <p:ext uri="{BB962C8B-B14F-4D97-AF65-F5344CB8AC3E}">
        <p14:creationId xmlns:p14="http://schemas.microsoft.com/office/powerpoint/2010/main" val="238189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smtClean="0"/>
              <a:t>The </a:t>
            </a:r>
            <a:r>
              <a:rPr lang="en-IE" b="1" u="sng" dirty="0" err="1" smtClean="0"/>
              <a:t>Natas</a:t>
            </a:r>
            <a:r>
              <a:rPr lang="en-IE" b="1" u="sng" dirty="0" smtClean="0"/>
              <a:t> Virus</a:t>
            </a:r>
          </a:p>
          <a:p>
            <a:endParaRPr lang="en-IE" dirty="0" smtClean="0"/>
          </a:p>
          <a:p>
            <a:endParaRPr lang="en-IE" dirty="0"/>
          </a:p>
          <a:p>
            <a:r>
              <a:rPr lang="en-IE" dirty="0"/>
              <a:t>When a file infected with </a:t>
            </a:r>
            <a:r>
              <a:rPr lang="en-IE" dirty="0" err="1"/>
              <a:t>Natas</a:t>
            </a:r>
            <a:r>
              <a:rPr lang="en-IE" dirty="0"/>
              <a:t> is executed, it becomes memory resident, taking up 5,664 bytes in memory and infects the master boot record and COMMAND.COM. The virus infects files when they are executed, opened or copied, appending its 4,746 bytes to </a:t>
            </a:r>
            <a:r>
              <a:rPr lang="en-IE" dirty="0" smtClean="0"/>
              <a:t>.COM, .EXE </a:t>
            </a:r>
            <a:r>
              <a:rPr lang="en-IE" dirty="0"/>
              <a:t>and </a:t>
            </a:r>
            <a:r>
              <a:rPr lang="en-IE" dirty="0" smtClean="0"/>
              <a:t>.OVL </a:t>
            </a:r>
            <a:r>
              <a:rPr lang="en-IE" dirty="0"/>
              <a:t>files</a:t>
            </a:r>
            <a:r>
              <a:rPr lang="en-IE" dirty="0" smtClean="0"/>
              <a:t>.</a:t>
            </a:r>
            <a:endParaRPr lang="en-IE" dirty="0"/>
          </a:p>
        </p:txBody>
      </p:sp>
      <p:sp>
        <p:nvSpPr>
          <p:cNvPr id="3" name="Title 2"/>
          <p:cNvSpPr>
            <a:spLocks noGrp="1"/>
          </p:cNvSpPr>
          <p:nvPr>
            <p:ph type="title"/>
          </p:nvPr>
        </p:nvSpPr>
        <p:spPr/>
        <p:txBody>
          <a:bodyPr/>
          <a:lstStyle/>
          <a:p>
            <a:r>
              <a:rPr lang="en-IE" dirty="0" smtClean="0"/>
              <a:t>Virus Case Study</a:t>
            </a:r>
            <a:endParaRPr lang="en-IE" dirty="0"/>
          </a:p>
        </p:txBody>
      </p:sp>
      <p:sp>
        <p:nvSpPr>
          <p:cNvPr id="4" name="10-Point Star 3"/>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t>Natas</a:t>
            </a:r>
            <a:r>
              <a:rPr lang="en-IE" dirty="0" smtClean="0"/>
              <a:t> Virus</a:t>
            </a:r>
            <a:endParaRPr lang="en-IE" dirty="0"/>
          </a:p>
        </p:txBody>
      </p:sp>
    </p:spTree>
    <p:extLst>
      <p:ext uri="{BB962C8B-B14F-4D97-AF65-F5344CB8AC3E}">
        <p14:creationId xmlns:p14="http://schemas.microsoft.com/office/powerpoint/2010/main" val="216699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64904"/>
            <a:ext cx="8229600" cy="1143000"/>
          </a:xfrm>
        </p:spPr>
        <p:txBody>
          <a:bodyPr/>
          <a:lstStyle/>
          <a:p>
            <a:pPr algn="ctr"/>
            <a:r>
              <a:rPr lang="en-IE" dirty="0" smtClean="0"/>
              <a:t>Worms</a:t>
            </a:r>
            <a:endParaRPr lang="en-IE" dirty="0"/>
          </a:p>
        </p:txBody>
      </p:sp>
    </p:spTree>
    <p:extLst>
      <p:ext uri="{BB962C8B-B14F-4D97-AF65-F5344CB8AC3E}">
        <p14:creationId xmlns:p14="http://schemas.microsoft.com/office/powerpoint/2010/main" val="94935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 computer worm is </a:t>
            </a:r>
            <a:r>
              <a:rPr lang="en-IE" dirty="0" smtClean="0"/>
              <a:t>program </a:t>
            </a:r>
            <a:r>
              <a:rPr lang="en-IE" dirty="0"/>
              <a:t>that replicates itself in order to spread to other </a:t>
            </a:r>
            <a:r>
              <a:rPr lang="en-IE" dirty="0" smtClean="0"/>
              <a:t>computers (often using </a:t>
            </a:r>
            <a:r>
              <a:rPr lang="en-IE" dirty="0"/>
              <a:t>a computer </a:t>
            </a:r>
            <a:r>
              <a:rPr lang="en-IE" dirty="0" smtClean="0"/>
              <a:t>network). </a:t>
            </a:r>
            <a:r>
              <a:rPr lang="en-IE" dirty="0"/>
              <a:t>Unlike a computer virus, it does not need to attach itself to an existing program</a:t>
            </a:r>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Worms</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4" y="3645384"/>
            <a:ext cx="5079303" cy="3240000"/>
          </a:xfrm>
          <a:prstGeom prst="rect">
            <a:avLst/>
          </a:prstGeom>
        </p:spPr>
      </p:pic>
    </p:spTree>
    <p:extLst>
      <p:ext uri="{BB962C8B-B14F-4D97-AF65-F5344CB8AC3E}">
        <p14:creationId xmlns:p14="http://schemas.microsoft.com/office/powerpoint/2010/main" val="13337395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Worms usually slow down processor time, and take up memory space, they also typically take up network bandwidth.</a:t>
            </a:r>
          </a:p>
          <a:p>
            <a:r>
              <a:rPr lang="en-IE" dirty="0" smtClean="0"/>
              <a:t>Some </a:t>
            </a:r>
            <a:r>
              <a:rPr lang="en-IE" dirty="0"/>
              <a:t>worms that have been created are designed only to spread, and do not attempt to change the systems they pass through. However, as the Morris worm and </a:t>
            </a:r>
            <a:r>
              <a:rPr lang="en-IE" dirty="0" err="1"/>
              <a:t>Mydoom</a:t>
            </a:r>
            <a:r>
              <a:rPr lang="en-IE" dirty="0"/>
              <a:t> showed, even these </a:t>
            </a:r>
            <a:r>
              <a:rPr lang="en-IE" dirty="0" smtClean="0"/>
              <a:t>worms </a:t>
            </a:r>
            <a:r>
              <a:rPr lang="en-IE" dirty="0"/>
              <a:t>can cause major disruption by increasing network </a:t>
            </a:r>
            <a:r>
              <a:rPr lang="en-IE" dirty="0" smtClean="0"/>
              <a:t>traffic.</a:t>
            </a:r>
          </a:p>
          <a:p>
            <a:endParaRPr lang="en-IE" dirty="0" smtClean="0"/>
          </a:p>
          <a:p>
            <a:endParaRPr lang="en-IE" dirty="0" smtClean="0"/>
          </a:p>
        </p:txBody>
      </p:sp>
      <p:sp>
        <p:nvSpPr>
          <p:cNvPr id="3" name="Title 2"/>
          <p:cNvSpPr>
            <a:spLocks noGrp="1"/>
          </p:cNvSpPr>
          <p:nvPr>
            <p:ph type="title"/>
          </p:nvPr>
        </p:nvSpPr>
        <p:spPr/>
        <p:txBody>
          <a:bodyPr/>
          <a:lstStyle/>
          <a:p>
            <a:r>
              <a:rPr lang="en-IE" dirty="0" smtClean="0"/>
              <a:t>Worms</a:t>
            </a:r>
            <a:endParaRPr lang="en-IE" dirty="0"/>
          </a:p>
        </p:txBody>
      </p:sp>
    </p:spTree>
    <p:extLst>
      <p:ext uri="{BB962C8B-B14F-4D97-AF65-F5344CB8AC3E}">
        <p14:creationId xmlns:p14="http://schemas.microsoft.com/office/powerpoint/2010/main" val="31451341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Since the start of computer networks there </a:t>
            </a:r>
            <a:r>
              <a:rPr lang="en-IE" dirty="0"/>
              <a:t>have been attempts to create useful </a:t>
            </a:r>
            <a:r>
              <a:rPr lang="en-IE" dirty="0" smtClean="0"/>
              <a:t>worms, for example, the </a:t>
            </a:r>
            <a:r>
              <a:rPr lang="en-IE" dirty="0" err="1"/>
              <a:t>Nachi</a:t>
            </a:r>
            <a:r>
              <a:rPr lang="en-IE" dirty="0"/>
              <a:t> family of worms tried to download and install patches from Microsoft's website to fix vulnerabilities in the host system—by exploiting those same vulnerabilities</a:t>
            </a:r>
            <a:r>
              <a:rPr lang="en-IE" dirty="0" smtClean="0"/>
              <a:t>.</a:t>
            </a:r>
          </a:p>
        </p:txBody>
      </p:sp>
      <p:sp>
        <p:nvSpPr>
          <p:cNvPr id="3" name="Title 2"/>
          <p:cNvSpPr>
            <a:spLocks noGrp="1"/>
          </p:cNvSpPr>
          <p:nvPr>
            <p:ph type="title"/>
          </p:nvPr>
        </p:nvSpPr>
        <p:spPr/>
        <p:txBody>
          <a:bodyPr/>
          <a:lstStyle/>
          <a:p>
            <a:r>
              <a:rPr lang="en-IE" dirty="0" smtClean="0"/>
              <a:t>Helpful Worms</a:t>
            </a:r>
            <a:endParaRPr lang="en-IE" dirty="0"/>
          </a:p>
        </p:txBody>
      </p:sp>
    </p:spTree>
    <p:extLst>
      <p:ext uri="{BB962C8B-B14F-4D97-AF65-F5344CB8AC3E}">
        <p14:creationId xmlns:p14="http://schemas.microsoft.com/office/powerpoint/2010/main" val="28909530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In </a:t>
            </a:r>
            <a:r>
              <a:rPr lang="en-IE" dirty="0"/>
              <a:t>practice, although this may have made these systems more secure, it generated considerable network traffic, rebooted the machine in the course of patching it, and did its work without the consent of the computer's </a:t>
            </a:r>
            <a:r>
              <a:rPr lang="en-IE" dirty="0" smtClean="0"/>
              <a:t>owner. </a:t>
            </a:r>
          </a:p>
          <a:p>
            <a:r>
              <a:rPr lang="en-IE" dirty="0" smtClean="0"/>
              <a:t>Several </a:t>
            </a:r>
            <a:r>
              <a:rPr lang="en-IE" dirty="0"/>
              <a:t>worms, like XSS worms, have been written to research how worms spread. For example, the effects of changes in social activity or user </a:t>
            </a:r>
            <a:r>
              <a:rPr lang="en-IE" dirty="0" smtClean="0"/>
              <a:t>behaviour</a:t>
            </a:r>
            <a:r>
              <a:rPr lang="en-IE" dirty="0"/>
              <a:t>. </a:t>
            </a:r>
            <a:endParaRPr lang="en-IE" dirty="0" smtClean="0"/>
          </a:p>
        </p:txBody>
      </p:sp>
      <p:sp>
        <p:nvSpPr>
          <p:cNvPr id="3" name="Title 2"/>
          <p:cNvSpPr>
            <a:spLocks noGrp="1"/>
          </p:cNvSpPr>
          <p:nvPr>
            <p:ph type="title"/>
          </p:nvPr>
        </p:nvSpPr>
        <p:spPr/>
        <p:txBody>
          <a:bodyPr/>
          <a:lstStyle/>
          <a:p>
            <a:r>
              <a:rPr lang="en-IE" dirty="0" smtClean="0"/>
              <a:t>Helpful Worms</a:t>
            </a:r>
            <a:endParaRPr lang="en-IE" dirty="0"/>
          </a:p>
        </p:txBody>
      </p:sp>
    </p:spTree>
    <p:extLst>
      <p:ext uri="{BB962C8B-B14F-4D97-AF65-F5344CB8AC3E}">
        <p14:creationId xmlns:p14="http://schemas.microsoft.com/office/powerpoint/2010/main" val="3877033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smtClean="0"/>
              <a:t>The ILOVEYOU Worm</a:t>
            </a:r>
          </a:p>
        </p:txBody>
      </p:sp>
      <p:sp>
        <p:nvSpPr>
          <p:cNvPr id="3" name="Title 2"/>
          <p:cNvSpPr>
            <a:spLocks noGrp="1"/>
          </p:cNvSpPr>
          <p:nvPr>
            <p:ph type="title"/>
          </p:nvPr>
        </p:nvSpPr>
        <p:spPr/>
        <p:txBody>
          <a:bodyPr/>
          <a:lstStyle/>
          <a:p>
            <a:r>
              <a:rPr lang="en-IE" dirty="0" smtClean="0"/>
              <a:t>Worm Case Study</a:t>
            </a:r>
            <a:endParaRPr lang="en-IE" dirty="0"/>
          </a:p>
        </p:txBody>
      </p:sp>
      <p:sp>
        <p:nvSpPr>
          <p:cNvPr id="8" name="10-Point Star 7"/>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“I love you” worm</a:t>
            </a:r>
            <a:endParaRPr lang="en-I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318" y="2219463"/>
            <a:ext cx="6976042" cy="4449897"/>
          </a:xfrm>
          <a:prstGeom prst="rect">
            <a:avLst/>
          </a:prstGeom>
        </p:spPr>
      </p:pic>
    </p:spTree>
    <p:extLst>
      <p:ext uri="{BB962C8B-B14F-4D97-AF65-F5344CB8AC3E}">
        <p14:creationId xmlns:p14="http://schemas.microsoft.com/office/powerpoint/2010/main" val="23204964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smtClean="0"/>
              <a:t>The ILOVEYOU Worm</a:t>
            </a:r>
          </a:p>
          <a:p>
            <a:endParaRPr lang="en-IE" dirty="0"/>
          </a:p>
          <a:p>
            <a:r>
              <a:rPr lang="en-IE" dirty="0"/>
              <a:t>ILOVEYOU, sometimes referred to as Love Letter, was a computer worm that attacked tens of millions of Windows personal computers on and after </a:t>
            </a:r>
            <a:r>
              <a:rPr lang="en-IE" dirty="0" smtClean="0"/>
              <a:t>May</a:t>
            </a:r>
            <a:r>
              <a:rPr lang="en-IE" dirty="0"/>
              <a:t> </a:t>
            </a:r>
            <a:r>
              <a:rPr lang="en-IE" dirty="0" smtClean="0"/>
              <a:t>4</a:t>
            </a:r>
            <a:r>
              <a:rPr lang="en-IE" baseline="30000" dirty="0" smtClean="0"/>
              <a:t>th</a:t>
            </a:r>
            <a:r>
              <a:rPr lang="en-IE" dirty="0" smtClean="0"/>
              <a:t>, </a:t>
            </a:r>
            <a:r>
              <a:rPr lang="en-IE" dirty="0"/>
              <a:t>2000</a:t>
            </a:r>
            <a:r>
              <a:rPr lang="en-IE" dirty="0" smtClean="0"/>
              <a:t>.</a:t>
            </a:r>
          </a:p>
          <a:p>
            <a:r>
              <a:rPr lang="en-IE" dirty="0"/>
              <a:t>it started spreading as an email message with the subject line "ILOVEYOU" and the attachment "</a:t>
            </a:r>
            <a:r>
              <a:rPr lang="en-IE" dirty="0" smtClean="0"/>
              <a:t>LOVE-LETTER-FOR-YOU.txt.vbs“</a:t>
            </a:r>
          </a:p>
          <a:p>
            <a:endParaRPr lang="en-IE" dirty="0"/>
          </a:p>
          <a:p>
            <a:endParaRPr lang="en-IE" dirty="0" smtClean="0"/>
          </a:p>
        </p:txBody>
      </p:sp>
      <p:sp>
        <p:nvSpPr>
          <p:cNvPr id="3" name="Title 2"/>
          <p:cNvSpPr>
            <a:spLocks noGrp="1"/>
          </p:cNvSpPr>
          <p:nvPr>
            <p:ph type="title"/>
          </p:nvPr>
        </p:nvSpPr>
        <p:spPr/>
        <p:txBody>
          <a:bodyPr/>
          <a:lstStyle/>
          <a:p>
            <a:r>
              <a:rPr lang="en-IE" dirty="0" smtClean="0"/>
              <a:t>Worm Case Study</a:t>
            </a:r>
            <a:endParaRPr lang="en-IE" dirty="0"/>
          </a:p>
        </p:txBody>
      </p:sp>
      <p:sp>
        <p:nvSpPr>
          <p:cNvPr id="7" name="10-Point Star 6"/>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“I love you” worm</a:t>
            </a:r>
            <a:endParaRPr lang="en-IE" dirty="0"/>
          </a:p>
        </p:txBody>
      </p:sp>
    </p:spTree>
    <p:extLst>
      <p:ext uri="{BB962C8B-B14F-4D97-AF65-F5344CB8AC3E}">
        <p14:creationId xmlns:p14="http://schemas.microsoft.com/office/powerpoint/2010/main" val="1517194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Denial-of-Service (</a:t>
            </a:r>
            <a:r>
              <a:rPr lang="en-IE" dirty="0" err="1" smtClean="0"/>
              <a:t>DoS</a:t>
            </a:r>
            <a:r>
              <a:rPr lang="en-IE" dirty="0" smtClean="0"/>
              <a:t>) Attack</a:t>
            </a:r>
          </a:p>
          <a:p>
            <a:r>
              <a:rPr lang="en-IE" dirty="0" smtClean="0"/>
              <a:t>Wiretapping</a:t>
            </a:r>
          </a:p>
          <a:p>
            <a:r>
              <a:rPr lang="en-IE" dirty="0" smtClean="0"/>
              <a:t>Viruses</a:t>
            </a:r>
          </a:p>
          <a:p>
            <a:r>
              <a:rPr lang="en-IE" dirty="0" smtClean="0"/>
              <a:t>Worms</a:t>
            </a:r>
          </a:p>
          <a:p>
            <a:r>
              <a:rPr lang="en-IE" dirty="0" smtClean="0"/>
              <a:t>Trojans</a:t>
            </a:r>
          </a:p>
          <a:p>
            <a:endParaRPr lang="en-IE" dirty="0" smtClean="0"/>
          </a:p>
          <a:p>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Intentional Attacks</a:t>
            </a:r>
            <a:endParaRPr lang="en-IE" dirty="0"/>
          </a:p>
        </p:txBody>
      </p:sp>
    </p:spTree>
    <p:extLst>
      <p:ext uri="{BB962C8B-B14F-4D97-AF65-F5344CB8AC3E}">
        <p14:creationId xmlns:p14="http://schemas.microsoft.com/office/powerpoint/2010/main" val="5822159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smtClean="0"/>
              <a:t>The ILOVEYOU Worm</a:t>
            </a:r>
          </a:p>
          <a:p>
            <a:endParaRPr lang="en-IE" dirty="0"/>
          </a:p>
          <a:p>
            <a:r>
              <a:rPr lang="en-IE" dirty="0"/>
              <a:t>The worm did damage on the local machine, overwriting random types of files (including Office files, image files, and audio files; however after overwriting MP3 files the virus would hide the file), and sent a copy of itself to all addresses in the Windows Address Book used by Microsoft Outlook.</a:t>
            </a:r>
            <a:endParaRPr lang="en-IE" dirty="0" smtClean="0"/>
          </a:p>
          <a:p>
            <a:endParaRPr lang="en-IE" dirty="0"/>
          </a:p>
          <a:p>
            <a:endParaRPr lang="en-IE" dirty="0" smtClean="0"/>
          </a:p>
        </p:txBody>
      </p:sp>
      <p:sp>
        <p:nvSpPr>
          <p:cNvPr id="3" name="Title 2"/>
          <p:cNvSpPr>
            <a:spLocks noGrp="1"/>
          </p:cNvSpPr>
          <p:nvPr>
            <p:ph type="title"/>
          </p:nvPr>
        </p:nvSpPr>
        <p:spPr/>
        <p:txBody>
          <a:bodyPr/>
          <a:lstStyle/>
          <a:p>
            <a:r>
              <a:rPr lang="en-IE" dirty="0" smtClean="0"/>
              <a:t>Worm Case Study</a:t>
            </a:r>
            <a:endParaRPr lang="en-IE" dirty="0"/>
          </a:p>
        </p:txBody>
      </p:sp>
      <p:sp>
        <p:nvSpPr>
          <p:cNvPr id="4" name="10-Point Star 3"/>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“I love you” worm</a:t>
            </a:r>
            <a:endParaRPr lang="en-IE" dirty="0"/>
          </a:p>
        </p:txBody>
      </p:sp>
    </p:spTree>
    <p:extLst>
      <p:ext uri="{BB962C8B-B14F-4D97-AF65-F5344CB8AC3E}">
        <p14:creationId xmlns:p14="http://schemas.microsoft.com/office/powerpoint/2010/main" val="16642261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b="1" u="sng" dirty="0" smtClean="0"/>
              <a:t>The ILOVEYOU Worm</a:t>
            </a:r>
          </a:p>
          <a:p>
            <a:endParaRPr lang="en-IE" dirty="0"/>
          </a:p>
          <a:p>
            <a:r>
              <a:rPr lang="en-IE" dirty="0"/>
              <a:t>The </a:t>
            </a:r>
            <a:r>
              <a:rPr lang="en-IE" dirty="0" smtClean="0"/>
              <a:t>worm originated in </a:t>
            </a:r>
            <a:r>
              <a:rPr lang="en-IE" dirty="0"/>
              <a:t>the </a:t>
            </a:r>
            <a:r>
              <a:rPr lang="en-IE" dirty="0" smtClean="0"/>
              <a:t>Philippines, </a:t>
            </a:r>
            <a:r>
              <a:rPr lang="en-IE" dirty="0"/>
              <a:t>thereafter </a:t>
            </a:r>
            <a:r>
              <a:rPr lang="en-IE" dirty="0" smtClean="0"/>
              <a:t>across </a:t>
            </a:r>
            <a:r>
              <a:rPr lang="en-IE" dirty="0"/>
              <a:t>the world, moving first to Hong Kong, then to Europe, and finally the United States, as employees began their workday that Friday morning</a:t>
            </a:r>
            <a:r>
              <a:rPr lang="en-IE" dirty="0" smtClean="0"/>
              <a:t>. The </a:t>
            </a:r>
            <a:r>
              <a:rPr lang="en-IE" dirty="0"/>
              <a:t>outbreak was later estimated to have caused US $5.5-8.7 billion in damages worldwide</a:t>
            </a:r>
            <a:r>
              <a:rPr lang="en-IE" dirty="0" smtClean="0"/>
              <a:t>, </a:t>
            </a:r>
            <a:r>
              <a:rPr lang="en-IE" dirty="0"/>
              <a:t>and estimated to cost the US $15 billion to remove the worm</a:t>
            </a:r>
            <a:r>
              <a:rPr lang="en-IE" dirty="0" smtClean="0"/>
              <a:t>.</a:t>
            </a:r>
          </a:p>
        </p:txBody>
      </p:sp>
      <p:sp>
        <p:nvSpPr>
          <p:cNvPr id="3" name="Title 2"/>
          <p:cNvSpPr>
            <a:spLocks noGrp="1"/>
          </p:cNvSpPr>
          <p:nvPr>
            <p:ph type="title"/>
          </p:nvPr>
        </p:nvSpPr>
        <p:spPr/>
        <p:txBody>
          <a:bodyPr/>
          <a:lstStyle/>
          <a:p>
            <a:r>
              <a:rPr lang="en-IE" dirty="0" smtClean="0"/>
              <a:t>Worm Case Study</a:t>
            </a:r>
            <a:endParaRPr lang="en-IE" dirty="0"/>
          </a:p>
        </p:txBody>
      </p:sp>
      <p:sp>
        <p:nvSpPr>
          <p:cNvPr id="4" name="10-Point Star 3"/>
          <p:cNvSpPr/>
          <p:nvPr/>
        </p:nvSpPr>
        <p:spPr>
          <a:xfrm>
            <a:off x="7617307" y="112474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“I love you” worm</a:t>
            </a:r>
            <a:endParaRPr lang="en-IE" dirty="0"/>
          </a:p>
        </p:txBody>
      </p:sp>
    </p:spTree>
    <p:extLst>
      <p:ext uri="{BB962C8B-B14F-4D97-AF65-F5344CB8AC3E}">
        <p14:creationId xmlns:p14="http://schemas.microsoft.com/office/powerpoint/2010/main" val="10880114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64904"/>
            <a:ext cx="8229600" cy="1143000"/>
          </a:xfrm>
        </p:spPr>
        <p:txBody>
          <a:bodyPr/>
          <a:lstStyle/>
          <a:p>
            <a:pPr algn="ctr"/>
            <a:r>
              <a:rPr lang="en-IE" dirty="0" smtClean="0"/>
              <a:t>Trojans</a:t>
            </a:r>
            <a:endParaRPr lang="en-IE" dirty="0"/>
          </a:p>
        </p:txBody>
      </p:sp>
    </p:spTree>
    <p:extLst>
      <p:ext uri="{BB962C8B-B14F-4D97-AF65-F5344CB8AC3E}">
        <p14:creationId xmlns:p14="http://schemas.microsoft.com/office/powerpoint/2010/main" val="8168352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 </a:t>
            </a:r>
            <a:r>
              <a:rPr lang="en-IE" dirty="0" smtClean="0"/>
              <a:t>Trojan is a malicious program that </a:t>
            </a:r>
            <a:r>
              <a:rPr lang="en-IE" dirty="0"/>
              <a:t>misrepresents itself to appear useful, routine, or interesting in order to persuade a victim to install it. </a:t>
            </a:r>
            <a:endParaRPr lang="en-IE" dirty="0" smtClean="0"/>
          </a:p>
        </p:txBody>
      </p:sp>
      <p:sp>
        <p:nvSpPr>
          <p:cNvPr id="3" name="Title 2"/>
          <p:cNvSpPr>
            <a:spLocks noGrp="1"/>
          </p:cNvSpPr>
          <p:nvPr>
            <p:ph type="title"/>
          </p:nvPr>
        </p:nvSpPr>
        <p:spPr/>
        <p:txBody>
          <a:bodyPr/>
          <a:lstStyle/>
          <a:p>
            <a:r>
              <a:rPr lang="en-IE" dirty="0" smtClean="0"/>
              <a:t>Trojans</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2996951"/>
            <a:ext cx="2880320" cy="3575991"/>
          </a:xfrm>
          <a:prstGeom prst="rect">
            <a:avLst/>
          </a:prstGeom>
        </p:spPr>
      </p:pic>
    </p:spTree>
    <p:extLst>
      <p:ext uri="{BB962C8B-B14F-4D97-AF65-F5344CB8AC3E}">
        <p14:creationId xmlns:p14="http://schemas.microsoft.com/office/powerpoint/2010/main" val="4614042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Trojans are generally spread by some form of social engineering, for example where a user is duped into executing an e-mail attachment disguised to be unsuspicious, (e.g., a routine form to be filled in), or by </a:t>
            </a:r>
            <a:r>
              <a:rPr lang="en-IE" dirty="0" smtClean="0"/>
              <a:t>downloading. </a:t>
            </a:r>
          </a:p>
          <a:p>
            <a:r>
              <a:rPr lang="en-IE" dirty="0" smtClean="0"/>
              <a:t>Unlike </a:t>
            </a:r>
            <a:r>
              <a:rPr lang="en-IE" dirty="0"/>
              <a:t>computer viruses and worms, Trojans generally do not attempt to inject themselves into other files or otherwise propagate themselves</a:t>
            </a:r>
            <a:r>
              <a:rPr lang="en-IE" dirty="0" smtClean="0"/>
              <a:t>.</a:t>
            </a:r>
          </a:p>
        </p:txBody>
      </p:sp>
      <p:sp>
        <p:nvSpPr>
          <p:cNvPr id="3" name="Title 2"/>
          <p:cNvSpPr>
            <a:spLocks noGrp="1"/>
          </p:cNvSpPr>
          <p:nvPr>
            <p:ph type="title"/>
          </p:nvPr>
        </p:nvSpPr>
        <p:spPr/>
        <p:txBody>
          <a:bodyPr/>
          <a:lstStyle/>
          <a:p>
            <a:r>
              <a:rPr lang="en-IE" dirty="0" smtClean="0"/>
              <a:t>Trojans</a:t>
            </a:r>
            <a:endParaRPr lang="en-IE" dirty="0"/>
          </a:p>
        </p:txBody>
      </p:sp>
    </p:spTree>
    <p:extLst>
      <p:ext uri="{BB962C8B-B14F-4D97-AF65-F5344CB8AC3E}">
        <p14:creationId xmlns:p14="http://schemas.microsoft.com/office/powerpoint/2010/main" val="35169664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Types of things Trojans do:</a:t>
            </a:r>
          </a:p>
          <a:p>
            <a:pPr lvl="1"/>
            <a:r>
              <a:rPr lang="en-IE" sz="2800" dirty="0" smtClean="0"/>
              <a:t>Destructive Behaviour</a:t>
            </a:r>
          </a:p>
          <a:p>
            <a:pPr lvl="1"/>
            <a:r>
              <a:rPr lang="en-IE" sz="2800" dirty="0" smtClean="0"/>
              <a:t>Use of Resources, or Identity</a:t>
            </a:r>
          </a:p>
          <a:p>
            <a:pPr lvl="1"/>
            <a:r>
              <a:rPr lang="en-IE" sz="2800" dirty="0" smtClean="0"/>
              <a:t>Money, Theft, or Ransom</a:t>
            </a:r>
          </a:p>
          <a:p>
            <a:pPr lvl="1"/>
            <a:r>
              <a:rPr lang="en-IE" sz="2800" dirty="0" smtClean="0"/>
              <a:t>Data Theft</a:t>
            </a:r>
          </a:p>
          <a:p>
            <a:pPr lvl="1"/>
            <a:r>
              <a:rPr lang="en-IE" sz="2800" dirty="0" smtClean="0"/>
              <a:t>Spying, Surveillance, or Stalking</a:t>
            </a:r>
          </a:p>
        </p:txBody>
      </p:sp>
      <p:sp>
        <p:nvSpPr>
          <p:cNvPr id="3" name="Title 2"/>
          <p:cNvSpPr>
            <a:spLocks noGrp="1"/>
          </p:cNvSpPr>
          <p:nvPr>
            <p:ph type="title"/>
          </p:nvPr>
        </p:nvSpPr>
        <p:spPr/>
        <p:txBody>
          <a:bodyPr/>
          <a:lstStyle/>
          <a:p>
            <a:r>
              <a:rPr lang="en-IE" dirty="0" smtClean="0"/>
              <a:t>Trojans</a:t>
            </a:r>
            <a:endParaRPr lang="en-IE" dirty="0"/>
          </a:p>
        </p:txBody>
      </p:sp>
    </p:spTree>
    <p:extLst>
      <p:ext uri="{BB962C8B-B14F-4D97-AF65-F5344CB8AC3E}">
        <p14:creationId xmlns:p14="http://schemas.microsoft.com/office/powerpoint/2010/main" val="2858778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Destructive Behaviour</a:t>
            </a:r>
          </a:p>
          <a:p>
            <a:pPr lvl="1"/>
            <a:r>
              <a:rPr lang="en-IE" sz="2800" dirty="0" smtClean="0"/>
              <a:t>Crashing </a:t>
            </a:r>
            <a:r>
              <a:rPr lang="en-IE" sz="2800" dirty="0"/>
              <a:t>the computer or device.</a:t>
            </a:r>
          </a:p>
          <a:p>
            <a:pPr lvl="1"/>
            <a:r>
              <a:rPr lang="en-IE" sz="2800" dirty="0"/>
              <a:t>Modification or deletion of files.</a:t>
            </a:r>
          </a:p>
          <a:p>
            <a:pPr lvl="1"/>
            <a:r>
              <a:rPr lang="en-IE" sz="2800" dirty="0"/>
              <a:t>Data corruption.</a:t>
            </a:r>
          </a:p>
          <a:p>
            <a:pPr lvl="1"/>
            <a:r>
              <a:rPr lang="en-IE" sz="2800" dirty="0"/>
              <a:t>Formatting disks, destroying all contents.</a:t>
            </a:r>
          </a:p>
          <a:p>
            <a:pPr lvl="1"/>
            <a:r>
              <a:rPr lang="en-IE" sz="2800" dirty="0"/>
              <a:t>Spread malware across the network.</a:t>
            </a:r>
          </a:p>
          <a:p>
            <a:pPr lvl="1"/>
            <a:r>
              <a:rPr lang="en-IE" sz="2800" dirty="0"/>
              <a:t>Spy on user activities and access sensitive information</a:t>
            </a:r>
            <a:r>
              <a:rPr lang="en-IE" sz="2800" dirty="0" smtClean="0"/>
              <a:t>.</a:t>
            </a:r>
          </a:p>
        </p:txBody>
      </p:sp>
      <p:sp>
        <p:nvSpPr>
          <p:cNvPr id="3" name="Title 2"/>
          <p:cNvSpPr>
            <a:spLocks noGrp="1"/>
          </p:cNvSpPr>
          <p:nvPr>
            <p:ph type="title"/>
          </p:nvPr>
        </p:nvSpPr>
        <p:spPr/>
        <p:txBody>
          <a:bodyPr/>
          <a:lstStyle/>
          <a:p>
            <a:r>
              <a:rPr lang="en-IE" dirty="0" smtClean="0"/>
              <a:t>Trojans</a:t>
            </a:r>
            <a:endParaRPr lang="en-IE" dirty="0"/>
          </a:p>
        </p:txBody>
      </p:sp>
    </p:spTree>
    <p:extLst>
      <p:ext uri="{BB962C8B-B14F-4D97-AF65-F5344CB8AC3E}">
        <p14:creationId xmlns:p14="http://schemas.microsoft.com/office/powerpoint/2010/main" val="3860954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Use of Resources, or Identity</a:t>
            </a:r>
          </a:p>
          <a:p>
            <a:pPr lvl="1"/>
            <a:r>
              <a:rPr lang="en-IE" sz="2800" dirty="0"/>
              <a:t>Use of the machine as part of a botnet (e.g. to perform automated </a:t>
            </a:r>
            <a:r>
              <a:rPr lang="en-IE" sz="2800" dirty="0" smtClean="0"/>
              <a:t>spamming)</a:t>
            </a:r>
            <a:endParaRPr lang="en-IE" sz="2800" dirty="0"/>
          </a:p>
          <a:p>
            <a:pPr lvl="1"/>
            <a:r>
              <a:rPr lang="en-IE" sz="2800" dirty="0"/>
              <a:t>Using computer resources for mining </a:t>
            </a:r>
            <a:r>
              <a:rPr lang="en-IE" sz="2800" dirty="0" err="1"/>
              <a:t>cryptocurrencies</a:t>
            </a:r>
            <a:r>
              <a:rPr lang="en-IE" sz="2800" dirty="0"/>
              <a:t> </a:t>
            </a:r>
          </a:p>
          <a:p>
            <a:pPr lvl="1"/>
            <a:r>
              <a:rPr lang="en-IE" sz="2800" dirty="0"/>
              <a:t>Using the infected computer as proxy for illegal activities and/or attacks on other computers.</a:t>
            </a:r>
          </a:p>
          <a:p>
            <a:pPr lvl="1"/>
            <a:r>
              <a:rPr lang="en-IE" sz="2800" dirty="0"/>
              <a:t>Infecting other connected devices on the network.</a:t>
            </a:r>
            <a:endParaRPr lang="en-IE" sz="2800" dirty="0" smtClean="0"/>
          </a:p>
        </p:txBody>
      </p:sp>
      <p:sp>
        <p:nvSpPr>
          <p:cNvPr id="3" name="Title 2"/>
          <p:cNvSpPr>
            <a:spLocks noGrp="1"/>
          </p:cNvSpPr>
          <p:nvPr>
            <p:ph type="title"/>
          </p:nvPr>
        </p:nvSpPr>
        <p:spPr/>
        <p:txBody>
          <a:bodyPr/>
          <a:lstStyle/>
          <a:p>
            <a:r>
              <a:rPr lang="en-IE" dirty="0" smtClean="0"/>
              <a:t>Trojans</a:t>
            </a:r>
            <a:endParaRPr lang="en-IE" dirty="0"/>
          </a:p>
        </p:txBody>
      </p:sp>
    </p:spTree>
    <p:extLst>
      <p:ext uri="{BB962C8B-B14F-4D97-AF65-F5344CB8AC3E}">
        <p14:creationId xmlns:p14="http://schemas.microsoft.com/office/powerpoint/2010/main" val="38588937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Money, Theft, or Ransom</a:t>
            </a:r>
          </a:p>
          <a:p>
            <a:pPr lvl="1"/>
            <a:r>
              <a:rPr lang="en-IE" sz="2800" dirty="0"/>
              <a:t>Electronic money theft</a:t>
            </a:r>
          </a:p>
          <a:p>
            <a:pPr lvl="1"/>
            <a:r>
              <a:rPr lang="en-IE" sz="2800" dirty="0"/>
              <a:t>Installing </a:t>
            </a:r>
            <a:r>
              <a:rPr lang="en-IE" sz="2800" dirty="0" err="1"/>
              <a:t>ransomware</a:t>
            </a:r>
            <a:r>
              <a:rPr lang="en-IE" sz="2800" dirty="0"/>
              <a:t> such as </a:t>
            </a:r>
            <a:r>
              <a:rPr lang="en-IE" sz="2800" dirty="0" err="1"/>
              <a:t>CryptoLocker</a:t>
            </a:r>
            <a:endParaRPr lang="en-IE" sz="2800" dirty="0" smtClean="0"/>
          </a:p>
        </p:txBody>
      </p:sp>
      <p:sp>
        <p:nvSpPr>
          <p:cNvPr id="3" name="Title 2"/>
          <p:cNvSpPr>
            <a:spLocks noGrp="1"/>
          </p:cNvSpPr>
          <p:nvPr>
            <p:ph type="title"/>
          </p:nvPr>
        </p:nvSpPr>
        <p:spPr/>
        <p:txBody>
          <a:bodyPr/>
          <a:lstStyle/>
          <a:p>
            <a:r>
              <a:rPr lang="en-IE" dirty="0" smtClean="0"/>
              <a:t>Trojans</a:t>
            </a:r>
            <a:endParaRPr lang="en-IE" dirty="0"/>
          </a:p>
        </p:txBody>
      </p:sp>
    </p:spTree>
    <p:extLst>
      <p:ext uri="{BB962C8B-B14F-4D97-AF65-F5344CB8AC3E}">
        <p14:creationId xmlns:p14="http://schemas.microsoft.com/office/powerpoint/2010/main" val="1695619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smtClean="0"/>
              <a:t>Data Theft</a:t>
            </a:r>
          </a:p>
          <a:p>
            <a:pPr lvl="1"/>
            <a:r>
              <a:rPr lang="en-IE" sz="2800" dirty="0"/>
              <a:t>Data theft, including for industrial espionage</a:t>
            </a:r>
          </a:p>
          <a:p>
            <a:pPr lvl="1"/>
            <a:r>
              <a:rPr lang="en-IE" sz="2800" dirty="0"/>
              <a:t>User passwords or payment card information</a:t>
            </a:r>
          </a:p>
          <a:p>
            <a:pPr lvl="1"/>
            <a:r>
              <a:rPr lang="en-IE" sz="2800" dirty="0"/>
              <a:t>User personally identifiable information</a:t>
            </a:r>
          </a:p>
          <a:p>
            <a:pPr lvl="1"/>
            <a:r>
              <a:rPr lang="en-IE" sz="2800" dirty="0"/>
              <a:t>Trade secrets</a:t>
            </a:r>
            <a:endParaRPr lang="en-IE" sz="2800" dirty="0" smtClean="0"/>
          </a:p>
        </p:txBody>
      </p:sp>
      <p:sp>
        <p:nvSpPr>
          <p:cNvPr id="3" name="Title 2"/>
          <p:cNvSpPr>
            <a:spLocks noGrp="1"/>
          </p:cNvSpPr>
          <p:nvPr>
            <p:ph type="title"/>
          </p:nvPr>
        </p:nvSpPr>
        <p:spPr/>
        <p:txBody>
          <a:bodyPr/>
          <a:lstStyle/>
          <a:p>
            <a:r>
              <a:rPr lang="en-IE" dirty="0" smtClean="0"/>
              <a:t>Trojans</a:t>
            </a:r>
            <a:endParaRPr lang="en-IE" dirty="0"/>
          </a:p>
        </p:txBody>
      </p:sp>
    </p:spTree>
    <p:extLst>
      <p:ext uri="{BB962C8B-B14F-4D97-AF65-F5344CB8AC3E}">
        <p14:creationId xmlns:p14="http://schemas.microsoft.com/office/powerpoint/2010/main" val="3954228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64904"/>
            <a:ext cx="8229600" cy="1143000"/>
          </a:xfrm>
        </p:spPr>
        <p:txBody>
          <a:bodyPr/>
          <a:lstStyle/>
          <a:p>
            <a:r>
              <a:rPr lang="en-IE" dirty="0" smtClean="0"/>
              <a:t>Denial-of-Service (</a:t>
            </a:r>
            <a:r>
              <a:rPr lang="en-IE" dirty="0" err="1" smtClean="0"/>
              <a:t>DoS</a:t>
            </a:r>
            <a:r>
              <a:rPr lang="en-IE" dirty="0" smtClean="0"/>
              <a:t>) Attack</a:t>
            </a:r>
            <a:endParaRPr lang="en-IE" dirty="0"/>
          </a:p>
        </p:txBody>
      </p:sp>
    </p:spTree>
    <p:extLst>
      <p:ext uri="{BB962C8B-B14F-4D97-AF65-F5344CB8AC3E}">
        <p14:creationId xmlns:p14="http://schemas.microsoft.com/office/powerpoint/2010/main" val="38075906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Spying, </a:t>
            </a:r>
            <a:r>
              <a:rPr lang="en-IE" b="1" dirty="0" smtClean="0"/>
              <a:t>Surveillance, </a:t>
            </a:r>
            <a:r>
              <a:rPr lang="en-IE" b="1" dirty="0"/>
              <a:t>or </a:t>
            </a:r>
            <a:r>
              <a:rPr lang="en-IE" b="1" dirty="0" smtClean="0"/>
              <a:t>Stalking</a:t>
            </a:r>
          </a:p>
          <a:p>
            <a:pPr lvl="1"/>
            <a:r>
              <a:rPr lang="en-IE" sz="2800" dirty="0" smtClean="0"/>
              <a:t>Keystroke logging</a:t>
            </a:r>
          </a:p>
          <a:p>
            <a:pPr lvl="1"/>
            <a:r>
              <a:rPr lang="en-IE" sz="2800" dirty="0" smtClean="0"/>
              <a:t>Watching </a:t>
            </a:r>
            <a:r>
              <a:rPr lang="en-IE" sz="2800" dirty="0"/>
              <a:t>the user's screen</a:t>
            </a:r>
          </a:p>
          <a:p>
            <a:pPr lvl="1"/>
            <a:r>
              <a:rPr lang="en-IE" sz="2800" dirty="0"/>
              <a:t>Viewing the user's webcam</a:t>
            </a:r>
          </a:p>
          <a:p>
            <a:pPr lvl="1"/>
            <a:r>
              <a:rPr lang="en-IE" sz="2800" dirty="0"/>
              <a:t>Controlling the computer system remotely</a:t>
            </a:r>
            <a:endParaRPr lang="en-IE" sz="2800" dirty="0" smtClean="0"/>
          </a:p>
        </p:txBody>
      </p:sp>
      <p:sp>
        <p:nvSpPr>
          <p:cNvPr id="3" name="Title 2"/>
          <p:cNvSpPr>
            <a:spLocks noGrp="1"/>
          </p:cNvSpPr>
          <p:nvPr>
            <p:ph type="title"/>
          </p:nvPr>
        </p:nvSpPr>
        <p:spPr/>
        <p:txBody>
          <a:bodyPr/>
          <a:lstStyle/>
          <a:p>
            <a:r>
              <a:rPr lang="en-IE" dirty="0" smtClean="0"/>
              <a:t>Trojans</a:t>
            </a:r>
            <a:endParaRPr lang="en-IE" dirty="0"/>
          </a:p>
        </p:txBody>
      </p:sp>
    </p:spTree>
    <p:extLst>
      <p:ext uri="{BB962C8B-B14F-4D97-AF65-F5344CB8AC3E}">
        <p14:creationId xmlns:p14="http://schemas.microsoft.com/office/powerpoint/2010/main" val="13508222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smtClean="0"/>
              <a:t>The </a:t>
            </a:r>
            <a:r>
              <a:rPr lang="en-IE" b="1" u="sng" dirty="0"/>
              <a:t>Gh0st RAT </a:t>
            </a:r>
            <a:r>
              <a:rPr lang="en-IE" b="1" u="sng" dirty="0" smtClean="0"/>
              <a:t>Trojan</a:t>
            </a:r>
          </a:p>
          <a:p>
            <a:endParaRPr lang="en-IE" dirty="0" smtClean="0"/>
          </a:p>
          <a:p>
            <a:endParaRPr lang="en-IE" dirty="0"/>
          </a:p>
        </p:txBody>
      </p:sp>
      <p:sp>
        <p:nvSpPr>
          <p:cNvPr id="3" name="Title 2"/>
          <p:cNvSpPr>
            <a:spLocks noGrp="1"/>
          </p:cNvSpPr>
          <p:nvPr>
            <p:ph type="title"/>
          </p:nvPr>
        </p:nvSpPr>
        <p:spPr/>
        <p:txBody>
          <a:bodyPr/>
          <a:lstStyle/>
          <a:p>
            <a:r>
              <a:rPr lang="en-IE" dirty="0" smtClean="0"/>
              <a:t>Trojan Case Study</a:t>
            </a:r>
            <a:endParaRPr lang="en-IE" dirty="0"/>
          </a:p>
        </p:txBody>
      </p:sp>
      <p:sp>
        <p:nvSpPr>
          <p:cNvPr id="5" name="10-Point Star 4"/>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Gh0st </a:t>
            </a:r>
            <a:r>
              <a:rPr lang="en-IE" dirty="0" smtClean="0"/>
              <a:t>RAT</a:t>
            </a:r>
          </a:p>
          <a:p>
            <a:pPr algn="ctr"/>
            <a:r>
              <a:rPr lang="en-IE" dirty="0" smtClean="0"/>
              <a:t>Trojan</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375" y="2492896"/>
            <a:ext cx="6191250" cy="3810000"/>
          </a:xfrm>
          <a:prstGeom prst="rect">
            <a:avLst/>
          </a:prstGeom>
        </p:spPr>
      </p:pic>
    </p:spTree>
    <p:extLst>
      <p:ext uri="{BB962C8B-B14F-4D97-AF65-F5344CB8AC3E}">
        <p14:creationId xmlns:p14="http://schemas.microsoft.com/office/powerpoint/2010/main" val="13544156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smtClean="0"/>
              <a:t>The </a:t>
            </a:r>
            <a:r>
              <a:rPr lang="en-IE" b="1" u="sng" dirty="0"/>
              <a:t>Gh0st RAT </a:t>
            </a:r>
            <a:r>
              <a:rPr lang="en-IE" b="1" u="sng" dirty="0" smtClean="0"/>
              <a:t>Trojan</a:t>
            </a:r>
          </a:p>
          <a:p>
            <a:endParaRPr lang="en-IE" dirty="0" smtClean="0"/>
          </a:p>
          <a:p>
            <a:endParaRPr lang="en-IE" dirty="0"/>
          </a:p>
          <a:p>
            <a:r>
              <a:rPr lang="en-IE" dirty="0"/>
              <a:t>Gh0st RAT is a Trojan horse for the Windows platform that </a:t>
            </a:r>
            <a:r>
              <a:rPr lang="en-IE" dirty="0" smtClean="0"/>
              <a:t>was </a:t>
            </a:r>
            <a:r>
              <a:rPr lang="en-IE" dirty="0"/>
              <a:t>used to hack into some of the most sensitive computer networks on </a:t>
            </a:r>
            <a:r>
              <a:rPr lang="en-IE" dirty="0" smtClean="0"/>
              <a:t>Earth. It </a:t>
            </a:r>
            <a:r>
              <a:rPr lang="en-IE" dirty="0"/>
              <a:t>is a cyber spying computer program. The "Rat" part of the name refers to the software's ability to operate as a "</a:t>
            </a:r>
            <a:r>
              <a:rPr lang="en-IE" i="1" dirty="0"/>
              <a:t>Remote Administration Tool</a:t>
            </a:r>
            <a:r>
              <a:rPr lang="en-IE" dirty="0"/>
              <a:t>".</a:t>
            </a:r>
            <a:endParaRPr lang="en-IE" dirty="0" smtClean="0"/>
          </a:p>
        </p:txBody>
      </p:sp>
      <p:sp>
        <p:nvSpPr>
          <p:cNvPr id="3" name="Title 2"/>
          <p:cNvSpPr>
            <a:spLocks noGrp="1"/>
          </p:cNvSpPr>
          <p:nvPr>
            <p:ph type="title"/>
          </p:nvPr>
        </p:nvSpPr>
        <p:spPr/>
        <p:txBody>
          <a:bodyPr/>
          <a:lstStyle/>
          <a:p>
            <a:r>
              <a:rPr lang="en-IE" dirty="0" smtClean="0"/>
              <a:t>Trojan Case Study</a:t>
            </a:r>
            <a:endParaRPr lang="en-IE" dirty="0"/>
          </a:p>
        </p:txBody>
      </p:sp>
      <p:sp>
        <p:nvSpPr>
          <p:cNvPr id="5" name="10-Point Star 4"/>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Gh0st </a:t>
            </a:r>
            <a:r>
              <a:rPr lang="en-IE" dirty="0" smtClean="0"/>
              <a:t>RAT</a:t>
            </a:r>
          </a:p>
          <a:p>
            <a:pPr algn="ctr"/>
            <a:r>
              <a:rPr lang="en-IE" dirty="0" smtClean="0"/>
              <a:t>Trojan</a:t>
            </a:r>
            <a:endParaRPr lang="en-IE" dirty="0"/>
          </a:p>
        </p:txBody>
      </p:sp>
    </p:spTree>
    <p:extLst>
      <p:ext uri="{BB962C8B-B14F-4D97-AF65-F5344CB8AC3E}">
        <p14:creationId xmlns:p14="http://schemas.microsoft.com/office/powerpoint/2010/main" val="13459695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E" sz="2900" b="1" u="sng" dirty="0"/>
              <a:t>The Gh0st RAT Trojan</a:t>
            </a:r>
          </a:p>
          <a:p>
            <a:endParaRPr lang="en-IE" dirty="0"/>
          </a:p>
          <a:p>
            <a:r>
              <a:rPr lang="en-IE" dirty="0" smtClean="0"/>
              <a:t>It can:</a:t>
            </a:r>
          </a:p>
          <a:p>
            <a:pPr lvl="1"/>
            <a:r>
              <a:rPr lang="en-IE" dirty="0"/>
              <a:t>Take full control of the remote </a:t>
            </a:r>
            <a:r>
              <a:rPr lang="en-IE" dirty="0" smtClean="0"/>
              <a:t>screen.</a:t>
            </a:r>
            <a:endParaRPr lang="en-IE" dirty="0"/>
          </a:p>
          <a:p>
            <a:pPr lvl="1"/>
            <a:r>
              <a:rPr lang="en-IE" dirty="0"/>
              <a:t>Provide real time as well as offline keystroke logging.</a:t>
            </a:r>
          </a:p>
          <a:p>
            <a:pPr lvl="1"/>
            <a:r>
              <a:rPr lang="en-IE" dirty="0"/>
              <a:t>Provide live feed of webcam, </a:t>
            </a:r>
            <a:r>
              <a:rPr lang="en-IE" dirty="0" smtClean="0"/>
              <a:t>and microphone.</a:t>
            </a:r>
            <a:endParaRPr lang="en-IE" dirty="0"/>
          </a:p>
          <a:p>
            <a:pPr lvl="1"/>
            <a:r>
              <a:rPr lang="en-IE" dirty="0"/>
              <a:t>Download remote binaries on the infected remote host.</a:t>
            </a:r>
          </a:p>
          <a:p>
            <a:pPr lvl="1"/>
            <a:r>
              <a:rPr lang="en-IE" dirty="0"/>
              <a:t>Take control of remote shutdown and reboot of host.</a:t>
            </a:r>
          </a:p>
          <a:p>
            <a:pPr lvl="1"/>
            <a:r>
              <a:rPr lang="en-IE" dirty="0"/>
              <a:t>Disable infected computer remote </a:t>
            </a:r>
            <a:r>
              <a:rPr lang="en-IE" dirty="0" smtClean="0"/>
              <a:t>keyboard </a:t>
            </a:r>
            <a:r>
              <a:rPr lang="en-IE" dirty="0"/>
              <a:t>input.</a:t>
            </a:r>
          </a:p>
          <a:p>
            <a:pPr lvl="1"/>
            <a:r>
              <a:rPr lang="en-IE" dirty="0"/>
              <a:t>Enter into shell of remote infected host with full control.</a:t>
            </a:r>
          </a:p>
          <a:p>
            <a:pPr lvl="1"/>
            <a:r>
              <a:rPr lang="en-IE" dirty="0"/>
              <a:t>Provide a list of all the active processes</a:t>
            </a:r>
            <a:r>
              <a:rPr lang="en-IE" dirty="0" smtClean="0"/>
              <a:t>.</a:t>
            </a:r>
            <a:endParaRPr lang="en-IE" dirty="0"/>
          </a:p>
        </p:txBody>
      </p:sp>
      <p:sp>
        <p:nvSpPr>
          <p:cNvPr id="3" name="Title 2"/>
          <p:cNvSpPr>
            <a:spLocks noGrp="1"/>
          </p:cNvSpPr>
          <p:nvPr>
            <p:ph type="title"/>
          </p:nvPr>
        </p:nvSpPr>
        <p:spPr/>
        <p:txBody>
          <a:bodyPr/>
          <a:lstStyle/>
          <a:p>
            <a:r>
              <a:rPr lang="en-IE" dirty="0" smtClean="0"/>
              <a:t>Trojan Case Study</a:t>
            </a:r>
            <a:endParaRPr lang="en-IE" dirty="0"/>
          </a:p>
        </p:txBody>
      </p:sp>
      <p:sp>
        <p:nvSpPr>
          <p:cNvPr id="5" name="10-Point Star 4"/>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Gh0st </a:t>
            </a:r>
            <a:r>
              <a:rPr lang="en-IE" dirty="0" smtClean="0"/>
              <a:t>RAT</a:t>
            </a:r>
          </a:p>
          <a:p>
            <a:pPr algn="ctr"/>
            <a:r>
              <a:rPr lang="en-IE" dirty="0" smtClean="0"/>
              <a:t>Trojan</a:t>
            </a:r>
            <a:endParaRPr lang="en-IE" dirty="0"/>
          </a:p>
        </p:txBody>
      </p:sp>
    </p:spTree>
    <p:extLst>
      <p:ext uri="{BB962C8B-B14F-4D97-AF65-F5344CB8AC3E}">
        <p14:creationId xmlns:p14="http://schemas.microsoft.com/office/powerpoint/2010/main" val="27491240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a:t>The Gh0st RAT Trojan</a:t>
            </a:r>
          </a:p>
          <a:p>
            <a:pPr marL="109728" indent="0">
              <a:buNone/>
            </a:pPr>
            <a:endParaRPr lang="en-IE" dirty="0" smtClean="0"/>
          </a:p>
          <a:p>
            <a:r>
              <a:rPr lang="en-IE" dirty="0" smtClean="0"/>
              <a:t>Gh0st </a:t>
            </a:r>
            <a:r>
              <a:rPr lang="en-IE" dirty="0"/>
              <a:t>Rat </a:t>
            </a:r>
            <a:r>
              <a:rPr lang="en-IE" dirty="0" smtClean="0"/>
              <a:t>was </a:t>
            </a:r>
            <a:r>
              <a:rPr lang="en-IE" dirty="0"/>
              <a:t>originally made </a:t>
            </a:r>
            <a:r>
              <a:rPr lang="en-IE" dirty="0" smtClean="0"/>
              <a:t>by the </a:t>
            </a:r>
            <a:r>
              <a:rPr lang="en-IE" dirty="0" err="1" smtClean="0"/>
              <a:t>C.Rufus</a:t>
            </a:r>
            <a:r>
              <a:rPr lang="en-IE" dirty="0" smtClean="0"/>
              <a:t> </a:t>
            </a:r>
            <a:r>
              <a:rPr lang="en-IE" dirty="0"/>
              <a:t>Security Team </a:t>
            </a:r>
            <a:r>
              <a:rPr lang="en-IE" dirty="0" smtClean="0"/>
              <a:t>in 2005. </a:t>
            </a:r>
            <a:r>
              <a:rPr lang="en-IE" dirty="0"/>
              <a:t>Just as with other well-featured “</a:t>
            </a:r>
            <a:r>
              <a:rPr lang="en-IE" dirty="0" smtClean="0"/>
              <a:t>off-the-shelf” </a:t>
            </a:r>
            <a:r>
              <a:rPr lang="en-IE" dirty="0" err="1" smtClean="0"/>
              <a:t>trojans</a:t>
            </a:r>
            <a:r>
              <a:rPr lang="en-IE" dirty="0" smtClean="0"/>
              <a:t> </a:t>
            </a:r>
            <a:r>
              <a:rPr lang="en-IE" dirty="0"/>
              <a:t>like Poison Ivy, </a:t>
            </a:r>
            <a:r>
              <a:rPr lang="en-IE" dirty="0" err="1"/>
              <a:t>Hupigon</a:t>
            </a:r>
            <a:r>
              <a:rPr lang="en-IE" dirty="0"/>
              <a:t> and </a:t>
            </a:r>
            <a:r>
              <a:rPr lang="en-IE" dirty="0" err="1"/>
              <a:t>DarkComet</a:t>
            </a:r>
            <a:r>
              <a:rPr lang="en-IE" dirty="0"/>
              <a:t> it has been used by all sorts of people – </a:t>
            </a:r>
            <a:r>
              <a:rPr lang="en-IE" dirty="0" smtClean="0"/>
              <a:t>from script kiddies to </a:t>
            </a:r>
            <a:r>
              <a:rPr lang="en-IE" dirty="0"/>
              <a:t>resourceful targeted attack </a:t>
            </a:r>
            <a:r>
              <a:rPr lang="en-IE" dirty="0" smtClean="0"/>
              <a:t>actors.</a:t>
            </a:r>
            <a:endParaRPr lang="en-IE" dirty="0"/>
          </a:p>
        </p:txBody>
      </p:sp>
      <p:sp>
        <p:nvSpPr>
          <p:cNvPr id="3" name="Title 2"/>
          <p:cNvSpPr>
            <a:spLocks noGrp="1"/>
          </p:cNvSpPr>
          <p:nvPr>
            <p:ph type="title"/>
          </p:nvPr>
        </p:nvSpPr>
        <p:spPr/>
        <p:txBody>
          <a:bodyPr/>
          <a:lstStyle/>
          <a:p>
            <a:r>
              <a:rPr lang="en-IE" dirty="0" smtClean="0"/>
              <a:t>Trojan Case Study</a:t>
            </a:r>
            <a:endParaRPr lang="en-IE" dirty="0"/>
          </a:p>
        </p:txBody>
      </p:sp>
      <p:sp>
        <p:nvSpPr>
          <p:cNvPr id="5" name="10-Point Star 4"/>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Gh0st </a:t>
            </a:r>
            <a:r>
              <a:rPr lang="en-IE" dirty="0" smtClean="0"/>
              <a:t>RAT</a:t>
            </a:r>
          </a:p>
          <a:p>
            <a:pPr algn="ctr"/>
            <a:r>
              <a:rPr lang="en-IE" dirty="0" smtClean="0"/>
              <a:t>Trojan</a:t>
            </a:r>
            <a:endParaRPr lang="en-IE" dirty="0"/>
          </a:p>
        </p:txBody>
      </p:sp>
    </p:spTree>
    <p:extLst>
      <p:ext uri="{BB962C8B-B14F-4D97-AF65-F5344CB8AC3E}">
        <p14:creationId xmlns:p14="http://schemas.microsoft.com/office/powerpoint/2010/main" val="12824003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u="sng" dirty="0"/>
              <a:t>The Gh0st RAT Trojan</a:t>
            </a:r>
          </a:p>
          <a:p>
            <a:pPr marL="109728" indent="0">
              <a:buNone/>
            </a:pPr>
            <a:endParaRPr lang="en-IE" dirty="0" smtClean="0"/>
          </a:p>
          <a:p>
            <a:r>
              <a:rPr lang="en-IE" dirty="0" smtClean="0"/>
              <a:t>In </a:t>
            </a:r>
            <a:r>
              <a:rPr lang="en-IE" dirty="0"/>
              <a:t>less than two </a:t>
            </a:r>
            <a:r>
              <a:rPr lang="en-IE" dirty="0" smtClean="0"/>
              <a:t>years (2007-2009) </a:t>
            </a:r>
            <a:r>
              <a:rPr lang="en-IE" dirty="0"/>
              <a:t>Gh0st Rat </a:t>
            </a:r>
            <a:r>
              <a:rPr lang="en-IE" dirty="0" smtClean="0"/>
              <a:t>infiltrated </a:t>
            </a:r>
            <a:r>
              <a:rPr lang="en-IE" dirty="0"/>
              <a:t>at least 1,295 computers in 103 countries, including many belonging to embassies, foreign ministries and other government offices, as well as the Dalai Lama’s Tibetan exile </a:t>
            </a:r>
            <a:r>
              <a:rPr lang="en-IE" dirty="0" smtClean="0"/>
              <a:t>centres </a:t>
            </a:r>
            <a:r>
              <a:rPr lang="en-IE" dirty="0"/>
              <a:t>in India, Brussels, London and New York.</a:t>
            </a:r>
          </a:p>
        </p:txBody>
      </p:sp>
      <p:sp>
        <p:nvSpPr>
          <p:cNvPr id="3" name="Title 2"/>
          <p:cNvSpPr>
            <a:spLocks noGrp="1"/>
          </p:cNvSpPr>
          <p:nvPr>
            <p:ph type="title"/>
          </p:nvPr>
        </p:nvSpPr>
        <p:spPr/>
        <p:txBody>
          <a:bodyPr/>
          <a:lstStyle/>
          <a:p>
            <a:r>
              <a:rPr lang="en-IE" dirty="0" smtClean="0"/>
              <a:t>Trojan Case Study</a:t>
            </a:r>
            <a:endParaRPr lang="en-IE" dirty="0"/>
          </a:p>
        </p:txBody>
      </p:sp>
      <p:sp>
        <p:nvSpPr>
          <p:cNvPr id="5" name="10-Point Star 4"/>
          <p:cNvSpPr/>
          <p:nvPr/>
        </p:nvSpPr>
        <p:spPr>
          <a:xfrm>
            <a:off x="7617307" y="764704"/>
            <a:ext cx="1440160" cy="1512168"/>
          </a:xfrm>
          <a:prstGeom prst="star1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Gh0st </a:t>
            </a:r>
            <a:r>
              <a:rPr lang="en-IE" dirty="0" smtClean="0"/>
              <a:t>RAT</a:t>
            </a:r>
          </a:p>
          <a:p>
            <a:pPr algn="ctr"/>
            <a:r>
              <a:rPr lang="en-IE" dirty="0" smtClean="0"/>
              <a:t>Trojan</a:t>
            </a:r>
            <a:endParaRPr lang="en-IE" dirty="0"/>
          </a:p>
        </p:txBody>
      </p:sp>
    </p:spTree>
    <p:extLst>
      <p:ext uri="{BB962C8B-B14F-4D97-AF65-F5344CB8AC3E}">
        <p14:creationId xmlns:p14="http://schemas.microsoft.com/office/powerpoint/2010/main" val="10720104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046689"/>
            <a:ext cx="8208912" cy="1829761"/>
          </a:xfrm>
        </p:spPr>
        <p:txBody>
          <a:bodyPr>
            <a:normAutofit/>
          </a:bodyPr>
          <a:lstStyle/>
          <a:p>
            <a:r>
              <a:rPr lang="en-IE" sz="4000" dirty="0" smtClean="0"/>
              <a:t>Unintentional Attacks</a:t>
            </a:r>
            <a:endParaRPr lang="en-IE" sz="4000" dirty="0"/>
          </a:p>
        </p:txBody>
      </p:sp>
    </p:spTree>
    <p:extLst>
      <p:ext uri="{BB962C8B-B14F-4D97-AF65-F5344CB8AC3E}">
        <p14:creationId xmlns:p14="http://schemas.microsoft.com/office/powerpoint/2010/main" val="235560969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An </a:t>
            </a:r>
            <a:r>
              <a:rPr lang="en-IE" i="1" dirty="0" smtClean="0"/>
              <a:t>unintentional attack</a:t>
            </a:r>
            <a:r>
              <a:rPr lang="en-IE" dirty="0" smtClean="0"/>
              <a:t> is any breach of security that was not as a result of a planned intrusion.</a:t>
            </a:r>
          </a:p>
          <a:p>
            <a:r>
              <a:rPr lang="en-IE" dirty="0" smtClean="0"/>
              <a:t>For example, if two processes are updating the same record and it results in an incomplete modification of the record, that is an</a:t>
            </a:r>
            <a:r>
              <a:rPr lang="en-IE" i="1" dirty="0"/>
              <a:t> unintentional </a:t>
            </a:r>
            <a:r>
              <a:rPr lang="en-IE" i="1" dirty="0" smtClean="0"/>
              <a:t>attack</a:t>
            </a:r>
            <a:r>
              <a:rPr lang="en-IE" dirty="0" smtClean="0"/>
              <a:t>.</a:t>
            </a:r>
          </a:p>
        </p:txBody>
      </p:sp>
      <p:sp>
        <p:nvSpPr>
          <p:cNvPr id="3" name="Title 2"/>
          <p:cNvSpPr>
            <a:spLocks noGrp="1"/>
          </p:cNvSpPr>
          <p:nvPr>
            <p:ph type="title"/>
          </p:nvPr>
        </p:nvSpPr>
        <p:spPr/>
        <p:txBody>
          <a:bodyPr/>
          <a:lstStyle/>
          <a:p>
            <a:r>
              <a:rPr lang="en-IE" dirty="0" smtClean="0"/>
              <a:t>Unintentional Attacks</a:t>
            </a:r>
            <a:endParaRPr lang="en-IE" dirty="0"/>
          </a:p>
        </p:txBody>
      </p:sp>
    </p:spTree>
    <p:extLst>
      <p:ext uri="{BB962C8B-B14F-4D97-AF65-F5344CB8AC3E}">
        <p14:creationId xmlns:p14="http://schemas.microsoft.com/office/powerpoint/2010/main" val="37157559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The </a:t>
            </a:r>
            <a:r>
              <a:rPr lang="en-IE" dirty="0"/>
              <a:t>Year 2000 problem </a:t>
            </a:r>
            <a:r>
              <a:rPr lang="en-IE" dirty="0" smtClean="0"/>
              <a:t>(aka the </a:t>
            </a:r>
            <a:r>
              <a:rPr lang="en-IE" dirty="0"/>
              <a:t>Millennium bug, </a:t>
            </a:r>
            <a:r>
              <a:rPr lang="en-IE" dirty="0" smtClean="0"/>
              <a:t>or the </a:t>
            </a:r>
            <a:r>
              <a:rPr lang="en-IE" dirty="0"/>
              <a:t>Y2K </a:t>
            </a:r>
            <a:r>
              <a:rPr lang="en-IE" dirty="0" smtClean="0"/>
              <a:t>bug) was caused by programmers who reduced </a:t>
            </a:r>
            <a:r>
              <a:rPr lang="en-IE" dirty="0"/>
              <a:t>the four-digit year to two digits. </a:t>
            </a:r>
            <a:endParaRPr lang="en-IE" dirty="0" smtClean="0"/>
          </a:p>
          <a:p>
            <a:r>
              <a:rPr lang="en-IE" dirty="0" smtClean="0"/>
              <a:t>This </a:t>
            </a:r>
            <a:r>
              <a:rPr lang="en-IE" dirty="0"/>
              <a:t>made the year 2000 indistinguishable from 1900.</a:t>
            </a:r>
            <a:endParaRPr lang="en-IE" dirty="0" smtClean="0"/>
          </a:p>
        </p:txBody>
      </p:sp>
      <p:sp>
        <p:nvSpPr>
          <p:cNvPr id="3" name="Title 2"/>
          <p:cNvSpPr>
            <a:spLocks noGrp="1"/>
          </p:cNvSpPr>
          <p:nvPr>
            <p:ph type="title"/>
          </p:nvPr>
        </p:nvSpPr>
        <p:spPr/>
        <p:txBody>
          <a:bodyPr/>
          <a:lstStyle/>
          <a:p>
            <a:r>
              <a:rPr lang="en-IE" dirty="0" smtClean="0"/>
              <a:t>Unintentional Attacks</a:t>
            </a:r>
            <a:endParaRPr lang="en-IE" dirty="0"/>
          </a:p>
        </p:txBody>
      </p:sp>
    </p:spTree>
    <p:extLst>
      <p:ext uri="{BB962C8B-B14F-4D97-AF65-F5344CB8AC3E}">
        <p14:creationId xmlns:p14="http://schemas.microsoft.com/office/powerpoint/2010/main" val="10347403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b="1" dirty="0"/>
              <a:t>Unintentional </a:t>
            </a:r>
            <a:r>
              <a:rPr lang="en-IE" b="1" dirty="0" smtClean="0"/>
              <a:t>Denial-of-Service</a:t>
            </a:r>
            <a:endParaRPr lang="en-IE" b="1" dirty="0"/>
          </a:p>
          <a:p>
            <a:r>
              <a:rPr lang="en-IE" dirty="0" smtClean="0"/>
              <a:t>When Michael </a:t>
            </a:r>
            <a:r>
              <a:rPr lang="en-IE" dirty="0"/>
              <a:t>Jackson died in 2009, websites such as Google and Twitter slowed down or even crashed</a:t>
            </a:r>
            <a:r>
              <a:rPr lang="en-IE" dirty="0" smtClean="0"/>
              <a:t>. Many </a:t>
            </a:r>
            <a:r>
              <a:rPr lang="en-IE" dirty="0"/>
              <a:t>sites' servers thought the requests were from a virus or spyware trying to cause a denial-of-service attack, warning users that their queries looked like "</a:t>
            </a:r>
            <a:r>
              <a:rPr lang="en-IE" i="1" dirty="0"/>
              <a:t>automated requests from a computer virus or spyware application</a:t>
            </a:r>
            <a:r>
              <a:rPr lang="en-IE" dirty="0" smtClean="0"/>
              <a:t>".</a:t>
            </a:r>
          </a:p>
          <a:p>
            <a:endParaRPr lang="en-IE" dirty="0" smtClean="0"/>
          </a:p>
        </p:txBody>
      </p:sp>
      <p:sp>
        <p:nvSpPr>
          <p:cNvPr id="3" name="Title 2"/>
          <p:cNvSpPr>
            <a:spLocks noGrp="1"/>
          </p:cNvSpPr>
          <p:nvPr>
            <p:ph type="title"/>
          </p:nvPr>
        </p:nvSpPr>
        <p:spPr/>
        <p:txBody>
          <a:bodyPr/>
          <a:lstStyle/>
          <a:p>
            <a:r>
              <a:rPr lang="en-IE" dirty="0"/>
              <a:t>Unintentional Attacks</a:t>
            </a:r>
          </a:p>
        </p:txBody>
      </p:sp>
    </p:spTree>
    <p:extLst>
      <p:ext uri="{BB962C8B-B14F-4D97-AF65-F5344CB8AC3E}">
        <p14:creationId xmlns:p14="http://schemas.microsoft.com/office/powerpoint/2010/main" val="3723553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Makes the “victim” computer </a:t>
            </a:r>
            <a:r>
              <a:rPr lang="en-IE" dirty="0"/>
              <a:t>unavailable to its </a:t>
            </a:r>
            <a:r>
              <a:rPr lang="en-IE" dirty="0" smtClean="0"/>
              <a:t>users. Typically used on computers that act as Web Servers.</a:t>
            </a:r>
          </a:p>
          <a:p>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Denial-of-Service (</a:t>
            </a:r>
            <a:r>
              <a:rPr lang="en-IE" dirty="0" err="1" smtClean="0"/>
              <a:t>DoS</a:t>
            </a:r>
            <a:r>
              <a:rPr lang="en-IE" dirty="0" smtClean="0"/>
              <a:t>) Attack</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780928"/>
            <a:ext cx="4714875" cy="3457575"/>
          </a:xfrm>
          <a:prstGeom prst="rect">
            <a:avLst/>
          </a:prstGeom>
        </p:spPr>
      </p:pic>
    </p:spTree>
    <p:extLst>
      <p:ext uri="{BB962C8B-B14F-4D97-AF65-F5344CB8AC3E}">
        <p14:creationId xmlns:p14="http://schemas.microsoft.com/office/powerpoint/2010/main" val="36918501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046689"/>
            <a:ext cx="8208912" cy="1829761"/>
          </a:xfrm>
        </p:spPr>
        <p:txBody>
          <a:bodyPr>
            <a:normAutofit/>
          </a:bodyPr>
          <a:lstStyle/>
          <a:p>
            <a:r>
              <a:rPr lang="en-IE" sz="4000" dirty="0" smtClean="0"/>
              <a:t>System Protection</a:t>
            </a:r>
            <a:endParaRPr lang="en-IE" sz="4000" dirty="0"/>
          </a:p>
        </p:txBody>
      </p:sp>
    </p:spTree>
    <p:extLst>
      <p:ext uri="{BB962C8B-B14F-4D97-AF65-F5344CB8AC3E}">
        <p14:creationId xmlns:p14="http://schemas.microsoft.com/office/powerpoint/2010/main" val="33577930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System protection is multifaceted, four protection methods include:</a:t>
            </a:r>
          </a:p>
          <a:p>
            <a:pPr lvl="1"/>
            <a:r>
              <a:rPr lang="en-IE" dirty="0" smtClean="0"/>
              <a:t>Antivirus Software</a:t>
            </a:r>
          </a:p>
          <a:p>
            <a:pPr lvl="1"/>
            <a:r>
              <a:rPr lang="en-IE" dirty="0" smtClean="0"/>
              <a:t>Firewalls</a:t>
            </a:r>
          </a:p>
          <a:p>
            <a:pPr lvl="1"/>
            <a:r>
              <a:rPr lang="en-IE" dirty="0" smtClean="0"/>
              <a:t>Patch Management</a:t>
            </a:r>
          </a:p>
          <a:p>
            <a:pPr lvl="1"/>
            <a:r>
              <a:rPr lang="en-IE" dirty="0" smtClean="0"/>
              <a:t>Authentication</a:t>
            </a:r>
          </a:p>
        </p:txBody>
      </p:sp>
      <p:sp>
        <p:nvSpPr>
          <p:cNvPr id="3" name="Title 2"/>
          <p:cNvSpPr>
            <a:spLocks noGrp="1"/>
          </p:cNvSpPr>
          <p:nvPr>
            <p:ph type="title"/>
          </p:nvPr>
        </p:nvSpPr>
        <p:spPr/>
        <p:txBody>
          <a:bodyPr/>
          <a:lstStyle/>
          <a:p>
            <a:r>
              <a:rPr lang="en-IE" dirty="0" smtClean="0"/>
              <a:t>System Protection</a:t>
            </a:r>
            <a:endParaRPr lang="en-IE" dirty="0"/>
          </a:p>
        </p:txBody>
      </p:sp>
    </p:spTree>
    <p:extLst>
      <p:ext uri="{BB962C8B-B14F-4D97-AF65-F5344CB8AC3E}">
        <p14:creationId xmlns:p14="http://schemas.microsoft.com/office/powerpoint/2010/main" val="30122499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Antivirus Software is used to protect systems from attack by malicious software.</a:t>
            </a:r>
          </a:p>
        </p:txBody>
      </p:sp>
      <p:sp>
        <p:nvSpPr>
          <p:cNvPr id="3" name="Title 2"/>
          <p:cNvSpPr>
            <a:spLocks noGrp="1"/>
          </p:cNvSpPr>
          <p:nvPr>
            <p:ph type="title"/>
          </p:nvPr>
        </p:nvSpPr>
        <p:spPr/>
        <p:txBody>
          <a:bodyPr/>
          <a:lstStyle/>
          <a:p>
            <a:r>
              <a:rPr lang="en-IE" dirty="0" smtClean="0"/>
              <a:t>Antivirus Software</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636912"/>
            <a:ext cx="5943600" cy="4025900"/>
          </a:xfrm>
          <a:prstGeom prst="rect">
            <a:avLst/>
          </a:prstGeom>
        </p:spPr>
      </p:pic>
    </p:spTree>
    <p:extLst>
      <p:ext uri="{BB962C8B-B14F-4D97-AF65-F5344CB8AC3E}">
        <p14:creationId xmlns:p14="http://schemas.microsoft.com/office/powerpoint/2010/main" val="16806907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The software can be preventative, diagnostic, or a combination of both.</a:t>
            </a:r>
          </a:p>
          <a:p>
            <a:endParaRPr lang="en-IE" dirty="0" smtClean="0"/>
          </a:p>
          <a:p>
            <a:r>
              <a:rPr lang="en-IE" dirty="0" smtClean="0"/>
              <a:t>As new viruses are identified security vendors and government agencies provide information and updates about them.</a:t>
            </a:r>
          </a:p>
          <a:p>
            <a:endParaRPr lang="en-IE" dirty="0" smtClean="0"/>
          </a:p>
          <a:p>
            <a:endParaRPr lang="en-IE" dirty="0" smtClean="0"/>
          </a:p>
        </p:txBody>
      </p:sp>
      <p:sp>
        <p:nvSpPr>
          <p:cNvPr id="3" name="Title 2"/>
          <p:cNvSpPr>
            <a:spLocks noGrp="1"/>
          </p:cNvSpPr>
          <p:nvPr>
            <p:ph type="title"/>
          </p:nvPr>
        </p:nvSpPr>
        <p:spPr/>
        <p:txBody>
          <a:bodyPr/>
          <a:lstStyle/>
          <a:p>
            <a:r>
              <a:rPr lang="en-IE" dirty="0" smtClean="0"/>
              <a:t>Antivirus Software</a:t>
            </a:r>
            <a:endParaRPr lang="en-IE" dirty="0"/>
          </a:p>
        </p:txBody>
      </p:sp>
    </p:spTree>
    <p:extLst>
      <p:ext uri="{BB962C8B-B14F-4D97-AF65-F5344CB8AC3E}">
        <p14:creationId xmlns:p14="http://schemas.microsoft.com/office/powerpoint/2010/main" val="20687277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Antivirus software is usually capable of repairing files infected by a virus, but it generally cannot repair the damage done by worms, Trojans, and blended approaches.</a:t>
            </a:r>
            <a:endParaRPr lang="en-IE" dirty="0"/>
          </a:p>
          <a:p>
            <a:endParaRPr lang="en-IE" dirty="0" smtClean="0"/>
          </a:p>
          <a:p>
            <a:r>
              <a:rPr lang="en-IE" dirty="0" smtClean="0"/>
              <a:t>This is since viruses usually add code to an existing file</a:t>
            </a:r>
            <a:r>
              <a:rPr lang="en-IE" dirty="0"/>
              <a:t>, whereas worms, Trojans, and blended </a:t>
            </a:r>
            <a:r>
              <a:rPr lang="en-IE" dirty="0" smtClean="0"/>
              <a:t>approaches usually fully replace files.</a:t>
            </a:r>
          </a:p>
        </p:txBody>
      </p:sp>
      <p:sp>
        <p:nvSpPr>
          <p:cNvPr id="3" name="Title 2"/>
          <p:cNvSpPr>
            <a:spLocks noGrp="1"/>
          </p:cNvSpPr>
          <p:nvPr>
            <p:ph type="title"/>
          </p:nvPr>
        </p:nvSpPr>
        <p:spPr/>
        <p:txBody>
          <a:bodyPr/>
          <a:lstStyle/>
          <a:p>
            <a:r>
              <a:rPr lang="en-IE" dirty="0" smtClean="0"/>
              <a:t>Antivirus Software</a:t>
            </a:r>
            <a:endParaRPr lang="en-IE" dirty="0"/>
          </a:p>
        </p:txBody>
      </p:sp>
    </p:spTree>
    <p:extLst>
      <p:ext uri="{BB962C8B-B14F-4D97-AF65-F5344CB8AC3E}">
        <p14:creationId xmlns:p14="http://schemas.microsoft.com/office/powerpoint/2010/main" val="37837348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Examples of Antivirus software include:</a:t>
            </a:r>
          </a:p>
          <a:p>
            <a:pPr lvl="1"/>
            <a:r>
              <a:rPr lang="en-IE" dirty="0"/>
              <a:t>Bitdefender Antivirus </a:t>
            </a:r>
            <a:r>
              <a:rPr lang="en-IE" dirty="0" smtClean="0"/>
              <a:t>Plus</a:t>
            </a:r>
          </a:p>
          <a:p>
            <a:pPr lvl="1"/>
            <a:r>
              <a:rPr lang="en-IE" dirty="0" smtClean="0"/>
              <a:t>Kaspersky Anti-Virus</a:t>
            </a:r>
          </a:p>
          <a:p>
            <a:pPr lvl="1"/>
            <a:r>
              <a:rPr lang="en-IE" dirty="0" err="1" smtClean="0"/>
              <a:t>Webroot</a:t>
            </a:r>
            <a:r>
              <a:rPr lang="en-IE" dirty="0" smtClean="0"/>
              <a:t> </a:t>
            </a:r>
            <a:r>
              <a:rPr lang="en-IE" dirty="0" err="1"/>
              <a:t>SecureAnywhere</a:t>
            </a:r>
            <a:r>
              <a:rPr lang="en-IE" dirty="0"/>
              <a:t> </a:t>
            </a:r>
            <a:r>
              <a:rPr lang="en-IE" dirty="0" err="1" smtClean="0"/>
              <a:t>AntiVirus</a:t>
            </a:r>
            <a:endParaRPr lang="en-IE" dirty="0" smtClean="0"/>
          </a:p>
          <a:p>
            <a:pPr lvl="1"/>
            <a:r>
              <a:rPr lang="en-IE" dirty="0" err="1" smtClean="0"/>
              <a:t>Emsisoft</a:t>
            </a:r>
            <a:r>
              <a:rPr lang="en-IE" dirty="0" smtClean="0"/>
              <a:t> Anti-Malware</a:t>
            </a:r>
          </a:p>
          <a:p>
            <a:pPr lvl="1"/>
            <a:r>
              <a:rPr lang="en-IE" dirty="0" smtClean="0"/>
              <a:t>F-Secure </a:t>
            </a:r>
            <a:r>
              <a:rPr lang="en-IE" dirty="0"/>
              <a:t>Anti-Virus </a:t>
            </a:r>
            <a:r>
              <a:rPr lang="en-IE" dirty="0" smtClean="0"/>
              <a:t>2015</a:t>
            </a:r>
          </a:p>
          <a:p>
            <a:pPr lvl="1"/>
            <a:r>
              <a:rPr lang="en-IE" dirty="0" smtClean="0"/>
              <a:t>Malwarebytes </a:t>
            </a:r>
            <a:r>
              <a:rPr lang="en-IE" dirty="0"/>
              <a:t>Anti-Exploit </a:t>
            </a:r>
            <a:endParaRPr lang="en-IE" dirty="0" smtClean="0"/>
          </a:p>
          <a:p>
            <a:pPr lvl="1"/>
            <a:r>
              <a:rPr lang="en-IE" dirty="0" smtClean="0"/>
              <a:t>McAfee </a:t>
            </a:r>
            <a:r>
              <a:rPr lang="en-IE" dirty="0" err="1"/>
              <a:t>AntiVirus</a:t>
            </a:r>
            <a:r>
              <a:rPr lang="en-IE" dirty="0"/>
              <a:t> </a:t>
            </a:r>
            <a:r>
              <a:rPr lang="en-IE" dirty="0" smtClean="0"/>
              <a:t>Plus</a:t>
            </a:r>
          </a:p>
          <a:p>
            <a:pPr lvl="1"/>
            <a:r>
              <a:rPr lang="en-IE" dirty="0" smtClean="0"/>
              <a:t>Panda </a:t>
            </a:r>
            <a:r>
              <a:rPr lang="en-IE" dirty="0"/>
              <a:t>Antivirus </a:t>
            </a:r>
            <a:r>
              <a:rPr lang="en-IE" dirty="0" smtClean="0"/>
              <a:t>Pro</a:t>
            </a:r>
          </a:p>
          <a:p>
            <a:pPr lvl="1"/>
            <a:r>
              <a:rPr lang="en-IE" dirty="0" smtClean="0"/>
              <a:t>Trend </a:t>
            </a:r>
            <a:r>
              <a:rPr lang="en-IE" dirty="0"/>
              <a:t>Micro Antivirus+ </a:t>
            </a:r>
            <a:r>
              <a:rPr lang="en-IE" dirty="0" smtClean="0"/>
              <a:t>Security</a:t>
            </a:r>
          </a:p>
          <a:p>
            <a:pPr lvl="1"/>
            <a:r>
              <a:rPr lang="en-IE" dirty="0" err="1" smtClean="0"/>
              <a:t>VoodooSoft</a:t>
            </a:r>
            <a:r>
              <a:rPr lang="en-IE" dirty="0" smtClean="0"/>
              <a:t> </a:t>
            </a:r>
            <a:r>
              <a:rPr lang="en-IE" dirty="0" err="1" smtClean="0"/>
              <a:t>VoodooShield</a:t>
            </a:r>
            <a:endParaRPr lang="en-IE" dirty="0" smtClean="0"/>
          </a:p>
        </p:txBody>
      </p:sp>
      <p:sp>
        <p:nvSpPr>
          <p:cNvPr id="3" name="Title 2"/>
          <p:cNvSpPr>
            <a:spLocks noGrp="1"/>
          </p:cNvSpPr>
          <p:nvPr>
            <p:ph type="title"/>
          </p:nvPr>
        </p:nvSpPr>
        <p:spPr/>
        <p:txBody>
          <a:bodyPr/>
          <a:lstStyle/>
          <a:p>
            <a:r>
              <a:rPr lang="en-IE" dirty="0" smtClean="0"/>
              <a:t>Antivirus Software</a:t>
            </a:r>
            <a:endParaRPr lang="en-IE" dirty="0"/>
          </a:p>
        </p:txBody>
      </p:sp>
    </p:spTree>
    <p:extLst>
      <p:ext uri="{BB962C8B-B14F-4D97-AF65-F5344CB8AC3E}">
        <p14:creationId xmlns:p14="http://schemas.microsoft.com/office/powerpoint/2010/main" val="8622721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A </a:t>
            </a:r>
            <a:r>
              <a:rPr lang="en-IE" dirty="0"/>
              <a:t>firewall is a network security system that monitors and controls the incoming and outgoing network traffic based on predetermined security rules.</a:t>
            </a:r>
            <a:endParaRPr lang="en-IE" dirty="0" smtClean="0"/>
          </a:p>
        </p:txBody>
      </p:sp>
      <p:sp>
        <p:nvSpPr>
          <p:cNvPr id="3" name="Title 2"/>
          <p:cNvSpPr>
            <a:spLocks noGrp="1"/>
          </p:cNvSpPr>
          <p:nvPr>
            <p:ph type="title"/>
          </p:nvPr>
        </p:nvSpPr>
        <p:spPr/>
        <p:txBody>
          <a:bodyPr/>
          <a:lstStyle/>
          <a:p>
            <a:r>
              <a:rPr lang="en-IE" dirty="0" smtClean="0"/>
              <a:t>Firewalls</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037" y="3212976"/>
            <a:ext cx="5495925" cy="3419475"/>
          </a:xfrm>
          <a:prstGeom prst="rect">
            <a:avLst/>
          </a:prstGeom>
        </p:spPr>
      </p:pic>
    </p:spTree>
    <p:extLst>
      <p:ext uri="{BB962C8B-B14F-4D97-AF65-F5344CB8AC3E}">
        <p14:creationId xmlns:p14="http://schemas.microsoft.com/office/powerpoint/2010/main" val="7286785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Network </a:t>
            </a:r>
            <a:r>
              <a:rPr lang="en-IE" dirty="0"/>
              <a:t>firewalls </a:t>
            </a:r>
            <a:r>
              <a:rPr lang="en-IE" dirty="0" smtClean="0"/>
              <a:t>can be software programs </a:t>
            </a:r>
            <a:r>
              <a:rPr lang="en-IE" dirty="0"/>
              <a:t>running on general purpose </a:t>
            </a:r>
            <a:r>
              <a:rPr lang="en-IE" dirty="0" smtClean="0"/>
              <a:t>hardware, </a:t>
            </a:r>
            <a:r>
              <a:rPr lang="en-IE" dirty="0"/>
              <a:t>or hardware-based firewall computer </a:t>
            </a:r>
            <a:r>
              <a:rPr lang="en-IE" dirty="0" smtClean="0"/>
              <a:t>appliances, </a:t>
            </a:r>
            <a:r>
              <a:rPr lang="en-IE" dirty="0"/>
              <a:t>that filter traffic between two or more networks</a:t>
            </a:r>
            <a:r>
              <a:rPr lang="en-IE" dirty="0" smtClean="0"/>
              <a:t>.</a:t>
            </a:r>
          </a:p>
          <a:p>
            <a:r>
              <a:rPr lang="en-IE" dirty="0"/>
              <a:t>Firewall appliances may also offer other functionality to the internal network they protect such as acting as a </a:t>
            </a:r>
            <a:r>
              <a:rPr lang="en-IE" dirty="0" smtClean="0"/>
              <a:t>DHCP or VPN server </a:t>
            </a:r>
            <a:r>
              <a:rPr lang="en-IE" dirty="0"/>
              <a:t>for that network</a:t>
            </a:r>
            <a:r>
              <a:rPr lang="en-IE" dirty="0" smtClean="0"/>
              <a:t>.</a:t>
            </a:r>
          </a:p>
        </p:txBody>
      </p:sp>
      <p:sp>
        <p:nvSpPr>
          <p:cNvPr id="3" name="Title 2"/>
          <p:cNvSpPr>
            <a:spLocks noGrp="1"/>
          </p:cNvSpPr>
          <p:nvPr>
            <p:ph type="title"/>
          </p:nvPr>
        </p:nvSpPr>
        <p:spPr/>
        <p:txBody>
          <a:bodyPr/>
          <a:lstStyle/>
          <a:p>
            <a:r>
              <a:rPr lang="en-IE" dirty="0" smtClean="0"/>
              <a:t>Firewalls</a:t>
            </a:r>
            <a:endParaRPr lang="en-IE" dirty="0"/>
          </a:p>
        </p:txBody>
      </p:sp>
    </p:spTree>
    <p:extLst>
      <p:ext uri="{BB962C8B-B14F-4D97-AF65-F5344CB8AC3E}">
        <p14:creationId xmlns:p14="http://schemas.microsoft.com/office/powerpoint/2010/main" val="11315130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Network </a:t>
            </a:r>
            <a:r>
              <a:rPr lang="en-IE" dirty="0"/>
              <a:t>firewalls </a:t>
            </a:r>
            <a:r>
              <a:rPr lang="en-IE" dirty="0" smtClean="0"/>
              <a:t>can be software programs </a:t>
            </a:r>
            <a:r>
              <a:rPr lang="en-IE" dirty="0"/>
              <a:t>running on general purpose </a:t>
            </a:r>
            <a:r>
              <a:rPr lang="en-IE" dirty="0" smtClean="0"/>
              <a:t>hardware, </a:t>
            </a:r>
            <a:r>
              <a:rPr lang="en-IE" dirty="0"/>
              <a:t>or hardware-based firewall computer </a:t>
            </a:r>
            <a:r>
              <a:rPr lang="en-IE" dirty="0" smtClean="0"/>
              <a:t>appliances, </a:t>
            </a:r>
            <a:r>
              <a:rPr lang="en-IE" dirty="0"/>
              <a:t>that filter traffic between two or more networks</a:t>
            </a:r>
            <a:r>
              <a:rPr lang="en-IE" dirty="0" smtClean="0"/>
              <a:t>.</a:t>
            </a:r>
          </a:p>
          <a:p>
            <a:r>
              <a:rPr lang="en-IE" dirty="0"/>
              <a:t>Firewall appliances may also offer other functionality to the internal network they protect such as acting as a </a:t>
            </a:r>
            <a:r>
              <a:rPr lang="en-IE" dirty="0" smtClean="0"/>
              <a:t>DHCP or VPN server </a:t>
            </a:r>
            <a:r>
              <a:rPr lang="en-IE" dirty="0"/>
              <a:t>for that network</a:t>
            </a:r>
            <a:r>
              <a:rPr lang="en-IE" dirty="0" smtClean="0"/>
              <a:t>.</a:t>
            </a:r>
          </a:p>
        </p:txBody>
      </p:sp>
      <p:sp>
        <p:nvSpPr>
          <p:cNvPr id="3" name="Title 2"/>
          <p:cNvSpPr>
            <a:spLocks noGrp="1"/>
          </p:cNvSpPr>
          <p:nvPr>
            <p:ph type="title"/>
          </p:nvPr>
        </p:nvSpPr>
        <p:spPr/>
        <p:txBody>
          <a:bodyPr/>
          <a:lstStyle/>
          <a:p>
            <a:r>
              <a:rPr lang="en-IE" dirty="0" smtClean="0"/>
              <a:t>Firewalls</a:t>
            </a:r>
            <a:endParaRPr lang="en-IE" dirty="0"/>
          </a:p>
        </p:txBody>
      </p:sp>
    </p:spTree>
    <p:extLst>
      <p:ext uri="{BB962C8B-B14F-4D97-AF65-F5344CB8AC3E}">
        <p14:creationId xmlns:p14="http://schemas.microsoft.com/office/powerpoint/2010/main" val="216838185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Firewalls typically:</a:t>
            </a:r>
          </a:p>
          <a:p>
            <a:pPr lvl="1"/>
            <a:r>
              <a:rPr lang="en-IE" dirty="0" smtClean="0"/>
              <a:t>Log activities that access the internet</a:t>
            </a:r>
          </a:p>
          <a:p>
            <a:pPr lvl="1"/>
            <a:r>
              <a:rPr lang="en-IE" dirty="0" smtClean="0"/>
              <a:t>Maintain access control based on the senders’ and receivers’ IP addresses</a:t>
            </a:r>
          </a:p>
          <a:p>
            <a:pPr lvl="1"/>
            <a:r>
              <a:rPr lang="en-IE" dirty="0"/>
              <a:t>Maintain access control based on the </a:t>
            </a:r>
            <a:r>
              <a:rPr lang="en-IE" dirty="0" smtClean="0"/>
              <a:t>services being requested</a:t>
            </a:r>
          </a:p>
          <a:p>
            <a:pPr lvl="1"/>
            <a:r>
              <a:rPr lang="en-IE" dirty="0" smtClean="0"/>
              <a:t>Hide the internal network from unauthorized users</a:t>
            </a:r>
          </a:p>
          <a:p>
            <a:pPr lvl="1"/>
            <a:r>
              <a:rPr lang="en-IE" dirty="0" smtClean="0"/>
              <a:t>Verify that virus protection is installed and running</a:t>
            </a:r>
          </a:p>
          <a:p>
            <a:pPr lvl="1"/>
            <a:r>
              <a:rPr lang="en-IE" dirty="0" smtClean="0"/>
              <a:t>Perform authentication based on the source of a request from the Internet</a:t>
            </a:r>
          </a:p>
          <a:p>
            <a:pPr lvl="1"/>
            <a:endParaRPr lang="en-IE" dirty="0"/>
          </a:p>
          <a:p>
            <a:pPr lvl="1"/>
            <a:endParaRPr lang="en-IE" dirty="0" smtClean="0"/>
          </a:p>
        </p:txBody>
      </p:sp>
      <p:sp>
        <p:nvSpPr>
          <p:cNvPr id="3" name="Title 2"/>
          <p:cNvSpPr>
            <a:spLocks noGrp="1"/>
          </p:cNvSpPr>
          <p:nvPr>
            <p:ph type="title"/>
          </p:nvPr>
        </p:nvSpPr>
        <p:spPr/>
        <p:txBody>
          <a:bodyPr/>
          <a:lstStyle/>
          <a:p>
            <a:r>
              <a:rPr lang="en-IE" dirty="0" smtClean="0"/>
              <a:t>Firewalls</a:t>
            </a:r>
            <a:endParaRPr lang="en-IE" dirty="0"/>
          </a:p>
        </p:txBody>
      </p:sp>
    </p:spTree>
    <p:extLst>
      <p:ext uri="{BB962C8B-B14F-4D97-AF65-F5344CB8AC3E}">
        <p14:creationId xmlns:p14="http://schemas.microsoft.com/office/powerpoint/2010/main" val="2203585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Works by making the “victim” computer perform a task over and over again, thus preventing it from doing other jobs.</a:t>
            </a:r>
          </a:p>
          <a:p>
            <a:r>
              <a:rPr lang="en-IE" dirty="0" smtClean="0"/>
              <a:t>For example, if the computer is supposed to take orders from customers, and the first step is for the “victim” computer to identify itself to the customer computer, a </a:t>
            </a:r>
            <a:r>
              <a:rPr lang="en-IE" dirty="0" err="1" smtClean="0"/>
              <a:t>DoS</a:t>
            </a:r>
            <a:r>
              <a:rPr lang="en-IE" dirty="0" smtClean="0"/>
              <a:t> attack might keep making the “victim” computer identify itself and therefore unable to do other work.</a:t>
            </a:r>
          </a:p>
          <a:p>
            <a:endParaRPr lang="en-IE" dirty="0" smtClean="0"/>
          </a:p>
          <a:p>
            <a:endParaRPr lang="en-IE" dirty="0" smtClean="0"/>
          </a:p>
          <a:p>
            <a:endParaRPr lang="en-IE" dirty="0" smtClean="0"/>
          </a:p>
        </p:txBody>
      </p:sp>
      <p:sp>
        <p:nvSpPr>
          <p:cNvPr id="3" name="Title 2"/>
          <p:cNvSpPr>
            <a:spLocks noGrp="1"/>
          </p:cNvSpPr>
          <p:nvPr>
            <p:ph type="title"/>
          </p:nvPr>
        </p:nvSpPr>
        <p:spPr/>
        <p:txBody>
          <a:bodyPr/>
          <a:lstStyle/>
          <a:p>
            <a:r>
              <a:rPr lang="en-IE" dirty="0" smtClean="0"/>
              <a:t>Denial-of-Service (</a:t>
            </a:r>
            <a:r>
              <a:rPr lang="en-IE" dirty="0" err="1" smtClean="0"/>
              <a:t>DoS</a:t>
            </a:r>
            <a:r>
              <a:rPr lang="en-IE" dirty="0" smtClean="0"/>
              <a:t>) Attack</a:t>
            </a:r>
            <a:endParaRPr lang="en-IE" dirty="0"/>
          </a:p>
        </p:txBody>
      </p:sp>
    </p:spTree>
    <p:extLst>
      <p:ext uri="{BB962C8B-B14F-4D97-AF65-F5344CB8AC3E}">
        <p14:creationId xmlns:p14="http://schemas.microsoft.com/office/powerpoint/2010/main" val="22884154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Firewalls use a combination of packet filtering and proxy servers.</a:t>
            </a:r>
          </a:p>
          <a:p>
            <a:pPr lvl="1"/>
            <a:r>
              <a:rPr lang="en-IE" i="1" dirty="0" smtClean="0"/>
              <a:t>Packet Filtering </a:t>
            </a:r>
            <a:r>
              <a:rPr lang="en-IE" dirty="0" smtClean="0"/>
              <a:t>means that the firewall reviews all of the header information of each packet coming into the computer and going out to make sure there is noting suspicious present.</a:t>
            </a:r>
          </a:p>
          <a:p>
            <a:pPr lvl="1"/>
            <a:r>
              <a:rPr lang="en-IE" i="1" dirty="0" smtClean="0"/>
              <a:t>Proxy Servers</a:t>
            </a:r>
            <a:r>
              <a:rPr lang="en-IE" dirty="0" smtClean="0"/>
              <a:t>  sit in between the local computer and network, and intercept all requests to the local computer from the network, and verify them before passing them onto the local computer.</a:t>
            </a:r>
          </a:p>
          <a:p>
            <a:pPr lvl="1"/>
            <a:endParaRPr lang="en-IE" dirty="0"/>
          </a:p>
          <a:p>
            <a:pPr lvl="1"/>
            <a:endParaRPr lang="en-IE" dirty="0" smtClean="0"/>
          </a:p>
        </p:txBody>
      </p:sp>
      <p:sp>
        <p:nvSpPr>
          <p:cNvPr id="3" name="Title 2"/>
          <p:cNvSpPr>
            <a:spLocks noGrp="1"/>
          </p:cNvSpPr>
          <p:nvPr>
            <p:ph type="title"/>
          </p:nvPr>
        </p:nvSpPr>
        <p:spPr/>
        <p:txBody>
          <a:bodyPr/>
          <a:lstStyle/>
          <a:p>
            <a:r>
              <a:rPr lang="en-IE" dirty="0" smtClean="0"/>
              <a:t>Firewalls</a:t>
            </a:r>
            <a:endParaRPr lang="en-IE" dirty="0"/>
          </a:p>
        </p:txBody>
      </p:sp>
    </p:spTree>
    <p:extLst>
      <p:ext uri="{BB962C8B-B14F-4D97-AF65-F5344CB8AC3E}">
        <p14:creationId xmlns:p14="http://schemas.microsoft.com/office/powerpoint/2010/main" val="111651472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Examples of Firewalls include:</a:t>
            </a:r>
          </a:p>
          <a:p>
            <a:pPr lvl="1"/>
            <a:r>
              <a:rPr lang="en-IE" dirty="0" err="1" smtClean="0"/>
              <a:t>Bullguard</a:t>
            </a:r>
            <a:r>
              <a:rPr lang="en-IE" dirty="0" smtClean="0"/>
              <a:t> </a:t>
            </a:r>
          </a:p>
          <a:p>
            <a:pPr lvl="1"/>
            <a:r>
              <a:rPr lang="en-IE" dirty="0" err="1" smtClean="0"/>
              <a:t>ZoneAlarm</a:t>
            </a:r>
            <a:endParaRPr lang="en-IE" dirty="0" smtClean="0"/>
          </a:p>
          <a:p>
            <a:pPr lvl="1"/>
            <a:r>
              <a:rPr lang="en-IE" dirty="0" smtClean="0"/>
              <a:t>McAfee</a:t>
            </a:r>
          </a:p>
          <a:p>
            <a:pPr lvl="1"/>
            <a:r>
              <a:rPr lang="en-IE" dirty="0" smtClean="0"/>
              <a:t>Norton</a:t>
            </a:r>
          </a:p>
          <a:p>
            <a:pPr lvl="1"/>
            <a:r>
              <a:rPr lang="en-IE" dirty="0" smtClean="0"/>
              <a:t>AVG Anti-virus</a:t>
            </a:r>
          </a:p>
          <a:p>
            <a:pPr lvl="1"/>
            <a:r>
              <a:rPr lang="en-IE" dirty="0" smtClean="0"/>
              <a:t>Bitdefender</a:t>
            </a:r>
          </a:p>
          <a:p>
            <a:pPr lvl="1"/>
            <a:r>
              <a:rPr lang="en-IE" dirty="0" smtClean="0"/>
              <a:t>Avira</a:t>
            </a:r>
          </a:p>
          <a:p>
            <a:pPr lvl="1"/>
            <a:r>
              <a:rPr lang="en-IE" dirty="0" smtClean="0"/>
              <a:t>Kaspersky Lab</a:t>
            </a:r>
          </a:p>
        </p:txBody>
      </p:sp>
      <p:sp>
        <p:nvSpPr>
          <p:cNvPr id="3" name="Title 2"/>
          <p:cNvSpPr>
            <a:spLocks noGrp="1"/>
          </p:cNvSpPr>
          <p:nvPr>
            <p:ph type="title"/>
          </p:nvPr>
        </p:nvSpPr>
        <p:spPr/>
        <p:txBody>
          <a:bodyPr/>
          <a:lstStyle/>
          <a:p>
            <a:r>
              <a:rPr lang="en-IE" dirty="0" smtClean="0"/>
              <a:t>Firewalls</a:t>
            </a:r>
            <a:endParaRPr lang="en-IE" dirty="0"/>
          </a:p>
        </p:txBody>
      </p:sp>
    </p:spTree>
    <p:extLst>
      <p:ext uri="{BB962C8B-B14F-4D97-AF65-F5344CB8AC3E}">
        <p14:creationId xmlns:p14="http://schemas.microsoft.com/office/powerpoint/2010/main" val="40410512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A patch is a piece of software </a:t>
            </a:r>
            <a:r>
              <a:rPr lang="en-IE" dirty="0" smtClean="0"/>
              <a:t>that </a:t>
            </a:r>
            <a:r>
              <a:rPr lang="en-IE" dirty="0"/>
              <a:t>can be applied </a:t>
            </a:r>
            <a:r>
              <a:rPr lang="en-IE" dirty="0" smtClean="0"/>
              <a:t>to an operating system (or any other software) </a:t>
            </a:r>
            <a:r>
              <a:rPr lang="en-IE" dirty="0"/>
              <a:t>to correct an issue with that </a:t>
            </a:r>
            <a:r>
              <a:rPr lang="en-IE" dirty="0" smtClean="0"/>
              <a:t>software. </a:t>
            </a:r>
          </a:p>
        </p:txBody>
      </p:sp>
      <p:sp>
        <p:nvSpPr>
          <p:cNvPr id="3" name="Title 2"/>
          <p:cNvSpPr>
            <a:spLocks noGrp="1"/>
          </p:cNvSpPr>
          <p:nvPr>
            <p:ph type="title"/>
          </p:nvPr>
        </p:nvSpPr>
        <p:spPr/>
        <p:txBody>
          <a:bodyPr/>
          <a:lstStyle/>
          <a:p>
            <a:r>
              <a:rPr lang="en-IE" dirty="0" smtClean="0"/>
              <a:t>Patch Management</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073" y="3249885"/>
            <a:ext cx="4829175" cy="3419475"/>
          </a:xfrm>
          <a:prstGeom prst="rect">
            <a:avLst/>
          </a:prstGeom>
        </p:spPr>
      </p:pic>
    </p:spTree>
    <p:extLst>
      <p:ext uri="{BB962C8B-B14F-4D97-AF65-F5344CB8AC3E}">
        <p14:creationId xmlns:p14="http://schemas.microsoft.com/office/powerpoint/2010/main" val="27543517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Most operating systems will </a:t>
            </a:r>
            <a:r>
              <a:rPr lang="en-IE" dirty="0"/>
              <a:t>have several patches after their initial release and usually update the version of the program when successfully installed</a:t>
            </a:r>
            <a:r>
              <a:rPr lang="en-IE" dirty="0" smtClean="0"/>
              <a:t>.</a:t>
            </a:r>
          </a:p>
          <a:p>
            <a:r>
              <a:rPr lang="en-IE" dirty="0"/>
              <a:t>Software patches can be found through the software developer's </a:t>
            </a:r>
            <a:r>
              <a:rPr lang="en-IE" dirty="0" smtClean="0"/>
              <a:t>website, or are automatically downloaded after each system restart.</a:t>
            </a:r>
            <a:endParaRPr lang="en-IE" dirty="0"/>
          </a:p>
          <a:p>
            <a:endParaRPr lang="en-IE" dirty="0"/>
          </a:p>
        </p:txBody>
      </p:sp>
      <p:sp>
        <p:nvSpPr>
          <p:cNvPr id="3" name="Title 2"/>
          <p:cNvSpPr>
            <a:spLocks noGrp="1"/>
          </p:cNvSpPr>
          <p:nvPr>
            <p:ph type="title"/>
          </p:nvPr>
        </p:nvSpPr>
        <p:spPr/>
        <p:txBody>
          <a:bodyPr/>
          <a:lstStyle/>
          <a:p>
            <a:r>
              <a:rPr lang="en-IE" dirty="0" smtClean="0"/>
              <a:t>Patch Management</a:t>
            </a:r>
            <a:endParaRPr lang="en-IE" dirty="0"/>
          </a:p>
        </p:txBody>
      </p:sp>
    </p:spTree>
    <p:extLst>
      <p:ext uri="{BB962C8B-B14F-4D97-AF65-F5344CB8AC3E}">
        <p14:creationId xmlns:p14="http://schemas.microsoft.com/office/powerpoint/2010/main" val="31887706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A </a:t>
            </a:r>
            <a:r>
              <a:rPr lang="en-IE" i="1" dirty="0"/>
              <a:t>security patch </a:t>
            </a:r>
            <a:r>
              <a:rPr lang="en-IE" dirty="0"/>
              <a:t>is a change applied to an </a:t>
            </a:r>
            <a:r>
              <a:rPr lang="en-IE" dirty="0" smtClean="0"/>
              <a:t>operating system </a:t>
            </a:r>
            <a:r>
              <a:rPr lang="en-IE" dirty="0"/>
              <a:t>to correct </a:t>
            </a:r>
            <a:r>
              <a:rPr lang="en-IE" dirty="0" smtClean="0"/>
              <a:t>a discovered </a:t>
            </a:r>
            <a:r>
              <a:rPr lang="en-IE" dirty="0"/>
              <a:t>vulnerability. </a:t>
            </a:r>
            <a:endParaRPr lang="en-IE" dirty="0" smtClean="0"/>
          </a:p>
          <a:p>
            <a:r>
              <a:rPr lang="en-IE" dirty="0" smtClean="0"/>
              <a:t>This </a:t>
            </a:r>
            <a:r>
              <a:rPr lang="en-IE" dirty="0"/>
              <a:t>corrective action will prevent successful exploitation and remove or mitigate a threat’s capability to exploit a specific vulnerability in </a:t>
            </a:r>
            <a:r>
              <a:rPr lang="en-IE" dirty="0" smtClean="0"/>
              <a:t>that operating system.</a:t>
            </a:r>
            <a:endParaRPr lang="en-IE" dirty="0"/>
          </a:p>
        </p:txBody>
      </p:sp>
      <p:sp>
        <p:nvSpPr>
          <p:cNvPr id="3" name="Title 2"/>
          <p:cNvSpPr>
            <a:spLocks noGrp="1"/>
          </p:cNvSpPr>
          <p:nvPr>
            <p:ph type="title"/>
          </p:nvPr>
        </p:nvSpPr>
        <p:spPr/>
        <p:txBody>
          <a:bodyPr/>
          <a:lstStyle/>
          <a:p>
            <a:r>
              <a:rPr lang="en-IE" dirty="0" smtClean="0"/>
              <a:t>Patch Management</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4522043"/>
            <a:ext cx="5715000" cy="2219325"/>
          </a:xfrm>
          <a:prstGeom prst="rect">
            <a:avLst/>
          </a:prstGeom>
        </p:spPr>
      </p:pic>
    </p:spTree>
    <p:extLst>
      <p:ext uri="{BB962C8B-B14F-4D97-AF65-F5344CB8AC3E}">
        <p14:creationId xmlns:p14="http://schemas.microsoft.com/office/powerpoint/2010/main" val="36470204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Security </a:t>
            </a:r>
            <a:r>
              <a:rPr lang="en-IE" dirty="0"/>
              <a:t>patches are the primary method of fixing security vulnerabilities in </a:t>
            </a:r>
            <a:r>
              <a:rPr lang="en-IE" dirty="0" smtClean="0"/>
              <a:t>operating systems. </a:t>
            </a:r>
          </a:p>
          <a:p>
            <a:r>
              <a:rPr lang="en-IE" dirty="0" smtClean="0"/>
              <a:t>Currently </a:t>
            </a:r>
            <a:r>
              <a:rPr lang="en-IE" dirty="0"/>
              <a:t>Microsoft releases its security patches once a month, and other operating systems and software projects have security teams dedicated to releasing the most reliable software patches as soon after a vulnerability announcement as possible. </a:t>
            </a:r>
          </a:p>
        </p:txBody>
      </p:sp>
      <p:sp>
        <p:nvSpPr>
          <p:cNvPr id="3" name="Title 2"/>
          <p:cNvSpPr>
            <a:spLocks noGrp="1"/>
          </p:cNvSpPr>
          <p:nvPr>
            <p:ph type="title"/>
          </p:nvPr>
        </p:nvSpPr>
        <p:spPr/>
        <p:txBody>
          <a:bodyPr/>
          <a:lstStyle/>
          <a:p>
            <a:r>
              <a:rPr lang="en-IE" dirty="0" smtClean="0"/>
              <a:t>Patch Management</a:t>
            </a:r>
            <a:endParaRPr lang="en-IE" dirty="0"/>
          </a:p>
        </p:txBody>
      </p:sp>
    </p:spTree>
    <p:extLst>
      <p:ext uri="{BB962C8B-B14F-4D97-AF65-F5344CB8AC3E}">
        <p14:creationId xmlns:p14="http://schemas.microsoft.com/office/powerpoint/2010/main" val="31413132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smtClean="0"/>
              <a:t>Authentication is verification that an individual trying to access the system is authorised to do so.</a:t>
            </a:r>
          </a:p>
        </p:txBody>
      </p:sp>
      <p:sp>
        <p:nvSpPr>
          <p:cNvPr id="3" name="Title 2"/>
          <p:cNvSpPr>
            <a:spLocks noGrp="1"/>
          </p:cNvSpPr>
          <p:nvPr>
            <p:ph type="title"/>
          </p:nvPr>
        </p:nvSpPr>
        <p:spPr/>
        <p:txBody>
          <a:bodyPr/>
          <a:lstStyle/>
          <a:p>
            <a:r>
              <a:rPr lang="en-IE" dirty="0" smtClean="0"/>
              <a:t>Authentication</a:t>
            </a:r>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140968"/>
            <a:ext cx="6017972" cy="3334122"/>
          </a:xfrm>
          <a:prstGeom prst="rect">
            <a:avLst/>
          </a:prstGeom>
        </p:spPr>
      </p:pic>
    </p:spTree>
    <p:extLst>
      <p:ext uri="{BB962C8B-B14F-4D97-AF65-F5344CB8AC3E}">
        <p14:creationId xmlns:p14="http://schemas.microsoft.com/office/powerpoint/2010/main" val="14219157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dirty="0" smtClean="0"/>
              <a:t>Let’s consider passwords, they should be:</a:t>
            </a:r>
          </a:p>
          <a:p>
            <a:pPr lvl="1"/>
            <a:r>
              <a:rPr lang="en-IE" dirty="0" smtClean="0"/>
              <a:t>Easy to remember </a:t>
            </a:r>
          </a:p>
          <a:p>
            <a:pPr lvl="1"/>
            <a:r>
              <a:rPr lang="en-IE" dirty="0" smtClean="0"/>
              <a:t>Hard to guess</a:t>
            </a:r>
          </a:p>
          <a:p>
            <a:pPr lvl="1"/>
            <a:r>
              <a:rPr lang="en-IE" dirty="0" smtClean="0"/>
              <a:t>Changed often</a:t>
            </a:r>
          </a:p>
          <a:p>
            <a:pPr lvl="1"/>
            <a:r>
              <a:rPr lang="en-IE" dirty="0" smtClean="0"/>
              <a:t>Never written down</a:t>
            </a:r>
          </a:p>
          <a:p>
            <a:pPr lvl="1"/>
            <a:r>
              <a:rPr lang="en-IE" dirty="0" smtClean="0"/>
              <a:t>Never part of an automated login</a:t>
            </a:r>
          </a:p>
          <a:p>
            <a:pPr lvl="1"/>
            <a:endParaRPr lang="en-IE" dirty="0"/>
          </a:p>
          <a:p>
            <a:r>
              <a:rPr lang="en-IE" dirty="0" smtClean="0"/>
              <a:t>Passwords are stored on the system in an encrypted format, so when you type in your password, it is encrypted using the same algorithm, and the two encryptions are compared to verify.</a:t>
            </a:r>
          </a:p>
        </p:txBody>
      </p:sp>
      <p:sp>
        <p:nvSpPr>
          <p:cNvPr id="3" name="Title 2"/>
          <p:cNvSpPr>
            <a:spLocks noGrp="1"/>
          </p:cNvSpPr>
          <p:nvPr>
            <p:ph type="title"/>
          </p:nvPr>
        </p:nvSpPr>
        <p:spPr/>
        <p:txBody>
          <a:bodyPr/>
          <a:lstStyle/>
          <a:p>
            <a:r>
              <a:rPr lang="en-IE" dirty="0" smtClean="0"/>
              <a:t>Authentication</a:t>
            </a:r>
            <a:endParaRPr lang="en-IE" dirty="0"/>
          </a:p>
        </p:txBody>
      </p:sp>
    </p:spTree>
    <p:extLst>
      <p:ext uri="{BB962C8B-B14F-4D97-AF65-F5344CB8AC3E}">
        <p14:creationId xmlns:p14="http://schemas.microsoft.com/office/powerpoint/2010/main" val="8007465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770984" cy="4525963"/>
          </a:xfrm>
        </p:spPr>
        <p:txBody>
          <a:bodyPr>
            <a:normAutofit lnSpcReduction="10000"/>
          </a:bodyPr>
          <a:lstStyle/>
          <a:p>
            <a:r>
              <a:rPr lang="en-IE" b="1" u="sng" dirty="0" smtClean="0"/>
              <a:t>Top 25 US Passwords in </a:t>
            </a:r>
            <a:r>
              <a:rPr lang="en-IE" b="1" u="sng" dirty="0" smtClean="0"/>
              <a:t>2016</a:t>
            </a:r>
          </a:p>
          <a:p>
            <a:endParaRPr lang="en-IE" b="1" u="sng" dirty="0"/>
          </a:p>
          <a:p>
            <a:r>
              <a:rPr lang="en-IE" b="1" dirty="0"/>
              <a:t>1. 123456 </a:t>
            </a:r>
            <a:r>
              <a:rPr lang="en-IE" dirty="0"/>
              <a:t>(Unchanged)</a:t>
            </a:r>
          </a:p>
          <a:p>
            <a:r>
              <a:rPr lang="en-IE" b="1" dirty="0"/>
              <a:t>2. password </a:t>
            </a:r>
            <a:r>
              <a:rPr lang="en-IE" dirty="0"/>
              <a:t>(Unchanged)</a:t>
            </a:r>
          </a:p>
          <a:p>
            <a:r>
              <a:rPr lang="en-IE" b="1" dirty="0"/>
              <a:t>3. 12345678 </a:t>
            </a:r>
            <a:r>
              <a:rPr lang="en-IE" dirty="0"/>
              <a:t>(Up 1)</a:t>
            </a:r>
          </a:p>
          <a:p>
            <a:r>
              <a:rPr lang="en-IE" b="1" dirty="0"/>
              <a:t>4. qwerty </a:t>
            </a:r>
            <a:r>
              <a:rPr lang="en-IE" dirty="0"/>
              <a:t>(Up 1)</a:t>
            </a:r>
          </a:p>
          <a:p>
            <a:r>
              <a:rPr lang="en-IE" b="1" dirty="0"/>
              <a:t>5. 12345</a:t>
            </a:r>
            <a:r>
              <a:rPr lang="en-IE" dirty="0"/>
              <a:t> (Down 2)</a:t>
            </a:r>
          </a:p>
          <a:p>
            <a:r>
              <a:rPr lang="en-IE" b="1" dirty="0"/>
              <a:t>6. 123456789 </a:t>
            </a:r>
            <a:r>
              <a:rPr lang="en-IE" dirty="0"/>
              <a:t>(Unchanged)</a:t>
            </a:r>
          </a:p>
          <a:p>
            <a:r>
              <a:rPr lang="en-IE" b="1" dirty="0"/>
              <a:t>7. football </a:t>
            </a:r>
            <a:r>
              <a:rPr lang="en-IE" dirty="0"/>
              <a:t>(Up 3)</a:t>
            </a:r>
          </a:p>
          <a:p>
            <a:r>
              <a:rPr lang="en-IE" b="1" dirty="0"/>
              <a:t>8. 1234</a:t>
            </a:r>
            <a:r>
              <a:rPr lang="en-IE" dirty="0"/>
              <a:t> (Down 1)</a:t>
            </a:r>
          </a:p>
          <a:p>
            <a:endParaRPr lang="en-IE" b="1" u="sng" dirty="0" smtClean="0"/>
          </a:p>
        </p:txBody>
      </p:sp>
      <p:sp>
        <p:nvSpPr>
          <p:cNvPr id="3" name="Title 2"/>
          <p:cNvSpPr>
            <a:spLocks noGrp="1"/>
          </p:cNvSpPr>
          <p:nvPr>
            <p:ph type="title"/>
          </p:nvPr>
        </p:nvSpPr>
        <p:spPr/>
        <p:txBody>
          <a:bodyPr/>
          <a:lstStyle/>
          <a:p>
            <a:r>
              <a:rPr lang="en-IE" dirty="0" smtClean="0"/>
              <a:t>Authentication</a:t>
            </a:r>
            <a:endParaRPr lang="en-IE" dirty="0"/>
          </a:p>
        </p:txBody>
      </p:sp>
    </p:spTree>
    <p:extLst>
      <p:ext uri="{BB962C8B-B14F-4D97-AF65-F5344CB8AC3E}">
        <p14:creationId xmlns:p14="http://schemas.microsoft.com/office/powerpoint/2010/main" val="307924537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770984" cy="4525963"/>
          </a:xfrm>
        </p:spPr>
        <p:txBody>
          <a:bodyPr>
            <a:normAutofit lnSpcReduction="10000"/>
          </a:bodyPr>
          <a:lstStyle/>
          <a:p>
            <a:r>
              <a:rPr lang="en-IE" b="1" u="sng" dirty="0" smtClean="0"/>
              <a:t>Top 25 US Passwords in </a:t>
            </a:r>
            <a:r>
              <a:rPr lang="en-IE" b="1" u="sng" dirty="0" smtClean="0"/>
              <a:t>2016</a:t>
            </a:r>
          </a:p>
          <a:p>
            <a:endParaRPr lang="en-IE" b="1" u="sng" dirty="0"/>
          </a:p>
          <a:p>
            <a:r>
              <a:rPr lang="en-IE" b="1" dirty="0"/>
              <a:t>9. 1234567</a:t>
            </a:r>
            <a:r>
              <a:rPr lang="en-IE" dirty="0"/>
              <a:t> (Up 2)</a:t>
            </a:r>
          </a:p>
          <a:p>
            <a:r>
              <a:rPr lang="en-IE" b="1" dirty="0"/>
              <a:t>10. baseball</a:t>
            </a:r>
            <a:r>
              <a:rPr lang="en-IE" dirty="0"/>
              <a:t> (Down 2)</a:t>
            </a:r>
          </a:p>
          <a:p>
            <a:r>
              <a:rPr lang="en-IE" b="1" dirty="0"/>
              <a:t>11. welcome</a:t>
            </a:r>
            <a:r>
              <a:rPr lang="en-IE" dirty="0"/>
              <a:t> (New)</a:t>
            </a:r>
          </a:p>
          <a:p>
            <a:r>
              <a:rPr lang="en-IE" b="1" dirty="0"/>
              <a:t>12. 1234567890</a:t>
            </a:r>
            <a:r>
              <a:rPr lang="en-IE" dirty="0"/>
              <a:t> (New)</a:t>
            </a:r>
          </a:p>
          <a:p>
            <a:r>
              <a:rPr lang="en-IE" b="1" dirty="0"/>
              <a:t>13. abc123</a:t>
            </a:r>
            <a:r>
              <a:rPr lang="en-IE" dirty="0"/>
              <a:t> (Up 1)</a:t>
            </a:r>
          </a:p>
          <a:p>
            <a:r>
              <a:rPr lang="en-IE" b="1" dirty="0"/>
              <a:t>14. 111111</a:t>
            </a:r>
            <a:r>
              <a:rPr lang="en-IE" dirty="0"/>
              <a:t> (Up 1)</a:t>
            </a:r>
          </a:p>
          <a:p>
            <a:r>
              <a:rPr lang="en-IE" b="1" dirty="0"/>
              <a:t>15. 1qaz2wsx</a:t>
            </a:r>
            <a:r>
              <a:rPr lang="en-IE" dirty="0"/>
              <a:t> (New)</a:t>
            </a:r>
          </a:p>
          <a:p>
            <a:r>
              <a:rPr lang="en-IE" b="1" dirty="0"/>
              <a:t>16. dragon</a:t>
            </a:r>
            <a:r>
              <a:rPr lang="en-IE" dirty="0"/>
              <a:t> (Down 7)</a:t>
            </a:r>
          </a:p>
          <a:p>
            <a:endParaRPr lang="en-IE" b="1" u="sng" dirty="0" smtClean="0"/>
          </a:p>
        </p:txBody>
      </p:sp>
      <p:sp>
        <p:nvSpPr>
          <p:cNvPr id="3" name="Title 2"/>
          <p:cNvSpPr>
            <a:spLocks noGrp="1"/>
          </p:cNvSpPr>
          <p:nvPr>
            <p:ph type="title"/>
          </p:nvPr>
        </p:nvSpPr>
        <p:spPr/>
        <p:txBody>
          <a:bodyPr/>
          <a:lstStyle/>
          <a:p>
            <a:r>
              <a:rPr lang="en-IE" dirty="0" smtClean="0"/>
              <a:t>Authentication</a:t>
            </a:r>
            <a:endParaRPr lang="en-IE" dirty="0"/>
          </a:p>
        </p:txBody>
      </p:sp>
    </p:spTree>
    <p:extLst>
      <p:ext uri="{BB962C8B-B14F-4D97-AF65-F5344CB8AC3E}">
        <p14:creationId xmlns:p14="http://schemas.microsoft.com/office/powerpoint/2010/main" val="19859741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3810</TotalTime>
  <Words>4489</Words>
  <Application>Microsoft Office PowerPoint</Application>
  <PresentationFormat>On-screen Show (4:3)</PresentationFormat>
  <Paragraphs>602</Paragraphs>
  <Slides>114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114</vt:i4>
      </vt:variant>
    </vt:vector>
  </HeadingPairs>
  <TitlesOfParts>
    <vt:vector size="122" baseType="lpstr">
      <vt:lpstr>Arial Black</vt:lpstr>
      <vt:lpstr>Calibri</vt:lpstr>
      <vt:lpstr>Courier New</vt:lpstr>
      <vt:lpstr>Lucida Sans Unicode</vt:lpstr>
      <vt:lpstr>Verdana</vt:lpstr>
      <vt:lpstr>Wingdings 2</vt:lpstr>
      <vt:lpstr>Wingdings 3</vt:lpstr>
      <vt:lpstr>Concourse</vt:lpstr>
      <vt:lpstr>Computer Security</vt:lpstr>
      <vt:lpstr>PowerPoint Presentation</vt:lpstr>
      <vt:lpstr>PowerPoint Presentation</vt:lpstr>
      <vt:lpstr>Operating System Security</vt:lpstr>
      <vt:lpstr>Intentional Attacks</vt:lpstr>
      <vt:lpstr>Intentional Attacks</vt:lpstr>
      <vt:lpstr>Denial-of-Service (DoS) Attack</vt:lpstr>
      <vt:lpstr>Denial-of-Service (DoS) Attack</vt:lpstr>
      <vt:lpstr>Denial-of-Service (DoS) Attack</vt:lpstr>
      <vt:lpstr>Denial-of-Service (DoS) Attack</vt:lpstr>
      <vt:lpstr>Denial-of-Service (DoS) Attack</vt:lpstr>
      <vt:lpstr>Denial-of-Service (DoS) Attack</vt:lpstr>
      <vt:lpstr>Denial-of-Service (DoS) Attack</vt:lpstr>
      <vt:lpstr>Denial-of-Service (DoS) Attack</vt:lpstr>
      <vt:lpstr>Denial-of-Service (DoS) Attack</vt:lpstr>
      <vt:lpstr>DoS Attack Case Study</vt:lpstr>
      <vt:lpstr>DoS Attack Case Study</vt:lpstr>
      <vt:lpstr>DoS Attack Case Study</vt:lpstr>
      <vt:lpstr>DoS Attack Case Study</vt:lpstr>
      <vt:lpstr>DoS Attack Case Study</vt:lpstr>
      <vt:lpstr>DoS Attack Case Study</vt:lpstr>
      <vt:lpstr>DoS Attack Case Study</vt:lpstr>
      <vt:lpstr>PowerPoint Presentation</vt:lpstr>
      <vt:lpstr>DoS Attack Case Study</vt:lpstr>
      <vt:lpstr>DoS Attack Case Study</vt:lpstr>
      <vt:lpstr>Wiretapping</vt:lpstr>
      <vt:lpstr>Wiretapping</vt:lpstr>
      <vt:lpstr>Wiretapping</vt:lpstr>
      <vt:lpstr>Wiretapping</vt:lpstr>
      <vt:lpstr>Wiretapping</vt:lpstr>
      <vt:lpstr>Wiretapping Case Study</vt:lpstr>
      <vt:lpstr>Wiretapping Case Study</vt:lpstr>
      <vt:lpstr>Wiretapping Case Study</vt:lpstr>
      <vt:lpstr>Wiretapping Case Study</vt:lpstr>
      <vt:lpstr>Wiretapping Case Study</vt:lpstr>
      <vt:lpstr>Wiretapping Case Study</vt:lpstr>
      <vt:lpstr>Wiretapping Case Study</vt:lpstr>
      <vt:lpstr>Viruses</vt:lpstr>
      <vt:lpstr>Viruses</vt:lpstr>
      <vt:lpstr>Viruses</vt:lpstr>
      <vt:lpstr>Viruses</vt:lpstr>
      <vt:lpstr>Types of Viruses</vt:lpstr>
      <vt:lpstr>Types of Viruses</vt:lpstr>
      <vt:lpstr>Types of Viruses</vt:lpstr>
      <vt:lpstr>Types of Viruses</vt:lpstr>
      <vt:lpstr>Types of Viruses</vt:lpstr>
      <vt:lpstr>Types of Viruses</vt:lpstr>
      <vt:lpstr>Virus Case Study</vt:lpstr>
      <vt:lpstr>Virus Case Study</vt:lpstr>
      <vt:lpstr>Virus Case Study</vt:lpstr>
      <vt:lpstr>Virus Case Study</vt:lpstr>
      <vt:lpstr>Virus Case Study</vt:lpstr>
      <vt:lpstr>Worms</vt:lpstr>
      <vt:lpstr>Worms</vt:lpstr>
      <vt:lpstr>Worms</vt:lpstr>
      <vt:lpstr>Helpful Worms</vt:lpstr>
      <vt:lpstr>Helpful Worms</vt:lpstr>
      <vt:lpstr>Worm Case Study</vt:lpstr>
      <vt:lpstr>Worm Case Study</vt:lpstr>
      <vt:lpstr>Worm Case Study</vt:lpstr>
      <vt:lpstr>Worm Case Study</vt:lpstr>
      <vt:lpstr>Trojans</vt:lpstr>
      <vt:lpstr>Trojans</vt:lpstr>
      <vt:lpstr>Trojans</vt:lpstr>
      <vt:lpstr>Trojans</vt:lpstr>
      <vt:lpstr>Trojans</vt:lpstr>
      <vt:lpstr>Trojans</vt:lpstr>
      <vt:lpstr>Trojans</vt:lpstr>
      <vt:lpstr>Trojans</vt:lpstr>
      <vt:lpstr>Trojans</vt:lpstr>
      <vt:lpstr>Trojan Case Study</vt:lpstr>
      <vt:lpstr>Trojan Case Study</vt:lpstr>
      <vt:lpstr>Trojan Case Study</vt:lpstr>
      <vt:lpstr>Trojan Case Study</vt:lpstr>
      <vt:lpstr>Trojan Case Study</vt:lpstr>
      <vt:lpstr>Unintentional Attacks</vt:lpstr>
      <vt:lpstr>Unintentional Attacks</vt:lpstr>
      <vt:lpstr>Unintentional Attacks</vt:lpstr>
      <vt:lpstr>Unintentional Attacks</vt:lpstr>
      <vt:lpstr>System Protection</vt:lpstr>
      <vt:lpstr>System Protection</vt:lpstr>
      <vt:lpstr>Antivirus Software</vt:lpstr>
      <vt:lpstr>Antivirus Software</vt:lpstr>
      <vt:lpstr>Antivirus Software</vt:lpstr>
      <vt:lpstr>Antivirus Software</vt:lpstr>
      <vt:lpstr>Firewalls</vt:lpstr>
      <vt:lpstr>Firewalls</vt:lpstr>
      <vt:lpstr>Firewalls</vt:lpstr>
      <vt:lpstr>Firewalls</vt:lpstr>
      <vt:lpstr>Firewalls</vt:lpstr>
      <vt:lpstr>Firewalls</vt:lpstr>
      <vt:lpstr>Patch Management</vt:lpstr>
      <vt:lpstr>Patch Management</vt:lpstr>
      <vt:lpstr>Patch Management</vt:lpstr>
      <vt:lpstr>Patch Management</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Computer Security (Summary)</vt:lpstr>
      <vt:lpstr>PowerPoint Presentation</vt:lpstr>
      <vt:lpstr>Operating System Security</vt:lpstr>
      <vt:lpstr>Operating Systems Attacks</vt:lpstr>
      <vt:lpstr>System Protection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CMPU1022 Operating Systems 1</dc:title>
  <dc:creator>Damian Gordon</dc:creator>
  <cp:lastModifiedBy>Damian Gordon</cp:lastModifiedBy>
  <cp:revision>292</cp:revision>
  <dcterms:created xsi:type="dcterms:W3CDTF">2015-01-19T19:52:08Z</dcterms:created>
  <dcterms:modified xsi:type="dcterms:W3CDTF">2017-02-15T16:01:07Z</dcterms:modified>
</cp:coreProperties>
</file>