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81" r:id="rId3"/>
    <p:sldId id="282" r:id="rId4"/>
    <p:sldId id="283" r:id="rId5"/>
    <p:sldId id="257" r:id="rId6"/>
    <p:sldId id="259" r:id="rId7"/>
    <p:sldId id="284" r:id="rId8"/>
    <p:sldId id="286" r:id="rId9"/>
    <p:sldId id="285" r:id="rId10"/>
    <p:sldId id="287" r:id="rId11"/>
    <p:sldId id="288" r:id="rId12"/>
    <p:sldId id="292" r:id="rId13"/>
    <p:sldId id="293" r:id="rId14"/>
    <p:sldId id="289" r:id="rId15"/>
    <p:sldId id="290" r:id="rId16"/>
    <p:sldId id="294" r:id="rId17"/>
    <p:sldId id="291" r:id="rId18"/>
    <p:sldId id="295" r:id="rId19"/>
    <p:sldId id="296" r:id="rId20"/>
    <p:sldId id="297" r:id="rId21"/>
    <p:sldId id="298" r:id="rId22"/>
    <p:sldId id="299" r:id="rId23"/>
    <p:sldId id="300" r:id="rId24"/>
    <p:sldId id="317" r:id="rId25"/>
    <p:sldId id="301" r:id="rId26"/>
    <p:sldId id="302" r:id="rId27"/>
    <p:sldId id="270" r:id="rId28"/>
    <p:sldId id="304" r:id="rId29"/>
    <p:sldId id="353" r:id="rId30"/>
    <p:sldId id="354" r:id="rId31"/>
    <p:sldId id="260" r:id="rId32"/>
    <p:sldId id="352" r:id="rId33"/>
    <p:sldId id="271" r:id="rId34"/>
    <p:sldId id="305" r:id="rId35"/>
    <p:sldId id="307" r:id="rId36"/>
    <p:sldId id="306" r:id="rId37"/>
    <p:sldId id="312" r:id="rId38"/>
    <p:sldId id="308" r:id="rId39"/>
    <p:sldId id="309" r:id="rId40"/>
    <p:sldId id="303" r:id="rId41"/>
    <p:sldId id="265" r:id="rId42"/>
    <p:sldId id="311" r:id="rId43"/>
    <p:sldId id="262" r:id="rId44"/>
    <p:sldId id="310" r:id="rId45"/>
    <p:sldId id="266" r:id="rId46"/>
    <p:sldId id="267" r:id="rId47"/>
    <p:sldId id="272" r:id="rId48"/>
    <p:sldId id="269" r:id="rId49"/>
    <p:sldId id="273" r:id="rId50"/>
    <p:sldId id="277" r:id="rId51"/>
    <p:sldId id="274" r:id="rId52"/>
    <p:sldId id="276" r:id="rId53"/>
    <p:sldId id="278" r:id="rId54"/>
    <p:sldId id="333" r:id="rId55"/>
    <p:sldId id="334" r:id="rId56"/>
    <p:sldId id="313" r:id="rId57"/>
    <p:sldId id="336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44" r:id="rId66"/>
    <p:sldId id="345" r:id="rId67"/>
    <p:sldId id="346" r:id="rId68"/>
    <p:sldId id="347" r:id="rId69"/>
    <p:sldId id="348" r:id="rId70"/>
    <p:sldId id="351" r:id="rId71"/>
    <p:sldId id="349" r:id="rId72"/>
    <p:sldId id="350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003C"/>
    <a:srgbClr val="8C0049"/>
    <a:srgbClr val="8C001A"/>
    <a:srgbClr val="993366"/>
    <a:srgbClr val="9E0000"/>
    <a:srgbClr val="CC0000"/>
    <a:srgbClr val="E114E6"/>
    <a:srgbClr val="842E16"/>
    <a:srgbClr val="FF9933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Processor Management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Damian Gordon</a:t>
            </a:r>
          </a:p>
        </p:txBody>
      </p:sp>
    </p:spTree>
    <p:extLst>
      <p:ext uri="{BB962C8B-B14F-4D97-AF65-F5344CB8AC3E}">
        <p14:creationId xmlns:p14="http://schemas.microsoft.com/office/powerpoint/2010/main" val="42367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Let’s think about this program: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PrintValue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Input A;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Input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 = A +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 = A –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“The sum of inputs is: “, C;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“The Difference of inputs is: “, D;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  <a:p>
            <a:endParaRPr lang="en-IE" dirty="0" smtClean="0"/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325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2" y="2708920"/>
            <a:ext cx="7488832" cy="64807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Let’s think about this program: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PrintValue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Input A;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Input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 = A +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 = A –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“The sum of inputs is: “, C;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“The Difference of inputs is: “, D;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  <a:p>
            <a:endParaRPr lang="en-IE" dirty="0" smtClean="0"/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8333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2" y="2708920"/>
            <a:ext cx="7488832" cy="64807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Let’s think about this program: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PrintValue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Input A;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Input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 = A +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 = A –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“The sum of inputs is: “, C;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“The Difference of inputs is: “, D;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  <a:p>
            <a:endParaRPr lang="en-IE" dirty="0" smtClean="0"/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  <p:sp>
        <p:nvSpPr>
          <p:cNvPr id="5" name="Down Arrow Callout 4"/>
          <p:cNvSpPr/>
          <p:nvPr/>
        </p:nvSpPr>
        <p:spPr>
          <a:xfrm>
            <a:off x="6228184" y="1340768"/>
            <a:ext cx="1296144" cy="1512168"/>
          </a:xfrm>
          <a:prstGeom prst="downArrowCallou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Reading from keyboard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9632" y="4124028"/>
            <a:ext cx="7488832" cy="64807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9632" y="2708920"/>
            <a:ext cx="7488832" cy="64807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Let’s think about this program: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PrintValue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Input A;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Input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 = A +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 = A –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“The sum of inputs is: “, C;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“The Difference of inputs is: “, D;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  <a:p>
            <a:endParaRPr lang="en-IE" dirty="0" smtClean="0"/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9454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9632" y="4124028"/>
            <a:ext cx="7488832" cy="64807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9632" y="2708920"/>
            <a:ext cx="7488832" cy="64807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Let’s think about this program: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PrintValue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Input A;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Input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 = A +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 = A –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“The sum of inputs is: “, C;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“The Difference of inputs is: “, D;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  <a:p>
            <a:endParaRPr lang="en-IE" dirty="0" smtClean="0"/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  <p:sp>
        <p:nvSpPr>
          <p:cNvPr id="6" name="Up Arrow Callout 5"/>
          <p:cNvSpPr/>
          <p:nvPr/>
        </p:nvSpPr>
        <p:spPr>
          <a:xfrm>
            <a:off x="6300192" y="4738020"/>
            <a:ext cx="1296144" cy="1512168"/>
          </a:xfrm>
          <a:prstGeom prst="upArrowCallou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Writing</a:t>
            </a:r>
          </a:p>
          <a:p>
            <a:pPr algn="ctr"/>
            <a:r>
              <a:rPr lang="en-IE" dirty="0" smtClean="0">
                <a:solidFill>
                  <a:schemeClr val="tx1"/>
                </a:solidFill>
              </a:rPr>
              <a:t>To</a:t>
            </a:r>
          </a:p>
          <a:p>
            <a:pPr algn="ctr"/>
            <a:r>
              <a:rPr lang="en-IE" dirty="0" smtClean="0">
                <a:solidFill>
                  <a:schemeClr val="tx1"/>
                </a:solidFill>
              </a:rPr>
              <a:t>screen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4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59632" y="3416474"/>
            <a:ext cx="748883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CPU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9632" y="4124028"/>
            <a:ext cx="7488832" cy="64807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9632" y="2708920"/>
            <a:ext cx="7488832" cy="64807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Let’s think about this program: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PrintValue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Input A;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Input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 = A +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 = A –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“The sum of inputs is: “, C;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“The Difference of inputs is: “, D;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  <a:p>
            <a:endParaRPr lang="en-IE" dirty="0" smtClean="0"/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7431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59632" y="3416474"/>
            <a:ext cx="748883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CPU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9632" y="4124028"/>
            <a:ext cx="7488832" cy="64807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9632" y="2708920"/>
            <a:ext cx="7488832" cy="64807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Let’s think about this program: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PrintValue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Input A;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Input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 = A +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 = A –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“The sum of inputs is: “, C;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“The Difference of inputs is: “, D;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  <a:p>
            <a:endParaRPr lang="en-IE" dirty="0" smtClean="0"/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6012160" y="3212976"/>
            <a:ext cx="1728192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Doing computation</a:t>
            </a:r>
          </a:p>
        </p:txBody>
      </p:sp>
    </p:spTree>
    <p:extLst>
      <p:ext uri="{BB962C8B-B14F-4D97-AF65-F5344CB8AC3E}">
        <p14:creationId xmlns:p14="http://schemas.microsoft.com/office/powerpoint/2010/main" val="21568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275856" y="1988840"/>
            <a:ext cx="3024336" cy="475252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3995936" y="3717032"/>
            <a:ext cx="1584176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CPU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95936" y="4437112"/>
            <a:ext cx="1584176" cy="1872208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95936" y="2348880"/>
            <a:ext cx="1584176" cy="129614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07293"/>
            <a:ext cx="82296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Some programs do a lot of I/O, e.g. Graphics programs:</a:t>
            </a:r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076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275856" y="1988840"/>
            <a:ext cx="3024336" cy="475252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Others do a lot of computation, but little I/O, e.g. maths programs:</a:t>
            </a:r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3995936" y="2924944"/>
            <a:ext cx="1584176" cy="2808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CPU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95936" y="5805264"/>
            <a:ext cx="1584176" cy="504056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95936" y="2348880"/>
            <a:ext cx="1584176" cy="504056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1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If the job scheduler gets jobs like this:</a:t>
            </a:r>
          </a:p>
          <a:p>
            <a:endParaRPr lang="en-IE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395536" y="2492896"/>
            <a:ext cx="8640960" cy="3816424"/>
          </a:xfrm>
          <a:prstGeom prst="rightArrow">
            <a:avLst>
              <a:gd name="adj1" fmla="val 50000"/>
              <a:gd name="adj2" fmla="val 378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Oval 4"/>
          <p:cNvSpPr/>
          <p:nvPr/>
        </p:nvSpPr>
        <p:spPr>
          <a:xfrm>
            <a:off x="6588224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Oval 25"/>
          <p:cNvSpPr/>
          <p:nvPr/>
        </p:nvSpPr>
        <p:spPr>
          <a:xfrm>
            <a:off x="5076056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Oval 26"/>
          <p:cNvSpPr/>
          <p:nvPr/>
        </p:nvSpPr>
        <p:spPr>
          <a:xfrm>
            <a:off x="3563888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Oval 27"/>
          <p:cNvSpPr/>
          <p:nvPr/>
        </p:nvSpPr>
        <p:spPr>
          <a:xfrm>
            <a:off x="2051720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Oval 28"/>
          <p:cNvSpPr/>
          <p:nvPr/>
        </p:nvSpPr>
        <p:spPr>
          <a:xfrm>
            <a:off x="539552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6948264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Rectangle 30"/>
          <p:cNvSpPr/>
          <p:nvPr/>
        </p:nvSpPr>
        <p:spPr>
          <a:xfrm>
            <a:off x="6948264" y="4725144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/>
          <p:cNvSpPr/>
          <p:nvPr/>
        </p:nvSpPr>
        <p:spPr>
          <a:xfrm>
            <a:off x="6948264" y="4005064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Rectangle 32"/>
          <p:cNvSpPr/>
          <p:nvPr/>
        </p:nvSpPr>
        <p:spPr>
          <a:xfrm>
            <a:off x="5436096" y="3789040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tangle 33"/>
          <p:cNvSpPr/>
          <p:nvPr/>
        </p:nvSpPr>
        <p:spPr>
          <a:xfrm>
            <a:off x="5436096" y="4833156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Rectangle 34"/>
          <p:cNvSpPr/>
          <p:nvPr/>
        </p:nvSpPr>
        <p:spPr>
          <a:xfrm>
            <a:off x="5436096" y="3897052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Rectangle 35"/>
          <p:cNvSpPr/>
          <p:nvPr/>
        </p:nvSpPr>
        <p:spPr>
          <a:xfrm>
            <a:off x="3923928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" name="Rectangle 37"/>
          <p:cNvSpPr/>
          <p:nvPr/>
        </p:nvSpPr>
        <p:spPr>
          <a:xfrm>
            <a:off x="3923928" y="4005064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Rectangle 38"/>
          <p:cNvSpPr/>
          <p:nvPr/>
        </p:nvSpPr>
        <p:spPr>
          <a:xfrm>
            <a:off x="2411760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Rectangle 39"/>
          <p:cNvSpPr/>
          <p:nvPr/>
        </p:nvSpPr>
        <p:spPr>
          <a:xfrm>
            <a:off x="2411760" y="4185084"/>
            <a:ext cx="720080" cy="75608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" name="Rectangle 40"/>
          <p:cNvSpPr/>
          <p:nvPr/>
        </p:nvSpPr>
        <p:spPr>
          <a:xfrm>
            <a:off x="2411760" y="4005064"/>
            <a:ext cx="720080" cy="180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Rectangle 41"/>
          <p:cNvSpPr/>
          <p:nvPr/>
        </p:nvSpPr>
        <p:spPr>
          <a:xfrm>
            <a:off x="899592" y="3789040"/>
            <a:ext cx="720080" cy="792088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Rectangle 42"/>
          <p:cNvSpPr/>
          <p:nvPr/>
        </p:nvSpPr>
        <p:spPr>
          <a:xfrm>
            <a:off x="899592" y="4725144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" name="Rectangle 43"/>
          <p:cNvSpPr/>
          <p:nvPr/>
        </p:nvSpPr>
        <p:spPr>
          <a:xfrm>
            <a:off x="899592" y="4581128"/>
            <a:ext cx="720080" cy="1440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205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If you were assembling some IKEA furniture, and following the step-by-step guide of 20 steps. </a:t>
            </a:r>
          </a:p>
          <a:p>
            <a:r>
              <a:rPr lang="en-IE" dirty="0" smtClean="0"/>
              <a:t>Imagine you did step 1, then step 2, then step 3, suddenly the doorbell rang, and you are interrupted.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Processor Management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152" y="3717032"/>
            <a:ext cx="4155320" cy="305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7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If the job scheduler gets jobs like this:</a:t>
            </a:r>
          </a:p>
          <a:p>
            <a:endParaRPr lang="en-IE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395536" y="2492896"/>
            <a:ext cx="8640960" cy="3816424"/>
          </a:xfrm>
          <a:prstGeom prst="rightArrow">
            <a:avLst>
              <a:gd name="adj1" fmla="val 50000"/>
              <a:gd name="adj2" fmla="val 378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Oval 4"/>
          <p:cNvSpPr/>
          <p:nvPr/>
        </p:nvSpPr>
        <p:spPr>
          <a:xfrm>
            <a:off x="6588224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Oval 25"/>
          <p:cNvSpPr/>
          <p:nvPr/>
        </p:nvSpPr>
        <p:spPr>
          <a:xfrm>
            <a:off x="5076056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Oval 26"/>
          <p:cNvSpPr/>
          <p:nvPr/>
        </p:nvSpPr>
        <p:spPr>
          <a:xfrm>
            <a:off x="3563888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Oval 27"/>
          <p:cNvSpPr/>
          <p:nvPr/>
        </p:nvSpPr>
        <p:spPr>
          <a:xfrm>
            <a:off x="2051720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Oval 28"/>
          <p:cNvSpPr/>
          <p:nvPr/>
        </p:nvSpPr>
        <p:spPr>
          <a:xfrm>
            <a:off x="539552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6948264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Rectangle 30"/>
          <p:cNvSpPr/>
          <p:nvPr/>
        </p:nvSpPr>
        <p:spPr>
          <a:xfrm>
            <a:off x="6948264" y="4725144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/>
          <p:cNvSpPr/>
          <p:nvPr/>
        </p:nvSpPr>
        <p:spPr>
          <a:xfrm>
            <a:off x="6948264" y="4005064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Rectangle 32"/>
          <p:cNvSpPr/>
          <p:nvPr/>
        </p:nvSpPr>
        <p:spPr>
          <a:xfrm>
            <a:off x="5436096" y="3789040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tangle 33"/>
          <p:cNvSpPr/>
          <p:nvPr/>
        </p:nvSpPr>
        <p:spPr>
          <a:xfrm>
            <a:off x="5436096" y="4833156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Rectangle 34"/>
          <p:cNvSpPr/>
          <p:nvPr/>
        </p:nvSpPr>
        <p:spPr>
          <a:xfrm>
            <a:off x="5436096" y="3897052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Rectangle 35"/>
          <p:cNvSpPr/>
          <p:nvPr/>
        </p:nvSpPr>
        <p:spPr>
          <a:xfrm>
            <a:off x="3923928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" name="Rectangle 37"/>
          <p:cNvSpPr/>
          <p:nvPr/>
        </p:nvSpPr>
        <p:spPr>
          <a:xfrm>
            <a:off x="3923928" y="4005064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Rectangle 38"/>
          <p:cNvSpPr/>
          <p:nvPr/>
        </p:nvSpPr>
        <p:spPr>
          <a:xfrm>
            <a:off x="2411760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Rectangle 39"/>
          <p:cNvSpPr/>
          <p:nvPr/>
        </p:nvSpPr>
        <p:spPr>
          <a:xfrm>
            <a:off x="2411760" y="4185084"/>
            <a:ext cx="720080" cy="75608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" name="Rectangle 40"/>
          <p:cNvSpPr/>
          <p:nvPr/>
        </p:nvSpPr>
        <p:spPr>
          <a:xfrm>
            <a:off x="2411760" y="4005064"/>
            <a:ext cx="720080" cy="180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Rectangle 41"/>
          <p:cNvSpPr/>
          <p:nvPr/>
        </p:nvSpPr>
        <p:spPr>
          <a:xfrm>
            <a:off x="899592" y="3789040"/>
            <a:ext cx="720080" cy="792088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Rectangle 42"/>
          <p:cNvSpPr/>
          <p:nvPr/>
        </p:nvSpPr>
        <p:spPr>
          <a:xfrm>
            <a:off x="899592" y="4725144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" name="Rectangle 43"/>
          <p:cNvSpPr/>
          <p:nvPr/>
        </p:nvSpPr>
        <p:spPr>
          <a:xfrm>
            <a:off x="899592" y="4581128"/>
            <a:ext cx="720080" cy="1440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Left Brace 1"/>
          <p:cNvSpPr/>
          <p:nvPr/>
        </p:nvSpPr>
        <p:spPr>
          <a:xfrm rot="5400000">
            <a:off x="1745686" y="1754814"/>
            <a:ext cx="504056" cy="27003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Left Brace 29"/>
          <p:cNvSpPr/>
          <p:nvPr/>
        </p:nvSpPr>
        <p:spPr>
          <a:xfrm rot="5400000">
            <a:off x="5526106" y="998730"/>
            <a:ext cx="504056" cy="421246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1043608" y="2422629"/>
            <a:ext cx="23984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I/O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57733" y="2420888"/>
            <a:ext cx="25587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CPU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231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So the job scheduler will take these jobs:</a:t>
            </a:r>
          </a:p>
          <a:p>
            <a:endParaRPr lang="en-IE" dirty="0" smtClean="0"/>
          </a:p>
        </p:txBody>
      </p:sp>
      <p:sp>
        <p:nvSpPr>
          <p:cNvPr id="5" name="Oval 4"/>
          <p:cNvSpPr/>
          <p:nvPr/>
        </p:nvSpPr>
        <p:spPr>
          <a:xfrm>
            <a:off x="6588224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Oval 25"/>
          <p:cNvSpPr/>
          <p:nvPr/>
        </p:nvSpPr>
        <p:spPr>
          <a:xfrm>
            <a:off x="5076056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Oval 26"/>
          <p:cNvSpPr/>
          <p:nvPr/>
        </p:nvSpPr>
        <p:spPr>
          <a:xfrm>
            <a:off x="3563888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Oval 27"/>
          <p:cNvSpPr/>
          <p:nvPr/>
        </p:nvSpPr>
        <p:spPr>
          <a:xfrm>
            <a:off x="2051720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Oval 28"/>
          <p:cNvSpPr/>
          <p:nvPr/>
        </p:nvSpPr>
        <p:spPr>
          <a:xfrm>
            <a:off x="539552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6948264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Rectangle 30"/>
          <p:cNvSpPr/>
          <p:nvPr/>
        </p:nvSpPr>
        <p:spPr>
          <a:xfrm>
            <a:off x="6948264" y="4725144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/>
          <p:cNvSpPr/>
          <p:nvPr/>
        </p:nvSpPr>
        <p:spPr>
          <a:xfrm>
            <a:off x="6948264" y="4005064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Rectangle 32"/>
          <p:cNvSpPr/>
          <p:nvPr/>
        </p:nvSpPr>
        <p:spPr>
          <a:xfrm>
            <a:off x="5436096" y="3789040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tangle 33"/>
          <p:cNvSpPr/>
          <p:nvPr/>
        </p:nvSpPr>
        <p:spPr>
          <a:xfrm>
            <a:off x="5436096" y="4833156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Rectangle 34"/>
          <p:cNvSpPr/>
          <p:nvPr/>
        </p:nvSpPr>
        <p:spPr>
          <a:xfrm>
            <a:off x="5436096" y="3897052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Rectangle 35"/>
          <p:cNvSpPr/>
          <p:nvPr/>
        </p:nvSpPr>
        <p:spPr>
          <a:xfrm>
            <a:off x="3923928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" name="Rectangle 37"/>
          <p:cNvSpPr/>
          <p:nvPr/>
        </p:nvSpPr>
        <p:spPr>
          <a:xfrm>
            <a:off x="3923928" y="4005064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Rectangle 38"/>
          <p:cNvSpPr/>
          <p:nvPr/>
        </p:nvSpPr>
        <p:spPr>
          <a:xfrm>
            <a:off x="2411760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Rectangle 39"/>
          <p:cNvSpPr/>
          <p:nvPr/>
        </p:nvSpPr>
        <p:spPr>
          <a:xfrm>
            <a:off x="2411760" y="4185084"/>
            <a:ext cx="720080" cy="75608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" name="Rectangle 40"/>
          <p:cNvSpPr/>
          <p:nvPr/>
        </p:nvSpPr>
        <p:spPr>
          <a:xfrm>
            <a:off x="2411760" y="4005064"/>
            <a:ext cx="720080" cy="180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Rectangle 41"/>
          <p:cNvSpPr/>
          <p:nvPr/>
        </p:nvSpPr>
        <p:spPr>
          <a:xfrm>
            <a:off x="899592" y="3789040"/>
            <a:ext cx="720080" cy="792088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Rectangle 42"/>
          <p:cNvSpPr/>
          <p:nvPr/>
        </p:nvSpPr>
        <p:spPr>
          <a:xfrm>
            <a:off x="899592" y="4725144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" name="Rectangle 43"/>
          <p:cNvSpPr/>
          <p:nvPr/>
        </p:nvSpPr>
        <p:spPr>
          <a:xfrm>
            <a:off x="899592" y="4581128"/>
            <a:ext cx="720080" cy="1440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5" name="Left Brace 44"/>
          <p:cNvSpPr/>
          <p:nvPr/>
        </p:nvSpPr>
        <p:spPr>
          <a:xfrm rot="5400000">
            <a:off x="1745686" y="1754814"/>
            <a:ext cx="504056" cy="27003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6" name="Left Brace 45"/>
          <p:cNvSpPr/>
          <p:nvPr/>
        </p:nvSpPr>
        <p:spPr>
          <a:xfrm rot="5400000">
            <a:off x="5526106" y="998730"/>
            <a:ext cx="504056" cy="421246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7" name="Rectangle 46"/>
          <p:cNvSpPr/>
          <p:nvPr/>
        </p:nvSpPr>
        <p:spPr>
          <a:xfrm>
            <a:off x="1043608" y="2422629"/>
            <a:ext cx="23984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I/O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757733" y="2420888"/>
            <a:ext cx="25587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CPU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81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And swap them around, and pass them onto the Process Scheduler </a:t>
            </a:r>
          </a:p>
        </p:txBody>
      </p:sp>
      <p:sp>
        <p:nvSpPr>
          <p:cNvPr id="5" name="Oval 4"/>
          <p:cNvSpPr/>
          <p:nvPr/>
        </p:nvSpPr>
        <p:spPr>
          <a:xfrm>
            <a:off x="6588224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Oval 25"/>
          <p:cNvSpPr/>
          <p:nvPr/>
        </p:nvSpPr>
        <p:spPr>
          <a:xfrm>
            <a:off x="3563888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Oval 26"/>
          <p:cNvSpPr/>
          <p:nvPr/>
        </p:nvSpPr>
        <p:spPr>
          <a:xfrm>
            <a:off x="539552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Oval 27"/>
          <p:cNvSpPr/>
          <p:nvPr/>
        </p:nvSpPr>
        <p:spPr>
          <a:xfrm>
            <a:off x="2051720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Oval 28"/>
          <p:cNvSpPr/>
          <p:nvPr/>
        </p:nvSpPr>
        <p:spPr>
          <a:xfrm>
            <a:off x="5076056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6948264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Rectangle 30"/>
          <p:cNvSpPr/>
          <p:nvPr/>
        </p:nvSpPr>
        <p:spPr>
          <a:xfrm>
            <a:off x="6948264" y="4725144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/>
          <p:cNvSpPr/>
          <p:nvPr/>
        </p:nvSpPr>
        <p:spPr>
          <a:xfrm>
            <a:off x="6948264" y="4005064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Rectangle 32"/>
          <p:cNvSpPr/>
          <p:nvPr/>
        </p:nvSpPr>
        <p:spPr>
          <a:xfrm>
            <a:off x="3923928" y="3789040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tangle 33"/>
          <p:cNvSpPr/>
          <p:nvPr/>
        </p:nvSpPr>
        <p:spPr>
          <a:xfrm>
            <a:off x="3923928" y="4833156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Rectangle 34"/>
          <p:cNvSpPr/>
          <p:nvPr/>
        </p:nvSpPr>
        <p:spPr>
          <a:xfrm>
            <a:off x="3923928" y="3897052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Rectangle 35"/>
          <p:cNvSpPr/>
          <p:nvPr/>
        </p:nvSpPr>
        <p:spPr>
          <a:xfrm>
            <a:off x="899592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" name="Rectangle 37"/>
          <p:cNvSpPr/>
          <p:nvPr/>
        </p:nvSpPr>
        <p:spPr>
          <a:xfrm>
            <a:off x="899592" y="4005064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Rectangle 38"/>
          <p:cNvSpPr/>
          <p:nvPr/>
        </p:nvSpPr>
        <p:spPr>
          <a:xfrm>
            <a:off x="2411760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Rectangle 39"/>
          <p:cNvSpPr/>
          <p:nvPr/>
        </p:nvSpPr>
        <p:spPr>
          <a:xfrm>
            <a:off x="2411760" y="4185084"/>
            <a:ext cx="720080" cy="75608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" name="Rectangle 40"/>
          <p:cNvSpPr/>
          <p:nvPr/>
        </p:nvSpPr>
        <p:spPr>
          <a:xfrm>
            <a:off x="2411760" y="4005064"/>
            <a:ext cx="720080" cy="180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Rectangle 41"/>
          <p:cNvSpPr/>
          <p:nvPr/>
        </p:nvSpPr>
        <p:spPr>
          <a:xfrm>
            <a:off x="5436096" y="3789040"/>
            <a:ext cx="720080" cy="792088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Rectangle 42"/>
          <p:cNvSpPr/>
          <p:nvPr/>
        </p:nvSpPr>
        <p:spPr>
          <a:xfrm>
            <a:off x="5436096" y="4725144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" name="Rectangle 43"/>
          <p:cNvSpPr/>
          <p:nvPr/>
        </p:nvSpPr>
        <p:spPr>
          <a:xfrm>
            <a:off x="5436096" y="4581128"/>
            <a:ext cx="720080" cy="1440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Left Brace 23"/>
          <p:cNvSpPr/>
          <p:nvPr/>
        </p:nvSpPr>
        <p:spPr>
          <a:xfrm rot="5400000">
            <a:off x="7092280" y="2780928"/>
            <a:ext cx="504056" cy="10801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Rectangle 29"/>
          <p:cNvSpPr/>
          <p:nvPr/>
        </p:nvSpPr>
        <p:spPr>
          <a:xfrm>
            <a:off x="4596929" y="5661248"/>
            <a:ext cx="23984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I/O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261758" y="2636912"/>
            <a:ext cx="25587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CPU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669531" y="5661248"/>
            <a:ext cx="23984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I/O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6" name="Left Brace 45"/>
          <p:cNvSpPr/>
          <p:nvPr/>
        </p:nvSpPr>
        <p:spPr>
          <a:xfrm rot="5400000">
            <a:off x="4034370" y="2780928"/>
            <a:ext cx="504056" cy="10801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7" name="Rectangle 46"/>
          <p:cNvSpPr/>
          <p:nvPr/>
        </p:nvSpPr>
        <p:spPr>
          <a:xfrm>
            <a:off x="3203848" y="2636912"/>
            <a:ext cx="25587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CPU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8" name="Left Brace 47"/>
          <p:cNvSpPr/>
          <p:nvPr/>
        </p:nvSpPr>
        <p:spPr>
          <a:xfrm rot="5400000">
            <a:off x="1010034" y="2780928"/>
            <a:ext cx="504056" cy="10801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9" name="Rectangle 48"/>
          <p:cNvSpPr/>
          <p:nvPr/>
        </p:nvSpPr>
        <p:spPr>
          <a:xfrm>
            <a:off x="179512" y="2636912"/>
            <a:ext cx="25587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CPU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0" name="Left Brace 49"/>
          <p:cNvSpPr/>
          <p:nvPr/>
        </p:nvSpPr>
        <p:spPr>
          <a:xfrm rot="16200000">
            <a:off x="2483768" y="4797152"/>
            <a:ext cx="504056" cy="10801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1" name="Left Brace 50"/>
          <p:cNvSpPr/>
          <p:nvPr/>
        </p:nvSpPr>
        <p:spPr>
          <a:xfrm rot="16200000">
            <a:off x="5580112" y="4797152"/>
            <a:ext cx="504056" cy="10801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23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So in this case the Job Scheduler wants to balance the processes coming in, so that the components of the operating system are all kept busy.</a:t>
            </a:r>
          </a:p>
          <a:p>
            <a:r>
              <a:rPr lang="en-IE" dirty="0" smtClean="0"/>
              <a:t>If we don’t change the order of processes, the CPU will be very busy, but the I/O component will be idle, and then vice versa. </a:t>
            </a:r>
          </a:p>
          <a:p>
            <a:r>
              <a:rPr lang="en-IE" dirty="0" smtClean="0"/>
              <a:t>This is not an optimal use of resources, so we swap them around. </a:t>
            </a:r>
          </a:p>
        </p:txBody>
      </p:sp>
    </p:spTree>
    <p:extLst>
      <p:ext uri="{BB962C8B-B14F-4D97-AF65-F5344CB8AC3E}">
        <p14:creationId xmlns:p14="http://schemas.microsoft.com/office/powerpoint/2010/main" val="144837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We'll call jobs that are CPU-bound </a:t>
            </a:r>
            <a:r>
              <a:rPr lang="en-IE" b="1" dirty="0" smtClean="0"/>
              <a:t>Batch Jobs</a:t>
            </a:r>
            <a:r>
              <a:rPr lang="en-IE" dirty="0" smtClean="0"/>
              <a:t>, and we’ll call jobs that have a lot of I/O operations </a:t>
            </a:r>
            <a:r>
              <a:rPr lang="en-IE" b="1" dirty="0" smtClean="0"/>
              <a:t>Interactive Jobs</a:t>
            </a:r>
            <a:r>
              <a:rPr lang="en-I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64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This is the first level of swapping of processes that will occur, and more will be done by the </a:t>
            </a:r>
            <a:r>
              <a:rPr lang="en-IE" b="1" dirty="0" smtClean="0"/>
              <a:t>Process Scheduler</a:t>
            </a:r>
            <a:r>
              <a:rPr lang="en-IE" dirty="0" smtClean="0"/>
              <a:t>. The </a:t>
            </a:r>
            <a:r>
              <a:rPr lang="en-IE" b="1" dirty="0" smtClean="0"/>
              <a:t>Job Scheduler</a:t>
            </a:r>
            <a:r>
              <a:rPr lang="en-IE" dirty="0" smtClean="0"/>
              <a:t> is looking at jobs (or groups of processes), and looking at the whole process from a high-level.</a:t>
            </a:r>
          </a:p>
          <a:p>
            <a:r>
              <a:rPr lang="en-IE" dirty="0" smtClean="0"/>
              <a:t>For obvious reasons, the Job Scheduler is also called the </a:t>
            </a:r>
            <a:r>
              <a:rPr lang="en-IE" b="1" dirty="0" smtClean="0"/>
              <a:t>High-Level Scheduler</a:t>
            </a:r>
            <a:r>
              <a:rPr lang="en-IE" dirty="0" smtClean="0"/>
              <a:t>.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18726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Every process has a field that records their current status, called the </a:t>
            </a:r>
            <a:r>
              <a:rPr lang="en-IE" b="1" dirty="0" smtClean="0"/>
              <a:t>Process Status</a:t>
            </a:r>
            <a:r>
              <a:rPr lang="en-IE" dirty="0" smtClean="0"/>
              <a:t>.</a:t>
            </a:r>
          </a:p>
          <a:p>
            <a:endParaRPr lang="en-IE" dirty="0"/>
          </a:p>
          <a:p>
            <a:r>
              <a:rPr lang="en-IE" dirty="0" smtClean="0"/>
              <a:t>When the process is first passed to the </a:t>
            </a:r>
            <a:r>
              <a:rPr lang="en-IE" b="1" dirty="0" smtClean="0"/>
              <a:t>Job Scheduler</a:t>
            </a:r>
            <a:r>
              <a:rPr lang="en-IE" dirty="0" smtClean="0"/>
              <a:t> from the operating system, its status is always set as </a:t>
            </a:r>
            <a:r>
              <a:rPr lang="en-IE" b="1" dirty="0" smtClean="0"/>
              <a:t>HOLD</a:t>
            </a:r>
            <a:r>
              <a:rPr lang="en-IE" dirty="0" smtClean="0"/>
              <a:t>.</a:t>
            </a:r>
          </a:p>
          <a:p>
            <a:endParaRPr lang="en-IE" dirty="0"/>
          </a:p>
          <a:p>
            <a:r>
              <a:rPr lang="en-IE" dirty="0"/>
              <a:t>When the </a:t>
            </a:r>
            <a:r>
              <a:rPr lang="en-IE" b="1" dirty="0" smtClean="0"/>
              <a:t>Job </a:t>
            </a:r>
            <a:r>
              <a:rPr lang="en-IE" b="1" dirty="0"/>
              <a:t>Scheduler</a:t>
            </a:r>
            <a:r>
              <a:rPr lang="en-IE" dirty="0"/>
              <a:t> </a:t>
            </a:r>
            <a:r>
              <a:rPr lang="en-IE" dirty="0" smtClean="0"/>
              <a:t>passes the process onto the </a:t>
            </a:r>
            <a:r>
              <a:rPr lang="en-IE" b="1" dirty="0" smtClean="0"/>
              <a:t>Process Scheduler</a:t>
            </a:r>
            <a:r>
              <a:rPr lang="en-IE" dirty="0" smtClean="0"/>
              <a:t>, </a:t>
            </a:r>
            <a:r>
              <a:rPr lang="en-IE" dirty="0"/>
              <a:t>its status is always </a:t>
            </a:r>
            <a:r>
              <a:rPr lang="en-IE" dirty="0" smtClean="0"/>
              <a:t>changed to </a:t>
            </a:r>
            <a:r>
              <a:rPr lang="en-IE" b="1" dirty="0" smtClean="0"/>
              <a:t>READY</a:t>
            </a:r>
            <a:r>
              <a:rPr lang="en-IE" dirty="0" smtClean="0"/>
              <a:t>.</a:t>
            </a:r>
            <a:endParaRPr lang="en-IE" dirty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9112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412776"/>
            <a:ext cx="8784976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Processor </a:t>
            </a:r>
            <a:r>
              <a:rPr lang="en-IE" dirty="0" smtClean="0"/>
              <a:t>Management</a:t>
            </a:r>
            <a:endParaRPr lang="en-IE" dirty="0"/>
          </a:p>
        </p:txBody>
      </p:sp>
      <p:sp>
        <p:nvSpPr>
          <p:cNvPr id="28" name="Oval 27"/>
          <p:cNvSpPr/>
          <p:nvPr/>
        </p:nvSpPr>
        <p:spPr>
          <a:xfrm>
            <a:off x="5292080" y="1556792"/>
            <a:ext cx="1260000" cy="756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Process</a:t>
            </a:r>
          </a:p>
          <a:p>
            <a:pPr algn="ctr"/>
            <a:r>
              <a:rPr lang="en-IE" sz="1400" b="1" dirty="0" smtClean="0"/>
              <a:t>2</a:t>
            </a:r>
            <a:endParaRPr lang="en-IE" sz="1400" b="1" dirty="0"/>
          </a:p>
        </p:txBody>
      </p:sp>
      <p:sp>
        <p:nvSpPr>
          <p:cNvPr id="29" name="Bent Arrow 28"/>
          <p:cNvSpPr/>
          <p:nvPr/>
        </p:nvSpPr>
        <p:spPr>
          <a:xfrm rot="5400000">
            <a:off x="2682295" y="-872971"/>
            <a:ext cx="2628294" cy="7343804"/>
          </a:xfrm>
          <a:prstGeom prst="bentArrow">
            <a:avLst>
              <a:gd name="adj1" fmla="val 32776"/>
              <a:gd name="adj2" fmla="val 50000"/>
              <a:gd name="adj3" fmla="val 44328"/>
              <a:gd name="adj4" fmla="val 352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707904" y="1556792"/>
            <a:ext cx="1260000" cy="756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Process</a:t>
            </a:r>
          </a:p>
          <a:p>
            <a:pPr algn="ctr"/>
            <a:r>
              <a:rPr lang="en-IE" sz="1400" b="1" dirty="0"/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2087864" y="1556792"/>
            <a:ext cx="1260000" cy="756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Process</a:t>
            </a:r>
          </a:p>
          <a:p>
            <a:pPr algn="ctr"/>
            <a:r>
              <a:rPr lang="en-IE" sz="1400" b="1" dirty="0"/>
              <a:t>4</a:t>
            </a:r>
          </a:p>
        </p:txBody>
      </p:sp>
      <p:sp>
        <p:nvSpPr>
          <p:cNvPr id="33" name="Oval 32"/>
          <p:cNvSpPr/>
          <p:nvPr/>
        </p:nvSpPr>
        <p:spPr>
          <a:xfrm>
            <a:off x="467544" y="1556792"/>
            <a:ext cx="1260000" cy="756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Process</a:t>
            </a:r>
          </a:p>
          <a:p>
            <a:pPr algn="ctr"/>
            <a:r>
              <a:rPr lang="en-IE" sz="1400" b="1" dirty="0"/>
              <a:t>5</a:t>
            </a:r>
          </a:p>
        </p:txBody>
      </p:sp>
      <p:sp>
        <p:nvSpPr>
          <p:cNvPr id="35" name="Oval 34"/>
          <p:cNvSpPr/>
          <p:nvPr/>
        </p:nvSpPr>
        <p:spPr>
          <a:xfrm>
            <a:off x="5760272" y="2924944"/>
            <a:ext cx="1260000" cy="756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Process</a:t>
            </a:r>
          </a:p>
          <a:p>
            <a:pPr algn="ctr"/>
            <a:r>
              <a:rPr lang="en-IE" sz="1400" b="1" dirty="0" smtClean="0"/>
              <a:t>1</a:t>
            </a:r>
            <a:endParaRPr lang="en-IE" sz="1400" b="1" dirty="0"/>
          </a:p>
        </p:txBody>
      </p:sp>
      <p:sp>
        <p:nvSpPr>
          <p:cNvPr id="36" name="Rectangle 35"/>
          <p:cNvSpPr/>
          <p:nvPr/>
        </p:nvSpPr>
        <p:spPr>
          <a:xfrm>
            <a:off x="4608004" y="5445224"/>
            <a:ext cx="3708412" cy="100811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>
                <a:latin typeface="Arial Black" panose="020B0A04020102020204" pitchFamily="34" charset="0"/>
              </a:rPr>
              <a:t>Process Scheduler</a:t>
            </a:r>
          </a:p>
        </p:txBody>
      </p:sp>
      <p:sp>
        <p:nvSpPr>
          <p:cNvPr id="37" name="Right Arrow Callout 36"/>
          <p:cNvSpPr/>
          <p:nvPr/>
        </p:nvSpPr>
        <p:spPr>
          <a:xfrm rot="5400000">
            <a:off x="5724128" y="3032956"/>
            <a:ext cx="1476164" cy="3708412"/>
          </a:xfrm>
          <a:prstGeom prst="right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sz="2400" b="1" dirty="0">
                <a:latin typeface="Arial Black" panose="020B0A04020102020204" pitchFamily="34" charset="0"/>
              </a:rPr>
              <a:t>Job Scheduler</a:t>
            </a:r>
          </a:p>
        </p:txBody>
      </p:sp>
      <p:sp>
        <p:nvSpPr>
          <p:cNvPr id="15" name="Oval 14"/>
          <p:cNvSpPr/>
          <p:nvPr/>
        </p:nvSpPr>
        <p:spPr>
          <a:xfrm>
            <a:off x="2843808" y="4365104"/>
            <a:ext cx="2016224" cy="648072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>
                <a:solidFill>
                  <a:schemeClr val="tx1"/>
                </a:solidFill>
              </a:rPr>
              <a:t>HOLD</a:t>
            </a:r>
            <a:endParaRPr lang="en-IE" sz="1200" b="1" i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843808" y="5589240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READY</a:t>
            </a:r>
            <a:endParaRPr lang="en-IE" sz="1200" b="1" i="1" dirty="0"/>
          </a:p>
        </p:txBody>
      </p:sp>
    </p:spTree>
    <p:extLst>
      <p:ext uri="{BB962C8B-B14F-4D97-AF65-F5344CB8AC3E}">
        <p14:creationId xmlns:p14="http://schemas.microsoft.com/office/powerpoint/2010/main" val="3589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2348880"/>
            <a:ext cx="8784976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Other statuses that a process can have are: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Processor Management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231740" y="4293096"/>
            <a:ext cx="3708412" cy="100811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>
                <a:latin typeface="Arial Black" panose="020B0A04020102020204" pitchFamily="34" charset="0"/>
              </a:rPr>
              <a:t>Process Scheduler</a:t>
            </a:r>
          </a:p>
        </p:txBody>
      </p:sp>
      <p:sp>
        <p:nvSpPr>
          <p:cNvPr id="37" name="Right Arrow Callout 36"/>
          <p:cNvSpPr/>
          <p:nvPr/>
        </p:nvSpPr>
        <p:spPr>
          <a:xfrm rot="5400000">
            <a:off x="3347864" y="1880828"/>
            <a:ext cx="1476164" cy="3708412"/>
          </a:xfrm>
          <a:prstGeom prst="right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sz="2400" b="1" dirty="0">
                <a:latin typeface="Arial Black" panose="020B0A04020102020204" pitchFamily="34" charset="0"/>
              </a:rPr>
              <a:t>Job Scheduler</a:t>
            </a:r>
          </a:p>
        </p:txBody>
      </p:sp>
      <p:sp>
        <p:nvSpPr>
          <p:cNvPr id="12" name="Oval 11"/>
          <p:cNvSpPr/>
          <p:nvPr/>
        </p:nvSpPr>
        <p:spPr>
          <a:xfrm>
            <a:off x="539552" y="3140968"/>
            <a:ext cx="2016224" cy="648072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>
                <a:solidFill>
                  <a:schemeClr val="tx1"/>
                </a:solidFill>
              </a:rPr>
              <a:t>HOLD</a:t>
            </a:r>
            <a:endParaRPr lang="en-IE" sz="1200" b="1" i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96136" y="4796233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WAITING</a:t>
            </a:r>
            <a:endParaRPr lang="en-IE" sz="1200" b="1" i="1" dirty="0"/>
          </a:p>
        </p:txBody>
      </p:sp>
      <p:sp>
        <p:nvSpPr>
          <p:cNvPr id="18" name="Oval 17"/>
          <p:cNvSpPr/>
          <p:nvPr/>
        </p:nvSpPr>
        <p:spPr>
          <a:xfrm>
            <a:off x="539552" y="4509120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READY</a:t>
            </a:r>
            <a:endParaRPr lang="en-IE" sz="1200" b="1" i="1" dirty="0"/>
          </a:p>
        </p:txBody>
      </p:sp>
      <p:sp>
        <p:nvSpPr>
          <p:cNvPr id="19" name="Oval 18"/>
          <p:cNvSpPr/>
          <p:nvPr/>
        </p:nvSpPr>
        <p:spPr>
          <a:xfrm>
            <a:off x="5796136" y="4221088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RUNNING</a:t>
            </a:r>
            <a:endParaRPr lang="en-IE" sz="1200" b="1" i="1" dirty="0"/>
          </a:p>
        </p:txBody>
      </p:sp>
      <p:sp>
        <p:nvSpPr>
          <p:cNvPr id="20" name="Oval 19"/>
          <p:cNvSpPr/>
          <p:nvPr/>
        </p:nvSpPr>
        <p:spPr>
          <a:xfrm>
            <a:off x="5796136" y="3140968"/>
            <a:ext cx="2232248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b="1" i="1" dirty="0" smtClean="0"/>
              <a:t>FINISHED</a:t>
            </a:r>
            <a:endParaRPr lang="en-IE" sz="1000" b="1" i="1" dirty="0"/>
          </a:p>
        </p:txBody>
      </p:sp>
    </p:spTree>
    <p:extLst>
      <p:ext uri="{BB962C8B-B14F-4D97-AF65-F5344CB8AC3E}">
        <p14:creationId xmlns:p14="http://schemas.microsoft.com/office/powerpoint/2010/main" val="36963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Think about traffic lights: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Scheduler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195361"/>
            <a:ext cx="3582020" cy="466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You would stop what you are doing and deal with whoever is at the door.</a:t>
            </a:r>
          </a:p>
          <a:p>
            <a:r>
              <a:rPr lang="en-IE" dirty="0" smtClean="0"/>
              <a:t>Then you would return to the assembly, check what step you were on, and then continue on from there (step 4). </a:t>
            </a:r>
          </a:p>
          <a:p>
            <a:pPr marL="109728" indent="0">
              <a:buNone/>
            </a:pPr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Processor Management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7612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This is the sequence: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Scheduler</a:t>
            </a:r>
          </a:p>
        </p:txBody>
      </p:sp>
      <p:sp>
        <p:nvSpPr>
          <p:cNvPr id="5" name="Oval 4"/>
          <p:cNvSpPr/>
          <p:nvPr/>
        </p:nvSpPr>
        <p:spPr>
          <a:xfrm>
            <a:off x="2409228" y="2349024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b="1" i="1" dirty="0"/>
          </a:p>
        </p:txBody>
      </p:sp>
      <p:sp>
        <p:nvSpPr>
          <p:cNvPr id="7" name="Oval 6"/>
          <p:cNvSpPr/>
          <p:nvPr/>
        </p:nvSpPr>
        <p:spPr>
          <a:xfrm>
            <a:off x="5688184" y="2341598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i="1" dirty="0"/>
          </a:p>
        </p:txBody>
      </p:sp>
      <p:sp>
        <p:nvSpPr>
          <p:cNvPr id="10" name="Oval 9"/>
          <p:cNvSpPr/>
          <p:nvPr/>
        </p:nvSpPr>
        <p:spPr>
          <a:xfrm>
            <a:off x="4067944" y="4869160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b="1" i="1" dirty="0"/>
          </a:p>
        </p:txBody>
      </p:sp>
      <p:cxnSp>
        <p:nvCxnSpPr>
          <p:cNvPr id="21" name="Curved Connector 20"/>
          <p:cNvCxnSpPr>
            <a:endCxn id="10" idx="2"/>
          </p:cNvCxnSpPr>
          <p:nvPr/>
        </p:nvCxnSpPr>
        <p:spPr>
          <a:xfrm rot="16200000" flipH="1">
            <a:off x="2518518" y="3859734"/>
            <a:ext cx="1980136" cy="1118716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6"/>
          </p:cNvCxnSpPr>
          <p:nvPr/>
        </p:nvCxnSpPr>
        <p:spPr>
          <a:xfrm flipV="1">
            <a:off x="5147944" y="3429024"/>
            <a:ext cx="1080240" cy="1980136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7" idx="2"/>
            <a:endCxn id="5" idx="6"/>
          </p:cNvCxnSpPr>
          <p:nvPr/>
        </p:nvCxnSpPr>
        <p:spPr>
          <a:xfrm rot="10800000" flipV="1">
            <a:off x="3489228" y="2881598"/>
            <a:ext cx="2198956" cy="7426"/>
          </a:xfrm>
          <a:prstGeom prst="curved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22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Scheduler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1412776"/>
            <a:ext cx="8208912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  <p:sp>
        <p:nvSpPr>
          <p:cNvPr id="9" name="Oval 8"/>
          <p:cNvSpPr/>
          <p:nvPr/>
        </p:nvSpPr>
        <p:spPr>
          <a:xfrm>
            <a:off x="1259632" y="2276872"/>
            <a:ext cx="2016224" cy="648072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>
                <a:solidFill>
                  <a:schemeClr val="tx1"/>
                </a:solidFill>
              </a:rPr>
              <a:t>HOLD</a:t>
            </a:r>
            <a:endParaRPr lang="en-IE" sz="1200" b="1" i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940152" y="2204864"/>
            <a:ext cx="2232248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b="1" i="1" dirty="0" smtClean="0"/>
              <a:t>FINISHED</a:t>
            </a:r>
            <a:endParaRPr lang="en-IE" sz="1000" b="1" i="1" dirty="0"/>
          </a:p>
        </p:txBody>
      </p:sp>
      <p:sp>
        <p:nvSpPr>
          <p:cNvPr id="14" name="Oval 13"/>
          <p:cNvSpPr/>
          <p:nvPr/>
        </p:nvSpPr>
        <p:spPr>
          <a:xfrm>
            <a:off x="2267744" y="36450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READY</a:t>
            </a:r>
            <a:endParaRPr lang="en-IE" sz="1200" b="1" i="1" dirty="0"/>
          </a:p>
        </p:txBody>
      </p:sp>
      <p:sp>
        <p:nvSpPr>
          <p:cNvPr id="16" name="Oval 15"/>
          <p:cNvSpPr/>
          <p:nvPr/>
        </p:nvSpPr>
        <p:spPr>
          <a:xfrm>
            <a:off x="5220072" y="36450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RUNNING</a:t>
            </a:r>
            <a:endParaRPr lang="en-IE" sz="1200" b="1" i="1" dirty="0"/>
          </a:p>
        </p:txBody>
      </p:sp>
      <p:sp>
        <p:nvSpPr>
          <p:cNvPr id="17" name="Oval 16"/>
          <p:cNvSpPr/>
          <p:nvPr/>
        </p:nvSpPr>
        <p:spPr>
          <a:xfrm>
            <a:off x="3707904" y="54452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WAITING</a:t>
            </a:r>
            <a:endParaRPr lang="en-IE" sz="1200" b="1" i="1" dirty="0"/>
          </a:p>
        </p:txBody>
      </p:sp>
      <p:cxnSp>
        <p:nvCxnSpPr>
          <p:cNvPr id="23" name="Curved Connector 22"/>
          <p:cNvCxnSpPr>
            <a:stCxn id="17" idx="2"/>
            <a:endCxn id="14" idx="4"/>
          </p:cNvCxnSpPr>
          <p:nvPr/>
        </p:nvCxnSpPr>
        <p:spPr>
          <a:xfrm rot="10800000">
            <a:off x="3275856" y="4293096"/>
            <a:ext cx="432048" cy="1476164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6" idx="4"/>
            <a:endCxn id="17" idx="6"/>
          </p:cNvCxnSpPr>
          <p:nvPr/>
        </p:nvCxnSpPr>
        <p:spPr>
          <a:xfrm rot="5400000">
            <a:off x="5238074" y="4779150"/>
            <a:ext cx="1476164" cy="504056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4" idx="7"/>
            <a:endCxn id="16" idx="1"/>
          </p:cNvCxnSpPr>
          <p:nvPr/>
        </p:nvCxnSpPr>
        <p:spPr>
          <a:xfrm rot="5400000" flipH="1" flipV="1">
            <a:off x="4752020" y="2976611"/>
            <a:ext cx="12700" cy="1526642"/>
          </a:xfrm>
          <a:prstGeom prst="curvedConnector3">
            <a:avLst>
              <a:gd name="adj1" fmla="val 25473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6" idx="3"/>
            <a:endCxn id="14" idx="5"/>
          </p:cNvCxnSpPr>
          <p:nvPr/>
        </p:nvCxnSpPr>
        <p:spPr>
          <a:xfrm rot="5400000">
            <a:off x="4752020" y="3434867"/>
            <a:ext cx="12700" cy="1526642"/>
          </a:xfrm>
          <a:prstGeom prst="curvedConnector3">
            <a:avLst>
              <a:gd name="adj1" fmla="val 25473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endCxn id="14" idx="0"/>
          </p:cNvCxnSpPr>
          <p:nvPr/>
        </p:nvCxnSpPr>
        <p:spPr>
          <a:xfrm>
            <a:off x="2267744" y="2924944"/>
            <a:ext cx="1008112" cy="72008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5400000" flipH="1" flipV="1">
            <a:off x="6318184" y="2799024"/>
            <a:ext cx="756000" cy="936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6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412776"/>
            <a:ext cx="8208912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  <p:sp>
        <p:nvSpPr>
          <p:cNvPr id="18" name="Rectangle 17"/>
          <p:cNvSpPr/>
          <p:nvPr/>
        </p:nvSpPr>
        <p:spPr>
          <a:xfrm>
            <a:off x="827584" y="3429000"/>
            <a:ext cx="7776864" cy="309634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r>
              <a:rPr lang="en-IE" sz="2400" b="1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PROCESS SCHEDULER</a:t>
            </a:r>
            <a:endParaRPr lang="en-IE" sz="2400"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1772816"/>
            <a:ext cx="7776864" cy="1494208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b="1" dirty="0" smtClean="0">
              <a:solidFill>
                <a:schemeClr val="tx1"/>
              </a:solidFill>
            </a:endParaRPr>
          </a:p>
          <a:p>
            <a:r>
              <a:rPr lang="en-IE" sz="2400" b="1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JOB SCHEDULER</a:t>
            </a:r>
            <a:endParaRPr lang="en-IE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Scheduler</a:t>
            </a:r>
            <a:endParaRPr lang="en-IE" dirty="0"/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3275856" y="4293096"/>
            <a:ext cx="432048" cy="1476164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5238074" y="4779150"/>
            <a:ext cx="1476164" cy="504056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5400000" flipH="1" flipV="1">
            <a:off x="4752020" y="2976611"/>
            <a:ext cx="12700" cy="1526642"/>
          </a:xfrm>
          <a:prstGeom prst="curvedConnector3">
            <a:avLst>
              <a:gd name="adj1" fmla="val 25473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>
            <a:off x="4752020" y="3434867"/>
            <a:ext cx="12700" cy="1526642"/>
          </a:xfrm>
          <a:prstGeom prst="curvedConnector3">
            <a:avLst>
              <a:gd name="adj1" fmla="val 25473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267744" y="2924944"/>
            <a:ext cx="1008112" cy="72008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5400000" flipH="1" flipV="1">
            <a:off x="6318184" y="2799024"/>
            <a:ext cx="756000" cy="936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259632" y="2276872"/>
            <a:ext cx="2016224" cy="648072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>
                <a:solidFill>
                  <a:schemeClr val="tx1"/>
                </a:solidFill>
              </a:rPr>
              <a:t>HOLD</a:t>
            </a:r>
            <a:endParaRPr lang="en-IE" sz="1200" b="1" i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267744" y="36450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READY</a:t>
            </a:r>
            <a:endParaRPr lang="en-IE" sz="1200" b="1" i="1" dirty="0"/>
          </a:p>
        </p:txBody>
      </p:sp>
      <p:sp>
        <p:nvSpPr>
          <p:cNvPr id="21" name="Oval 20"/>
          <p:cNvSpPr/>
          <p:nvPr/>
        </p:nvSpPr>
        <p:spPr>
          <a:xfrm>
            <a:off x="3707904" y="54452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WAITING</a:t>
            </a:r>
            <a:endParaRPr lang="en-IE" sz="1200" b="1" i="1" dirty="0"/>
          </a:p>
        </p:txBody>
      </p:sp>
      <p:sp>
        <p:nvSpPr>
          <p:cNvPr id="22" name="Oval 21"/>
          <p:cNvSpPr/>
          <p:nvPr/>
        </p:nvSpPr>
        <p:spPr>
          <a:xfrm>
            <a:off x="5220072" y="36450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RUNNING</a:t>
            </a:r>
            <a:endParaRPr lang="en-IE" sz="1200" b="1" i="1" dirty="0"/>
          </a:p>
        </p:txBody>
      </p:sp>
      <p:sp>
        <p:nvSpPr>
          <p:cNvPr id="24" name="Oval 23"/>
          <p:cNvSpPr/>
          <p:nvPr/>
        </p:nvSpPr>
        <p:spPr>
          <a:xfrm>
            <a:off x="5940152" y="2204864"/>
            <a:ext cx="2232248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b="1" i="1" dirty="0" smtClean="0"/>
              <a:t>FINISHED</a:t>
            </a:r>
            <a:endParaRPr lang="en-IE" sz="1000" b="1" i="1" dirty="0"/>
          </a:p>
        </p:txBody>
      </p:sp>
    </p:spTree>
    <p:extLst>
      <p:ext uri="{BB962C8B-B14F-4D97-AF65-F5344CB8AC3E}">
        <p14:creationId xmlns:p14="http://schemas.microsoft.com/office/powerpoint/2010/main" val="11336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Scheduler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1412776"/>
            <a:ext cx="8208912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3275856" y="4293096"/>
            <a:ext cx="432048" cy="1476164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5238074" y="4779150"/>
            <a:ext cx="1476164" cy="504056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5400000" flipH="1" flipV="1">
            <a:off x="4752020" y="2976611"/>
            <a:ext cx="12700" cy="1526642"/>
          </a:xfrm>
          <a:prstGeom prst="curvedConnector3">
            <a:avLst>
              <a:gd name="adj1" fmla="val 25473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>
            <a:off x="4752020" y="3434867"/>
            <a:ext cx="12700" cy="1526642"/>
          </a:xfrm>
          <a:prstGeom prst="curvedConnector3">
            <a:avLst>
              <a:gd name="adj1" fmla="val 25473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267744" y="2924944"/>
            <a:ext cx="1008112" cy="72008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5400000" flipH="1" flipV="1">
            <a:off x="6318184" y="2799024"/>
            <a:ext cx="756000" cy="936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laque 47"/>
          <p:cNvSpPr/>
          <p:nvPr/>
        </p:nvSpPr>
        <p:spPr>
          <a:xfrm>
            <a:off x="4067944" y="3068960"/>
            <a:ext cx="1440160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Scheduler</a:t>
            </a:r>
          </a:p>
          <a:p>
            <a:pPr algn="ctr"/>
            <a:r>
              <a:rPr lang="en-IE" sz="1400" b="1" dirty="0" smtClean="0"/>
              <a:t>Dispatch</a:t>
            </a:r>
            <a:endParaRPr lang="en-IE" sz="1400" b="1" dirty="0"/>
          </a:p>
        </p:txBody>
      </p:sp>
      <p:sp>
        <p:nvSpPr>
          <p:cNvPr id="18" name="Plaque 17"/>
          <p:cNvSpPr/>
          <p:nvPr/>
        </p:nvSpPr>
        <p:spPr>
          <a:xfrm>
            <a:off x="4067944" y="4365104"/>
            <a:ext cx="1440160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Interrupt</a:t>
            </a:r>
            <a:endParaRPr lang="en-IE" sz="1400" b="1" dirty="0"/>
          </a:p>
        </p:txBody>
      </p:sp>
      <p:sp>
        <p:nvSpPr>
          <p:cNvPr id="19" name="Plaque 18"/>
          <p:cNvSpPr/>
          <p:nvPr/>
        </p:nvSpPr>
        <p:spPr>
          <a:xfrm>
            <a:off x="1763688" y="3045566"/>
            <a:ext cx="1440160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Admitted</a:t>
            </a:r>
            <a:endParaRPr lang="en-IE" sz="1400" b="1" dirty="0"/>
          </a:p>
        </p:txBody>
      </p:sp>
      <p:sp>
        <p:nvSpPr>
          <p:cNvPr id="20" name="Plaque 19"/>
          <p:cNvSpPr/>
          <p:nvPr/>
        </p:nvSpPr>
        <p:spPr>
          <a:xfrm>
            <a:off x="6372200" y="3056434"/>
            <a:ext cx="1440160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Exit</a:t>
            </a:r>
            <a:endParaRPr lang="en-IE" sz="1400" b="1" dirty="0"/>
          </a:p>
        </p:txBody>
      </p:sp>
      <p:sp>
        <p:nvSpPr>
          <p:cNvPr id="21" name="Plaque 20"/>
          <p:cNvSpPr/>
          <p:nvPr/>
        </p:nvSpPr>
        <p:spPr>
          <a:xfrm>
            <a:off x="5796136" y="4941168"/>
            <a:ext cx="1440160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I/O or</a:t>
            </a:r>
          </a:p>
          <a:p>
            <a:pPr algn="ctr"/>
            <a:r>
              <a:rPr lang="en-IE" sz="1400" b="1" dirty="0" smtClean="0"/>
              <a:t>Event wait</a:t>
            </a:r>
          </a:p>
        </p:txBody>
      </p:sp>
      <p:sp>
        <p:nvSpPr>
          <p:cNvPr id="22" name="Plaque 21"/>
          <p:cNvSpPr/>
          <p:nvPr/>
        </p:nvSpPr>
        <p:spPr>
          <a:xfrm>
            <a:off x="2195736" y="4941168"/>
            <a:ext cx="1872208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I/O or</a:t>
            </a:r>
          </a:p>
          <a:p>
            <a:pPr algn="ctr"/>
            <a:r>
              <a:rPr lang="en-IE" sz="1400" b="1" dirty="0" smtClean="0"/>
              <a:t>Event  completion</a:t>
            </a:r>
          </a:p>
        </p:txBody>
      </p:sp>
      <p:sp>
        <p:nvSpPr>
          <p:cNvPr id="24" name="Oval 23"/>
          <p:cNvSpPr/>
          <p:nvPr/>
        </p:nvSpPr>
        <p:spPr>
          <a:xfrm>
            <a:off x="1259632" y="2276872"/>
            <a:ext cx="2016224" cy="648072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>
                <a:solidFill>
                  <a:schemeClr val="tx1"/>
                </a:solidFill>
              </a:rPr>
              <a:t>HOLD</a:t>
            </a:r>
            <a:endParaRPr lang="en-IE" sz="1200" b="1" i="1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267744" y="36450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READY</a:t>
            </a:r>
            <a:endParaRPr lang="en-IE" sz="1200" b="1" i="1" dirty="0"/>
          </a:p>
        </p:txBody>
      </p:sp>
      <p:sp>
        <p:nvSpPr>
          <p:cNvPr id="26" name="Oval 25"/>
          <p:cNvSpPr/>
          <p:nvPr/>
        </p:nvSpPr>
        <p:spPr>
          <a:xfrm>
            <a:off x="3707904" y="54452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WAITING</a:t>
            </a:r>
            <a:endParaRPr lang="en-IE" sz="1200" b="1" i="1" dirty="0"/>
          </a:p>
        </p:txBody>
      </p:sp>
      <p:sp>
        <p:nvSpPr>
          <p:cNvPr id="28" name="Oval 27"/>
          <p:cNvSpPr/>
          <p:nvPr/>
        </p:nvSpPr>
        <p:spPr>
          <a:xfrm>
            <a:off x="5220072" y="36450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RUNNING</a:t>
            </a:r>
            <a:endParaRPr lang="en-IE" sz="1200" b="1" i="1" dirty="0"/>
          </a:p>
        </p:txBody>
      </p:sp>
      <p:sp>
        <p:nvSpPr>
          <p:cNvPr id="29" name="Oval 28"/>
          <p:cNvSpPr/>
          <p:nvPr/>
        </p:nvSpPr>
        <p:spPr>
          <a:xfrm>
            <a:off x="5940152" y="2204864"/>
            <a:ext cx="2232248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b="1" i="1" dirty="0" smtClean="0"/>
              <a:t>FINISHED</a:t>
            </a:r>
            <a:endParaRPr lang="en-IE" sz="1000" b="1" i="1" dirty="0"/>
          </a:p>
        </p:txBody>
      </p:sp>
    </p:spTree>
    <p:extLst>
      <p:ext uri="{BB962C8B-B14F-4D97-AF65-F5344CB8AC3E}">
        <p14:creationId xmlns:p14="http://schemas.microsoft.com/office/powerpoint/2010/main" val="433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Scheduler</a:t>
            </a:r>
            <a:endParaRPr lang="en-IE" dirty="0"/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As mentioned previously the process is first passed to the </a:t>
            </a:r>
            <a:r>
              <a:rPr lang="en-IE" b="1" dirty="0" smtClean="0"/>
              <a:t>Job Scheduler</a:t>
            </a:r>
            <a:r>
              <a:rPr lang="en-IE" dirty="0" smtClean="0"/>
              <a:t> from the operating system, its status is always set as </a:t>
            </a:r>
            <a:r>
              <a:rPr lang="en-IE" b="1" dirty="0" smtClean="0"/>
              <a:t>HOLD</a:t>
            </a:r>
            <a:r>
              <a:rPr lang="en-IE" dirty="0" smtClean="0"/>
              <a:t>. When </a:t>
            </a:r>
            <a:r>
              <a:rPr lang="en-IE" dirty="0"/>
              <a:t>the </a:t>
            </a:r>
            <a:r>
              <a:rPr lang="en-IE" b="1" dirty="0" smtClean="0"/>
              <a:t>Job </a:t>
            </a:r>
            <a:r>
              <a:rPr lang="en-IE" b="1" dirty="0"/>
              <a:t>Scheduler</a:t>
            </a:r>
            <a:r>
              <a:rPr lang="en-IE" dirty="0"/>
              <a:t> </a:t>
            </a:r>
            <a:r>
              <a:rPr lang="en-IE" dirty="0" smtClean="0"/>
              <a:t>passes the process onto the </a:t>
            </a:r>
            <a:r>
              <a:rPr lang="en-IE" b="1" dirty="0" smtClean="0"/>
              <a:t>Process Scheduler</a:t>
            </a:r>
            <a:r>
              <a:rPr lang="en-IE" dirty="0" smtClean="0"/>
              <a:t>, </a:t>
            </a:r>
            <a:r>
              <a:rPr lang="en-IE" dirty="0"/>
              <a:t>its status is always </a:t>
            </a:r>
            <a:r>
              <a:rPr lang="en-IE" dirty="0" smtClean="0"/>
              <a:t>changed to </a:t>
            </a:r>
            <a:r>
              <a:rPr lang="en-IE" b="1" dirty="0" smtClean="0"/>
              <a:t>READY</a:t>
            </a:r>
            <a:r>
              <a:rPr lang="en-I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943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Scheduler</a:t>
            </a:r>
            <a:endParaRPr lang="en-IE" dirty="0"/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When the CPU is available, the </a:t>
            </a:r>
            <a:r>
              <a:rPr lang="en-IE" b="1" dirty="0"/>
              <a:t>Process Scheduler</a:t>
            </a:r>
            <a:r>
              <a:rPr lang="en-IE" dirty="0" smtClean="0"/>
              <a:t> will look at all of the upcoming processes and will select one of them (based on a predefined algorithm) and assuming there is memory free, the process will start running and its status is changed to </a:t>
            </a:r>
            <a:r>
              <a:rPr lang="en-IE" b="1" dirty="0" smtClean="0"/>
              <a:t>RUNNING</a:t>
            </a:r>
            <a:r>
              <a:rPr lang="en-IE" dirty="0"/>
              <a:t> </a:t>
            </a:r>
            <a:r>
              <a:rPr lang="en-IE" dirty="0" smtClean="0"/>
              <a:t>by the </a:t>
            </a:r>
            <a:r>
              <a:rPr lang="en-IE" b="1" dirty="0" smtClean="0"/>
              <a:t>Process Scheduler</a:t>
            </a:r>
            <a:r>
              <a:rPr lang="en-IE" dirty="0" smtClean="0"/>
              <a:t>.</a:t>
            </a:r>
            <a:endParaRPr lang="en-IE" dirty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88435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Scheduler</a:t>
            </a:r>
            <a:endParaRPr lang="en-IE" dirty="0"/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After a predefined time, the process will be interrupted, and another process will take over the CPU, and the interrupted process will have its status changed to </a:t>
            </a:r>
            <a:r>
              <a:rPr lang="en-IE" b="1" dirty="0" smtClean="0"/>
              <a:t>READY</a:t>
            </a:r>
            <a:r>
              <a:rPr lang="en-IE" b="1" dirty="0"/>
              <a:t> </a:t>
            </a:r>
            <a:r>
              <a:rPr lang="en-IE" dirty="0"/>
              <a:t>by the </a:t>
            </a:r>
            <a:r>
              <a:rPr lang="en-IE" b="1" dirty="0"/>
              <a:t>Process </a:t>
            </a:r>
            <a:r>
              <a:rPr lang="en-IE" b="1" dirty="0" smtClean="0"/>
              <a:t>Scheduler</a:t>
            </a:r>
            <a:r>
              <a:rPr lang="en-IE" dirty="0" smtClean="0"/>
              <a:t>. We will remember that this swapping of processes is called a </a:t>
            </a:r>
            <a:r>
              <a:rPr lang="en-IE" b="1" dirty="0" smtClean="0"/>
              <a:t>pre-emptive scheduling policy</a:t>
            </a:r>
            <a:r>
              <a:rPr lang="en-IE" dirty="0" smtClean="0"/>
              <a:t>.</a:t>
            </a:r>
          </a:p>
          <a:p>
            <a:r>
              <a:rPr lang="en-IE" dirty="0" smtClean="0"/>
              <a:t>When is CPU is available for this process again the process status be changed to </a:t>
            </a:r>
            <a:r>
              <a:rPr lang="en-IE" b="1" dirty="0" smtClean="0"/>
              <a:t>RUNNING </a:t>
            </a:r>
            <a:r>
              <a:rPr lang="en-IE" dirty="0" smtClean="0"/>
              <a:t>by </a:t>
            </a:r>
            <a:r>
              <a:rPr lang="en-IE" dirty="0"/>
              <a:t>the </a:t>
            </a:r>
            <a:r>
              <a:rPr lang="en-IE" b="1" dirty="0"/>
              <a:t>Process Scheduler</a:t>
            </a:r>
            <a:r>
              <a:rPr lang="en-IE" dirty="0"/>
              <a:t>.</a:t>
            </a:r>
          </a:p>
          <a:p>
            <a:endParaRPr lang="en-IE" dirty="0" smtClean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68162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Scheduler</a:t>
            </a:r>
            <a:endParaRPr lang="en-IE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373188"/>
            <a:ext cx="69691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8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Scheduler</a:t>
            </a:r>
            <a:endParaRPr lang="en-IE" dirty="0"/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If the process has to wait for some I/O from the user or some other event, it is put in a status of </a:t>
            </a:r>
            <a:r>
              <a:rPr lang="en-IE" b="1" dirty="0" smtClean="0"/>
              <a:t>WAITING </a:t>
            </a:r>
            <a:r>
              <a:rPr lang="en-IE" dirty="0"/>
              <a:t>by the </a:t>
            </a:r>
            <a:r>
              <a:rPr lang="en-IE" b="1" dirty="0"/>
              <a:t>Process Scheduler</a:t>
            </a:r>
            <a:r>
              <a:rPr lang="en-IE" dirty="0" smtClean="0"/>
              <a:t>.</a:t>
            </a:r>
          </a:p>
          <a:p>
            <a:r>
              <a:rPr lang="en-IE" dirty="0" smtClean="0"/>
              <a:t>When the I/O device lets the </a:t>
            </a:r>
            <a:r>
              <a:rPr lang="en-IE" b="1" dirty="0"/>
              <a:t>Process </a:t>
            </a:r>
            <a:r>
              <a:rPr lang="en-IE" b="1" dirty="0" smtClean="0"/>
              <a:t>Scheduler</a:t>
            </a:r>
            <a:r>
              <a:rPr lang="en-IE" dirty="0" smtClean="0"/>
              <a:t> know that the I/O is completed, the process status will be changed to </a:t>
            </a:r>
            <a:r>
              <a:rPr lang="en-IE" b="1" dirty="0" smtClean="0"/>
              <a:t>READY</a:t>
            </a:r>
            <a:r>
              <a:rPr lang="en-IE" dirty="0" smtClean="0"/>
              <a:t> </a:t>
            </a:r>
            <a:r>
              <a:rPr lang="en-IE" dirty="0"/>
              <a:t>by the </a:t>
            </a:r>
            <a:r>
              <a:rPr lang="en-IE" b="1" dirty="0"/>
              <a:t>Process Scheduler</a:t>
            </a:r>
            <a:r>
              <a:rPr lang="en-IE" dirty="0"/>
              <a:t>.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466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Scheduler</a:t>
            </a:r>
            <a:endParaRPr lang="en-IE" dirty="0"/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Finally the process status will be changed to </a:t>
            </a:r>
            <a:r>
              <a:rPr lang="en-IE" b="1" dirty="0" smtClean="0"/>
              <a:t>FINISHED</a:t>
            </a:r>
            <a:r>
              <a:rPr lang="en-IE" dirty="0" smtClean="0"/>
              <a:t> either when the process has successful completed, or if an error occurs and the process has to terminate prematurely. The status change is usually handled by the </a:t>
            </a:r>
            <a:r>
              <a:rPr lang="en-IE" b="1" dirty="0"/>
              <a:t>Process </a:t>
            </a:r>
            <a:r>
              <a:rPr lang="en-IE" b="1" dirty="0" smtClean="0"/>
              <a:t>Scheduler</a:t>
            </a:r>
            <a:r>
              <a:rPr lang="en-IE" dirty="0" smtClean="0"/>
              <a:t> informing the </a:t>
            </a:r>
            <a:r>
              <a:rPr lang="en-IE" b="1" dirty="0" smtClean="0"/>
              <a:t>Job </a:t>
            </a:r>
            <a:r>
              <a:rPr lang="en-IE" b="1" dirty="0"/>
              <a:t>Scheduler</a:t>
            </a:r>
            <a:r>
              <a:rPr lang="en-IE" dirty="0" smtClean="0"/>
              <a:t> of the process completion, and the</a:t>
            </a:r>
            <a:r>
              <a:rPr lang="en-IE" b="1" dirty="0"/>
              <a:t> Job Scheduler</a:t>
            </a:r>
            <a:r>
              <a:rPr lang="en-IE" dirty="0"/>
              <a:t> </a:t>
            </a:r>
            <a:r>
              <a:rPr lang="en-IE" dirty="0" smtClean="0"/>
              <a:t>of changing the status.</a:t>
            </a:r>
            <a:endParaRPr lang="en-IE" dirty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57013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This is how the computer runs multiple processes simultaneously … you do a few steps on one process, get interrupted, work on other processes, then return to the first process, remembering where you left off from, and continue on.</a:t>
            </a:r>
          </a:p>
          <a:p>
            <a:r>
              <a:rPr lang="en-IE" dirty="0"/>
              <a:t>This swapping of processes is called a </a:t>
            </a:r>
            <a:r>
              <a:rPr lang="en-IE" b="1" dirty="0"/>
              <a:t>pre-emptive scheduling policy</a:t>
            </a:r>
            <a:r>
              <a:rPr lang="en-IE" dirty="0"/>
              <a:t>.</a:t>
            </a:r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Processor Management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9857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412776"/>
            <a:ext cx="8208912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  <p:sp>
        <p:nvSpPr>
          <p:cNvPr id="18" name="Rectangle 17"/>
          <p:cNvSpPr/>
          <p:nvPr/>
        </p:nvSpPr>
        <p:spPr>
          <a:xfrm>
            <a:off x="827584" y="3429000"/>
            <a:ext cx="7776864" cy="309634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r>
              <a:rPr lang="en-IE" sz="2400" b="1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PROCESS SCHEDULER</a:t>
            </a:r>
            <a:endParaRPr lang="en-IE" sz="2400"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1772816"/>
            <a:ext cx="7776864" cy="1494208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b="1" dirty="0" smtClean="0">
              <a:solidFill>
                <a:schemeClr val="tx1"/>
              </a:solidFill>
            </a:endParaRPr>
          </a:p>
          <a:p>
            <a:r>
              <a:rPr lang="en-IE" sz="2400" b="1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JOB SCHEDULER</a:t>
            </a:r>
            <a:endParaRPr lang="en-IE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Processor </a:t>
            </a:r>
            <a:r>
              <a:rPr lang="en-IE" dirty="0" smtClean="0"/>
              <a:t>Management</a:t>
            </a:r>
            <a:endParaRPr lang="en-IE" dirty="0"/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3275856" y="4293096"/>
            <a:ext cx="432048" cy="1476164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5238074" y="4779150"/>
            <a:ext cx="1476164" cy="504056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5400000" flipH="1" flipV="1">
            <a:off x="4752020" y="2976611"/>
            <a:ext cx="12700" cy="1526642"/>
          </a:xfrm>
          <a:prstGeom prst="curvedConnector3">
            <a:avLst>
              <a:gd name="adj1" fmla="val 25473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>
            <a:off x="4752020" y="3434867"/>
            <a:ext cx="12700" cy="1526642"/>
          </a:xfrm>
          <a:prstGeom prst="curvedConnector3">
            <a:avLst>
              <a:gd name="adj1" fmla="val 25473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267744" y="2924944"/>
            <a:ext cx="1008112" cy="72008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5400000" flipH="1" flipV="1">
            <a:off x="6318184" y="2799024"/>
            <a:ext cx="756000" cy="936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259632" y="2276872"/>
            <a:ext cx="2016224" cy="648072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>
                <a:solidFill>
                  <a:schemeClr val="tx1"/>
                </a:solidFill>
              </a:rPr>
              <a:t>HOLD</a:t>
            </a:r>
            <a:endParaRPr lang="en-IE" sz="1200" b="1" i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267744" y="36450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READY</a:t>
            </a:r>
            <a:endParaRPr lang="en-IE" sz="1200" b="1" i="1" dirty="0"/>
          </a:p>
        </p:txBody>
      </p:sp>
      <p:sp>
        <p:nvSpPr>
          <p:cNvPr id="21" name="Oval 20"/>
          <p:cNvSpPr/>
          <p:nvPr/>
        </p:nvSpPr>
        <p:spPr>
          <a:xfrm>
            <a:off x="3707904" y="54452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WAITING</a:t>
            </a:r>
            <a:endParaRPr lang="en-IE" sz="1200" b="1" i="1" dirty="0"/>
          </a:p>
        </p:txBody>
      </p:sp>
      <p:sp>
        <p:nvSpPr>
          <p:cNvPr id="22" name="Oval 21"/>
          <p:cNvSpPr/>
          <p:nvPr/>
        </p:nvSpPr>
        <p:spPr>
          <a:xfrm>
            <a:off x="5220072" y="36450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RUNNING</a:t>
            </a:r>
            <a:endParaRPr lang="en-IE" sz="1200" b="1" i="1" dirty="0"/>
          </a:p>
        </p:txBody>
      </p:sp>
      <p:sp>
        <p:nvSpPr>
          <p:cNvPr id="24" name="Oval 23"/>
          <p:cNvSpPr/>
          <p:nvPr/>
        </p:nvSpPr>
        <p:spPr>
          <a:xfrm>
            <a:off x="5940152" y="2204864"/>
            <a:ext cx="2232248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b="1" i="1" dirty="0" smtClean="0"/>
              <a:t>FINISHED</a:t>
            </a:r>
            <a:endParaRPr lang="en-IE" sz="1000" b="1" i="1" dirty="0"/>
          </a:p>
        </p:txBody>
      </p:sp>
    </p:spTree>
    <p:extLst>
      <p:ext uri="{BB962C8B-B14F-4D97-AF65-F5344CB8AC3E}">
        <p14:creationId xmlns:p14="http://schemas.microsoft.com/office/powerpoint/2010/main" val="17751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Process status is only one of a collection of descriptors that are associated with a process.</a:t>
            </a:r>
          </a:p>
          <a:p>
            <a:r>
              <a:rPr lang="en-IE" dirty="0" smtClean="0"/>
              <a:t>Each process has a data structure called a Process Control Block (PCB) associated with it, rather like a passport.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Control Block (PCB)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8233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Control Block (PCB)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683568" y="1412776"/>
            <a:ext cx="8208912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  <p:sp>
        <p:nvSpPr>
          <p:cNvPr id="5" name="Round Same Side Corner Rectangle 4"/>
          <p:cNvSpPr/>
          <p:nvPr/>
        </p:nvSpPr>
        <p:spPr>
          <a:xfrm rot="5400000">
            <a:off x="2339792" y="2420848"/>
            <a:ext cx="4464416" cy="3024336"/>
          </a:xfrm>
          <a:prstGeom prst="round2SameRect">
            <a:avLst/>
          </a:prstGeom>
          <a:solidFill>
            <a:srgbClr val="8C003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b="1" dirty="0">
                <a:solidFill>
                  <a:srgbClr val="FF9933"/>
                </a:solidFill>
              </a:rPr>
              <a:t>Operating System</a:t>
            </a:r>
          </a:p>
          <a:p>
            <a:pPr algn="ctr"/>
            <a:endParaRPr lang="en-IE" b="1" dirty="0">
              <a:solidFill>
                <a:srgbClr val="FF9933"/>
              </a:solidFill>
            </a:endParaRPr>
          </a:p>
          <a:p>
            <a:pPr algn="ctr"/>
            <a:endParaRPr lang="en-IE" b="1" dirty="0">
              <a:solidFill>
                <a:srgbClr val="FF9933"/>
              </a:solidFill>
            </a:endParaRPr>
          </a:p>
          <a:p>
            <a:pPr algn="ctr"/>
            <a:endParaRPr lang="en-IE" b="1" dirty="0">
              <a:solidFill>
                <a:srgbClr val="FF9933"/>
              </a:solidFill>
            </a:endParaRPr>
          </a:p>
          <a:p>
            <a:pPr algn="ctr"/>
            <a:endParaRPr lang="en-IE" b="1" dirty="0">
              <a:solidFill>
                <a:srgbClr val="FF9933"/>
              </a:solidFill>
            </a:endParaRPr>
          </a:p>
          <a:p>
            <a:pPr algn="ctr"/>
            <a:endParaRPr lang="en-IE" b="1" dirty="0">
              <a:solidFill>
                <a:srgbClr val="FF9933"/>
              </a:solidFill>
            </a:endParaRPr>
          </a:p>
          <a:p>
            <a:pPr algn="ctr"/>
            <a:endParaRPr lang="en-IE" b="1" dirty="0">
              <a:solidFill>
                <a:srgbClr val="FF9933"/>
              </a:solidFill>
            </a:endParaRPr>
          </a:p>
          <a:p>
            <a:pPr algn="ctr"/>
            <a:endParaRPr lang="en-IE" b="1" dirty="0">
              <a:solidFill>
                <a:srgbClr val="FF9933"/>
              </a:solidFill>
            </a:endParaRPr>
          </a:p>
          <a:p>
            <a:pPr algn="ctr"/>
            <a:endParaRPr lang="en-IE" b="1" dirty="0">
              <a:solidFill>
                <a:srgbClr val="FF9933"/>
              </a:solidFill>
            </a:endParaRPr>
          </a:p>
          <a:p>
            <a:pPr algn="ctr"/>
            <a:r>
              <a:rPr lang="en-IE" b="1" dirty="0">
                <a:solidFill>
                  <a:srgbClr val="FF9933"/>
                </a:solidFill>
              </a:rPr>
              <a:t>Process Control Block (PCB)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967" y="3861048"/>
            <a:ext cx="730073" cy="86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7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Control Block (PCB)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683568" y="1412776"/>
            <a:ext cx="8208912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  <p:sp>
        <p:nvSpPr>
          <p:cNvPr id="14" name="Rectangle 13"/>
          <p:cNvSpPr/>
          <p:nvPr/>
        </p:nvSpPr>
        <p:spPr>
          <a:xfrm>
            <a:off x="3187707" y="2420808"/>
            <a:ext cx="2968469" cy="720000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 smtClean="0">
                <a:solidFill>
                  <a:schemeClr val="tx1"/>
                </a:solidFill>
              </a:rPr>
              <a:t>Process Status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87707" y="3140888"/>
            <a:ext cx="2968469" cy="2304336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 smtClean="0">
                <a:solidFill>
                  <a:schemeClr val="tx1"/>
                </a:solidFill>
              </a:rPr>
              <a:t>Process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tx1"/>
                </a:solidFill>
              </a:rPr>
              <a:t>Program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tx1"/>
                </a:solidFill>
              </a:rPr>
              <a:t>Register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tx1"/>
                </a:solidFill>
              </a:rPr>
              <a:t>Main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tx1"/>
                </a:solidFill>
              </a:rPr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tx1"/>
                </a:solidFill>
              </a:rPr>
              <a:t>Process Priority</a:t>
            </a:r>
          </a:p>
        </p:txBody>
      </p:sp>
      <p:sp>
        <p:nvSpPr>
          <p:cNvPr id="5" name="Snip Single Corner Rectangle 4"/>
          <p:cNvSpPr/>
          <p:nvPr/>
        </p:nvSpPr>
        <p:spPr>
          <a:xfrm>
            <a:off x="3199230" y="1700808"/>
            <a:ext cx="2968469" cy="720000"/>
          </a:xfrm>
          <a:prstGeom prst="snip1Rect">
            <a:avLst>
              <a:gd name="adj" fmla="val 3856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 smtClean="0"/>
              <a:t>Process ID</a:t>
            </a:r>
            <a:endParaRPr lang="en-IE" b="1" dirty="0"/>
          </a:p>
        </p:txBody>
      </p:sp>
      <p:sp>
        <p:nvSpPr>
          <p:cNvPr id="6" name="Snip Single Corner Rectangle 5"/>
          <p:cNvSpPr/>
          <p:nvPr/>
        </p:nvSpPr>
        <p:spPr>
          <a:xfrm flipV="1">
            <a:off x="3212504" y="5472244"/>
            <a:ext cx="2984147" cy="692980"/>
          </a:xfrm>
          <a:prstGeom prst="snip1Rect">
            <a:avLst>
              <a:gd name="adj" fmla="val 50000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3848" y="5651956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b="1" dirty="0"/>
              <a:t>Accounting</a:t>
            </a:r>
            <a:endParaRPr lang="en-IE" dirty="0"/>
          </a:p>
        </p:txBody>
      </p:sp>
      <p:sp>
        <p:nvSpPr>
          <p:cNvPr id="9" name="Round Same Side Corner Rectangle 8"/>
          <p:cNvSpPr/>
          <p:nvPr/>
        </p:nvSpPr>
        <p:spPr>
          <a:xfrm rot="5400000">
            <a:off x="2452276" y="2420848"/>
            <a:ext cx="4464416" cy="3024336"/>
          </a:xfrm>
          <a:prstGeom prst="round2Same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98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smtClean="0"/>
              <a:t>PROCESS IDENTIFIER</a:t>
            </a:r>
          </a:p>
          <a:p>
            <a:pPr lvl="1"/>
            <a:r>
              <a:rPr lang="en-IE" dirty="0" smtClean="0"/>
              <a:t>Each process is uniquely identified by both the user’s identification, and a pointer connecting it to its descriptor.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Control Block (PCB)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3492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PROCESS STATUS</a:t>
            </a:r>
          </a:p>
          <a:p>
            <a:pPr lvl="1"/>
            <a:r>
              <a:rPr lang="en-IE" dirty="0" smtClean="0"/>
              <a:t>The current status of the process, it is either:</a:t>
            </a:r>
          </a:p>
          <a:p>
            <a:pPr lvl="1"/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Control Block (PCB)</a:t>
            </a:r>
            <a:endParaRPr lang="en-IE" dirty="0"/>
          </a:p>
        </p:txBody>
      </p:sp>
      <p:sp>
        <p:nvSpPr>
          <p:cNvPr id="14" name="Oval 13"/>
          <p:cNvSpPr/>
          <p:nvPr/>
        </p:nvSpPr>
        <p:spPr>
          <a:xfrm>
            <a:off x="1043608" y="3621998"/>
            <a:ext cx="2016224" cy="648072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>
                <a:solidFill>
                  <a:schemeClr val="tx1"/>
                </a:solidFill>
              </a:rPr>
              <a:t>HOLD</a:t>
            </a:r>
            <a:endParaRPr lang="en-IE" sz="1200" b="1" i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07904" y="2528900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READY</a:t>
            </a:r>
            <a:endParaRPr lang="en-IE" sz="1200" b="1" i="1" dirty="0"/>
          </a:p>
        </p:txBody>
      </p:sp>
      <p:sp>
        <p:nvSpPr>
          <p:cNvPr id="16" name="Oval 15"/>
          <p:cNvSpPr/>
          <p:nvPr/>
        </p:nvSpPr>
        <p:spPr>
          <a:xfrm>
            <a:off x="3721543" y="4787507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WAITING</a:t>
            </a:r>
            <a:endParaRPr lang="en-IE" sz="1200" b="1" i="1" dirty="0"/>
          </a:p>
        </p:txBody>
      </p:sp>
      <p:sp>
        <p:nvSpPr>
          <p:cNvPr id="17" name="Oval 16"/>
          <p:cNvSpPr/>
          <p:nvPr/>
        </p:nvSpPr>
        <p:spPr>
          <a:xfrm>
            <a:off x="3707904" y="3616682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RUNNING</a:t>
            </a:r>
            <a:endParaRPr lang="en-IE" sz="1200" b="1" i="1" dirty="0"/>
          </a:p>
        </p:txBody>
      </p:sp>
      <p:sp>
        <p:nvSpPr>
          <p:cNvPr id="18" name="Oval 17"/>
          <p:cNvSpPr/>
          <p:nvPr/>
        </p:nvSpPr>
        <p:spPr>
          <a:xfrm>
            <a:off x="6300192" y="3616059"/>
            <a:ext cx="2232248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b="1" i="1" dirty="0" smtClean="0"/>
              <a:t>FINISHED</a:t>
            </a:r>
            <a:endParaRPr lang="en-IE" sz="1000" b="1" i="1" dirty="0"/>
          </a:p>
        </p:txBody>
      </p:sp>
    </p:spTree>
    <p:extLst>
      <p:ext uri="{BB962C8B-B14F-4D97-AF65-F5344CB8AC3E}">
        <p14:creationId xmlns:p14="http://schemas.microsoft.com/office/powerpoint/2010/main" val="25335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smtClean="0"/>
              <a:t>PROCESS STATE</a:t>
            </a:r>
          </a:p>
          <a:p>
            <a:pPr lvl="1"/>
            <a:r>
              <a:rPr lang="en-IE" b="1" dirty="0" smtClean="0"/>
              <a:t>Program counter</a:t>
            </a:r>
          </a:p>
          <a:p>
            <a:pPr lvl="1"/>
            <a:r>
              <a:rPr lang="en-IE" dirty="0" smtClean="0"/>
              <a:t>Record the current value of the program counter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Control Block (PCB)</a:t>
            </a:r>
            <a:endParaRPr lang="en-IE" dirty="0"/>
          </a:p>
        </p:txBody>
      </p:sp>
      <p:sp>
        <p:nvSpPr>
          <p:cNvPr id="4" name="Cube 3"/>
          <p:cNvSpPr/>
          <p:nvPr/>
        </p:nvSpPr>
        <p:spPr>
          <a:xfrm>
            <a:off x="3995936" y="4509048"/>
            <a:ext cx="1260000" cy="1260000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00" dirty="0"/>
          </a:p>
        </p:txBody>
      </p:sp>
      <p:sp>
        <p:nvSpPr>
          <p:cNvPr id="5" name="Rectangle 4"/>
          <p:cNvSpPr/>
          <p:nvPr/>
        </p:nvSpPr>
        <p:spPr>
          <a:xfrm>
            <a:off x="4536016" y="4035182"/>
            <a:ext cx="180000" cy="6359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ounded Rectangle 5"/>
          <p:cNvSpPr/>
          <p:nvPr/>
        </p:nvSpPr>
        <p:spPr>
          <a:xfrm>
            <a:off x="4067944" y="4941096"/>
            <a:ext cx="792088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07</a:t>
            </a:r>
            <a:endParaRPr lang="en-IE" sz="1400" b="1" dirty="0">
              <a:solidFill>
                <a:schemeClr val="tx1"/>
              </a:solidFill>
            </a:endParaRPr>
          </a:p>
        </p:txBody>
      </p:sp>
      <p:sp>
        <p:nvSpPr>
          <p:cNvPr id="7" name="Flowchart: Delay 6"/>
          <p:cNvSpPr/>
          <p:nvPr/>
        </p:nvSpPr>
        <p:spPr>
          <a:xfrm rot="16200000">
            <a:off x="4319968" y="3320992"/>
            <a:ext cx="648000" cy="720000"/>
          </a:xfrm>
          <a:prstGeom prst="flowChartDela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ounded Rectangle 11"/>
          <p:cNvSpPr/>
          <p:nvPr/>
        </p:nvSpPr>
        <p:spPr>
          <a:xfrm>
            <a:off x="4067944" y="4941096"/>
            <a:ext cx="792088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08</a:t>
            </a:r>
            <a:endParaRPr lang="en-I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24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6531E-6 L -1.66667E-6 0.078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7886 L -1.66667E-6 0.0053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smtClean="0"/>
              <a:t>PROCESS STATE</a:t>
            </a:r>
          </a:p>
          <a:p>
            <a:pPr lvl="1"/>
            <a:r>
              <a:rPr lang="en-IE" b="1" dirty="0" smtClean="0"/>
              <a:t>Register Contents</a:t>
            </a:r>
          </a:p>
          <a:p>
            <a:pPr lvl="1"/>
            <a:r>
              <a:rPr lang="en-IE" dirty="0" smtClean="0"/>
              <a:t>Record the values of the data registers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Control Block (PCB)</a:t>
            </a:r>
            <a:endParaRPr lang="en-I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778596"/>
            <a:ext cx="3314700" cy="3314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135" y="3284984"/>
            <a:ext cx="3302683" cy="26578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3068960"/>
            <a:ext cx="3314700" cy="3314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348" y="3354660"/>
            <a:ext cx="3314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7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Control Block (PCB)</a:t>
            </a:r>
            <a:endParaRPr lang="en-IE" dirty="0"/>
          </a:p>
        </p:txBody>
      </p:sp>
      <p:pic>
        <p:nvPicPr>
          <p:cNvPr id="70" name="Picture 69" descr="pigeon-hole-un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2708920"/>
            <a:ext cx="5868144" cy="4140252"/>
          </a:xfrm>
          <a:prstGeom prst="rect">
            <a:avLst/>
          </a:prstGeom>
        </p:spPr>
      </p:pic>
      <p:sp>
        <p:nvSpPr>
          <p:cNvPr id="71" name="Flowchart: Terminator 70"/>
          <p:cNvSpPr/>
          <p:nvPr/>
        </p:nvSpPr>
        <p:spPr>
          <a:xfrm>
            <a:off x="5291064" y="4869160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 smtClean="0">
                <a:solidFill>
                  <a:schemeClr val="tx1"/>
                </a:solidFill>
              </a:rPr>
              <a:t>9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72" name="Flowchart: Terminator 71"/>
          <p:cNvSpPr/>
          <p:nvPr/>
        </p:nvSpPr>
        <p:spPr>
          <a:xfrm>
            <a:off x="6731224" y="479715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 smtClean="0">
                <a:solidFill>
                  <a:schemeClr val="tx1"/>
                </a:solidFill>
              </a:rPr>
              <a:t>10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73" name="Flowchart: Terminator 72"/>
          <p:cNvSpPr/>
          <p:nvPr/>
        </p:nvSpPr>
        <p:spPr>
          <a:xfrm>
            <a:off x="8099376" y="4725144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 smtClean="0">
                <a:solidFill>
                  <a:schemeClr val="tx1"/>
                </a:solidFill>
              </a:rPr>
              <a:t>11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74" name="Flowchart: Terminator 73"/>
          <p:cNvSpPr/>
          <p:nvPr/>
        </p:nvSpPr>
        <p:spPr>
          <a:xfrm>
            <a:off x="5227693" y="537321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12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75" name="Flowchart: Terminator 74"/>
          <p:cNvSpPr/>
          <p:nvPr/>
        </p:nvSpPr>
        <p:spPr>
          <a:xfrm>
            <a:off x="6659216" y="5300792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13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76" name="Flowchart: Terminator 75"/>
          <p:cNvSpPr/>
          <p:nvPr/>
        </p:nvSpPr>
        <p:spPr>
          <a:xfrm>
            <a:off x="8027368" y="5228784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14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77" name="Flowchart: Terminator 76"/>
          <p:cNvSpPr/>
          <p:nvPr/>
        </p:nvSpPr>
        <p:spPr>
          <a:xfrm>
            <a:off x="5227693" y="5948864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15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78" name="Flowchart: Terminator 77"/>
          <p:cNvSpPr/>
          <p:nvPr/>
        </p:nvSpPr>
        <p:spPr>
          <a:xfrm>
            <a:off x="6667853" y="5804848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16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79" name="Flowchart: Terminator 78"/>
          <p:cNvSpPr/>
          <p:nvPr/>
        </p:nvSpPr>
        <p:spPr>
          <a:xfrm>
            <a:off x="5219056" y="6380912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18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80" name="Flowchart: Terminator 79"/>
          <p:cNvSpPr/>
          <p:nvPr/>
        </p:nvSpPr>
        <p:spPr>
          <a:xfrm>
            <a:off x="6667853" y="623689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19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81" name="Cube 80"/>
          <p:cNvSpPr/>
          <p:nvPr/>
        </p:nvSpPr>
        <p:spPr>
          <a:xfrm flipV="1">
            <a:off x="4895528" y="2996952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50" dirty="0" smtClean="0">
              <a:solidFill>
                <a:schemeClr val="tx1"/>
              </a:solidFill>
            </a:endParaRPr>
          </a:p>
          <a:p>
            <a:pPr algn="ctr"/>
            <a:endParaRPr lang="en-IE" sz="1050" dirty="0">
              <a:solidFill>
                <a:schemeClr val="tx1"/>
              </a:solidFill>
            </a:endParaRPr>
          </a:p>
        </p:txBody>
      </p:sp>
      <p:sp>
        <p:nvSpPr>
          <p:cNvPr id="82" name="Cube 81"/>
          <p:cNvSpPr/>
          <p:nvPr/>
        </p:nvSpPr>
        <p:spPr>
          <a:xfrm flipV="1">
            <a:off x="6443192" y="293332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50" dirty="0" smtClean="0">
              <a:solidFill>
                <a:schemeClr val="tx1"/>
              </a:solidFill>
            </a:endParaRPr>
          </a:p>
          <a:p>
            <a:pPr algn="ctr"/>
            <a:endParaRPr lang="en-IE" sz="1050" dirty="0">
              <a:solidFill>
                <a:schemeClr val="tx1"/>
              </a:solidFill>
            </a:endParaRPr>
          </a:p>
        </p:txBody>
      </p:sp>
      <p:sp>
        <p:nvSpPr>
          <p:cNvPr id="83" name="Flowchart: Terminator 82"/>
          <p:cNvSpPr/>
          <p:nvPr/>
        </p:nvSpPr>
        <p:spPr>
          <a:xfrm>
            <a:off x="6803232" y="321297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 smtClean="0">
                <a:solidFill>
                  <a:schemeClr val="tx1"/>
                </a:solidFill>
              </a:rPr>
              <a:t>1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84" name="Flowchart: Terminator 83"/>
          <p:cNvSpPr/>
          <p:nvPr/>
        </p:nvSpPr>
        <p:spPr>
          <a:xfrm>
            <a:off x="8099376" y="321297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 smtClean="0">
                <a:solidFill>
                  <a:schemeClr val="tx1"/>
                </a:solidFill>
              </a:rPr>
              <a:t>2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85" name="Flowchart: Terminator 84"/>
          <p:cNvSpPr/>
          <p:nvPr/>
        </p:nvSpPr>
        <p:spPr>
          <a:xfrm>
            <a:off x="5291064" y="3789040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 smtClean="0">
                <a:solidFill>
                  <a:schemeClr val="tx1"/>
                </a:solidFill>
              </a:rPr>
              <a:t>3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86" name="Cube 85"/>
          <p:cNvSpPr/>
          <p:nvPr/>
        </p:nvSpPr>
        <p:spPr>
          <a:xfrm flipV="1">
            <a:off x="6443192" y="3437384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50" dirty="0" smtClean="0">
              <a:solidFill>
                <a:schemeClr val="tx1"/>
              </a:solidFill>
            </a:endParaRPr>
          </a:p>
          <a:p>
            <a:pPr algn="ctr"/>
            <a:endParaRPr lang="en-IE" sz="1050" dirty="0">
              <a:solidFill>
                <a:schemeClr val="tx1"/>
              </a:solidFill>
            </a:endParaRPr>
          </a:p>
        </p:txBody>
      </p:sp>
      <p:sp>
        <p:nvSpPr>
          <p:cNvPr id="87" name="Flowchart: Terminator 86"/>
          <p:cNvSpPr/>
          <p:nvPr/>
        </p:nvSpPr>
        <p:spPr>
          <a:xfrm>
            <a:off x="6731224" y="371703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 smtClean="0">
                <a:solidFill>
                  <a:schemeClr val="tx1"/>
                </a:solidFill>
              </a:rPr>
              <a:t>4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88" name="Flowchart: Terminator 87"/>
          <p:cNvSpPr/>
          <p:nvPr/>
        </p:nvSpPr>
        <p:spPr>
          <a:xfrm>
            <a:off x="8099376" y="371703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 smtClean="0">
                <a:solidFill>
                  <a:schemeClr val="tx1"/>
                </a:solidFill>
              </a:rPr>
              <a:t>5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89" name="Flowchart: Terminator 88"/>
          <p:cNvSpPr/>
          <p:nvPr/>
        </p:nvSpPr>
        <p:spPr>
          <a:xfrm>
            <a:off x="5291064" y="4365104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 smtClean="0">
                <a:solidFill>
                  <a:schemeClr val="tx1"/>
                </a:solidFill>
              </a:rPr>
              <a:t>6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90" name="Flowchart: Terminator 89"/>
          <p:cNvSpPr/>
          <p:nvPr/>
        </p:nvSpPr>
        <p:spPr>
          <a:xfrm>
            <a:off x="6731224" y="429309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 smtClean="0">
                <a:solidFill>
                  <a:schemeClr val="tx1"/>
                </a:solidFill>
              </a:rPr>
              <a:t>7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91" name="Flowchart: Terminator 90"/>
          <p:cNvSpPr/>
          <p:nvPr/>
        </p:nvSpPr>
        <p:spPr>
          <a:xfrm>
            <a:off x="8099376" y="422108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 smtClean="0">
                <a:solidFill>
                  <a:schemeClr val="tx1"/>
                </a:solidFill>
              </a:rPr>
              <a:t>8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92" name="Flowchart: Terminator 91"/>
          <p:cNvSpPr/>
          <p:nvPr/>
        </p:nvSpPr>
        <p:spPr>
          <a:xfrm>
            <a:off x="5299701" y="3284568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0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93" name="Cube 92"/>
          <p:cNvSpPr/>
          <p:nvPr/>
        </p:nvSpPr>
        <p:spPr>
          <a:xfrm flipV="1">
            <a:off x="7811344" y="293332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50" dirty="0" smtClean="0">
              <a:solidFill>
                <a:schemeClr val="tx1"/>
              </a:solidFill>
            </a:endParaRPr>
          </a:p>
          <a:p>
            <a:pPr algn="ctr"/>
            <a:endParaRPr lang="en-IE" sz="1050" dirty="0">
              <a:solidFill>
                <a:schemeClr val="tx1"/>
              </a:solidFill>
            </a:endParaRPr>
          </a:p>
        </p:txBody>
      </p:sp>
      <p:sp>
        <p:nvSpPr>
          <p:cNvPr id="94" name="Cube 93"/>
          <p:cNvSpPr/>
          <p:nvPr/>
        </p:nvSpPr>
        <p:spPr>
          <a:xfrm flipV="1">
            <a:off x="5003032" y="350100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50" dirty="0" smtClean="0">
              <a:solidFill>
                <a:schemeClr val="tx1"/>
              </a:solidFill>
            </a:endParaRPr>
          </a:p>
          <a:p>
            <a:pPr algn="ctr"/>
            <a:endParaRPr lang="en-IE" sz="1050" dirty="0">
              <a:solidFill>
                <a:schemeClr val="tx1"/>
              </a:solidFill>
            </a:endParaRPr>
          </a:p>
        </p:txBody>
      </p:sp>
      <p:sp>
        <p:nvSpPr>
          <p:cNvPr id="95" name="Cube 94"/>
          <p:cNvSpPr/>
          <p:nvPr/>
        </p:nvSpPr>
        <p:spPr>
          <a:xfrm flipV="1">
            <a:off x="5003032" y="4085456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50" dirty="0" smtClean="0">
              <a:solidFill>
                <a:schemeClr val="tx1"/>
              </a:solidFill>
            </a:endParaRPr>
          </a:p>
          <a:p>
            <a:pPr algn="ctr"/>
            <a:endParaRPr lang="en-IE" sz="1050" dirty="0">
              <a:solidFill>
                <a:schemeClr val="tx1"/>
              </a:solidFill>
            </a:endParaRPr>
          </a:p>
        </p:txBody>
      </p:sp>
      <p:sp>
        <p:nvSpPr>
          <p:cNvPr id="96" name="Cube 95"/>
          <p:cNvSpPr/>
          <p:nvPr/>
        </p:nvSpPr>
        <p:spPr>
          <a:xfrm flipV="1">
            <a:off x="7883352" y="342900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50" dirty="0" smtClean="0">
              <a:solidFill>
                <a:schemeClr val="tx1"/>
              </a:solidFill>
            </a:endParaRPr>
          </a:p>
          <a:p>
            <a:pPr algn="ctr"/>
            <a:endParaRPr lang="en-IE" sz="1050" dirty="0">
              <a:solidFill>
                <a:schemeClr val="tx1"/>
              </a:solidFill>
            </a:endParaRPr>
          </a:p>
        </p:txBody>
      </p:sp>
      <p:sp>
        <p:nvSpPr>
          <p:cNvPr id="97" name="Cube 96"/>
          <p:cNvSpPr/>
          <p:nvPr/>
        </p:nvSpPr>
        <p:spPr>
          <a:xfrm flipV="1">
            <a:off x="6515200" y="401344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50" dirty="0" smtClean="0">
              <a:solidFill>
                <a:schemeClr val="tx1"/>
              </a:solidFill>
            </a:endParaRPr>
          </a:p>
          <a:p>
            <a:pPr algn="ctr"/>
            <a:endParaRPr lang="en-IE" sz="1050" dirty="0">
              <a:solidFill>
                <a:schemeClr val="tx1"/>
              </a:solidFill>
            </a:endParaRPr>
          </a:p>
        </p:txBody>
      </p:sp>
      <p:sp>
        <p:nvSpPr>
          <p:cNvPr id="98" name="Flowchart: Terminator 97"/>
          <p:cNvSpPr/>
          <p:nvPr/>
        </p:nvSpPr>
        <p:spPr>
          <a:xfrm>
            <a:off x="8027368" y="5732840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17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99" name="Flowchart: Terminator 98"/>
          <p:cNvSpPr/>
          <p:nvPr/>
        </p:nvSpPr>
        <p:spPr>
          <a:xfrm>
            <a:off x="8027368" y="6164888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20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610744" cy="4525963"/>
          </a:xfrm>
        </p:spPr>
        <p:txBody>
          <a:bodyPr/>
          <a:lstStyle/>
          <a:p>
            <a:r>
              <a:rPr lang="en-IE" b="1" dirty="0" smtClean="0"/>
              <a:t>PROCESS STATE</a:t>
            </a:r>
          </a:p>
          <a:p>
            <a:pPr lvl="1"/>
            <a:r>
              <a:rPr lang="en-IE" b="1" dirty="0" smtClean="0"/>
              <a:t>Main Memory</a:t>
            </a:r>
          </a:p>
          <a:p>
            <a:pPr lvl="1"/>
            <a:r>
              <a:rPr lang="en-IE" dirty="0" smtClean="0"/>
              <a:t>Record all important information from memory, including most importantly the process location.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48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smtClean="0"/>
              <a:t>PROCESS STATE</a:t>
            </a:r>
          </a:p>
          <a:p>
            <a:pPr lvl="1"/>
            <a:r>
              <a:rPr lang="en-IE" b="1" dirty="0" smtClean="0"/>
              <a:t>Resources</a:t>
            </a:r>
          </a:p>
          <a:p>
            <a:pPr lvl="1"/>
            <a:r>
              <a:rPr lang="en-IE" dirty="0" smtClean="0"/>
              <a:t>Record the resources that have been allocated to this job, including files, disk drives, and printers.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Control Block (PCB)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080108"/>
              </p:ext>
            </p:extLst>
          </p:nvPr>
        </p:nvGraphicFramePr>
        <p:xfrm>
          <a:off x="971600" y="3508216"/>
          <a:ext cx="748883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368152"/>
                <a:gridCol w="54726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ID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TYPE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DETAILS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FILE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TXT</a:t>
                      </a:r>
                      <a:r>
                        <a:rPr lang="en-IE" baseline="0" dirty="0" smtClean="0"/>
                        <a:t> file starting at memory address 0x456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FILE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DAT</a:t>
                      </a:r>
                      <a:r>
                        <a:rPr lang="en-IE" baseline="0" dirty="0" smtClean="0"/>
                        <a:t> file starting at memory address 0x087</a:t>
                      </a:r>
                      <a:endParaRPr lang="en-I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DISK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Disk Drive 4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FILE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TXT</a:t>
                      </a:r>
                      <a:r>
                        <a:rPr lang="en-IE" baseline="0" dirty="0" smtClean="0"/>
                        <a:t> file starting at memory address 0x673</a:t>
                      </a:r>
                      <a:endParaRPr lang="en-I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PRINTER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Printer</a:t>
                      </a:r>
                      <a:r>
                        <a:rPr lang="en-IE" baseline="0" dirty="0" smtClean="0"/>
                        <a:t> at IP address 172.242.34.65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21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A “Process” is the basic unit of execution in the operating system</a:t>
            </a:r>
          </a:p>
          <a:p>
            <a:endParaRPr lang="en-IE" dirty="0" smtClean="0"/>
          </a:p>
          <a:p>
            <a:r>
              <a:rPr lang="en-IE" dirty="0" smtClean="0"/>
              <a:t>A “Process” is the name we give to a program when it is running in memory</a:t>
            </a:r>
          </a:p>
          <a:p>
            <a:pPr lvl="1"/>
            <a:r>
              <a:rPr lang="en-IE" dirty="0" smtClean="0"/>
              <a:t>So a “Program” is the complied executable</a:t>
            </a:r>
          </a:p>
          <a:p>
            <a:pPr lvl="1"/>
            <a:r>
              <a:rPr lang="en-IE" dirty="0" smtClean="0"/>
              <a:t>And a “Process” is the running executable with the execution state.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Processor Management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159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smtClean="0"/>
              <a:t>PROCESS STATE</a:t>
            </a:r>
          </a:p>
          <a:p>
            <a:pPr lvl="1"/>
            <a:r>
              <a:rPr lang="en-IE" b="1" dirty="0" smtClean="0"/>
              <a:t>Process Priority</a:t>
            </a:r>
          </a:p>
          <a:p>
            <a:pPr lvl="1"/>
            <a:r>
              <a:rPr lang="en-IE" dirty="0" smtClean="0"/>
              <a:t>The process is assigned a priority, and if the operating system using priorities to schedule processes.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Control Block (PCB)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154766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Right Arrow 6"/>
          <p:cNvSpPr/>
          <p:nvPr/>
        </p:nvSpPr>
        <p:spPr>
          <a:xfrm>
            <a:off x="212372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262778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Right Arrow 8"/>
          <p:cNvSpPr/>
          <p:nvPr/>
        </p:nvSpPr>
        <p:spPr>
          <a:xfrm>
            <a:off x="320384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/>
          <p:cNvSpPr/>
          <p:nvPr/>
        </p:nvSpPr>
        <p:spPr>
          <a:xfrm>
            <a:off x="370790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1" name="Right Arrow 10"/>
          <p:cNvSpPr/>
          <p:nvPr/>
        </p:nvSpPr>
        <p:spPr>
          <a:xfrm>
            <a:off x="428396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/>
          <p:cNvSpPr/>
          <p:nvPr/>
        </p:nvSpPr>
        <p:spPr>
          <a:xfrm>
            <a:off x="478802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3" name="Right Arrow 12"/>
          <p:cNvSpPr/>
          <p:nvPr/>
        </p:nvSpPr>
        <p:spPr>
          <a:xfrm>
            <a:off x="536408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586814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5" name="Right Arrow 14"/>
          <p:cNvSpPr/>
          <p:nvPr/>
        </p:nvSpPr>
        <p:spPr>
          <a:xfrm>
            <a:off x="644420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694826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7" name="Bent Arrow 16"/>
          <p:cNvSpPr/>
          <p:nvPr/>
        </p:nvSpPr>
        <p:spPr>
          <a:xfrm flipV="1">
            <a:off x="395536" y="3221360"/>
            <a:ext cx="1152128" cy="1548172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5400000">
            <a:off x="7406698" y="4463498"/>
            <a:ext cx="1575792" cy="1251756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11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smtClean="0"/>
              <a:t>PROCESS STATE</a:t>
            </a:r>
          </a:p>
          <a:p>
            <a:pPr lvl="1"/>
            <a:r>
              <a:rPr lang="en-IE" b="1" dirty="0" smtClean="0"/>
              <a:t>Process Priority</a:t>
            </a:r>
          </a:p>
          <a:p>
            <a:pPr lvl="1"/>
            <a:r>
              <a:rPr lang="en-IE" dirty="0" smtClean="0"/>
              <a:t>The process is assigned a priority, and if the operating system using priorities to schedule processes.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Control Block (PCB)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154766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12</a:t>
            </a:r>
          </a:p>
          <a:p>
            <a:pPr algn="ctr"/>
            <a:endParaRPr lang="en-IE" dirty="0"/>
          </a:p>
        </p:txBody>
      </p:sp>
      <p:sp>
        <p:nvSpPr>
          <p:cNvPr id="7" name="Right Arrow 6"/>
          <p:cNvSpPr/>
          <p:nvPr/>
        </p:nvSpPr>
        <p:spPr>
          <a:xfrm>
            <a:off x="212372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262778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54</a:t>
            </a:r>
          </a:p>
          <a:p>
            <a:pPr algn="ctr"/>
            <a:endParaRPr lang="en-IE" dirty="0"/>
          </a:p>
        </p:txBody>
      </p:sp>
      <p:sp>
        <p:nvSpPr>
          <p:cNvPr id="9" name="Right Arrow 8"/>
          <p:cNvSpPr/>
          <p:nvPr/>
        </p:nvSpPr>
        <p:spPr>
          <a:xfrm>
            <a:off x="320384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/>
          <p:cNvSpPr/>
          <p:nvPr/>
        </p:nvSpPr>
        <p:spPr>
          <a:xfrm>
            <a:off x="370790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66</a:t>
            </a:r>
          </a:p>
          <a:p>
            <a:pPr algn="ctr"/>
            <a:endParaRPr lang="en-IE" dirty="0"/>
          </a:p>
        </p:txBody>
      </p:sp>
      <p:sp>
        <p:nvSpPr>
          <p:cNvPr id="11" name="Right Arrow 10"/>
          <p:cNvSpPr/>
          <p:nvPr/>
        </p:nvSpPr>
        <p:spPr>
          <a:xfrm>
            <a:off x="428396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/>
          <p:cNvSpPr/>
          <p:nvPr/>
        </p:nvSpPr>
        <p:spPr>
          <a:xfrm>
            <a:off x="478802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23</a:t>
            </a:r>
          </a:p>
          <a:p>
            <a:pPr algn="ctr"/>
            <a:endParaRPr lang="en-IE" dirty="0"/>
          </a:p>
        </p:txBody>
      </p:sp>
      <p:sp>
        <p:nvSpPr>
          <p:cNvPr id="13" name="Right Arrow 12"/>
          <p:cNvSpPr/>
          <p:nvPr/>
        </p:nvSpPr>
        <p:spPr>
          <a:xfrm>
            <a:off x="536408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586814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13</a:t>
            </a:r>
          </a:p>
          <a:p>
            <a:pPr algn="ctr"/>
            <a:endParaRPr lang="en-IE" dirty="0"/>
          </a:p>
        </p:txBody>
      </p:sp>
      <p:sp>
        <p:nvSpPr>
          <p:cNvPr id="15" name="Right Arrow 14"/>
          <p:cNvSpPr/>
          <p:nvPr/>
        </p:nvSpPr>
        <p:spPr>
          <a:xfrm>
            <a:off x="644420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694826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32</a:t>
            </a:r>
          </a:p>
          <a:p>
            <a:pPr algn="ctr"/>
            <a:endParaRPr lang="en-IE" dirty="0"/>
          </a:p>
        </p:txBody>
      </p:sp>
      <p:sp>
        <p:nvSpPr>
          <p:cNvPr id="17" name="Bent Arrow 16"/>
          <p:cNvSpPr/>
          <p:nvPr/>
        </p:nvSpPr>
        <p:spPr>
          <a:xfrm flipV="1">
            <a:off x="395536" y="3221360"/>
            <a:ext cx="1152128" cy="1548172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5400000">
            <a:off x="7406698" y="4463498"/>
            <a:ext cx="1575792" cy="1251756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26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smtClean="0"/>
              <a:t>PROCESS STATE</a:t>
            </a:r>
          </a:p>
          <a:p>
            <a:pPr lvl="1"/>
            <a:r>
              <a:rPr lang="en-IE" b="1" dirty="0" smtClean="0"/>
              <a:t>Process Priority</a:t>
            </a:r>
          </a:p>
          <a:p>
            <a:pPr lvl="1"/>
            <a:r>
              <a:rPr lang="en-IE" dirty="0" smtClean="0"/>
              <a:t>The process is assigned a priority, and if the operating system using priorities to schedule processes.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Control Block (PCB)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154766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12</a:t>
            </a:r>
          </a:p>
          <a:p>
            <a:pPr algn="ctr"/>
            <a:endParaRPr lang="en-IE" dirty="0"/>
          </a:p>
        </p:txBody>
      </p:sp>
      <p:sp>
        <p:nvSpPr>
          <p:cNvPr id="7" name="Right Arrow 6"/>
          <p:cNvSpPr/>
          <p:nvPr/>
        </p:nvSpPr>
        <p:spPr>
          <a:xfrm>
            <a:off x="212372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262778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54</a:t>
            </a:r>
          </a:p>
          <a:p>
            <a:pPr algn="ctr"/>
            <a:endParaRPr lang="en-IE" dirty="0"/>
          </a:p>
        </p:txBody>
      </p:sp>
      <p:sp>
        <p:nvSpPr>
          <p:cNvPr id="9" name="Right Arrow 8"/>
          <p:cNvSpPr/>
          <p:nvPr/>
        </p:nvSpPr>
        <p:spPr>
          <a:xfrm>
            <a:off x="320384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/>
          <p:cNvSpPr/>
          <p:nvPr/>
        </p:nvSpPr>
        <p:spPr>
          <a:xfrm>
            <a:off x="370790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66</a:t>
            </a:r>
          </a:p>
          <a:p>
            <a:pPr algn="ctr"/>
            <a:endParaRPr lang="en-IE" dirty="0"/>
          </a:p>
        </p:txBody>
      </p:sp>
      <p:sp>
        <p:nvSpPr>
          <p:cNvPr id="11" name="Right Arrow 10"/>
          <p:cNvSpPr/>
          <p:nvPr/>
        </p:nvSpPr>
        <p:spPr>
          <a:xfrm>
            <a:off x="428396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/>
          <p:cNvSpPr/>
          <p:nvPr/>
        </p:nvSpPr>
        <p:spPr>
          <a:xfrm>
            <a:off x="478802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23</a:t>
            </a:r>
          </a:p>
          <a:p>
            <a:pPr algn="ctr"/>
            <a:endParaRPr lang="en-IE" dirty="0"/>
          </a:p>
        </p:txBody>
      </p:sp>
      <p:sp>
        <p:nvSpPr>
          <p:cNvPr id="13" name="Right Arrow 12"/>
          <p:cNvSpPr/>
          <p:nvPr/>
        </p:nvSpPr>
        <p:spPr>
          <a:xfrm>
            <a:off x="536408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586814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13</a:t>
            </a:r>
          </a:p>
          <a:p>
            <a:pPr algn="ctr"/>
            <a:endParaRPr lang="en-IE" dirty="0"/>
          </a:p>
        </p:txBody>
      </p:sp>
      <p:sp>
        <p:nvSpPr>
          <p:cNvPr id="15" name="Right Arrow 14"/>
          <p:cNvSpPr/>
          <p:nvPr/>
        </p:nvSpPr>
        <p:spPr>
          <a:xfrm>
            <a:off x="644420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694826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32</a:t>
            </a:r>
          </a:p>
          <a:p>
            <a:pPr algn="ctr"/>
            <a:endParaRPr lang="en-IE" dirty="0"/>
          </a:p>
        </p:txBody>
      </p:sp>
      <p:sp>
        <p:nvSpPr>
          <p:cNvPr id="17" name="Bent Arrow 16"/>
          <p:cNvSpPr/>
          <p:nvPr/>
        </p:nvSpPr>
        <p:spPr>
          <a:xfrm flipV="1">
            <a:off x="395536" y="3221360"/>
            <a:ext cx="1152128" cy="1548172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5400000">
            <a:off x="7406698" y="4463498"/>
            <a:ext cx="1575792" cy="1251756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23170" y="4481213"/>
            <a:ext cx="288032" cy="3159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15816" y="4509120"/>
            <a:ext cx="288032" cy="3159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1</a:t>
            </a:r>
            <a:endParaRPr lang="en-IE" dirty="0"/>
          </a:p>
        </p:txBody>
      </p:sp>
      <p:sp>
        <p:nvSpPr>
          <p:cNvPr id="21" name="Rectangle 20"/>
          <p:cNvSpPr/>
          <p:nvPr/>
        </p:nvSpPr>
        <p:spPr>
          <a:xfrm>
            <a:off x="3995936" y="4509120"/>
            <a:ext cx="288032" cy="3159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5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076056" y="4481213"/>
            <a:ext cx="288032" cy="3159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2</a:t>
            </a:r>
            <a:endParaRPr lang="en-IE" dirty="0"/>
          </a:p>
        </p:txBody>
      </p:sp>
      <p:sp>
        <p:nvSpPr>
          <p:cNvPr id="23" name="Rectangle 22"/>
          <p:cNvSpPr/>
          <p:nvPr/>
        </p:nvSpPr>
        <p:spPr>
          <a:xfrm>
            <a:off x="6156176" y="4481213"/>
            <a:ext cx="288032" cy="3159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36296" y="4509120"/>
            <a:ext cx="288032" cy="3159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1688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b="1" dirty="0" smtClean="0"/>
              <a:t>ACCOUNTING</a:t>
            </a:r>
          </a:p>
          <a:p>
            <a:pPr lvl="1"/>
            <a:r>
              <a:rPr lang="en-IE" dirty="0" smtClean="0"/>
              <a:t>This section records some of the performance statistics associated with this process, including:</a:t>
            </a:r>
          </a:p>
          <a:p>
            <a:pPr lvl="2"/>
            <a:r>
              <a:rPr lang="en-IE" dirty="0" smtClean="0"/>
              <a:t>CPU time used so far</a:t>
            </a:r>
          </a:p>
          <a:p>
            <a:pPr lvl="2"/>
            <a:r>
              <a:rPr lang="en-IE" dirty="0" smtClean="0"/>
              <a:t>Time process has been in the system</a:t>
            </a:r>
          </a:p>
          <a:p>
            <a:pPr lvl="2"/>
            <a:r>
              <a:rPr lang="en-IE" dirty="0" smtClean="0"/>
              <a:t>Time taken in memory (Main and secondary)</a:t>
            </a:r>
          </a:p>
          <a:p>
            <a:pPr lvl="2"/>
            <a:r>
              <a:rPr lang="en-IE" dirty="0" smtClean="0"/>
              <a:t>Space</a:t>
            </a:r>
            <a:r>
              <a:rPr lang="en-IE" dirty="0"/>
              <a:t> taken</a:t>
            </a:r>
            <a:r>
              <a:rPr lang="en-IE" dirty="0" smtClean="0"/>
              <a:t> in memory</a:t>
            </a:r>
            <a:r>
              <a:rPr lang="en-IE" dirty="0"/>
              <a:t> (Main and secondary)</a:t>
            </a:r>
            <a:endParaRPr lang="en-IE" dirty="0" smtClean="0"/>
          </a:p>
          <a:p>
            <a:pPr lvl="2"/>
            <a:r>
              <a:rPr lang="en-IE" dirty="0" smtClean="0"/>
              <a:t>System programs used, compliers, editors, etc.</a:t>
            </a:r>
          </a:p>
          <a:p>
            <a:pPr lvl="2"/>
            <a:r>
              <a:rPr lang="en-IE" dirty="0" smtClean="0"/>
              <a:t>Number and type of I/O operations</a:t>
            </a:r>
          </a:p>
          <a:p>
            <a:pPr lvl="2"/>
            <a:r>
              <a:rPr lang="en-IE" dirty="0" smtClean="0"/>
              <a:t>Time spent waiting for I/O operations completion</a:t>
            </a:r>
          </a:p>
          <a:p>
            <a:pPr lvl="2"/>
            <a:r>
              <a:rPr lang="en-IE" dirty="0" smtClean="0"/>
              <a:t>Number of Input records read and Output records written</a:t>
            </a:r>
          </a:p>
          <a:p>
            <a:pPr lvl="2"/>
            <a:endParaRPr lang="en-IE" dirty="0" smtClean="0"/>
          </a:p>
          <a:p>
            <a:pPr lvl="2"/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Control Block (PCB)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2755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Control Block (PCB)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683568" y="1412776"/>
            <a:ext cx="8208912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  <p:sp>
        <p:nvSpPr>
          <p:cNvPr id="18" name="Rectangle 17"/>
          <p:cNvSpPr/>
          <p:nvPr/>
        </p:nvSpPr>
        <p:spPr>
          <a:xfrm>
            <a:off x="1851087" y="2420808"/>
            <a:ext cx="2968469" cy="720000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 smtClean="0">
                <a:solidFill>
                  <a:schemeClr val="tx1"/>
                </a:solidFill>
              </a:rPr>
              <a:t>Process Status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51087" y="3140888"/>
            <a:ext cx="2968469" cy="2304336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 smtClean="0">
                <a:solidFill>
                  <a:schemeClr val="tx1"/>
                </a:solidFill>
              </a:rPr>
              <a:t>Process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tx1"/>
                </a:solidFill>
              </a:rPr>
              <a:t>Program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tx1"/>
                </a:solidFill>
              </a:rPr>
              <a:t>Register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tx1"/>
                </a:solidFill>
              </a:rPr>
              <a:t>Main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tx1"/>
                </a:solidFill>
              </a:rPr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tx1"/>
                </a:solidFill>
              </a:rPr>
              <a:t>Process Priority</a:t>
            </a:r>
          </a:p>
        </p:txBody>
      </p:sp>
      <p:sp>
        <p:nvSpPr>
          <p:cNvPr id="21" name="Snip Single Corner Rectangle 20"/>
          <p:cNvSpPr/>
          <p:nvPr/>
        </p:nvSpPr>
        <p:spPr>
          <a:xfrm>
            <a:off x="1862610" y="1700808"/>
            <a:ext cx="2968469" cy="720000"/>
          </a:xfrm>
          <a:prstGeom prst="snip1Rect">
            <a:avLst>
              <a:gd name="adj" fmla="val 3856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 smtClean="0"/>
              <a:t>Process ID</a:t>
            </a:r>
            <a:endParaRPr lang="en-IE" b="1" dirty="0"/>
          </a:p>
        </p:txBody>
      </p:sp>
      <p:sp>
        <p:nvSpPr>
          <p:cNvPr id="22" name="Snip Single Corner Rectangle 21"/>
          <p:cNvSpPr/>
          <p:nvPr/>
        </p:nvSpPr>
        <p:spPr>
          <a:xfrm flipV="1">
            <a:off x="1875884" y="5472244"/>
            <a:ext cx="2984147" cy="692980"/>
          </a:xfrm>
          <a:prstGeom prst="snip1Rect">
            <a:avLst>
              <a:gd name="adj" fmla="val 50000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67228" y="5651956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b="1" dirty="0"/>
              <a:t>Accounting</a:t>
            </a:r>
            <a:endParaRPr lang="en-IE" dirty="0"/>
          </a:p>
        </p:txBody>
      </p:sp>
      <p:sp>
        <p:nvSpPr>
          <p:cNvPr id="24" name="Round Same Side Corner Rectangle 23"/>
          <p:cNvSpPr/>
          <p:nvPr/>
        </p:nvSpPr>
        <p:spPr>
          <a:xfrm rot="5400000">
            <a:off x="1115656" y="2420848"/>
            <a:ext cx="4464416" cy="3024336"/>
          </a:xfrm>
          <a:prstGeom prst="round2Same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255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Control Block (PCB)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683568" y="1412776"/>
            <a:ext cx="8208912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  <p:sp>
        <p:nvSpPr>
          <p:cNvPr id="11" name="Rectangle 10"/>
          <p:cNvSpPr/>
          <p:nvPr/>
        </p:nvSpPr>
        <p:spPr>
          <a:xfrm>
            <a:off x="5148064" y="2420888"/>
            <a:ext cx="3168352" cy="7200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 smtClean="0">
                <a:solidFill>
                  <a:schemeClr val="bg1">
                    <a:lumMod val="50000"/>
                  </a:schemeClr>
                </a:solidFill>
              </a:rPr>
              <a:t>“WAITING”</a:t>
            </a:r>
            <a:endParaRPr lang="en-IE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48064" y="3140968"/>
            <a:ext cx="3168352" cy="2304336"/>
          </a:xfrm>
          <a:prstGeom prst="rect">
            <a:avLst/>
          </a:prstGeom>
          <a:solidFill>
            <a:srgbClr val="99FF99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 smtClean="0">
                <a:solidFill>
                  <a:schemeClr val="bg1">
                    <a:lumMod val="50000"/>
                  </a:schemeClr>
                </a:solidFill>
              </a:rPr>
              <a:t>Process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bg1">
                    <a:lumMod val="50000"/>
                  </a:schemeClr>
                </a:solidFill>
              </a:rPr>
              <a:t>245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bg1">
                    <a:lumMod val="50000"/>
                  </a:schemeClr>
                </a:solidFill>
              </a:rPr>
              <a:t>R1:23, R2:63, R3:71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bg1">
                    <a:lumMod val="50000"/>
                  </a:schemeClr>
                </a:solidFill>
              </a:rPr>
              <a:t>Process Address: 345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bg1">
                    <a:lumMod val="50000"/>
                  </a:schemeClr>
                </a:solidFill>
              </a:rPr>
              <a:t>File1, File5, Disk4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en-IE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51087" y="2420808"/>
            <a:ext cx="2968469" cy="720000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 smtClean="0">
                <a:solidFill>
                  <a:schemeClr val="tx1"/>
                </a:solidFill>
              </a:rPr>
              <a:t>Process Status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51087" y="3140888"/>
            <a:ext cx="2968469" cy="2304336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 smtClean="0">
                <a:solidFill>
                  <a:schemeClr val="tx1"/>
                </a:solidFill>
              </a:rPr>
              <a:t>Process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tx1"/>
                </a:solidFill>
              </a:rPr>
              <a:t>Program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tx1"/>
                </a:solidFill>
              </a:rPr>
              <a:t>Register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tx1"/>
                </a:solidFill>
              </a:rPr>
              <a:t>Main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tx1"/>
                </a:solidFill>
              </a:rPr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tx1"/>
                </a:solidFill>
              </a:rPr>
              <a:t>Process Priority</a:t>
            </a:r>
          </a:p>
        </p:txBody>
      </p:sp>
      <p:sp>
        <p:nvSpPr>
          <p:cNvPr id="21" name="Snip Single Corner Rectangle 20"/>
          <p:cNvSpPr/>
          <p:nvPr/>
        </p:nvSpPr>
        <p:spPr>
          <a:xfrm>
            <a:off x="1862610" y="1700808"/>
            <a:ext cx="2968469" cy="720000"/>
          </a:xfrm>
          <a:prstGeom prst="snip1Rect">
            <a:avLst>
              <a:gd name="adj" fmla="val 3856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 smtClean="0"/>
              <a:t>Process ID</a:t>
            </a:r>
            <a:endParaRPr lang="en-IE" b="1" dirty="0"/>
          </a:p>
        </p:txBody>
      </p:sp>
      <p:sp>
        <p:nvSpPr>
          <p:cNvPr id="22" name="Snip Single Corner Rectangle 21"/>
          <p:cNvSpPr/>
          <p:nvPr/>
        </p:nvSpPr>
        <p:spPr>
          <a:xfrm flipV="1">
            <a:off x="1875884" y="5472244"/>
            <a:ext cx="2984147" cy="692980"/>
          </a:xfrm>
          <a:prstGeom prst="snip1Rect">
            <a:avLst>
              <a:gd name="adj" fmla="val 50000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67228" y="5651956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b="1" dirty="0"/>
              <a:t>Accounting</a:t>
            </a:r>
            <a:endParaRPr lang="en-IE" dirty="0"/>
          </a:p>
        </p:txBody>
      </p:sp>
      <p:sp>
        <p:nvSpPr>
          <p:cNvPr id="24" name="Round Same Side Corner Rectangle 23"/>
          <p:cNvSpPr/>
          <p:nvPr/>
        </p:nvSpPr>
        <p:spPr>
          <a:xfrm rot="5400000">
            <a:off x="1115656" y="2420848"/>
            <a:ext cx="4464416" cy="3024336"/>
          </a:xfrm>
          <a:prstGeom prst="round2Same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Snip Single Corner Rectangle 24"/>
          <p:cNvSpPr/>
          <p:nvPr/>
        </p:nvSpPr>
        <p:spPr>
          <a:xfrm>
            <a:off x="5188540" y="1700808"/>
            <a:ext cx="3096000" cy="720000"/>
          </a:xfrm>
          <a:prstGeom prst="snip1Rect">
            <a:avLst>
              <a:gd name="adj" fmla="val 3856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 smtClean="0"/>
              <a:t>475</a:t>
            </a:r>
          </a:p>
        </p:txBody>
      </p:sp>
      <p:sp>
        <p:nvSpPr>
          <p:cNvPr id="26" name="Snip Single Corner Rectangle 25"/>
          <p:cNvSpPr/>
          <p:nvPr/>
        </p:nvSpPr>
        <p:spPr>
          <a:xfrm flipV="1">
            <a:off x="5157008" y="5445224"/>
            <a:ext cx="3127876" cy="692980"/>
          </a:xfrm>
          <a:prstGeom prst="snip1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88540" y="5634068"/>
            <a:ext cx="302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b="1" dirty="0">
                <a:solidFill>
                  <a:schemeClr val="bg1">
                    <a:lumMod val="50000"/>
                  </a:schemeClr>
                </a:solidFill>
              </a:rPr>
              <a:t>CPU: 3, Total Time:34…..</a:t>
            </a:r>
          </a:p>
        </p:txBody>
      </p:sp>
      <p:sp>
        <p:nvSpPr>
          <p:cNvPr id="28" name="Round Same Side Corner Rectangle 27"/>
          <p:cNvSpPr/>
          <p:nvPr/>
        </p:nvSpPr>
        <p:spPr>
          <a:xfrm rot="5400000">
            <a:off x="4500032" y="2348841"/>
            <a:ext cx="4464416" cy="3168352"/>
          </a:xfrm>
          <a:prstGeom prst="round2Same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78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8864" y="2636912"/>
            <a:ext cx="8229600" cy="1143000"/>
          </a:xfrm>
        </p:spPr>
        <p:txBody>
          <a:bodyPr/>
          <a:lstStyle/>
          <a:p>
            <a:pPr algn="ctr"/>
            <a:r>
              <a:rPr lang="en-IE" dirty="0" smtClean="0"/>
              <a:t>In Summary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6698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Processor </a:t>
            </a:r>
            <a:r>
              <a:rPr lang="en-IE" dirty="0" smtClean="0"/>
              <a:t>Management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611560" y="1340768"/>
            <a:ext cx="8208912" cy="23042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3200" dirty="0" smtClean="0"/>
              <a:t>User 1</a:t>
            </a:r>
            <a:endParaRPr lang="en-IE" sz="3200" dirty="0"/>
          </a:p>
        </p:txBody>
      </p:sp>
      <p:sp>
        <p:nvSpPr>
          <p:cNvPr id="5" name="Oval 4"/>
          <p:cNvSpPr/>
          <p:nvPr/>
        </p:nvSpPr>
        <p:spPr>
          <a:xfrm>
            <a:off x="2195736" y="1412776"/>
            <a:ext cx="5760640" cy="2094778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/>
              <a:t>Process</a:t>
            </a:r>
          </a:p>
          <a:p>
            <a:pPr algn="ctr"/>
            <a:r>
              <a:rPr lang="en-IE" sz="2400" dirty="0" smtClean="0"/>
              <a:t>1</a:t>
            </a:r>
            <a:endParaRPr lang="en-IE" sz="2400" dirty="0"/>
          </a:p>
        </p:txBody>
      </p:sp>
      <p:sp>
        <p:nvSpPr>
          <p:cNvPr id="9" name="Oval 8"/>
          <p:cNvSpPr/>
          <p:nvPr/>
        </p:nvSpPr>
        <p:spPr>
          <a:xfrm>
            <a:off x="2339752" y="1982294"/>
            <a:ext cx="2016224" cy="942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Running</a:t>
            </a:r>
          </a:p>
          <a:p>
            <a:pPr algn="ctr"/>
            <a:r>
              <a:rPr lang="en-IE" sz="1400" b="1" dirty="0" smtClean="0"/>
              <a:t>Executable 1</a:t>
            </a:r>
            <a:endParaRPr lang="en-IE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611560" y="3933056"/>
            <a:ext cx="8208912" cy="23762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3200" dirty="0" smtClean="0"/>
              <a:t>User 2</a:t>
            </a:r>
            <a:endParaRPr lang="en-IE" sz="3200" dirty="0"/>
          </a:p>
        </p:txBody>
      </p:sp>
      <p:sp>
        <p:nvSpPr>
          <p:cNvPr id="20" name="Oval 19"/>
          <p:cNvSpPr/>
          <p:nvPr/>
        </p:nvSpPr>
        <p:spPr>
          <a:xfrm>
            <a:off x="2195736" y="4005064"/>
            <a:ext cx="5760640" cy="216024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/>
              <a:t>Process</a:t>
            </a:r>
          </a:p>
          <a:p>
            <a:pPr algn="ctr"/>
            <a:r>
              <a:rPr lang="en-IE" sz="2400" dirty="0" smtClean="0"/>
              <a:t>2</a:t>
            </a:r>
            <a:endParaRPr lang="en-IE" sz="2400" dirty="0"/>
          </a:p>
        </p:txBody>
      </p:sp>
      <p:sp>
        <p:nvSpPr>
          <p:cNvPr id="19" name="Oval 18"/>
          <p:cNvSpPr/>
          <p:nvPr/>
        </p:nvSpPr>
        <p:spPr>
          <a:xfrm>
            <a:off x="2339752" y="4833156"/>
            <a:ext cx="2016224" cy="972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Running</a:t>
            </a:r>
          </a:p>
          <a:p>
            <a:pPr algn="ctr"/>
            <a:r>
              <a:rPr lang="en-IE" sz="1400" b="1" dirty="0" smtClean="0"/>
              <a:t>Executable 1</a:t>
            </a:r>
            <a:endParaRPr lang="en-IE" sz="14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68" y="1589341"/>
            <a:ext cx="1273204" cy="16956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68" y="4181629"/>
            <a:ext cx="1273204" cy="169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6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The Processor Manager is made up of two sub-managers: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Processor Management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2699792" y="4509120"/>
            <a:ext cx="3708412" cy="100811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>
                <a:latin typeface="Arial Black" panose="020B0A04020102020204" pitchFamily="34" charset="0"/>
              </a:rPr>
              <a:t>Process Scheduler</a:t>
            </a:r>
          </a:p>
        </p:txBody>
      </p:sp>
      <p:sp>
        <p:nvSpPr>
          <p:cNvPr id="4" name="Right Arrow Callout 3"/>
          <p:cNvSpPr/>
          <p:nvPr/>
        </p:nvSpPr>
        <p:spPr>
          <a:xfrm rot="5400000">
            <a:off x="3815916" y="2096852"/>
            <a:ext cx="1476164" cy="3708412"/>
          </a:xfrm>
          <a:prstGeom prst="right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sz="2400" b="1" dirty="0">
                <a:latin typeface="Arial Black" panose="020B0A04020102020204" pitchFamily="34" charset="0"/>
              </a:rPr>
              <a:t>Job Scheduler</a:t>
            </a:r>
          </a:p>
        </p:txBody>
      </p:sp>
    </p:spTree>
    <p:extLst>
      <p:ext uri="{BB962C8B-B14F-4D97-AF65-F5344CB8AC3E}">
        <p14:creationId xmlns:p14="http://schemas.microsoft.com/office/powerpoint/2010/main" val="396099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 group of processes is called a “job”</a:t>
            </a:r>
          </a:p>
          <a:p>
            <a:endParaRPr lang="en-IE" dirty="0" smtClean="0"/>
          </a:p>
          <a:p>
            <a:r>
              <a:rPr lang="en-IE" dirty="0" smtClean="0"/>
              <a:t>The Job Scheduler takes the group of processes (“jobs”)  </a:t>
            </a:r>
          </a:p>
          <a:p>
            <a:endParaRPr lang="en-IE" dirty="0" smtClean="0"/>
          </a:p>
          <a:p>
            <a:r>
              <a:rPr lang="en-IE" dirty="0" smtClean="0"/>
              <a:t>The Job Scheduler takes this group of process (“jobs”) and re-orders them on the basis of balancing </a:t>
            </a:r>
            <a:r>
              <a:rPr lang="en-IE" b="1" dirty="0" smtClean="0"/>
              <a:t>Batch</a:t>
            </a:r>
            <a:r>
              <a:rPr lang="en-IE" dirty="0" smtClean="0"/>
              <a:t> and </a:t>
            </a:r>
            <a:r>
              <a:rPr lang="en-IE" b="1" dirty="0" smtClean="0"/>
              <a:t>Interactive</a:t>
            </a:r>
            <a:r>
              <a:rPr lang="en-IE" dirty="0" smtClean="0"/>
              <a:t> processes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648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The same program being run by two different users in the operating system are two different processes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Processor </a:t>
            </a:r>
            <a:r>
              <a:rPr lang="en-IE" dirty="0" smtClean="0"/>
              <a:t>Management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611560" y="2852936"/>
            <a:ext cx="8208912" cy="15841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3200" dirty="0" smtClean="0"/>
              <a:t>User 1</a:t>
            </a:r>
            <a:endParaRPr lang="en-IE" sz="3200" dirty="0"/>
          </a:p>
        </p:txBody>
      </p:sp>
      <p:sp>
        <p:nvSpPr>
          <p:cNvPr id="5" name="Oval 4"/>
          <p:cNvSpPr/>
          <p:nvPr/>
        </p:nvSpPr>
        <p:spPr>
          <a:xfrm>
            <a:off x="2195736" y="2924944"/>
            <a:ext cx="5760640" cy="144016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/>
              <a:t>Process</a:t>
            </a:r>
          </a:p>
          <a:p>
            <a:pPr algn="ctr"/>
            <a:r>
              <a:rPr lang="en-IE" sz="2400" dirty="0" smtClean="0"/>
              <a:t>1</a:t>
            </a:r>
            <a:endParaRPr lang="en-IE" sz="2400" dirty="0"/>
          </a:p>
        </p:txBody>
      </p:sp>
      <p:sp>
        <p:nvSpPr>
          <p:cNvPr id="9" name="Oval 8"/>
          <p:cNvSpPr/>
          <p:nvPr/>
        </p:nvSpPr>
        <p:spPr>
          <a:xfrm>
            <a:off x="2339752" y="3284984"/>
            <a:ext cx="201622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Running</a:t>
            </a:r>
          </a:p>
          <a:p>
            <a:pPr algn="ctr"/>
            <a:r>
              <a:rPr lang="en-IE" sz="1400" b="1" dirty="0" smtClean="0"/>
              <a:t>Executable 1</a:t>
            </a:r>
            <a:endParaRPr lang="en-IE" sz="1400" b="1" dirty="0"/>
          </a:p>
        </p:txBody>
      </p:sp>
      <p:sp>
        <p:nvSpPr>
          <p:cNvPr id="10" name="Oval 9"/>
          <p:cNvSpPr/>
          <p:nvPr/>
        </p:nvSpPr>
        <p:spPr>
          <a:xfrm>
            <a:off x="5796136" y="3284984"/>
            <a:ext cx="201622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Execution</a:t>
            </a:r>
          </a:p>
          <a:p>
            <a:pPr algn="ctr"/>
            <a:r>
              <a:rPr lang="en-IE" sz="1400" b="1" dirty="0" smtClean="0"/>
              <a:t>State 1</a:t>
            </a:r>
            <a:endParaRPr lang="en-IE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611560" y="4725144"/>
            <a:ext cx="8208912" cy="15841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3200" dirty="0" smtClean="0"/>
              <a:t>User 2</a:t>
            </a:r>
            <a:endParaRPr lang="en-IE" sz="3200" dirty="0"/>
          </a:p>
        </p:txBody>
      </p:sp>
      <p:sp>
        <p:nvSpPr>
          <p:cNvPr id="20" name="Oval 19"/>
          <p:cNvSpPr/>
          <p:nvPr/>
        </p:nvSpPr>
        <p:spPr>
          <a:xfrm>
            <a:off x="2195736" y="4725144"/>
            <a:ext cx="5760640" cy="144016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/>
              <a:t>Process</a:t>
            </a:r>
          </a:p>
          <a:p>
            <a:pPr algn="ctr"/>
            <a:r>
              <a:rPr lang="en-IE" sz="2400" dirty="0" smtClean="0"/>
              <a:t>2</a:t>
            </a:r>
            <a:endParaRPr lang="en-IE" sz="2400" dirty="0"/>
          </a:p>
        </p:txBody>
      </p:sp>
      <p:sp>
        <p:nvSpPr>
          <p:cNvPr id="18" name="Oval 17"/>
          <p:cNvSpPr/>
          <p:nvPr/>
        </p:nvSpPr>
        <p:spPr>
          <a:xfrm>
            <a:off x="5796136" y="5085184"/>
            <a:ext cx="2016224" cy="648072"/>
          </a:xfrm>
          <a:prstGeom prst="ellipse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Execution</a:t>
            </a:r>
          </a:p>
          <a:p>
            <a:pPr algn="ctr"/>
            <a:r>
              <a:rPr lang="en-IE" sz="1400" b="1" dirty="0" smtClean="0"/>
              <a:t>State 2</a:t>
            </a:r>
            <a:endParaRPr lang="en-IE" sz="1400" b="1" dirty="0"/>
          </a:p>
        </p:txBody>
      </p:sp>
      <p:sp>
        <p:nvSpPr>
          <p:cNvPr id="19" name="Oval 18"/>
          <p:cNvSpPr/>
          <p:nvPr/>
        </p:nvSpPr>
        <p:spPr>
          <a:xfrm>
            <a:off x="2339752" y="5157192"/>
            <a:ext cx="201622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Running</a:t>
            </a:r>
          </a:p>
          <a:p>
            <a:pPr algn="ctr"/>
            <a:r>
              <a:rPr lang="en-IE" sz="1400" b="1" dirty="0" smtClean="0"/>
              <a:t>Executable 1</a:t>
            </a:r>
            <a:endParaRPr lang="en-IE" sz="1400" b="1" dirty="0"/>
          </a:p>
        </p:txBody>
      </p:sp>
    </p:spTree>
    <p:extLst>
      <p:ext uri="{BB962C8B-B14F-4D97-AF65-F5344CB8AC3E}">
        <p14:creationId xmlns:p14="http://schemas.microsoft.com/office/powerpoint/2010/main" val="12126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ight Arrow Callout 36"/>
          <p:cNvSpPr/>
          <p:nvPr/>
        </p:nvSpPr>
        <p:spPr>
          <a:xfrm rot="5400000">
            <a:off x="2015716" y="-423428"/>
            <a:ext cx="5256584" cy="8496944"/>
          </a:xfrm>
          <a:prstGeom prst="rightArrowCallout">
            <a:avLst>
              <a:gd name="adj1" fmla="val 25000"/>
              <a:gd name="adj2" fmla="val 25000"/>
              <a:gd name="adj3" fmla="val 16646"/>
              <a:gd name="adj4" fmla="val 73888"/>
            </a:avLst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E" sz="2400" b="1" dirty="0">
              <a:latin typeface="Arial Black" panose="020B0A040201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6876256" y="3068960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Oval 25"/>
          <p:cNvSpPr/>
          <p:nvPr/>
        </p:nvSpPr>
        <p:spPr>
          <a:xfrm>
            <a:off x="5364088" y="3068960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Oval 26"/>
          <p:cNvSpPr/>
          <p:nvPr/>
        </p:nvSpPr>
        <p:spPr>
          <a:xfrm>
            <a:off x="3851920" y="3068960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Oval 27"/>
          <p:cNvSpPr/>
          <p:nvPr/>
        </p:nvSpPr>
        <p:spPr>
          <a:xfrm>
            <a:off x="2339752" y="3068960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Oval 28"/>
          <p:cNvSpPr/>
          <p:nvPr/>
        </p:nvSpPr>
        <p:spPr>
          <a:xfrm>
            <a:off x="827584" y="3068960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7236296" y="3212976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Rectangle 30"/>
          <p:cNvSpPr/>
          <p:nvPr/>
        </p:nvSpPr>
        <p:spPr>
          <a:xfrm>
            <a:off x="7236296" y="414908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/>
          <p:cNvSpPr/>
          <p:nvPr/>
        </p:nvSpPr>
        <p:spPr>
          <a:xfrm>
            <a:off x="7236296" y="3429000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Rectangle 32"/>
          <p:cNvSpPr/>
          <p:nvPr/>
        </p:nvSpPr>
        <p:spPr>
          <a:xfrm>
            <a:off x="5724128" y="3212976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tangle 33"/>
          <p:cNvSpPr/>
          <p:nvPr/>
        </p:nvSpPr>
        <p:spPr>
          <a:xfrm>
            <a:off x="5724128" y="4257092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Rectangle 34"/>
          <p:cNvSpPr/>
          <p:nvPr/>
        </p:nvSpPr>
        <p:spPr>
          <a:xfrm>
            <a:off x="5724128" y="3320988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Rectangle 35"/>
          <p:cNvSpPr/>
          <p:nvPr/>
        </p:nvSpPr>
        <p:spPr>
          <a:xfrm>
            <a:off x="4211960" y="3212976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" name="Rectangle 37"/>
          <p:cNvSpPr/>
          <p:nvPr/>
        </p:nvSpPr>
        <p:spPr>
          <a:xfrm>
            <a:off x="4211960" y="3429000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Rectangle 38"/>
          <p:cNvSpPr/>
          <p:nvPr/>
        </p:nvSpPr>
        <p:spPr>
          <a:xfrm>
            <a:off x="2699792" y="3212976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Rectangle 39"/>
          <p:cNvSpPr/>
          <p:nvPr/>
        </p:nvSpPr>
        <p:spPr>
          <a:xfrm>
            <a:off x="2699792" y="3609020"/>
            <a:ext cx="720080" cy="75608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" name="Rectangle 40"/>
          <p:cNvSpPr/>
          <p:nvPr/>
        </p:nvSpPr>
        <p:spPr>
          <a:xfrm>
            <a:off x="2699792" y="3429000"/>
            <a:ext cx="720080" cy="180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Rectangle 41"/>
          <p:cNvSpPr/>
          <p:nvPr/>
        </p:nvSpPr>
        <p:spPr>
          <a:xfrm>
            <a:off x="1187624" y="3212976"/>
            <a:ext cx="720080" cy="792088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Rectangle 42"/>
          <p:cNvSpPr/>
          <p:nvPr/>
        </p:nvSpPr>
        <p:spPr>
          <a:xfrm>
            <a:off x="1187624" y="414908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" name="Rectangle 43"/>
          <p:cNvSpPr/>
          <p:nvPr/>
        </p:nvSpPr>
        <p:spPr>
          <a:xfrm>
            <a:off x="1187624" y="4005064"/>
            <a:ext cx="720080" cy="1440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5" name="Left Brace 44"/>
          <p:cNvSpPr/>
          <p:nvPr/>
        </p:nvSpPr>
        <p:spPr>
          <a:xfrm rot="5400000">
            <a:off x="2033718" y="1178750"/>
            <a:ext cx="504056" cy="27003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6" name="Left Brace 45"/>
          <p:cNvSpPr/>
          <p:nvPr/>
        </p:nvSpPr>
        <p:spPr>
          <a:xfrm rot="5400000">
            <a:off x="5814138" y="422666"/>
            <a:ext cx="504056" cy="421246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7" name="Rectangle 46"/>
          <p:cNvSpPr/>
          <p:nvPr/>
        </p:nvSpPr>
        <p:spPr>
          <a:xfrm>
            <a:off x="1331640" y="1846565"/>
            <a:ext cx="23984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I/O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045765" y="1844824"/>
            <a:ext cx="25587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CPU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477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ight Arrow Callout 29"/>
          <p:cNvSpPr/>
          <p:nvPr/>
        </p:nvSpPr>
        <p:spPr>
          <a:xfrm rot="5400000">
            <a:off x="2015716" y="-423428"/>
            <a:ext cx="5256584" cy="8496944"/>
          </a:xfrm>
          <a:prstGeom prst="rightArrowCallout">
            <a:avLst>
              <a:gd name="adj1" fmla="val 25000"/>
              <a:gd name="adj2" fmla="val 25000"/>
              <a:gd name="adj3" fmla="val 16646"/>
              <a:gd name="adj4" fmla="val 73888"/>
            </a:avLst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E" sz="2400" b="1" dirty="0">
              <a:latin typeface="Arial Black" panose="020B0A040201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  <p:sp>
        <p:nvSpPr>
          <p:cNvPr id="37" name="Oval 36"/>
          <p:cNvSpPr/>
          <p:nvPr/>
        </p:nvSpPr>
        <p:spPr>
          <a:xfrm>
            <a:off x="6732240" y="2278613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9" name="Oval 48"/>
          <p:cNvSpPr/>
          <p:nvPr/>
        </p:nvSpPr>
        <p:spPr>
          <a:xfrm>
            <a:off x="3707904" y="2278613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Oval 49"/>
          <p:cNvSpPr/>
          <p:nvPr/>
        </p:nvSpPr>
        <p:spPr>
          <a:xfrm>
            <a:off x="683568" y="2278613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1" name="Oval 50"/>
          <p:cNvSpPr/>
          <p:nvPr/>
        </p:nvSpPr>
        <p:spPr>
          <a:xfrm>
            <a:off x="2195736" y="2278613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Oval 51"/>
          <p:cNvSpPr/>
          <p:nvPr/>
        </p:nvSpPr>
        <p:spPr>
          <a:xfrm>
            <a:off x="5220072" y="2278613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tangle 52"/>
          <p:cNvSpPr/>
          <p:nvPr/>
        </p:nvSpPr>
        <p:spPr>
          <a:xfrm>
            <a:off x="7092280" y="2422629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ectangle 53"/>
          <p:cNvSpPr/>
          <p:nvPr/>
        </p:nvSpPr>
        <p:spPr>
          <a:xfrm>
            <a:off x="7092280" y="3358733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Rectangle 54"/>
          <p:cNvSpPr/>
          <p:nvPr/>
        </p:nvSpPr>
        <p:spPr>
          <a:xfrm>
            <a:off x="7092280" y="2638653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tangle 55"/>
          <p:cNvSpPr/>
          <p:nvPr/>
        </p:nvSpPr>
        <p:spPr>
          <a:xfrm>
            <a:off x="4067944" y="2422629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tangle 56"/>
          <p:cNvSpPr/>
          <p:nvPr/>
        </p:nvSpPr>
        <p:spPr>
          <a:xfrm>
            <a:off x="4067944" y="3466745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Rectangle 57"/>
          <p:cNvSpPr/>
          <p:nvPr/>
        </p:nvSpPr>
        <p:spPr>
          <a:xfrm>
            <a:off x="4067944" y="2530641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9" name="Rectangle 58"/>
          <p:cNvSpPr/>
          <p:nvPr/>
        </p:nvSpPr>
        <p:spPr>
          <a:xfrm>
            <a:off x="1043608" y="2422629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/>
          <p:cNvSpPr/>
          <p:nvPr/>
        </p:nvSpPr>
        <p:spPr>
          <a:xfrm>
            <a:off x="1043608" y="2638653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1" name="Rectangle 60"/>
          <p:cNvSpPr/>
          <p:nvPr/>
        </p:nvSpPr>
        <p:spPr>
          <a:xfrm>
            <a:off x="2555776" y="2422629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2" name="Rectangle 61"/>
          <p:cNvSpPr/>
          <p:nvPr/>
        </p:nvSpPr>
        <p:spPr>
          <a:xfrm>
            <a:off x="2555776" y="2818673"/>
            <a:ext cx="720080" cy="75608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3" name="Rectangle 62"/>
          <p:cNvSpPr/>
          <p:nvPr/>
        </p:nvSpPr>
        <p:spPr>
          <a:xfrm>
            <a:off x="2555776" y="2638653"/>
            <a:ext cx="720080" cy="180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4" name="Rectangle 63"/>
          <p:cNvSpPr/>
          <p:nvPr/>
        </p:nvSpPr>
        <p:spPr>
          <a:xfrm>
            <a:off x="5580112" y="2422629"/>
            <a:ext cx="720080" cy="792088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5" name="Rectangle 64"/>
          <p:cNvSpPr/>
          <p:nvPr/>
        </p:nvSpPr>
        <p:spPr>
          <a:xfrm>
            <a:off x="5580112" y="3358733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6" name="Rectangle 65"/>
          <p:cNvSpPr/>
          <p:nvPr/>
        </p:nvSpPr>
        <p:spPr>
          <a:xfrm>
            <a:off x="5580112" y="3214717"/>
            <a:ext cx="720080" cy="1440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7" name="Left Brace 66"/>
          <p:cNvSpPr/>
          <p:nvPr/>
        </p:nvSpPr>
        <p:spPr>
          <a:xfrm rot="5400000">
            <a:off x="7236296" y="1414517"/>
            <a:ext cx="504056" cy="10801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8" name="Rectangle 67"/>
          <p:cNvSpPr/>
          <p:nvPr/>
        </p:nvSpPr>
        <p:spPr>
          <a:xfrm>
            <a:off x="4740945" y="4294837"/>
            <a:ext cx="23984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I/O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405774" y="1270501"/>
            <a:ext cx="25587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CPU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813547" y="4294837"/>
            <a:ext cx="23984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I/O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1" name="Left Brace 70"/>
          <p:cNvSpPr/>
          <p:nvPr/>
        </p:nvSpPr>
        <p:spPr>
          <a:xfrm rot="5400000">
            <a:off x="4178386" y="1414517"/>
            <a:ext cx="504056" cy="10801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2" name="Rectangle 71"/>
          <p:cNvSpPr/>
          <p:nvPr/>
        </p:nvSpPr>
        <p:spPr>
          <a:xfrm>
            <a:off x="3347864" y="1270501"/>
            <a:ext cx="25587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CPU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3" name="Left Brace 72"/>
          <p:cNvSpPr/>
          <p:nvPr/>
        </p:nvSpPr>
        <p:spPr>
          <a:xfrm rot="5400000">
            <a:off x="1154050" y="1414517"/>
            <a:ext cx="504056" cy="10801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" name="Rectangle 73"/>
          <p:cNvSpPr/>
          <p:nvPr/>
        </p:nvSpPr>
        <p:spPr>
          <a:xfrm>
            <a:off x="323528" y="1270501"/>
            <a:ext cx="25587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CPU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5" name="Left Brace 74"/>
          <p:cNvSpPr/>
          <p:nvPr/>
        </p:nvSpPr>
        <p:spPr>
          <a:xfrm rot="16200000">
            <a:off x="2627784" y="3430741"/>
            <a:ext cx="504056" cy="10801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6" name="Left Brace 75"/>
          <p:cNvSpPr/>
          <p:nvPr/>
        </p:nvSpPr>
        <p:spPr>
          <a:xfrm rot="16200000">
            <a:off x="5724128" y="3430741"/>
            <a:ext cx="504056" cy="10801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828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2348880"/>
            <a:ext cx="8784976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Other statuses that a process can have are: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Processor Management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231740" y="4293096"/>
            <a:ext cx="3708412" cy="100811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>
                <a:latin typeface="Arial Black" panose="020B0A04020102020204" pitchFamily="34" charset="0"/>
              </a:rPr>
              <a:t>Process Scheduler</a:t>
            </a:r>
          </a:p>
        </p:txBody>
      </p:sp>
      <p:sp>
        <p:nvSpPr>
          <p:cNvPr id="37" name="Right Arrow Callout 36"/>
          <p:cNvSpPr/>
          <p:nvPr/>
        </p:nvSpPr>
        <p:spPr>
          <a:xfrm rot="5400000">
            <a:off x="3347864" y="1880828"/>
            <a:ext cx="1476164" cy="3708412"/>
          </a:xfrm>
          <a:prstGeom prst="right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sz="2400" b="1" dirty="0">
                <a:latin typeface="Arial Black" panose="020B0A04020102020204" pitchFamily="34" charset="0"/>
              </a:rPr>
              <a:t>Job Scheduler</a:t>
            </a:r>
          </a:p>
        </p:txBody>
      </p:sp>
      <p:sp>
        <p:nvSpPr>
          <p:cNvPr id="12" name="Oval 11"/>
          <p:cNvSpPr/>
          <p:nvPr/>
        </p:nvSpPr>
        <p:spPr>
          <a:xfrm>
            <a:off x="539552" y="3140968"/>
            <a:ext cx="2016224" cy="648072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>
                <a:solidFill>
                  <a:schemeClr val="tx1"/>
                </a:solidFill>
              </a:rPr>
              <a:t>HOLD</a:t>
            </a:r>
            <a:endParaRPr lang="en-IE" sz="1200" b="1" i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96136" y="4796233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WAITING</a:t>
            </a:r>
            <a:endParaRPr lang="en-IE" sz="1200" b="1" i="1" dirty="0"/>
          </a:p>
        </p:txBody>
      </p:sp>
      <p:sp>
        <p:nvSpPr>
          <p:cNvPr id="18" name="Oval 17"/>
          <p:cNvSpPr/>
          <p:nvPr/>
        </p:nvSpPr>
        <p:spPr>
          <a:xfrm>
            <a:off x="539552" y="4509120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READY</a:t>
            </a:r>
            <a:endParaRPr lang="en-IE" sz="1200" b="1" i="1" dirty="0"/>
          </a:p>
        </p:txBody>
      </p:sp>
      <p:sp>
        <p:nvSpPr>
          <p:cNvPr id="19" name="Oval 18"/>
          <p:cNvSpPr/>
          <p:nvPr/>
        </p:nvSpPr>
        <p:spPr>
          <a:xfrm>
            <a:off x="5796136" y="4221088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RUNNING</a:t>
            </a:r>
            <a:endParaRPr lang="en-IE" sz="1200" b="1" i="1" dirty="0"/>
          </a:p>
        </p:txBody>
      </p:sp>
      <p:sp>
        <p:nvSpPr>
          <p:cNvPr id="20" name="Oval 19"/>
          <p:cNvSpPr/>
          <p:nvPr/>
        </p:nvSpPr>
        <p:spPr>
          <a:xfrm>
            <a:off x="5796136" y="3140968"/>
            <a:ext cx="2232248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b="1" i="1" dirty="0" smtClean="0"/>
              <a:t>FINISHED</a:t>
            </a:r>
            <a:endParaRPr lang="en-IE" sz="1000" b="1" i="1" dirty="0"/>
          </a:p>
        </p:txBody>
      </p:sp>
    </p:spTree>
    <p:extLst>
      <p:ext uri="{BB962C8B-B14F-4D97-AF65-F5344CB8AC3E}">
        <p14:creationId xmlns:p14="http://schemas.microsoft.com/office/powerpoint/2010/main" val="271762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412776"/>
            <a:ext cx="8208912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  <p:sp>
        <p:nvSpPr>
          <p:cNvPr id="18" name="Rectangle 17"/>
          <p:cNvSpPr/>
          <p:nvPr/>
        </p:nvSpPr>
        <p:spPr>
          <a:xfrm>
            <a:off x="827584" y="3429000"/>
            <a:ext cx="7776864" cy="309634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r>
              <a:rPr lang="en-IE" sz="2400" b="1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PROCESS SCHEDULER</a:t>
            </a:r>
            <a:endParaRPr lang="en-IE" sz="2400"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1772816"/>
            <a:ext cx="7776864" cy="1494208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b="1" dirty="0" smtClean="0">
              <a:solidFill>
                <a:schemeClr val="tx1"/>
              </a:solidFill>
            </a:endParaRPr>
          </a:p>
          <a:p>
            <a:r>
              <a:rPr lang="en-IE" sz="2400" b="1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JOB SCHEDULER</a:t>
            </a:r>
            <a:endParaRPr lang="en-IE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Processor </a:t>
            </a:r>
            <a:r>
              <a:rPr lang="en-IE" dirty="0" smtClean="0"/>
              <a:t>Management</a:t>
            </a:r>
            <a:endParaRPr lang="en-IE" dirty="0"/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3275856" y="4293096"/>
            <a:ext cx="432048" cy="1476164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5238074" y="4779150"/>
            <a:ext cx="1476164" cy="504056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5400000" flipH="1" flipV="1">
            <a:off x="4752020" y="2976611"/>
            <a:ext cx="12700" cy="1526642"/>
          </a:xfrm>
          <a:prstGeom prst="curvedConnector3">
            <a:avLst>
              <a:gd name="adj1" fmla="val 25473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>
            <a:off x="4752020" y="3434867"/>
            <a:ext cx="12700" cy="1526642"/>
          </a:xfrm>
          <a:prstGeom prst="curvedConnector3">
            <a:avLst>
              <a:gd name="adj1" fmla="val 25473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267744" y="2924944"/>
            <a:ext cx="1008112" cy="72008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5400000" flipH="1" flipV="1">
            <a:off x="6318184" y="2799024"/>
            <a:ext cx="756000" cy="936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259632" y="2276872"/>
            <a:ext cx="2016224" cy="648072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>
                <a:solidFill>
                  <a:schemeClr val="tx1"/>
                </a:solidFill>
              </a:rPr>
              <a:t>HOLD</a:t>
            </a:r>
            <a:endParaRPr lang="en-IE" sz="1200" b="1" i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267744" y="36450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READY</a:t>
            </a:r>
            <a:endParaRPr lang="en-IE" sz="1200" b="1" i="1" dirty="0"/>
          </a:p>
        </p:txBody>
      </p:sp>
      <p:sp>
        <p:nvSpPr>
          <p:cNvPr id="21" name="Oval 20"/>
          <p:cNvSpPr/>
          <p:nvPr/>
        </p:nvSpPr>
        <p:spPr>
          <a:xfrm>
            <a:off x="3707904" y="54452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WAITING</a:t>
            </a:r>
            <a:endParaRPr lang="en-IE" sz="1200" b="1" i="1" dirty="0"/>
          </a:p>
        </p:txBody>
      </p:sp>
      <p:sp>
        <p:nvSpPr>
          <p:cNvPr id="22" name="Oval 21"/>
          <p:cNvSpPr/>
          <p:nvPr/>
        </p:nvSpPr>
        <p:spPr>
          <a:xfrm>
            <a:off x="5220072" y="36450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RUNNING</a:t>
            </a:r>
            <a:endParaRPr lang="en-IE" sz="1200" b="1" i="1" dirty="0"/>
          </a:p>
        </p:txBody>
      </p:sp>
      <p:sp>
        <p:nvSpPr>
          <p:cNvPr id="24" name="Oval 23"/>
          <p:cNvSpPr/>
          <p:nvPr/>
        </p:nvSpPr>
        <p:spPr>
          <a:xfrm>
            <a:off x="5940152" y="2204864"/>
            <a:ext cx="2232248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b="1" i="1" dirty="0" smtClean="0"/>
              <a:t>FINISHED</a:t>
            </a:r>
            <a:endParaRPr lang="en-IE" sz="1000" b="1" i="1" dirty="0"/>
          </a:p>
        </p:txBody>
      </p:sp>
      <p:sp>
        <p:nvSpPr>
          <p:cNvPr id="17" name="Plaque 16"/>
          <p:cNvSpPr/>
          <p:nvPr/>
        </p:nvSpPr>
        <p:spPr>
          <a:xfrm>
            <a:off x="4067944" y="3068960"/>
            <a:ext cx="1440160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Scheduler</a:t>
            </a:r>
          </a:p>
          <a:p>
            <a:pPr algn="ctr"/>
            <a:r>
              <a:rPr lang="en-IE" sz="1400" b="1" dirty="0" smtClean="0"/>
              <a:t>Dispatch</a:t>
            </a:r>
            <a:endParaRPr lang="en-IE" sz="1400" b="1" dirty="0"/>
          </a:p>
        </p:txBody>
      </p:sp>
      <p:sp>
        <p:nvSpPr>
          <p:cNvPr id="25" name="Plaque 24"/>
          <p:cNvSpPr/>
          <p:nvPr/>
        </p:nvSpPr>
        <p:spPr>
          <a:xfrm>
            <a:off x="4067944" y="4365104"/>
            <a:ext cx="1440160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Interrupt</a:t>
            </a:r>
            <a:endParaRPr lang="en-IE" sz="1400" b="1" dirty="0"/>
          </a:p>
        </p:txBody>
      </p:sp>
      <p:sp>
        <p:nvSpPr>
          <p:cNvPr id="26" name="Plaque 25"/>
          <p:cNvSpPr/>
          <p:nvPr/>
        </p:nvSpPr>
        <p:spPr>
          <a:xfrm>
            <a:off x="1763688" y="3045566"/>
            <a:ext cx="1440160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Admitted</a:t>
            </a:r>
            <a:endParaRPr lang="en-IE" sz="1400" b="1" dirty="0"/>
          </a:p>
        </p:txBody>
      </p:sp>
      <p:sp>
        <p:nvSpPr>
          <p:cNvPr id="28" name="Plaque 27"/>
          <p:cNvSpPr/>
          <p:nvPr/>
        </p:nvSpPr>
        <p:spPr>
          <a:xfrm>
            <a:off x="6372200" y="3056434"/>
            <a:ext cx="1440160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Exit</a:t>
            </a:r>
            <a:endParaRPr lang="en-IE" sz="1400" b="1" dirty="0"/>
          </a:p>
        </p:txBody>
      </p:sp>
      <p:sp>
        <p:nvSpPr>
          <p:cNvPr id="29" name="Plaque 28"/>
          <p:cNvSpPr/>
          <p:nvPr/>
        </p:nvSpPr>
        <p:spPr>
          <a:xfrm>
            <a:off x="5796136" y="4941168"/>
            <a:ext cx="1440160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I/O or</a:t>
            </a:r>
          </a:p>
          <a:p>
            <a:pPr algn="ctr"/>
            <a:r>
              <a:rPr lang="en-IE" sz="1400" b="1" dirty="0" smtClean="0"/>
              <a:t>Event wait</a:t>
            </a:r>
          </a:p>
        </p:txBody>
      </p:sp>
      <p:sp>
        <p:nvSpPr>
          <p:cNvPr id="30" name="Plaque 29"/>
          <p:cNvSpPr/>
          <p:nvPr/>
        </p:nvSpPr>
        <p:spPr>
          <a:xfrm>
            <a:off x="2195736" y="4941168"/>
            <a:ext cx="1872208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I/O or</a:t>
            </a:r>
          </a:p>
          <a:p>
            <a:pPr algn="ctr"/>
            <a:r>
              <a:rPr lang="en-IE" sz="1400" b="1" dirty="0" smtClean="0"/>
              <a:t>Event  completion</a:t>
            </a:r>
          </a:p>
        </p:txBody>
      </p:sp>
    </p:spTree>
    <p:extLst>
      <p:ext uri="{BB962C8B-B14F-4D97-AF65-F5344CB8AC3E}">
        <p14:creationId xmlns:p14="http://schemas.microsoft.com/office/powerpoint/2010/main" val="39858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Processor Management</a:t>
            </a:r>
            <a:br>
              <a:rPr lang="en-IE" dirty="0" smtClean="0"/>
            </a:br>
            <a:r>
              <a:rPr lang="en-IE" dirty="0" smtClean="0"/>
              <a:t>(Summary)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Damian Gordon</a:t>
            </a:r>
          </a:p>
        </p:txBody>
      </p:sp>
    </p:spTree>
    <p:extLst>
      <p:ext uri="{BB962C8B-B14F-4D97-AF65-F5344CB8AC3E}">
        <p14:creationId xmlns:p14="http://schemas.microsoft.com/office/powerpoint/2010/main" val="272851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/>
              <a:t>Processor </a:t>
            </a:r>
            <a:r>
              <a:rPr lang="en-IE" dirty="0" smtClean="0"/>
              <a:t>Management</a:t>
            </a:r>
            <a:endParaRPr lang="en-IE" dirty="0"/>
          </a:p>
        </p:txBody>
      </p:sp>
      <p:sp>
        <p:nvSpPr>
          <p:cNvPr id="14" name="Rectangle 13"/>
          <p:cNvSpPr/>
          <p:nvPr/>
        </p:nvSpPr>
        <p:spPr>
          <a:xfrm>
            <a:off x="611560" y="1340768"/>
            <a:ext cx="8208912" cy="23042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3200" dirty="0" smtClean="0"/>
              <a:t>User 1</a:t>
            </a:r>
            <a:endParaRPr lang="en-IE" sz="3200" dirty="0"/>
          </a:p>
        </p:txBody>
      </p:sp>
      <p:sp>
        <p:nvSpPr>
          <p:cNvPr id="18" name="Oval 17"/>
          <p:cNvSpPr/>
          <p:nvPr/>
        </p:nvSpPr>
        <p:spPr>
          <a:xfrm>
            <a:off x="2195736" y="1412776"/>
            <a:ext cx="5760640" cy="2094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1</a:t>
            </a:r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411760" y="1982294"/>
            <a:ext cx="2016224" cy="942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Running</a:t>
            </a:r>
          </a:p>
          <a:p>
            <a:pPr algn="ctr"/>
            <a:r>
              <a:rPr lang="en-IE" sz="1400" b="1" dirty="0" smtClean="0"/>
              <a:t>Executable 1</a:t>
            </a:r>
            <a:endParaRPr lang="en-IE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611560" y="3933056"/>
            <a:ext cx="8208912" cy="23762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3200" dirty="0" smtClean="0"/>
              <a:t>User 2</a:t>
            </a:r>
            <a:endParaRPr lang="en-IE" sz="3200" dirty="0"/>
          </a:p>
        </p:txBody>
      </p:sp>
      <p:sp>
        <p:nvSpPr>
          <p:cNvPr id="23" name="Oval 22"/>
          <p:cNvSpPr/>
          <p:nvPr/>
        </p:nvSpPr>
        <p:spPr>
          <a:xfrm>
            <a:off x="2195736" y="4005064"/>
            <a:ext cx="5760640" cy="2160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2</a:t>
            </a:r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411760" y="4581128"/>
            <a:ext cx="2016224" cy="972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Running</a:t>
            </a:r>
          </a:p>
          <a:p>
            <a:pPr algn="ctr"/>
            <a:r>
              <a:rPr lang="en-IE" sz="1400" b="1" dirty="0" smtClean="0"/>
              <a:t>Executable 1</a:t>
            </a:r>
            <a:endParaRPr lang="en-IE" sz="14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68" y="4389814"/>
            <a:ext cx="1273204" cy="140761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772816"/>
            <a:ext cx="1273204" cy="140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The Processor Manager is made up of two sub-managers: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Processor Management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2699792" y="4509120"/>
            <a:ext cx="3708412" cy="100811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>
                <a:latin typeface="Arial Black" panose="020B0A04020102020204" pitchFamily="34" charset="0"/>
              </a:rPr>
              <a:t>Process Scheduler</a:t>
            </a:r>
          </a:p>
        </p:txBody>
      </p:sp>
      <p:sp>
        <p:nvSpPr>
          <p:cNvPr id="4" name="Right Arrow Callout 3"/>
          <p:cNvSpPr/>
          <p:nvPr/>
        </p:nvSpPr>
        <p:spPr>
          <a:xfrm rot="5400000">
            <a:off x="3815916" y="2096852"/>
            <a:ext cx="1476164" cy="3708412"/>
          </a:xfrm>
          <a:prstGeom prst="right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sz="2400" b="1" dirty="0">
                <a:latin typeface="Arial Black" panose="020B0A04020102020204" pitchFamily="34" charset="0"/>
              </a:rPr>
              <a:t>Job Scheduler</a:t>
            </a:r>
          </a:p>
        </p:txBody>
      </p:sp>
    </p:spTree>
    <p:extLst>
      <p:ext uri="{BB962C8B-B14F-4D97-AF65-F5344CB8AC3E}">
        <p14:creationId xmlns:p14="http://schemas.microsoft.com/office/powerpoint/2010/main" val="42434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 group of processes is called a “job”</a:t>
            </a:r>
          </a:p>
          <a:p>
            <a:endParaRPr lang="en-IE" dirty="0" smtClean="0"/>
          </a:p>
          <a:p>
            <a:r>
              <a:rPr lang="en-IE" dirty="0" smtClean="0"/>
              <a:t>The Job Scheduler takes the group of processes (“jobs”)  </a:t>
            </a:r>
          </a:p>
          <a:p>
            <a:endParaRPr lang="en-IE" dirty="0" smtClean="0"/>
          </a:p>
          <a:p>
            <a:r>
              <a:rPr lang="en-IE" dirty="0" smtClean="0"/>
              <a:t>The Job Scheduler takes this group of process (“jobs”) and re-orders them on the basis of balancing </a:t>
            </a:r>
            <a:r>
              <a:rPr lang="en-IE" b="1" dirty="0" smtClean="0"/>
              <a:t>Batch</a:t>
            </a:r>
            <a:r>
              <a:rPr lang="en-IE" dirty="0" smtClean="0"/>
              <a:t> and </a:t>
            </a:r>
            <a:r>
              <a:rPr lang="en-IE" b="1" dirty="0" smtClean="0"/>
              <a:t>Interactive</a:t>
            </a:r>
            <a:r>
              <a:rPr lang="en-IE" dirty="0" smtClean="0"/>
              <a:t> processes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828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ight Arrow Callout 36"/>
          <p:cNvSpPr/>
          <p:nvPr/>
        </p:nvSpPr>
        <p:spPr>
          <a:xfrm rot="5400000">
            <a:off x="2015716" y="-423428"/>
            <a:ext cx="5256584" cy="8496944"/>
          </a:xfrm>
          <a:prstGeom prst="rightArrowCallout">
            <a:avLst>
              <a:gd name="adj1" fmla="val 25000"/>
              <a:gd name="adj2" fmla="val 25000"/>
              <a:gd name="adj3" fmla="val 16646"/>
              <a:gd name="adj4" fmla="val 73888"/>
            </a:avLst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E" sz="2400" b="1" dirty="0">
              <a:latin typeface="Arial Black" panose="020B0A040201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6876256" y="3068960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Oval 25"/>
          <p:cNvSpPr/>
          <p:nvPr/>
        </p:nvSpPr>
        <p:spPr>
          <a:xfrm>
            <a:off x="5364088" y="3068960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Oval 26"/>
          <p:cNvSpPr/>
          <p:nvPr/>
        </p:nvSpPr>
        <p:spPr>
          <a:xfrm>
            <a:off x="3851920" y="3068960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Oval 27"/>
          <p:cNvSpPr/>
          <p:nvPr/>
        </p:nvSpPr>
        <p:spPr>
          <a:xfrm>
            <a:off x="2339752" y="3068960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Oval 28"/>
          <p:cNvSpPr/>
          <p:nvPr/>
        </p:nvSpPr>
        <p:spPr>
          <a:xfrm>
            <a:off x="827584" y="3068960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7236296" y="3212976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Rectangle 30"/>
          <p:cNvSpPr/>
          <p:nvPr/>
        </p:nvSpPr>
        <p:spPr>
          <a:xfrm>
            <a:off x="7236296" y="414908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/>
          <p:cNvSpPr/>
          <p:nvPr/>
        </p:nvSpPr>
        <p:spPr>
          <a:xfrm>
            <a:off x="7236296" y="3429000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Rectangle 32"/>
          <p:cNvSpPr/>
          <p:nvPr/>
        </p:nvSpPr>
        <p:spPr>
          <a:xfrm>
            <a:off x="5724128" y="3212976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tangle 33"/>
          <p:cNvSpPr/>
          <p:nvPr/>
        </p:nvSpPr>
        <p:spPr>
          <a:xfrm>
            <a:off x="5724128" y="4257092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Rectangle 34"/>
          <p:cNvSpPr/>
          <p:nvPr/>
        </p:nvSpPr>
        <p:spPr>
          <a:xfrm>
            <a:off x="5724128" y="3320988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Rectangle 35"/>
          <p:cNvSpPr/>
          <p:nvPr/>
        </p:nvSpPr>
        <p:spPr>
          <a:xfrm>
            <a:off x="4211960" y="3212976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" name="Rectangle 37"/>
          <p:cNvSpPr/>
          <p:nvPr/>
        </p:nvSpPr>
        <p:spPr>
          <a:xfrm>
            <a:off x="4211960" y="3429000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Rectangle 38"/>
          <p:cNvSpPr/>
          <p:nvPr/>
        </p:nvSpPr>
        <p:spPr>
          <a:xfrm>
            <a:off x="2699792" y="3212976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Rectangle 39"/>
          <p:cNvSpPr/>
          <p:nvPr/>
        </p:nvSpPr>
        <p:spPr>
          <a:xfrm>
            <a:off x="2699792" y="3609020"/>
            <a:ext cx="720080" cy="75608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" name="Rectangle 40"/>
          <p:cNvSpPr/>
          <p:nvPr/>
        </p:nvSpPr>
        <p:spPr>
          <a:xfrm>
            <a:off x="2699792" y="3429000"/>
            <a:ext cx="720080" cy="180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Rectangle 41"/>
          <p:cNvSpPr/>
          <p:nvPr/>
        </p:nvSpPr>
        <p:spPr>
          <a:xfrm>
            <a:off x="1187624" y="3212976"/>
            <a:ext cx="720080" cy="792088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Rectangle 42"/>
          <p:cNvSpPr/>
          <p:nvPr/>
        </p:nvSpPr>
        <p:spPr>
          <a:xfrm>
            <a:off x="1187624" y="414908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" name="Rectangle 43"/>
          <p:cNvSpPr/>
          <p:nvPr/>
        </p:nvSpPr>
        <p:spPr>
          <a:xfrm>
            <a:off x="1187624" y="4005064"/>
            <a:ext cx="720080" cy="1440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5" name="Left Brace 44"/>
          <p:cNvSpPr/>
          <p:nvPr/>
        </p:nvSpPr>
        <p:spPr>
          <a:xfrm rot="5400000">
            <a:off x="2033718" y="1178750"/>
            <a:ext cx="504056" cy="27003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6" name="Left Brace 45"/>
          <p:cNvSpPr/>
          <p:nvPr/>
        </p:nvSpPr>
        <p:spPr>
          <a:xfrm rot="5400000">
            <a:off x="5814138" y="422666"/>
            <a:ext cx="504056" cy="421246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7" name="Rectangle 46"/>
          <p:cNvSpPr/>
          <p:nvPr/>
        </p:nvSpPr>
        <p:spPr>
          <a:xfrm>
            <a:off x="1331640" y="1846565"/>
            <a:ext cx="23984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I/O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045765" y="1844824"/>
            <a:ext cx="25587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CPU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91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ight Arrow Callout 29"/>
          <p:cNvSpPr/>
          <p:nvPr/>
        </p:nvSpPr>
        <p:spPr>
          <a:xfrm rot="5400000">
            <a:off x="2015716" y="-423428"/>
            <a:ext cx="5256584" cy="8496944"/>
          </a:xfrm>
          <a:prstGeom prst="rightArrowCallout">
            <a:avLst>
              <a:gd name="adj1" fmla="val 25000"/>
              <a:gd name="adj2" fmla="val 25000"/>
              <a:gd name="adj3" fmla="val 16646"/>
              <a:gd name="adj4" fmla="val 73888"/>
            </a:avLst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E" sz="2400" b="1" dirty="0">
              <a:latin typeface="Arial Black" panose="020B0A040201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  <p:sp>
        <p:nvSpPr>
          <p:cNvPr id="37" name="Oval 36"/>
          <p:cNvSpPr/>
          <p:nvPr/>
        </p:nvSpPr>
        <p:spPr>
          <a:xfrm>
            <a:off x="6732240" y="2278613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9" name="Oval 48"/>
          <p:cNvSpPr/>
          <p:nvPr/>
        </p:nvSpPr>
        <p:spPr>
          <a:xfrm>
            <a:off x="3707904" y="2278613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Oval 49"/>
          <p:cNvSpPr/>
          <p:nvPr/>
        </p:nvSpPr>
        <p:spPr>
          <a:xfrm>
            <a:off x="683568" y="2278613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1" name="Oval 50"/>
          <p:cNvSpPr/>
          <p:nvPr/>
        </p:nvSpPr>
        <p:spPr>
          <a:xfrm>
            <a:off x="2195736" y="2278613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Oval 51"/>
          <p:cNvSpPr/>
          <p:nvPr/>
        </p:nvSpPr>
        <p:spPr>
          <a:xfrm>
            <a:off x="5220072" y="2278613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tangle 52"/>
          <p:cNvSpPr/>
          <p:nvPr/>
        </p:nvSpPr>
        <p:spPr>
          <a:xfrm>
            <a:off x="7092280" y="2422629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ectangle 53"/>
          <p:cNvSpPr/>
          <p:nvPr/>
        </p:nvSpPr>
        <p:spPr>
          <a:xfrm>
            <a:off x="7092280" y="3358733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Rectangle 54"/>
          <p:cNvSpPr/>
          <p:nvPr/>
        </p:nvSpPr>
        <p:spPr>
          <a:xfrm>
            <a:off x="7092280" y="2638653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tangle 55"/>
          <p:cNvSpPr/>
          <p:nvPr/>
        </p:nvSpPr>
        <p:spPr>
          <a:xfrm>
            <a:off x="4067944" y="2422629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tangle 56"/>
          <p:cNvSpPr/>
          <p:nvPr/>
        </p:nvSpPr>
        <p:spPr>
          <a:xfrm>
            <a:off x="4067944" y="3466745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Rectangle 57"/>
          <p:cNvSpPr/>
          <p:nvPr/>
        </p:nvSpPr>
        <p:spPr>
          <a:xfrm>
            <a:off x="4067944" y="2530641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9" name="Rectangle 58"/>
          <p:cNvSpPr/>
          <p:nvPr/>
        </p:nvSpPr>
        <p:spPr>
          <a:xfrm>
            <a:off x="1043608" y="2422629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/>
          <p:cNvSpPr/>
          <p:nvPr/>
        </p:nvSpPr>
        <p:spPr>
          <a:xfrm>
            <a:off x="1043608" y="2638653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1" name="Rectangle 60"/>
          <p:cNvSpPr/>
          <p:nvPr/>
        </p:nvSpPr>
        <p:spPr>
          <a:xfrm>
            <a:off x="2555776" y="2422629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2" name="Rectangle 61"/>
          <p:cNvSpPr/>
          <p:nvPr/>
        </p:nvSpPr>
        <p:spPr>
          <a:xfrm>
            <a:off x="2555776" y="2818673"/>
            <a:ext cx="720080" cy="75608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3" name="Rectangle 62"/>
          <p:cNvSpPr/>
          <p:nvPr/>
        </p:nvSpPr>
        <p:spPr>
          <a:xfrm>
            <a:off x="2555776" y="2638653"/>
            <a:ext cx="720080" cy="180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4" name="Rectangle 63"/>
          <p:cNvSpPr/>
          <p:nvPr/>
        </p:nvSpPr>
        <p:spPr>
          <a:xfrm>
            <a:off x="5580112" y="2422629"/>
            <a:ext cx="720080" cy="792088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5" name="Rectangle 64"/>
          <p:cNvSpPr/>
          <p:nvPr/>
        </p:nvSpPr>
        <p:spPr>
          <a:xfrm>
            <a:off x="5580112" y="3358733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6" name="Rectangle 65"/>
          <p:cNvSpPr/>
          <p:nvPr/>
        </p:nvSpPr>
        <p:spPr>
          <a:xfrm>
            <a:off x="5580112" y="3214717"/>
            <a:ext cx="720080" cy="1440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7" name="Left Brace 66"/>
          <p:cNvSpPr/>
          <p:nvPr/>
        </p:nvSpPr>
        <p:spPr>
          <a:xfrm rot="5400000">
            <a:off x="7236296" y="1414517"/>
            <a:ext cx="504056" cy="10801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8" name="Rectangle 67"/>
          <p:cNvSpPr/>
          <p:nvPr/>
        </p:nvSpPr>
        <p:spPr>
          <a:xfrm>
            <a:off x="4740945" y="4294837"/>
            <a:ext cx="23984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I/O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405774" y="1270501"/>
            <a:ext cx="25587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CPU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813547" y="4294837"/>
            <a:ext cx="23984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I/O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1" name="Left Brace 70"/>
          <p:cNvSpPr/>
          <p:nvPr/>
        </p:nvSpPr>
        <p:spPr>
          <a:xfrm rot="5400000">
            <a:off x="4178386" y="1414517"/>
            <a:ext cx="504056" cy="10801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2" name="Rectangle 71"/>
          <p:cNvSpPr/>
          <p:nvPr/>
        </p:nvSpPr>
        <p:spPr>
          <a:xfrm>
            <a:off x="3347864" y="1270501"/>
            <a:ext cx="25587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CPU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3" name="Left Brace 72"/>
          <p:cNvSpPr/>
          <p:nvPr/>
        </p:nvSpPr>
        <p:spPr>
          <a:xfrm rot="5400000">
            <a:off x="1154050" y="1414517"/>
            <a:ext cx="504056" cy="10801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" name="Rectangle 73"/>
          <p:cNvSpPr/>
          <p:nvPr/>
        </p:nvSpPr>
        <p:spPr>
          <a:xfrm>
            <a:off x="323528" y="1270501"/>
            <a:ext cx="25587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CPU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5" name="Left Brace 74"/>
          <p:cNvSpPr/>
          <p:nvPr/>
        </p:nvSpPr>
        <p:spPr>
          <a:xfrm rot="16200000">
            <a:off x="2627784" y="3430741"/>
            <a:ext cx="504056" cy="10801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6" name="Left Brace 75"/>
          <p:cNvSpPr/>
          <p:nvPr/>
        </p:nvSpPr>
        <p:spPr>
          <a:xfrm rot="16200000">
            <a:off x="5724128" y="3430741"/>
            <a:ext cx="504056" cy="10801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443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The Processor Manager is made up of two sub-managers: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Processor Management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2699792" y="4509120"/>
            <a:ext cx="3708412" cy="100811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>
                <a:latin typeface="Arial Black" panose="020B0A04020102020204" pitchFamily="34" charset="0"/>
              </a:rPr>
              <a:t>Process Scheduler</a:t>
            </a:r>
          </a:p>
        </p:txBody>
      </p:sp>
      <p:sp>
        <p:nvSpPr>
          <p:cNvPr id="4" name="Right Arrow Callout 3"/>
          <p:cNvSpPr/>
          <p:nvPr/>
        </p:nvSpPr>
        <p:spPr>
          <a:xfrm rot="5400000">
            <a:off x="3815916" y="2096852"/>
            <a:ext cx="1476164" cy="3708412"/>
          </a:xfrm>
          <a:prstGeom prst="right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sz="2400" b="1" dirty="0">
                <a:latin typeface="Arial Black" panose="020B0A04020102020204" pitchFamily="34" charset="0"/>
              </a:rPr>
              <a:t>Job Scheduler</a:t>
            </a:r>
          </a:p>
        </p:txBody>
      </p:sp>
    </p:spTree>
    <p:extLst>
      <p:ext uri="{BB962C8B-B14F-4D97-AF65-F5344CB8AC3E}">
        <p14:creationId xmlns:p14="http://schemas.microsoft.com/office/powerpoint/2010/main" val="6050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The operating system runs each process one at a time using the process scheduler</a:t>
            </a:r>
          </a:p>
          <a:p>
            <a:endParaRPr lang="en-IE" dirty="0" smtClean="0"/>
          </a:p>
          <a:p>
            <a:r>
              <a:rPr lang="en-IE" dirty="0"/>
              <a:t>The process </a:t>
            </a:r>
            <a:r>
              <a:rPr lang="en-IE" dirty="0" smtClean="0"/>
              <a:t>scheduler allows each process to run on the CPU for a given period of time (“RUNNING”), and then swaps that process out, and swaps another one into the CPU, and the initial process is set to “READY”</a:t>
            </a:r>
          </a:p>
          <a:p>
            <a:endParaRPr lang="en-IE" dirty="0" smtClean="0"/>
          </a:p>
          <a:p>
            <a:r>
              <a:rPr lang="en-IE" dirty="0" smtClean="0"/>
              <a:t>If </a:t>
            </a:r>
            <a:r>
              <a:rPr lang="en-IE" dirty="0"/>
              <a:t>t</a:t>
            </a:r>
            <a:r>
              <a:rPr lang="en-IE" dirty="0" smtClean="0"/>
              <a:t>he process is waiting for I/O for too long, the process is set to “WAITING”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025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2348880"/>
            <a:ext cx="8784976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Other statuses that a process can have are: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Processor Management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231740" y="4293096"/>
            <a:ext cx="3708412" cy="100811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>
                <a:latin typeface="Arial Black" panose="020B0A04020102020204" pitchFamily="34" charset="0"/>
              </a:rPr>
              <a:t>Process Scheduler</a:t>
            </a:r>
          </a:p>
        </p:txBody>
      </p:sp>
      <p:sp>
        <p:nvSpPr>
          <p:cNvPr id="37" name="Right Arrow Callout 36"/>
          <p:cNvSpPr/>
          <p:nvPr/>
        </p:nvSpPr>
        <p:spPr>
          <a:xfrm rot="5400000">
            <a:off x="3347864" y="1880828"/>
            <a:ext cx="1476164" cy="3708412"/>
          </a:xfrm>
          <a:prstGeom prst="right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sz="2400" b="1" dirty="0">
                <a:latin typeface="Arial Black" panose="020B0A04020102020204" pitchFamily="34" charset="0"/>
              </a:rPr>
              <a:t>Job Scheduler</a:t>
            </a:r>
          </a:p>
        </p:txBody>
      </p:sp>
      <p:sp>
        <p:nvSpPr>
          <p:cNvPr id="12" name="Oval 11"/>
          <p:cNvSpPr/>
          <p:nvPr/>
        </p:nvSpPr>
        <p:spPr>
          <a:xfrm>
            <a:off x="539552" y="3140968"/>
            <a:ext cx="2016224" cy="648072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>
                <a:solidFill>
                  <a:schemeClr val="tx1"/>
                </a:solidFill>
              </a:rPr>
              <a:t>HOLD</a:t>
            </a:r>
            <a:endParaRPr lang="en-IE" sz="1200" b="1" i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96136" y="4796233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WAITING</a:t>
            </a:r>
            <a:endParaRPr lang="en-IE" sz="1200" b="1" i="1" dirty="0"/>
          </a:p>
        </p:txBody>
      </p:sp>
      <p:sp>
        <p:nvSpPr>
          <p:cNvPr id="18" name="Oval 17"/>
          <p:cNvSpPr/>
          <p:nvPr/>
        </p:nvSpPr>
        <p:spPr>
          <a:xfrm>
            <a:off x="539552" y="4509120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READY</a:t>
            </a:r>
            <a:endParaRPr lang="en-IE" sz="1200" b="1" i="1" dirty="0"/>
          </a:p>
        </p:txBody>
      </p:sp>
      <p:sp>
        <p:nvSpPr>
          <p:cNvPr id="19" name="Oval 18"/>
          <p:cNvSpPr/>
          <p:nvPr/>
        </p:nvSpPr>
        <p:spPr>
          <a:xfrm>
            <a:off x="5796136" y="4221088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RUNNING</a:t>
            </a:r>
            <a:endParaRPr lang="en-IE" sz="1200" b="1" i="1" dirty="0"/>
          </a:p>
        </p:txBody>
      </p:sp>
      <p:sp>
        <p:nvSpPr>
          <p:cNvPr id="20" name="Oval 19"/>
          <p:cNvSpPr/>
          <p:nvPr/>
        </p:nvSpPr>
        <p:spPr>
          <a:xfrm>
            <a:off x="5796136" y="3140968"/>
            <a:ext cx="2232248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b="1" i="1" dirty="0" smtClean="0"/>
              <a:t>FINISHED</a:t>
            </a:r>
            <a:endParaRPr lang="en-IE" sz="1000" b="1" i="1" dirty="0"/>
          </a:p>
        </p:txBody>
      </p:sp>
    </p:spTree>
    <p:extLst>
      <p:ext uri="{BB962C8B-B14F-4D97-AF65-F5344CB8AC3E}">
        <p14:creationId xmlns:p14="http://schemas.microsoft.com/office/powerpoint/2010/main" val="13817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412776"/>
            <a:ext cx="8208912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  <p:sp>
        <p:nvSpPr>
          <p:cNvPr id="18" name="Rectangle 17"/>
          <p:cNvSpPr/>
          <p:nvPr/>
        </p:nvSpPr>
        <p:spPr>
          <a:xfrm>
            <a:off x="827584" y="3429000"/>
            <a:ext cx="7776864" cy="309634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r>
              <a:rPr lang="en-IE" sz="2400" b="1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PROCESS SCHEDULER</a:t>
            </a:r>
            <a:endParaRPr lang="en-IE" sz="2400"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1772816"/>
            <a:ext cx="7776864" cy="1494208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b="1" dirty="0" smtClean="0">
              <a:solidFill>
                <a:schemeClr val="tx1"/>
              </a:solidFill>
            </a:endParaRPr>
          </a:p>
          <a:p>
            <a:r>
              <a:rPr lang="en-IE" sz="2400" b="1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JOB SCHEDULER</a:t>
            </a:r>
            <a:endParaRPr lang="en-IE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Processor </a:t>
            </a:r>
            <a:r>
              <a:rPr lang="en-IE" dirty="0" smtClean="0"/>
              <a:t>Management</a:t>
            </a:r>
            <a:endParaRPr lang="en-IE" dirty="0"/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3275856" y="4293096"/>
            <a:ext cx="432048" cy="1476164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5238074" y="4779150"/>
            <a:ext cx="1476164" cy="504056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5400000" flipH="1" flipV="1">
            <a:off x="4752020" y="2976611"/>
            <a:ext cx="12700" cy="1526642"/>
          </a:xfrm>
          <a:prstGeom prst="curvedConnector3">
            <a:avLst>
              <a:gd name="adj1" fmla="val 25473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>
            <a:off x="4752020" y="3434867"/>
            <a:ext cx="12700" cy="1526642"/>
          </a:xfrm>
          <a:prstGeom prst="curvedConnector3">
            <a:avLst>
              <a:gd name="adj1" fmla="val 25473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267744" y="2924944"/>
            <a:ext cx="1008112" cy="72008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5400000" flipH="1" flipV="1">
            <a:off x="6318184" y="2799024"/>
            <a:ext cx="756000" cy="936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259632" y="2276872"/>
            <a:ext cx="2016224" cy="648072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>
                <a:solidFill>
                  <a:schemeClr val="tx1"/>
                </a:solidFill>
              </a:rPr>
              <a:t>HOLD</a:t>
            </a:r>
            <a:endParaRPr lang="en-IE" sz="1200" b="1" i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267744" y="36450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READY</a:t>
            </a:r>
            <a:endParaRPr lang="en-IE" sz="1200" b="1" i="1" dirty="0"/>
          </a:p>
        </p:txBody>
      </p:sp>
      <p:sp>
        <p:nvSpPr>
          <p:cNvPr id="21" name="Oval 20"/>
          <p:cNvSpPr/>
          <p:nvPr/>
        </p:nvSpPr>
        <p:spPr>
          <a:xfrm>
            <a:off x="3707904" y="54452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WAITING</a:t>
            </a:r>
            <a:endParaRPr lang="en-IE" sz="1200" b="1" i="1" dirty="0"/>
          </a:p>
        </p:txBody>
      </p:sp>
      <p:sp>
        <p:nvSpPr>
          <p:cNvPr id="22" name="Oval 21"/>
          <p:cNvSpPr/>
          <p:nvPr/>
        </p:nvSpPr>
        <p:spPr>
          <a:xfrm>
            <a:off x="5220072" y="36450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RUNNING</a:t>
            </a:r>
            <a:endParaRPr lang="en-IE" sz="1200" b="1" i="1" dirty="0"/>
          </a:p>
        </p:txBody>
      </p:sp>
      <p:sp>
        <p:nvSpPr>
          <p:cNvPr id="24" name="Oval 23"/>
          <p:cNvSpPr/>
          <p:nvPr/>
        </p:nvSpPr>
        <p:spPr>
          <a:xfrm>
            <a:off x="5940152" y="2204864"/>
            <a:ext cx="2232248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b="1" i="1" dirty="0" smtClean="0"/>
              <a:t>FINISHED</a:t>
            </a:r>
            <a:endParaRPr lang="en-IE" sz="1000" b="1" i="1" dirty="0"/>
          </a:p>
        </p:txBody>
      </p:sp>
      <p:sp>
        <p:nvSpPr>
          <p:cNvPr id="17" name="Plaque 16"/>
          <p:cNvSpPr/>
          <p:nvPr/>
        </p:nvSpPr>
        <p:spPr>
          <a:xfrm>
            <a:off x="4067944" y="3068960"/>
            <a:ext cx="1440160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Scheduler</a:t>
            </a:r>
          </a:p>
          <a:p>
            <a:pPr algn="ctr"/>
            <a:r>
              <a:rPr lang="en-IE" sz="1400" b="1" dirty="0" smtClean="0"/>
              <a:t>Dispatch</a:t>
            </a:r>
            <a:endParaRPr lang="en-IE" sz="1400" b="1" dirty="0"/>
          </a:p>
        </p:txBody>
      </p:sp>
      <p:sp>
        <p:nvSpPr>
          <p:cNvPr id="25" name="Plaque 24"/>
          <p:cNvSpPr/>
          <p:nvPr/>
        </p:nvSpPr>
        <p:spPr>
          <a:xfrm>
            <a:off x="4067944" y="4365104"/>
            <a:ext cx="1440160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Interrupt</a:t>
            </a:r>
            <a:endParaRPr lang="en-IE" sz="1400" b="1" dirty="0"/>
          </a:p>
        </p:txBody>
      </p:sp>
      <p:sp>
        <p:nvSpPr>
          <p:cNvPr id="26" name="Plaque 25"/>
          <p:cNvSpPr/>
          <p:nvPr/>
        </p:nvSpPr>
        <p:spPr>
          <a:xfrm>
            <a:off x="1763688" y="3045566"/>
            <a:ext cx="1440160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Admitted</a:t>
            </a:r>
            <a:endParaRPr lang="en-IE" sz="1400" b="1" dirty="0"/>
          </a:p>
        </p:txBody>
      </p:sp>
      <p:sp>
        <p:nvSpPr>
          <p:cNvPr id="28" name="Plaque 27"/>
          <p:cNvSpPr/>
          <p:nvPr/>
        </p:nvSpPr>
        <p:spPr>
          <a:xfrm>
            <a:off x="6372200" y="3056434"/>
            <a:ext cx="1440160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Exit</a:t>
            </a:r>
            <a:endParaRPr lang="en-IE" sz="1400" b="1" dirty="0"/>
          </a:p>
        </p:txBody>
      </p:sp>
      <p:sp>
        <p:nvSpPr>
          <p:cNvPr id="29" name="Plaque 28"/>
          <p:cNvSpPr/>
          <p:nvPr/>
        </p:nvSpPr>
        <p:spPr>
          <a:xfrm>
            <a:off x="5796136" y="4941168"/>
            <a:ext cx="1440160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I/O or</a:t>
            </a:r>
          </a:p>
          <a:p>
            <a:pPr algn="ctr"/>
            <a:r>
              <a:rPr lang="en-IE" sz="1400" b="1" dirty="0" smtClean="0"/>
              <a:t>Event wait</a:t>
            </a:r>
          </a:p>
        </p:txBody>
      </p:sp>
      <p:sp>
        <p:nvSpPr>
          <p:cNvPr id="30" name="Plaque 29"/>
          <p:cNvSpPr/>
          <p:nvPr/>
        </p:nvSpPr>
        <p:spPr>
          <a:xfrm>
            <a:off x="2195736" y="4941168"/>
            <a:ext cx="1872208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I/O or</a:t>
            </a:r>
          </a:p>
          <a:p>
            <a:pPr algn="ctr"/>
            <a:r>
              <a:rPr lang="en-IE" sz="1400" b="1" dirty="0" smtClean="0"/>
              <a:t>Event  completion</a:t>
            </a:r>
          </a:p>
        </p:txBody>
      </p:sp>
    </p:spTree>
    <p:extLst>
      <p:ext uri="{BB962C8B-B14F-4D97-AF65-F5344CB8AC3E}">
        <p14:creationId xmlns:p14="http://schemas.microsoft.com/office/powerpoint/2010/main" val="427997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Processor Management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4608004" y="5445224"/>
            <a:ext cx="3708412" cy="100811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>
                <a:latin typeface="Arial Black" panose="020B0A04020102020204" pitchFamily="34" charset="0"/>
              </a:rPr>
              <a:t>Process Scheduler</a:t>
            </a:r>
          </a:p>
        </p:txBody>
      </p:sp>
      <p:sp>
        <p:nvSpPr>
          <p:cNvPr id="4" name="Right Arrow Callout 3"/>
          <p:cNvSpPr/>
          <p:nvPr/>
        </p:nvSpPr>
        <p:spPr>
          <a:xfrm rot="5400000">
            <a:off x="5724128" y="3032956"/>
            <a:ext cx="1476164" cy="3708412"/>
          </a:xfrm>
          <a:prstGeom prst="right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sz="2400" b="1" dirty="0">
                <a:latin typeface="Arial Black" panose="020B0A04020102020204" pitchFamily="34" charset="0"/>
              </a:rPr>
              <a:t>Job Scheduler</a:t>
            </a:r>
          </a:p>
        </p:txBody>
      </p:sp>
      <p:sp>
        <p:nvSpPr>
          <p:cNvPr id="9" name="Oval 8"/>
          <p:cNvSpPr/>
          <p:nvPr/>
        </p:nvSpPr>
        <p:spPr>
          <a:xfrm>
            <a:off x="5292080" y="1556792"/>
            <a:ext cx="1260000" cy="756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Process</a:t>
            </a:r>
          </a:p>
          <a:p>
            <a:pPr algn="ctr"/>
            <a:r>
              <a:rPr lang="en-IE" sz="1400" b="1" dirty="0" smtClean="0"/>
              <a:t>2</a:t>
            </a:r>
            <a:endParaRPr lang="en-IE" sz="1400" b="1" dirty="0"/>
          </a:p>
        </p:txBody>
      </p:sp>
      <p:sp>
        <p:nvSpPr>
          <p:cNvPr id="6" name="Bent Arrow 5"/>
          <p:cNvSpPr/>
          <p:nvPr/>
        </p:nvSpPr>
        <p:spPr>
          <a:xfrm rot="5400000">
            <a:off x="2682295" y="-872971"/>
            <a:ext cx="2628294" cy="7343804"/>
          </a:xfrm>
          <a:prstGeom prst="bentArrow">
            <a:avLst>
              <a:gd name="adj1" fmla="val 32776"/>
              <a:gd name="adj2" fmla="val 50000"/>
              <a:gd name="adj3" fmla="val 44328"/>
              <a:gd name="adj4" fmla="val 352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07904" y="1556792"/>
            <a:ext cx="1260000" cy="756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Process</a:t>
            </a:r>
          </a:p>
          <a:p>
            <a:pPr algn="ctr"/>
            <a:r>
              <a:rPr lang="en-IE" sz="1400" b="1" dirty="0"/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2087864" y="1556792"/>
            <a:ext cx="1260000" cy="756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Process</a:t>
            </a:r>
          </a:p>
          <a:p>
            <a:pPr algn="ctr"/>
            <a:r>
              <a:rPr lang="en-IE" sz="1400" b="1" dirty="0"/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467544" y="1556792"/>
            <a:ext cx="1260000" cy="756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Process</a:t>
            </a:r>
          </a:p>
          <a:p>
            <a:pPr algn="ctr"/>
            <a:r>
              <a:rPr lang="en-IE" sz="1400" b="1" dirty="0"/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5760272" y="2924944"/>
            <a:ext cx="1260000" cy="756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Process</a:t>
            </a:r>
          </a:p>
          <a:p>
            <a:pPr algn="ctr"/>
            <a:r>
              <a:rPr lang="en-IE" sz="1400" b="1" dirty="0" smtClean="0"/>
              <a:t>1</a:t>
            </a:r>
            <a:endParaRPr lang="en-IE" sz="1400" b="1" dirty="0"/>
          </a:p>
        </p:txBody>
      </p:sp>
    </p:spTree>
    <p:extLst>
      <p:ext uri="{BB962C8B-B14F-4D97-AF65-F5344CB8AC3E}">
        <p14:creationId xmlns:p14="http://schemas.microsoft.com/office/powerpoint/2010/main" val="10622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We describe a collection of processes as a “job”.</a:t>
            </a:r>
          </a:p>
          <a:p>
            <a:r>
              <a:rPr lang="en-IE" dirty="0" smtClean="0"/>
              <a:t>When the operating systems is presented with a job (or group of processes) to run, the </a:t>
            </a:r>
            <a:r>
              <a:rPr lang="en-IE" b="1" dirty="0" smtClean="0"/>
              <a:t>Job Scheduler</a:t>
            </a:r>
            <a:r>
              <a:rPr lang="en-IE" dirty="0" smtClean="0"/>
              <a:t> has the task of deciding which order to run the are processes in.</a:t>
            </a:r>
          </a:p>
          <a:p>
            <a:r>
              <a:rPr lang="en-IE" dirty="0" smtClean="0"/>
              <a:t>The</a:t>
            </a:r>
            <a:r>
              <a:rPr lang="en-IE" dirty="0"/>
              <a:t> </a:t>
            </a:r>
            <a:r>
              <a:rPr lang="en-IE" b="1" dirty="0"/>
              <a:t>Job Scheduler</a:t>
            </a:r>
            <a:r>
              <a:rPr lang="en-IE" dirty="0"/>
              <a:t> </a:t>
            </a:r>
            <a:r>
              <a:rPr lang="en-IE" dirty="0" smtClean="0"/>
              <a:t>wants to ensure that the all components of the operating system are busy, and there is no component that is idle.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1549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894</TotalTime>
  <Words>2429</Words>
  <Application>Microsoft Office PowerPoint</Application>
  <PresentationFormat>On-screen Show (4:3)</PresentationFormat>
  <Paragraphs>599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Arial</vt:lpstr>
      <vt:lpstr>Arial Black</vt:lpstr>
      <vt:lpstr>Baskerville Old Face</vt:lpstr>
      <vt:lpstr>Courier New</vt:lpstr>
      <vt:lpstr>Lucida Sans Unicode</vt:lpstr>
      <vt:lpstr>Verdana</vt:lpstr>
      <vt:lpstr>Wingdings 2</vt:lpstr>
      <vt:lpstr>Wingdings 3</vt:lpstr>
      <vt:lpstr>Concourse</vt:lpstr>
      <vt:lpstr>Processor Management</vt:lpstr>
      <vt:lpstr>Processor Management</vt:lpstr>
      <vt:lpstr>Processor Management</vt:lpstr>
      <vt:lpstr>Processor Management</vt:lpstr>
      <vt:lpstr>Processor Management</vt:lpstr>
      <vt:lpstr>Processor Management</vt:lpstr>
      <vt:lpstr>Processor Management</vt:lpstr>
      <vt:lpstr>Processor Management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Processor Management</vt:lpstr>
      <vt:lpstr>Processor Management</vt:lpstr>
      <vt:lpstr>Process Scheduler</vt:lpstr>
      <vt:lpstr>Process Scheduler</vt:lpstr>
      <vt:lpstr>Process Scheduler</vt:lpstr>
      <vt:lpstr>Process Scheduler</vt:lpstr>
      <vt:lpstr>Process Scheduler</vt:lpstr>
      <vt:lpstr>Process Scheduler</vt:lpstr>
      <vt:lpstr>Process Scheduler</vt:lpstr>
      <vt:lpstr>Process Scheduler</vt:lpstr>
      <vt:lpstr>Process Scheduler</vt:lpstr>
      <vt:lpstr>Process Scheduler</vt:lpstr>
      <vt:lpstr>Process Scheduler</vt:lpstr>
      <vt:lpstr>Processor Management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In Summary</vt:lpstr>
      <vt:lpstr>Processor Management</vt:lpstr>
      <vt:lpstr>Processor Management</vt:lpstr>
      <vt:lpstr>Job Scheduler</vt:lpstr>
      <vt:lpstr>Job Scheduler</vt:lpstr>
      <vt:lpstr>Job Scheduler</vt:lpstr>
      <vt:lpstr>Processor Management</vt:lpstr>
      <vt:lpstr>Processor Management</vt:lpstr>
      <vt:lpstr>Processor Management (Summary)</vt:lpstr>
      <vt:lpstr>Processor Management</vt:lpstr>
      <vt:lpstr>Processor Management</vt:lpstr>
      <vt:lpstr>Job Scheduler</vt:lpstr>
      <vt:lpstr>Job Scheduler</vt:lpstr>
      <vt:lpstr>Job Scheduler</vt:lpstr>
      <vt:lpstr>Process Scheduler</vt:lpstr>
      <vt:lpstr>Processor Management</vt:lpstr>
      <vt:lpstr>Processor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CMPU1022 Operating Systems 1</dc:title>
  <dc:creator>Damian Gordon</dc:creator>
  <cp:lastModifiedBy>Damian Gordon</cp:lastModifiedBy>
  <cp:revision>64</cp:revision>
  <dcterms:created xsi:type="dcterms:W3CDTF">2015-01-19T19:52:08Z</dcterms:created>
  <dcterms:modified xsi:type="dcterms:W3CDTF">2017-02-01T23:33:32Z</dcterms:modified>
</cp:coreProperties>
</file>