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72" r:id="rId4"/>
    <p:sldId id="273" r:id="rId5"/>
    <p:sldId id="25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5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33D51-D20F-4FDE-A14C-E508CEC904D5}" type="datetimeFigureOut">
              <a:rPr lang="en-IE" smtClean="0"/>
              <a:t>09/02/2017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337FA-D5E8-4F61-B478-9971321A6C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762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37FA-D5E8-4F61-B478-9971321A6CD2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651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029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7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74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247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572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778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353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48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25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946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5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2C37-8F1F-45E4-9F09-0C6418E8659E}" type="datetimeFigureOut">
              <a:rPr lang="en-IE" smtClean="0"/>
              <a:t>09/02/2017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22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2951"/>
            <a:ext cx="7772400" cy="1470025"/>
          </a:xfrm>
        </p:spPr>
        <p:txBody>
          <a:bodyPr/>
          <a:lstStyle/>
          <a:p>
            <a:r>
              <a:rPr lang="en-IE" dirty="0" smtClean="0"/>
              <a:t>A History of Mac OS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Damian Gordon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</a:t>
            </a:r>
            <a:r>
              <a:rPr lang="en-IE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Added </a:t>
            </a:r>
            <a:r>
              <a:rPr lang="en-IE" dirty="0" err="1" smtClean="0"/>
              <a:t>MacroMaker</a:t>
            </a:r>
            <a:r>
              <a:rPr lang="en-IE" dirty="0" smtClean="0"/>
              <a:t> allowed </a:t>
            </a:r>
            <a:r>
              <a:rPr lang="en-IE" dirty="0"/>
              <a:t>users to record mouse and keyboard input as "macros."</a:t>
            </a:r>
            <a:endParaRPr lang="en-IE" dirty="0" smtClean="0"/>
          </a:p>
          <a:p>
            <a:r>
              <a:rPr lang="en-IE" dirty="0" smtClean="0"/>
              <a:t>A </a:t>
            </a:r>
            <a:r>
              <a:rPr lang="en-IE" dirty="0"/>
              <a:t>complete, stable, and long-lasting operating system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April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1988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A </a:t>
            </a:r>
            <a:r>
              <a:rPr lang="en-IE" sz="2000" b="1" dirty="0">
                <a:solidFill>
                  <a:schemeClr val="tx1"/>
                </a:solidFill>
              </a:rPr>
              <a:t>maximum of 15 Desk Accessories </a:t>
            </a:r>
            <a:r>
              <a:rPr lang="en-IE" sz="2000" b="1" dirty="0" smtClean="0">
                <a:solidFill>
                  <a:schemeClr val="tx1"/>
                </a:solidFill>
              </a:rPr>
              <a:t>could </a:t>
            </a:r>
            <a:r>
              <a:rPr lang="en-IE" sz="2000" b="1" dirty="0">
                <a:solidFill>
                  <a:schemeClr val="tx1"/>
                </a:solidFill>
              </a:rPr>
              <a:t>be installed at one time, including the Chooser, Scrapbook, and Control Panel.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3573384"/>
            <a:ext cx="4958308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</a:t>
            </a:r>
            <a:r>
              <a:rPr lang="en-IE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Added virtual memory, personal file sharing, QuickTime, QuickDraw 3D, and </a:t>
            </a:r>
            <a:r>
              <a:rPr lang="en-IE" dirty="0" smtClean="0"/>
              <a:t>improved UI.</a:t>
            </a:r>
          </a:p>
          <a:p>
            <a:r>
              <a:rPr lang="en-IE" dirty="0"/>
              <a:t> U</a:t>
            </a:r>
            <a:r>
              <a:rPr lang="en-IE" dirty="0" smtClean="0"/>
              <a:t>sed over </a:t>
            </a:r>
            <a:r>
              <a:rPr lang="en-IE" dirty="0"/>
              <a:t>a </a:t>
            </a:r>
            <a:r>
              <a:rPr lang="en-IE" dirty="0" smtClean="0"/>
              <a:t>megabyte (Sys 6 took up 600K).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May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1991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633" y="3284984"/>
            <a:ext cx="4771879" cy="3564000"/>
          </a:xfrm>
          <a:prstGeom prst="rect">
            <a:avLst/>
          </a:prstGeom>
        </p:spPr>
      </p:pic>
      <p:sp>
        <p:nvSpPr>
          <p:cNvPr id="9" name="Folded Corner 8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It was </a:t>
            </a:r>
            <a:r>
              <a:rPr lang="en-IE" sz="2000" b="1" dirty="0">
                <a:solidFill>
                  <a:schemeClr val="tx1"/>
                </a:solidFill>
              </a:rPr>
              <a:t>the first Apple operating system to be available on CD, although it shipped on a set of 15 floppy disks </a:t>
            </a:r>
            <a:r>
              <a:rPr lang="en-IE" sz="2000" b="1" dirty="0" smtClean="0">
                <a:solidFill>
                  <a:schemeClr val="tx1"/>
                </a:solidFill>
              </a:rPr>
              <a:t>initially.</a:t>
            </a:r>
          </a:p>
        </p:txBody>
      </p:sp>
      <p:sp>
        <p:nvSpPr>
          <p:cNvPr id="5" name="Plaque 4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Big Bang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994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8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Improved multi-tasking, </a:t>
            </a:r>
            <a:r>
              <a:rPr lang="en-IE" dirty="0" smtClean="0"/>
              <a:t>files can be </a:t>
            </a:r>
            <a:r>
              <a:rPr lang="en-IE" dirty="0"/>
              <a:t>copied in the </a:t>
            </a:r>
            <a:r>
              <a:rPr lang="en-IE" dirty="0" smtClean="0"/>
              <a:t>background, GUI skins introduced.</a:t>
            </a:r>
          </a:p>
          <a:p>
            <a:r>
              <a:rPr lang="en-IE" dirty="0" smtClean="0"/>
              <a:t>Released shortly </a:t>
            </a:r>
            <a:r>
              <a:rPr lang="en-IE" dirty="0"/>
              <a:t>after Steve Jobs </a:t>
            </a:r>
            <a:r>
              <a:rPr lang="en-IE" dirty="0" smtClean="0"/>
              <a:t>return.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33" y="3463978"/>
            <a:ext cx="4560000" cy="3420000"/>
          </a:xfrm>
          <a:prstGeom prst="rect">
            <a:avLst/>
          </a:prstGeom>
        </p:spPr>
      </p:pic>
      <p:sp>
        <p:nvSpPr>
          <p:cNvPr id="8" name="Folded Corner 7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 </a:t>
            </a:r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Initially </a:t>
            </a:r>
            <a:r>
              <a:rPr lang="en-IE" sz="2000" b="1" dirty="0">
                <a:solidFill>
                  <a:schemeClr val="tx1"/>
                </a:solidFill>
              </a:rPr>
              <a:t>planned as Mac OS 7.7</a:t>
            </a:r>
            <a:r>
              <a:rPr lang="en-IE" sz="2000" b="1" dirty="0" smtClean="0">
                <a:solidFill>
                  <a:schemeClr val="tx1"/>
                </a:solidFill>
              </a:rPr>
              <a:t>, </a:t>
            </a:r>
            <a:r>
              <a:rPr lang="en-IE" sz="2000" b="1" dirty="0">
                <a:solidFill>
                  <a:schemeClr val="tx1"/>
                </a:solidFill>
              </a:rPr>
              <a:t>renumbered "8" to exploit a legal loophole and </a:t>
            </a:r>
            <a:r>
              <a:rPr lang="en-IE" sz="2000" b="1" dirty="0" smtClean="0">
                <a:solidFill>
                  <a:schemeClr val="tx1"/>
                </a:solidFill>
              </a:rPr>
              <a:t>terminate </a:t>
            </a:r>
            <a:r>
              <a:rPr lang="en-IE" sz="2000" b="1" dirty="0">
                <a:solidFill>
                  <a:schemeClr val="tx1"/>
                </a:solidFill>
              </a:rPr>
              <a:t>third-party manufacturers' licenses to System </a:t>
            </a:r>
            <a:r>
              <a:rPr lang="en-IE" sz="2000" b="1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July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1997</a:t>
            </a: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Copland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08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9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Provides </a:t>
            </a:r>
            <a:r>
              <a:rPr lang="en-IE" dirty="0"/>
              <a:t>a much improved memory implementation and management.</a:t>
            </a:r>
            <a:endParaRPr lang="en-IE" dirty="0" smtClean="0"/>
          </a:p>
          <a:p>
            <a:r>
              <a:rPr lang="en-IE" dirty="0" smtClean="0"/>
              <a:t>Improved </a:t>
            </a:r>
            <a:r>
              <a:rPr lang="en-IE" dirty="0"/>
              <a:t>support for </a:t>
            </a:r>
            <a:r>
              <a:rPr lang="en-IE" dirty="0" smtClean="0"/>
              <a:t>wireless </a:t>
            </a:r>
            <a:r>
              <a:rPr lang="en-IE" dirty="0"/>
              <a:t>networking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October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1999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56" y="3402000"/>
            <a:ext cx="4608000" cy="3456000"/>
          </a:xfrm>
          <a:prstGeom prst="rect">
            <a:avLst/>
          </a:prstGeom>
        </p:spPr>
      </p:pic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Makes </a:t>
            </a:r>
            <a:r>
              <a:rPr lang="en-IE" sz="2000" b="1" dirty="0">
                <a:solidFill>
                  <a:schemeClr val="tx1"/>
                </a:solidFill>
              </a:rPr>
              <a:t>the first use of the centralized Apple Software Update to find and install OS and hardware updates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Sonata</a:t>
            </a:r>
          </a:p>
        </p:txBody>
      </p:sp>
    </p:spTree>
    <p:extLst>
      <p:ext uri="{BB962C8B-B14F-4D97-AF65-F5344CB8AC3E}">
        <p14:creationId xmlns:p14="http://schemas.microsoft.com/office/powerpoint/2010/main" val="22208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10 (OS X)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Introduced Launch Pad, a springboard-style home for </a:t>
            </a:r>
            <a:r>
              <a:rPr lang="en-IE" dirty="0" smtClean="0"/>
              <a:t>applications.</a:t>
            </a:r>
          </a:p>
          <a:p>
            <a:r>
              <a:rPr lang="en-IE" dirty="0" smtClean="0"/>
              <a:t>OS </a:t>
            </a:r>
            <a:r>
              <a:rPr lang="en-IE" dirty="0"/>
              <a:t>X is a Unix-based operating system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March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2001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40" y="3364280"/>
            <a:ext cx="4704000" cy="3528000"/>
          </a:xfrm>
          <a:prstGeom prst="rect">
            <a:avLst/>
          </a:prstGeom>
        </p:spPr>
      </p:pic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Heavily criticized for three </a:t>
            </a:r>
            <a:r>
              <a:rPr lang="en-IE" sz="2000" b="1" dirty="0">
                <a:solidFill>
                  <a:schemeClr val="tx1"/>
                </a:solidFill>
              </a:rPr>
              <a:t>main </a:t>
            </a:r>
            <a:r>
              <a:rPr lang="en-IE" sz="2000" b="1" dirty="0" smtClean="0">
                <a:solidFill>
                  <a:schemeClr val="tx1"/>
                </a:solidFill>
              </a:rPr>
              <a:t>reasons: Interface responsiveness was sluggish. It was riddled </a:t>
            </a:r>
            <a:r>
              <a:rPr lang="en-IE" sz="2000" b="1" dirty="0">
                <a:solidFill>
                  <a:schemeClr val="tx1"/>
                </a:solidFill>
              </a:rPr>
              <a:t>with </a:t>
            </a:r>
            <a:r>
              <a:rPr lang="en-IE" sz="2000" b="1" dirty="0" smtClean="0">
                <a:solidFill>
                  <a:schemeClr val="tx1"/>
                </a:solidFill>
              </a:rPr>
              <a:t>bugs. And had Missing </a:t>
            </a:r>
            <a:r>
              <a:rPr lang="en-IE" sz="2000" b="1" dirty="0">
                <a:solidFill>
                  <a:schemeClr val="tx1"/>
                </a:solidFill>
              </a:rPr>
              <a:t>Features and </a:t>
            </a:r>
            <a:r>
              <a:rPr lang="en-IE" sz="2000" b="1" dirty="0" smtClean="0">
                <a:solidFill>
                  <a:schemeClr val="tx1"/>
                </a:solidFill>
              </a:rPr>
              <a:t>Compatibility </a:t>
            </a:r>
            <a:r>
              <a:rPr lang="en-IE" sz="2000" b="1" dirty="0">
                <a:solidFill>
                  <a:schemeClr val="tx1"/>
                </a:solidFill>
              </a:rPr>
              <a:t>Issues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Cheetah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08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Versions of OS </a:t>
            </a:r>
            <a:r>
              <a:rPr lang="en-IE" dirty="0" smtClean="0"/>
              <a:t>X</a:t>
            </a:r>
            <a:endParaRPr lang="en-I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822157"/>
              </p:ext>
            </p:extLst>
          </p:nvPr>
        </p:nvGraphicFramePr>
        <p:xfrm>
          <a:off x="457200" y="1268760"/>
          <a:ext cx="8229600" cy="48209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Version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Release</a:t>
                      </a:r>
                      <a:r>
                        <a:rPr lang="en-IE" baseline="0" dirty="0" smtClean="0"/>
                        <a:t> Date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Mac OS X v10.0 (Cheetah)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24th March 2001</a:t>
                      </a:r>
                      <a:endParaRPr lang="en-IE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Mac OS X v10.1 (Puma)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25th</a:t>
                      </a:r>
                      <a:r>
                        <a:rPr lang="en-IE" baseline="0" dirty="0" smtClean="0"/>
                        <a:t> September 2001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Mac OS X v10.2 (Jaguar)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24th August 2002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Mac OS X v10.3 (Panther)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24th October 2003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Mac OS X v10.4 (Tiger)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29th</a:t>
                      </a:r>
                      <a:r>
                        <a:rPr lang="en-IE" baseline="0" dirty="0" smtClean="0"/>
                        <a:t> April 2005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Mac OS X v10.5 (Leopard)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26th October 2007</a:t>
                      </a:r>
                      <a:endParaRPr lang="en-IE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Mac OS X v10.6 (Snow Leopard)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28th August 2009</a:t>
                      </a:r>
                      <a:endParaRPr lang="en-IE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Mac OS X v10.7 (Lion)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20th July 2011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OS X v10.8 (Mountain Lion)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25th July 2012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OS X v10.9 (Mavericks)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22nd September</a:t>
                      </a:r>
                      <a:r>
                        <a:rPr lang="en-IE" baseline="0" dirty="0" smtClean="0"/>
                        <a:t> 2013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OS X v10.10 (Yosemite)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16th October 2014</a:t>
                      </a:r>
                      <a:endParaRPr lang="en-IE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OS X v10.11 (El Capitan)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mtClean="0"/>
                        <a:t>30th September 2015</a:t>
                      </a:r>
                      <a:endParaRPr lang="en-IE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5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Improved AppleScript, allows scripting access to system </a:t>
            </a:r>
            <a:r>
              <a:rPr lang="en-IE" dirty="0" smtClean="0"/>
              <a:t>components</a:t>
            </a:r>
          </a:p>
          <a:p>
            <a:r>
              <a:rPr lang="en-IE" dirty="0"/>
              <a:t>Easier CD and DVD burning, and DVD playback support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September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2001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Still criticized for Interface </a:t>
            </a:r>
            <a:r>
              <a:rPr lang="en-IE" sz="2000" b="1" dirty="0">
                <a:solidFill>
                  <a:schemeClr val="tx1"/>
                </a:solidFill>
              </a:rPr>
              <a:t>responsiveness </a:t>
            </a:r>
            <a:r>
              <a:rPr lang="en-IE" sz="2000" b="1" dirty="0" smtClean="0">
                <a:solidFill>
                  <a:schemeClr val="tx1"/>
                </a:solidFill>
              </a:rPr>
              <a:t>that was sluggish</a:t>
            </a: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Puma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73" y="3501384"/>
            <a:ext cx="4508739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Introduced Rendezvous </a:t>
            </a:r>
            <a:r>
              <a:rPr lang="en-IE" dirty="0" smtClean="0"/>
              <a:t>(renamed </a:t>
            </a:r>
            <a:r>
              <a:rPr lang="en-IE" dirty="0"/>
              <a:t>Bonjour</a:t>
            </a:r>
            <a:r>
              <a:rPr lang="en-IE" dirty="0" smtClean="0"/>
              <a:t>) allows networked devices to find each other</a:t>
            </a:r>
          </a:p>
          <a:p>
            <a:r>
              <a:rPr lang="en-IE" dirty="0" smtClean="0"/>
              <a:t>Added </a:t>
            </a:r>
            <a:r>
              <a:rPr lang="en-IE" dirty="0"/>
              <a:t>Inkwell, for handwriting recognition.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August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2002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The operating system was </a:t>
            </a:r>
            <a:r>
              <a:rPr lang="en-IE" sz="2000" b="1" dirty="0" smtClean="0">
                <a:solidFill>
                  <a:schemeClr val="tx1"/>
                </a:solidFill>
              </a:rPr>
              <a:t>available for </a:t>
            </a:r>
            <a:r>
              <a:rPr lang="en-IE" sz="2000" b="1" dirty="0">
                <a:solidFill>
                  <a:schemeClr val="tx1"/>
                </a:solidFill>
              </a:rPr>
              <a:t>single-computer installations, </a:t>
            </a:r>
            <a:r>
              <a:rPr lang="en-IE" sz="2000" b="1" dirty="0" smtClean="0">
                <a:solidFill>
                  <a:schemeClr val="tx1"/>
                </a:solidFill>
              </a:rPr>
              <a:t>or </a:t>
            </a:r>
            <a:r>
              <a:rPr lang="en-IE" sz="2000" b="1" dirty="0">
                <a:solidFill>
                  <a:schemeClr val="tx1"/>
                </a:solidFill>
              </a:rPr>
              <a:t>in a “family pack”, which allowed five installations on separate </a:t>
            </a:r>
            <a:r>
              <a:rPr lang="en-IE" sz="2000" b="1" dirty="0" smtClean="0">
                <a:solidFill>
                  <a:schemeClr val="tx1"/>
                </a:solidFill>
              </a:rPr>
              <a:t>computers</a:t>
            </a: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Jaguar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512" y="3465384"/>
            <a:ext cx="456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Allows </a:t>
            </a:r>
            <a:r>
              <a:rPr lang="en-IE" dirty="0"/>
              <a:t>a user to remain logged in while another user logs </a:t>
            </a:r>
            <a:r>
              <a:rPr lang="en-IE" dirty="0" smtClean="0"/>
              <a:t>in</a:t>
            </a:r>
          </a:p>
          <a:p>
            <a:r>
              <a:rPr lang="en-IE" dirty="0" err="1"/>
              <a:t>TextEdit</a:t>
            </a:r>
            <a:r>
              <a:rPr lang="en-IE" dirty="0"/>
              <a:t> now </a:t>
            </a:r>
            <a:r>
              <a:rPr lang="en-IE" dirty="0" smtClean="0"/>
              <a:t>compatible </a:t>
            </a:r>
            <a:r>
              <a:rPr lang="en-IE" dirty="0"/>
              <a:t>with Microsoft Word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October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2003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On older machines third-party </a:t>
            </a:r>
            <a:r>
              <a:rPr lang="en-IE" sz="2000" b="1" dirty="0">
                <a:solidFill>
                  <a:schemeClr val="tx1"/>
                </a:solidFill>
              </a:rPr>
              <a:t>software (such as </a:t>
            </a:r>
            <a:r>
              <a:rPr lang="en-IE" sz="2000" b="1" dirty="0" err="1">
                <a:solidFill>
                  <a:schemeClr val="tx1"/>
                </a:solidFill>
              </a:rPr>
              <a:t>XPostFacto</a:t>
            </a:r>
            <a:r>
              <a:rPr lang="en-IE" sz="2000" b="1" dirty="0">
                <a:solidFill>
                  <a:schemeClr val="tx1"/>
                </a:solidFill>
              </a:rPr>
              <a:t>) was required override checks made during the </a:t>
            </a:r>
            <a:r>
              <a:rPr lang="en-IE" sz="2000" b="1" dirty="0" smtClean="0">
                <a:solidFill>
                  <a:schemeClr val="tx1"/>
                </a:solidFill>
              </a:rPr>
              <a:t>installation process to get it to work.</a:t>
            </a: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Panther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56" y="3431073"/>
            <a:ext cx="456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Added Quartz </a:t>
            </a:r>
            <a:r>
              <a:rPr lang="en-IE" dirty="0" smtClean="0"/>
              <a:t>Composer, a </a:t>
            </a:r>
            <a:r>
              <a:rPr lang="en-IE" dirty="0"/>
              <a:t>development tool for processing and rendering graphical data</a:t>
            </a:r>
            <a:r>
              <a:rPr lang="en-IE" dirty="0" smtClean="0"/>
              <a:t>.</a:t>
            </a:r>
          </a:p>
          <a:p>
            <a:r>
              <a:rPr lang="en-IE" dirty="0" smtClean="0"/>
              <a:t>Added Dashboard, a </a:t>
            </a:r>
            <a:r>
              <a:rPr lang="en-IE" dirty="0"/>
              <a:t>widget application.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April</a:t>
            </a:r>
          </a:p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2005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Apple </a:t>
            </a:r>
            <a:r>
              <a:rPr lang="en-IE" sz="2000" b="1" dirty="0">
                <a:solidFill>
                  <a:schemeClr val="tx1"/>
                </a:solidFill>
              </a:rPr>
              <a:t>announced a transition to Intel x86 processors during Tiger's lifetime, making it </a:t>
            </a:r>
            <a:r>
              <a:rPr lang="en-IE" sz="2000" b="1" dirty="0" smtClean="0">
                <a:solidFill>
                  <a:schemeClr val="tx1"/>
                </a:solidFill>
              </a:rPr>
              <a:t>the first </a:t>
            </a:r>
            <a:r>
              <a:rPr lang="en-IE" sz="2000" b="1" dirty="0">
                <a:solidFill>
                  <a:schemeClr val="tx1"/>
                </a:solidFill>
              </a:rPr>
              <a:t>Apple </a:t>
            </a:r>
            <a:r>
              <a:rPr lang="en-IE" sz="2000" b="1" dirty="0" smtClean="0">
                <a:solidFill>
                  <a:schemeClr val="tx1"/>
                </a:solidFill>
              </a:rPr>
              <a:t>OS </a:t>
            </a:r>
            <a:r>
              <a:rPr lang="en-IE" sz="2000" b="1" dirty="0">
                <a:solidFill>
                  <a:schemeClr val="tx1"/>
                </a:solidFill>
              </a:rPr>
              <a:t>to work on Apple–Intel architecture machines.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Tiger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56" y="3438000"/>
            <a:ext cx="456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48680"/>
            <a:ext cx="7956376" cy="59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Network file sharing improvements </a:t>
            </a:r>
            <a:r>
              <a:rPr lang="en-IE" dirty="0" smtClean="0"/>
              <a:t>including </a:t>
            </a:r>
            <a:r>
              <a:rPr lang="en-IE" dirty="0"/>
              <a:t>more granular control over </a:t>
            </a:r>
            <a:r>
              <a:rPr lang="en-IE" dirty="0" smtClean="0"/>
              <a:t>permissions</a:t>
            </a:r>
          </a:p>
          <a:p>
            <a:r>
              <a:rPr lang="en-IE" dirty="0" smtClean="0"/>
              <a:t>Introduced an </a:t>
            </a:r>
            <a:r>
              <a:rPr lang="en-IE" dirty="0"/>
              <a:t>automated backup utility called Time </a:t>
            </a:r>
            <a:r>
              <a:rPr lang="en-IE" dirty="0" smtClean="0"/>
              <a:t>Machine</a:t>
            </a:r>
            <a:endParaRPr lang="en-IE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October</a:t>
            </a:r>
          </a:p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2007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According to Apple, Leopard contains over 300 changes and enhancements over its </a:t>
            </a:r>
            <a:r>
              <a:rPr lang="en-IE" sz="2000" b="1" dirty="0" smtClean="0">
                <a:solidFill>
                  <a:schemeClr val="tx1"/>
                </a:solidFill>
              </a:rPr>
              <a:t>predecessor.</a:t>
            </a: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Leopard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25" y="3469901"/>
            <a:ext cx="5472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v10.6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Improved </a:t>
            </a:r>
            <a:r>
              <a:rPr lang="en-IE" dirty="0"/>
              <a:t>performance, greater efficiency and the reduction of its overall memory footprint</a:t>
            </a:r>
            <a:r>
              <a:rPr lang="en-IE" dirty="0" smtClean="0"/>
              <a:t>.</a:t>
            </a:r>
          </a:p>
          <a:p>
            <a:r>
              <a:rPr lang="en-IE" dirty="0" smtClean="0"/>
              <a:t>Implemented stack protection </a:t>
            </a:r>
            <a:r>
              <a:rPr lang="en-IE" dirty="0"/>
              <a:t>and sandboxing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August</a:t>
            </a:r>
          </a:p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2009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Breaks </a:t>
            </a:r>
            <a:r>
              <a:rPr lang="en-IE" sz="2000" b="1" dirty="0">
                <a:solidFill>
                  <a:schemeClr val="tx1"/>
                </a:solidFill>
              </a:rPr>
              <a:t>compatibility with several older versions of some applications, such as Parallels </a:t>
            </a:r>
            <a:r>
              <a:rPr lang="en-IE" sz="2000" b="1" dirty="0" smtClean="0">
                <a:solidFill>
                  <a:schemeClr val="tx1"/>
                </a:solidFill>
              </a:rPr>
              <a:t>Desktop, </a:t>
            </a:r>
            <a:r>
              <a:rPr lang="en-IE" sz="2000" b="1" dirty="0">
                <a:solidFill>
                  <a:schemeClr val="tx1"/>
                </a:solidFill>
              </a:rPr>
              <a:t>versions of </a:t>
            </a:r>
            <a:r>
              <a:rPr lang="en-IE" sz="2000" b="1" dirty="0" smtClean="0">
                <a:solidFill>
                  <a:schemeClr val="tx1"/>
                </a:solidFill>
              </a:rPr>
              <a:t>Aperture, </a:t>
            </a:r>
            <a:r>
              <a:rPr lang="en-IE" sz="2000" b="1" dirty="0">
                <a:solidFill>
                  <a:schemeClr val="tx1"/>
                </a:solidFill>
              </a:rPr>
              <a:t>and versions of </a:t>
            </a:r>
            <a:r>
              <a:rPr lang="en-IE" sz="2000" b="1" dirty="0" smtClean="0">
                <a:solidFill>
                  <a:schemeClr val="tx1"/>
                </a:solidFill>
              </a:rPr>
              <a:t>Keynote</a:t>
            </a:r>
          </a:p>
        </p:txBody>
      </p:sp>
      <p:sp>
        <p:nvSpPr>
          <p:cNvPr id="7" name="Plaque 6"/>
          <p:cNvSpPr/>
          <p:nvPr/>
        </p:nvSpPr>
        <p:spPr>
          <a:xfrm>
            <a:off x="3708104" y="1196752"/>
            <a:ext cx="180000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Snow Leopard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12" y="3429000"/>
            <a:ext cx="5766941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v10.7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Includes an easily </a:t>
            </a:r>
            <a:r>
              <a:rPr lang="en-IE" dirty="0"/>
              <a:t>navigable display </a:t>
            </a:r>
            <a:r>
              <a:rPr lang="en-IE" dirty="0" smtClean="0"/>
              <a:t>of all of the </a:t>
            </a:r>
            <a:r>
              <a:rPr lang="en-IE" dirty="0"/>
              <a:t>installed </a:t>
            </a:r>
            <a:r>
              <a:rPr lang="en-IE" dirty="0" smtClean="0"/>
              <a:t>applications</a:t>
            </a:r>
          </a:p>
          <a:p>
            <a:r>
              <a:rPr lang="en-IE" dirty="0" smtClean="0"/>
              <a:t>Introduced </a:t>
            </a:r>
            <a:r>
              <a:rPr lang="en-IE" dirty="0"/>
              <a:t>a recovery partition </a:t>
            </a:r>
            <a:r>
              <a:rPr lang="en-IE" dirty="0" smtClean="0"/>
              <a:t>with tools</a:t>
            </a:r>
          </a:p>
          <a:p>
            <a:endParaRPr lang="en-IE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July</a:t>
            </a:r>
          </a:p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2011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Applications such as Office for Mac 2004, AppleWorks, and early versions of Quicken for Mac 2007, are no longer supported.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465384"/>
            <a:ext cx="576064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v10.8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Allows </a:t>
            </a:r>
            <a:r>
              <a:rPr lang="en-IE" dirty="0"/>
              <a:t>users to </a:t>
            </a:r>
            <a:r>
              <a:rPr lang="en-IE" dirty="0" smtClean="0"/>
              <a:t>easily </a:t>
            </a:r>
            <a:r>
              <a:rPr lang="en-IE" dirty="0"/>
              <a:t>manage and synchronise content between multiple Apple </a:t>
            </a:r>
            <a:r>
              <a:rPr lang="en-IE" dirty="0" smtClean="0"/>
              <a:t>devices.</a:t>
            </a:r>
          </a:p>
          <a:p>
            <a:r>
              <a:rPr lang="en-IE" dirty="0" smtClean="0"/>
              <a:t>New </a:t>
            </a:r>
            <a:r>
              <a:rPr lang="en-IE" dirty="0"/>
              <a:t>malware-blocking system </a:t>
            </a:r>
            <a:r>
              <a:rPr lang="en-IE" dirty="0" smtClean="0"/>
              <a:t>Gatekeeper</a:t>
            </a:r>
            <a:endParaRPr lang="en-IE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July</a:t>
            </a:r>
          </a:p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2012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Notification </a:t>
            </a:r>
            <a:r>
              <a:rPr lang="en-IE" sz="2000" b="1" dirty="0" err="1">
                <a:solidFill>
                  <a:schemeClr val="tx1"/>
                </a:solidFill>
              </a:rPr>
              <a:t>Center</a:t>
            </a:r>
            <a:r>
              <a:rPr lang="en-IE" sz="2000" b="1" dirty="0">
                <a:solidFill>
                  <a:schemeClr val="tx1"/>
                </a:solidFill>
              </a:rPr>
              <a:t> was </a:t>
            </a:r>
            <a:r>
              <a:rPr lang="en-IE" sz="2000" b="1" dirty="0" smtClean="0">
                <a:solidFill>
                  <a:schemeClr val="tx1"/>
                </a:solidFill>
              </a:rPr>
              <a:t>added, </a:t>
            </a:r>
            <a:r>
              <a:rPr lang="en-IE" sz="2000" b="1" dirty="0">
                <a:solidFill>
                  <a:schemeClr val="tx1"/>
                </a:solidFill>
              </a:rPr>
              <a:t>which provides an overview of alerts from applications and displays notifications until the user completes an associated </a:t>
            </a:r>
            <a:r>
              <a:rPr lang="en-IE" sz="2000" b="1" dirty="0" smtClean="0">
                <a:solidFill>
                  <a:schemeClr val="tx1"/>
                </a:solidFill>
              </a:rPr>
              <a:t>action. </a:t>
            </a:r>
          </a:p>
        </p:txBody>
      </p:sp>
      <p:sp>
        <p:nvSpPr>
          <p:cNvPr id="7" name="Plaque 6"/>
          <p:cNvSpPr/>
          <p:nvPr/>
        </p:nvSpPr>
        <p:spPr>
          <a:xfrm>
            <a:off x="3707904" y="1196752"/>
            <a:ext cx="165600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Mountain Lion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12" y="3448375"/>
            <a:ext cx="5760000" cy="33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v10.9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The update places emphasis on battery life, </a:t>
            </a:r>
            <a:r>
              <a:rPr lang="en-IE" dirty="0" smtClean="0"/>
              <a:t>and Finder enhancements.</a:t>
            </a:r>
          </a:p>
          <a:p>
            <a:r>
              <a:rPr lang="en-IE" dirty="0" smtClean="0"/>
              <a:t>Added more </a:t>
            </a:r>
            <a:r>
              <a:rPr lang="en-IE" dirty="0"/>
              <a:t>of Apple's iOS apps to the OS X platform.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September</a:t>
            </a:r>
          </a:p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2013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During </a:t>
            </a:r>
            <a:r>
              <a:rPr lang="en-IE" sz="2000" b="1" dirty="0">
                <a:solidFill>
                  <a:schemeClr val="tx1"/>
                </a:solidFill>
              </a:rPr>
              <a:t>the first few weeks of </a:t>
            </a:r>
            <a:r>
              <a:rPr lang="en-IE" sz="2000" b="1" dirty="0" smtClean="0">
                <a:solidFill>
                  <a:schemeClr val="tx1"/>
                </a:solidFill>
              </a:rPr>
              <a:t>release, a number </a:t>
            </a:r>
            <a:r>
              <a:rPr lang="en-IE" sz="2000" b="1" dirty="0">
                <a:solidFill>
                  <a:schemeClr val="tx1"/>
                </a:solidFill>
              </a:rPr>
              <a:t>of Western Digital external hard drive users complained about data </a:t>
            </a:r>
            <a:r>
              <a:rPr lang="en-IE" sz="2000" b="1" dirty="0" smtClean="0">
                <a:solidFill>
                  <a:schemeClr val="tx1"/>
                </a:solidFill>
              </a:rPr>
              <a:t>losses and corruption.</a:t>
            </a: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Mavericks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462230"/>
            <a:ext cx="5801785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v10.10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New </a:t>
            </a:r>
            <a:r>
              <a:rPr lang="en-IE" dirty="0"/>
              <a:t>features focus on </a:t>
            </a:r>
            <a:r>
              <a:rPr lang="en-IE" dirty="0" smtClean="0"/>
              <a:t>increasing integration </a:t>
            </a:r>
            <a:r>
              <a:rPr lang="en-IE" dirty="0"/>
              <a:t>with other </a:t>
            </a:r>
            <a:r>
              <a:rPr lang="en-IE" dirty="0" smtClean="0"/>
              <a:t>services such </a:t>
            </a:r>
            <a:r>
              <a:rPr lang="en-IE" dirty="0"/>
              <a:t>as iOS and iCloud</a:t>
            </a:r>
          </a:p>
          <a:p>
            <a:r>
              <a:rPr lang="en-IE" dirty="0"/>
              <a:t>Some icons </a:t>
            </a:r>
            <a:r>
              <a:rPr lang="en-IE" dirty="0" smtClean="0"/>
              <a:t>changed </a:t>
            </a:r>
            <a:r>
              <a:rPr lang="en-IE" dirty="0"/>
              <a:t>to correspond with iOS 7 and iOS 8.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October</a:t>
            </a:r>
          </a:p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2014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Many </a:t>
            </a:r>
            <a:r>
              <a:rPr lang="en-IE" sz="2000" b="1" dirty="0">
                <a:solidFill>
                  <a:schemeClr val="tx1"/>
                </a:solidFill>
              </a:rPr>
              <a:t>components send data to Apple by default, </a:t>
            </a:r>
            <a:r>
              <a:rPr lang="en-IE" sz="2000" b="1" dirty="0" smtClean="0">
                <a:solidFill>
                  <a:schemeClr val="tx1"/>
                </a:solidFill>
              </a:rPr>
              <a:t>reporting </a:t>
            </a:r>
            <a:r>
              <a:rPr lang="en-IE" sz="2000" b="1" dirty="0">
                <a:solidFill>
                  <a:schemeClr val="tx1"/>
                </a:solidFill>
              </a:rPr>
              <a:t>the user's current location (at the city level) and all their search queries to Apple and third parties.</a:t>
            </a: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Yosemite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234" y="3447663"/>
            <a:ext cx="5480766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67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OS X v10.11</a:t>
            </a:r>
            <a:endParaRPr lang="en-IE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Focuses </a:t>
            </a:r>
            <a:r>
              <a:rPr lang="en-IE" dirty="0"/>
              <a:t>mainly on performance, stability and security. </a:t>
            </a:r>
            <a:r>
              <a:rPr lang="en-IE" dirty="0" smtClean="0"/>
              <a:t>Adds </a:t>
            </a:r>
            <a:r>
              <a:rPr lang="en-IE" dirty="0"/>
              <a:t>multi-touch gestures to applications like Mail and Messages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September</a:t>
            </a:r>
            <a:endParaRPr lang="en-IE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2015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dirty="0" smtClean="0">
              <a:solidFill>
                <a:schemeClr val="tx1"/>
              </a:solidFill>
            </a:endParaRP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Has </a:t>
            </a:r>
            <a:r>
              <a:rPr lang="en-IE" dirty="0">
                <a:solidFill>
                  <a:schemeClr val="tx1"/>
                </a:solidFill>
              </a:rPr>
              <a:t>a new security feature called System Integrity Protection (SIP</a:t>
            </a:r>
            <a:r>
              <a:rPr lang="en-IE" dirty="0" smtClean="0">
                <a:solidFill>
                  <a:schemeClr val="tx1"/>
                </a:solidFill>
              </a:rPr>
              <a:t>, aka </a:t>
            </a:r>
            <a:r>
              <a:rPr lang="en-IE" dirty="0">
                <a:solidFill>
                  <a:schemeClr val="tx1"/>
                </a:solidFill>
              </a:rPr>
              <a:t>"rootless</a:t>
            </a:r>
            <a:r>
              <a:rPr lang="en-IE" dirty="0" smtClean="0">
                <a:solidFill>
                  <a:schemeClr val="tx1"/>
                </a:solidFill>
              </a:rPr>
              <a:t>") </a:t>
            </a:r>
            <a:r>
              <a:rPr lang="en-IE" dirty="0">
                <a:solidFill>
                  <a:schemeClr val="tx1"/>
                </a:solidFill>
              </a:rPr>
              <a:t>that protects </a:t>
            </a:r>
            <a:r>
              <a:rPr lang="en-IE" dirty="0" smtClean="0">
                <a:solidFill>
                  <a:schemeClr val="tx1"/>
                </a:solidFill>
              </a:rPr>
              <a:t>system </a:t>
            </a:r>
            <a:r>
              <a:rPr lang="en-IE" dirty="0">
                <a:solidFill>
                  <a:schemeClr val="tx1"/>
                </a:solidFill>
              </a:rPr>
              <a:t>processes, files and folders from being </a:t>
            </a:r>
            <a:r>
              <a:rPr lang="en-IE" dirty="0" smtClean="0">
                <a:solidFill>
                  <a:schemeClr val="tx1"/>
                </a:solidFill>
              </a:rPr>
              <a:t>tampered with.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6" name="Plaque 15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El Capitan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44" y="3501008"/>
            <a:ext cx="580796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67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v10.12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Its major new features concern Continuity, iCloud, and windowing, as well as support for Apple Pay and Siri.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June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2016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dirty="0" smtClean="0">
              <a:solidFill>
                <a:schemeClr val="tx1"/>
              </a:solidFill>
            </a:endParaRPr>
          </a:p>
          <a:p>
            <a:pPr algn="ctr"/>
            <a:r>
              <a:rPr lang="en-IE" dirty="0">
                <a:solidFill>
                  <a:schemeClr val="tx1"/>
                </a:solidFill>
              </a:rPr>
              <a:t>In the 10.12.2 update the "time remaining" estimate has been removed after complaints of the battery life of 2016 MacBook Pros</a:t>
            </a:r>
            <a:r>
              <a:rPr lang="en-IE" dirty="0" smtClean="0">
                <a:solidFill>
                  <a:schemeClr val="tx1"/>
                </a:solidFill>
              </a:rPr>
              <a:t>.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Sierra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356992"/>
            <a:ext cx="56524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Desktop market share </a:t>
            </a:r>
            <a:r>
              <a:rPr lang="en-IE" dirty="0"/>
              <a:t>(8/2/2016)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6" y="1621695"/>
            <a:ext cx="8693214" cy="47596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4656" y="1772816"/>
            <a:ext cx="269979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6633705" y="1876472"/>
            <a:ext cx="12506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.77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%</a:t>
            </a:r>
            <a:endParaRPr lang="en-US" sz="32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Timeline of Mac OS</a:t>
            </a:r>
            <a:endParaRPr lang="en-IE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440336" y="2564904"/>
            <a:ext cx="6768088" cy="360040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/>
          <p:cNvSpPr/>
          <p:nvPr/>
        </p:nvSpPr>
        <p:spPr>
          <a:xfrm>
            <a:off x="1367664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2195736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2987824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694049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319992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968064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5634128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6372200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Oval 17"/>
          <p:cNvSpPr/>
          <p:nvPr/>
        </p:nvSpPr>
        <p:spPr>
          <a:xfrm>
            <a:off x="7074288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Oval 18"/>
          <p:cNvSpPr/>
          <p:nvPr/>
        </p:nvSpPr>
        <p:spPr>
          <a:xfrm>
            <a:off x="7776376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Flowchart: Alternate Process 22"/>
          <p:cNvSpPr/>
          <p:nvPr/>
        </p:nvSpPr>
        <p:spPr>
          <a:xfrm>
            <a:off x="1799672" y="3068960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1985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Sys 2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3311840" y="3068960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1987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Sys 4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4572000" y="3068960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1988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Sys 6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6606216" y="1844824"/>
            <a:ext cx="106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1999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Mac </a:t>
            </a:r>
            <a:r>
              <a:rPr lang="en-IE" sz="1600" dirty="0" smtClean="0">
                <a:solidFill>
                  <a:schemeClr val="tx1"/>
                </a:solidFill>
              </a:rPr>
              <a:t>OS 9 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971600" y="1872534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1984</a:t>
            </a: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Sys 1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30" name="Flowchart: Alternate Process 29"/>
          <p:cNvSpPr/>
          <p:nvPr/>
        </p:nvSpPr>
        <p:spPr>
          <a:xfrm>
            <a:off x="2591760" y="1872534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1986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Sys 3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3851920" y="1872534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1987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 Sys 5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32" name="Flowchart: Alternate Process 31"/>
          <p:cNvSpPr/>
          <p:nvPr/>
        </p:nvSpPr>
        <p:spPr>
          <a:xfrm>
            <a:off x="5166056" y="1872534"/>
            <a:ext cx="106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1991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Sys 7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380312" y="3068960"/>
            <a:ext cx="104413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2001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Mac OS X</a:t>
            </a:r>
            <a:endParaRPr lang="en-IE" sz="16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303728" y="281691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79912" y="281691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76056" y="281691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80192" y="2780928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870513" y="2808638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61801" y="2362735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095816" y="2348880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14129" y="2362735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14410" y="2362735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154570" y="2362735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/>
          <p:cNvSpPr/>
          <p:nvPr/>
        </p:nvSpPr>
        <p:spPr>
          <a:xfrm>
            <a:off x="5940152" y="3068960"/>
            <a:ext cx="106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1997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Mac OS 8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54" name="Flowchart: Alternate Process 53"/>
          <p:cNvSpPr/>
          <p:nvPr/>
        </p:nvSpPr>
        <p:spPr>
          <a:xfrm>
            <a:off x="1440336" y="5085184"/>
            <a:ext cx="6948088" cy="360040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Oval 54"/>
          <p:cNvSpPr/>
          <p:nvPr/>
        </p:nvSpPr>
        <p:spPr>
          <a:xfrm>
            <a:off x="1367664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Oval 55"/>
          <p:cNvSpPr/>
          <p:nvPr/>
        </p:nvSpPr>
        <p:spPr>
          <a:xfrm>
            <a:off x="2195736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Oval 56"/>
          <p:cNvSpPr/>
          <p:nvPr/>
        </p:nvSpPr>
        <p:spPr>
          <a:xfrm>
            <a:off x="2987824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Oval 57"/>
          <p:cNvSpPr/>
          <p:nvPr/>
        </p:nvSpPr>
        <p:spPr>
          <a:xfrm>
            <a:off x="3694049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Oval 58"/>
          <p:cNvSpPr/>
          <p:nvPr/>
        </p:nvSpPr>
        <p:spPr>
          <a:xfrm>
            <a:off x="4319992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Oval 59"/>
          <p:cNvSpPr/>
          <p:nvPr/>
        </p:nvSpPr>
        <p:spPr>
          <a:xfrm>
            <a:off x="4968064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Oval 60"/>
          <p:cNvSpPr/>
          <p:nvPr/>
        </p:nvSpPr>
        <p:spPr>
          <a:xfrm>
            <a:off x="5634128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2" name="Oval 61"/>
          <p:cNvSpPr/>
          <p:nvPr/>
        </p:nvSpPr>
        <p:spPr>
          <a:xfrm>
            <a:off x="6300192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3" name="Oval 62"/>
          <p:cNvSpPr/>
          <p:nvPr/>
        </p:nvSpPr>
        <p:spPr>
          <a:xfrm>
            <a:off x="6876256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4" name="Oval 63"/>
          <p:cNvSpPr/>
          <p:nvPr/>
        </p:nvSpPr>
        <p:spPr>
          <a:xfrm>
            <a:off x="7596336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5" name="Flowchart: Alternate Process 64"/>
          <p:cNvSpPr/>
          <p:nvPr/>
        </p:nvSpPr>
        <p:spPr>
          <a:xfrm>
            <a:off x="1799672" y="5589240"/>
            <a:ext cx="118815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>
                <a:solidFill>
                  <a:schemeClr val="tx1"/>
                </a:solidFill>
              </a:rPr>
              <a:t>2001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v10.1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66" name="Flowchart: Alternate Process 65"/>
          <p:cNvSpPr/>
          <p:nvPr/>
        </p:nvSpPr>
        <p:spPr>
          <a:xfrm>
            <a:off x="3185816" y="5589240"/>
            <a:ext cx="1206144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2003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v10.3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67" name="Flowchart: Alternate Process 66"/>
          <p:cNvSpPr/>
          <p:nvPr/>
        </p:nvSpPr>
        <p:spPr>
          <a:xfrm>
            <a:off x="4445976" y="5589240"/>
            <a:ext cx="1206144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2007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v10.5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68" name="Flowchart: Alternate Process 67"/>
          <p:cNvSpPr/>
          <p:nvPr/>
        </p:nvSpPr>
        <p:spPr>
          <a:xfrm>
            <a:off x="6444344" y="4365104"/>
            <a:ext cx="1224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2012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v10.8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69" name="Flowchart: Alternate Process 68"/>
          <p:cNvSpPr/>
          <p:nvPr/>
        </p:nvSpPr>
        <p:spPr>
          <a:xfrm>
            <a:off x="971600" y="4392814"/>
            <a:ext cx="122413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2001</a:t>
            </a: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OS X v10.0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70" name="Flowchart: Alternate Process 69"/>
          <p:cNvSpPr/>
          <p:nvPr/>
        </p:nvSpPr>
        <p:spPr>
          <a:xfrm>
            <a:off x="2483904" y="4392814"/>
            <a:ext cx="1224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2002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v10.2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71" name="Flowchart: Alternate Process 70"/>
          <p:cNvSpPr/>
          <p:nvPr/>
        </p:nvSpPr>
        <p:spPr>
          <a:xfrm>
            <a:off x="3851920" y="4392814"/>
            <a:ext cx="1224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2005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v10.4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72" name="Flowchart: Alternate Process 71"/>
          <p:cNvSpPr/>
          <p:nvPr/>
        </p:nvSpPr>
        <p:spPr>
          <a:xfrm>
            <a:off x="5166056" y="4392814"/>
            <a:ext cx="1224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2009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v10.6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73" name="Flowchart: Alternate Process 72"/>
          <p:cNvSpPr/>
          <p:nvPr/>
        </p:nvSpPr>
        <p:spPr>
          <a:xfrm>
            <a:off x="7092280" y="5589240"/>
            <a:ext cx="129548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2013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v10.9</a:t>
            </a:r>
            <a:endParaRPr lang="en-IE" sz="1600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2303728" y="533719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779912" y="533719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076056" y="533719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402643" y="5301208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96054" y="5328918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461801" y="4896870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095816" y="4896870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14129" y="4883015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742120" y="4896870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948264" y="4896870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Alternate Process 83"/>
          <p:cNvSpPr/>
          <p:nvPr/>
        </p:nvSpPr>
        <p:spPr>
          <a:xfrm>
            <a:off x="5724128" y="5589240"/>
            <a:ext cx="1317809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2011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v10.7</a:t>
            </a:r>
            <a:endParaRPr lang="en-IE" sz="1600" dirty="0">
              <a:solidFill>
                <a:schemeClr val="tx1"/>
              </a:solidFill>
            </a:endParaRPr>
          </a:p>
        </p:txBody>
      </p:sp>
      <p:cxnSp>
        <p:nvCxnSpPr>
          <p:cNvPr id="6" name="Curved Connector 5"/>
          <p:cNvCxnSpPr>
            <a:stCxn id="33" idx="2"/>
            <a:endCxn id="55" idx="2"/>
          </p:cNvCxnSpPr>
          <p:nvPr/>
        </p:nvCxnSpPr>
        <p:spPr>
          <a:xfrm rot="5400000">
            <a:off x="3797934" y="1142746"/>
            <a:ext cx="1674176" cy="6534716"/>
          </a:xfrm>
          <a:prstGeom prst="curvedConnector4">
            <a:avLst>
              <a:gd name="adj1" fmla="val 18348"/>
              <a:gd name="adj2" fmla="val 11664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08424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1" name="Straight Connector 90"/>
          <p:cNvCxnSpPr/>
          <p:nvPr/>
        </p:nvCxnSpPr>
        <p:spPr>
          <a:xfrm>
            <a:off x="8302561" y="4899603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Alternate Process 91"/>
          <p:cNvSpPr/>
          <p:nvPr/>
        </p:nvSpPr>
        <p:spPr>
          <a:xfrm>
            <a:off x="7740488" y="4365104"/>
            <a:ext cx="1224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2014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v10.10</a:t>
            </a:r>
            <a:endParaRPr lang="en-I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Introduced menu bar, pop-up </a:t>
            </a:r>
            <a:r>
              <a:rPr lang="en-IE" dirty="0" smtClean="0"/>
              <a:t>menus; concept </a:t>
            </a:r>
            <a:r>
              <a:rPr lang="en-IE" dirty="0"/>
              <a:t>of drag-and-drop and direct manipulation</a:t>
            </a:r>
            <a:r>
              <a:rPr lang="en-IE" dirty="0" smtClean="0"/>
              <a:t>.</a:t>
            </a:r>
          </a:p>
          <a:p>
            <a:r>
              <a:rPr lang="en-IE" dirty="0" smtClean="0"/>
              <a:t>Only runs one application at a time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January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1984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Based on </a:t>
            </a:r>
            <a:r>
              <a:rPr lang="en-IE" sz="2000" b="1" dirty="0">
                <a:solidFill>
                  <a:schemeClr val="tx1"/>
                </a:solidFill>
              </a:rPr>
              <a:t>the pioneering GUI </a:t>
            </a:r>
            <a:r>
              <a:rPr lang="en-IE" sz="2000" b="1" dirty="0" smtClean="0">
                <a:solidFill>
                  <a:schemeClr val="tx1"/>
                </a:solidFill>
              </a:rPr>
              <a:t>technology developed </a:t>
            </a:r>
            <a:r>
              <a:rPr lang="en-IE" sz="2000" b="1" dirty="0">
                <a:solidFill>
                  <a:schemeClr val="tx1"/>
                </a:solidFill>
              </a:rPr>
              <a:t>at Xerox </a:t>
            </a:r>
            <a:r>
              <a:rPr lang="en-IE" sz="2000" b="1" dirty="0" smtClean="0">
                <a:solidFill>
                  <a:schemeClr val="tx1"/>
                </a:solidFill>
              </a:rPr>
              <a:t>PARC, but Apple added many game-changing innovations. 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87" y="3237166"/>
            <a:ext cx="5405117" cy="36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Introduced </a:t>
            </a:r>
            <a:r>
              <a:rPr lang="en-IE" dirty="0"/>
              <a:t>multiple folders, </a:t>
            </a:r>
            <a:r>
              <a:rPr lang="en-IE" dirty="0" smtClean="0"/>
              <a:t>the "Shut </a:t>
            </a:r>
            <a:r>
              <a:rPr lang="en-IE" dirty="0"/>
              <a:t>Down" command, and </a:t>
            </a:r>
            <a:r>
              <a:rPr lang="en-IE" dirty="0" smtClean="0"/>
              <a:t>a quick-launching application feature.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April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1985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Added </a:t>
            </a:r>
            <a:r>
              <a:rPr lang="en-IE" sz="2000" b="1" dirty="0">
                <a:solidFill>
                  <a:schemeClr val="tx1"/>
                </a:solidFill>
              </a:rPr>
              <a:t>support for </a:t>
            </a:r>
            <a:r>
              <a:rPr lang="en-IE" sz="2000" b="1" dirty="0" smtClean="0">
                <a:solidFill>
                  <a:schemeClr val="tx1"/>
                </a:solidFill>
              </a:rPr>
              <a:t>AppleTalk (networking) </a:t>
            </a:r>
            <a:r>
              <a:rPr lang="en-IE" sz="2000" b="1" dirty="0">
                <a:solidFill>
                  <a:schemeClr val="tx1"/>
                </a:solidFill>
              </a:rPr>
              <a:t>and the newly introduced LaserWriter to use </a:t>
            </a:r>
            <a:r>
              <a:rPr lang="en-IE" sz="2000" b="1" dirty="0" smtClean="0">
                <a:solidFill>
                  <a:schemeClr val="tx1"/>
                </a:solidFill>
              </a:rPr>
              <a:t>it. Also introduced </a:t>
            </a:r>
            <a:r>
              <a:rPr lang="en-IE" sz="2000" b="1" dirty="0">
                <a:solidFill>
                  <a:schemeClr val="tx1"/>
                </a:solidFill>
              </a:rPr>
              <a:t>the HFS (Hierarchical File System</a:t>
            </a:r>
            <a:r>
              <a:rPr lang="en-IE" sz="2000" b="1" dirty="0" smtClean="0">
                <a:solidFill>
                  <a:schemeClr val="tx1"/>
                </a:solidFill>
              </a:rPr>
              <a:t>). 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87" y="3237166"/>
            <a:ext cx="5405117" cy="36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Implemented </a:t>
            </a:r>
            <a:r>
              <a:rPr lang="en-IE" dirty="0"/>
              <a:t>HFS, </a:t>
            </a:r>
            <a:r>
              <a:rPr lang="en-IE" dirty="0" smtClean="0"/>
              <a:t>support </a:t>
            </a:r>
            <a:r>
              <a:rPr lang="en-IE" dirty="0"/>
              <a:t>for several new technologies including SCSI and AppleShare, and Trash "</a:t>
            </a:r>
            <a:r>
              <a:rPr lang="en-IE" dirty="0" smtClean="0"/>
              <a:t>bulging“.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January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1986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Introduced </a:t>
            </a:r>
            <a:r>
              <a:rPr lang="en-IE" sz="2000" b="1" dirty="0">
                <a:solidFill>
                  <a:schemeClr val="tx1"/>
                </a:solidFill>
              </a:rPr>
              <a:t>with </a:t>
            </a:r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the </a:t>
            </a:r>
            <a:r>
              <a:rPr lang="en-IE" sz="2000" b="1" dirty="0">
                <a:solidFill>
                  <a:schemeClr val="tx1"/>
                </a:solidFill>
              </a:rPr>
              <a:t>Mac </a:t>
            </a:r>
            <a:r>
              <a:rPr lang="en-IE" sz="2000" b="1" dirty="0" smtClean="0">
                <a:solidFill>
                  <a:schemeClr val="tx1"/>
                </a:solidFill>
              </a:rPr>
              <a:t>Plus</a:t>
            </a: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87" y="3237166"/>
            <a:ext cx="5405117" cy="36104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653136"/>
            <a:ext cx="18097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Software for improved hardware </a:t>
            </a:r>
            <a:r>
              <a:rPr lang="en-IE" dirty="0"/>
              <a:t>- expansion slots, the Apple Desktop Bus (ADB), internal hard </a:t>
            </a:r>
            <a:r>
              <a:rPr lang="en-IE" dirty="0" smtClean="0"/>
              <a:t>drives.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January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1987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Introduced </a:t>
            </a:r>
            <a:r>
              <a:rPr lang="en-IE" sz="2000" b="1" dirty="0">
                <a:solidFill>
                  <a:schemeClr val="tx1"/>
                </a:solidFill>
              </a:rPr>
              <a:t>with </a:t>
            </a:r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the </a:t>
            </a:r>
            <a:r>
              <a:rPr lang="en-IE" sz="2000" b="1" dirty="0">
                <a:solidFill>
                  <a:schemeClr val="tx1"/>
                </a:solidFill>
              </a:rPr>
              <a:t>Mac </a:t>
            </a:r>
            <a:r>
              <a:rPr lang="en-IE" sz="2000" b="1" dirty="0" smtClean="0">
                <a:solidFill>
                  <a:schemeClr val="tx1"/>
                </a:solidFill>
              </a:rPr>
              <a:t>SE</a:t>
            </a: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87" y="3237166"/>
            <a:ext cx="5405117" cy="3610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78" y="4379132"/>
            <a:ext cx="1458398" cy="166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Added MultiFinder which allowed cooperative multitasking, so time </a:t>
            </a:r>
            <a:r>
              <a:rPr lang="en-IE" dirty="0"/>
              <a:t>was given to the background applications only when the running application yielded control.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October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1987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System </a:t>
            </a:r>
            <a:r>
              <a:rPr lang="en-IE" sz="2000" b="1" dirty="0">
                <a:solidFill>
                  <a:schemeClr val="tx1"/>
                </a:solidFill>
              </a:rPr>
              <a:t>Software 5 is the first Macintosh operating system to be given a unified "Macintosh System Software" version </a:t>
            </a:r>
            <a:r>
              <a:rPr lang="en-IE" sz="2000" b="1" dirty="0" smtClean="0">
                <a:solidFill>
                  <a:schemeClr val="tx1"/>
                </a:solidFill>
              </a:rPr>
              <a:t>number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87" y="3600766"/>
            <a:ext cx="4886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1256</Words>
  <Application>Microsoft Office PowerPoint</Application>
  <PresentationFormat>On-screen Show (4:3)</PresentationFormat>
  <Paragraphs>241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A History of Mac OS</vt:lpstr>
      <vt:lpstr>PowerPoint Presentation</vt:lpstr>
      <vt:lpstr>Desktop market share (8/2/2016)</vt:lpstr>
      <vt:lpstr>Timeline of Mac OS</vt:lpstr>
      <vt:lpstr>System 1</vt:lpstr>
      <vt:lpstr>System 2</vt:lpstr>
      <vt:lpstr>System 3</vt:lpstr>
      <vt:lpstr>System 4</vt:lpstr>
      <vt:lpstr>System 5</vt:lpstr>
      <vt:lpstr>System 6</vt:lpstr>
      <vt:lpstr>System 7</vt:lpstr>
      <vt:lpstr>System 8</vt:lpstr>
      <vt:lpstr>System 9</vt:lpstr>
      <vt:lpstr>System 10 (OS X)</vt:lpstr>
      <vt:lpstr>Versions of OS X</vt:lpstr>
      <vt:lpstr>OS X v10.1</vt:lpstr>
      <vt:lpstr>OS X v10.2</vt:lpstr>
      <vt:lpstr>OS X v10.3</vt:lpstr>
      <vt:lpstr>OS X v10.4</vt:lpstr>
      <vt:lpstr>OS X v10.5</vt:lpstr>
      <vt:lpstr>OS X v10.6</vt:lpstr>
      <vt:lpstr>OS X v10.7</vt:lpstr>
      <vt:lpstr>OS X v10.8</vt:lpstr>
      <vt:lpstr>OS X v10.9</vt:lpstr>
      <vt:lpstr>OS X v10.10</vt:lpstr>
      <vt:lpstr>OS X v10.11</vt:lpstr>
      <vt:lpstr>OS X v10.12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Gordon</dc:creator>
  <cp:lastModifiedBy>Damian Gordon</cp:lastModifiedBy>
  <cp:revision>59</cp:revision>
  <dcterms:created xsi:type="dcterms:W3CDTF">2015-01-20T22:21:56Z</dcterms:created>
  <dcterms:modified xsi:type="dcterms:W3CDTF">2017-02-09T00:13:18Z</dcterms:modified>
</cp:coreProperties>
</file>