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85" r:id="rId3"/>
    <p:sldId id="386" r:id="rId4"/>
    <p:sldId id="402" r:id="rId5"/>
    <p:sldId id="387" r:id="rId6"/>
    <p:sldId id="388" r:id="rId7"/>
    <p:sldId id="389" r:id="rId8"/>
    <p:sldId id="391" r:id="rId9"/>
    <p:sldId id="392" r:id="rId10"/>
    <p:sldId id="393" r:id="rId11"/>
    <p:sldId id="394" r:id="rId12"/>
    <p:sldId id="395" r:id="rId13"/>
    <p:sldId id="403" r:id="rId14"/>
    <p:sldId id="396" r:id="rId15"/>
    <p:sldId id="397" r:id="rId16"/>
    <p:sldId id="398" r:id="rId17"/>
    <p:sldId id="399" r:id="rId18"/>
    <p:sldId id="400" r:id="rId19"/>
    <p:sldId id="401" r:id="rId20"/>
    <p:sldId id="281" r:id="rId21"/>
    <p:sldId id="327" r:id="rId22"/>
    <p:sldId id="288" r:id="rId23"/>
    <p:sldId id="319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20" r:id="rId33"/>
    <p:sldId id="321" r:id="rId34"/>
    <p:sldId id="300" r:id="rId35"/>
    <p:sldId id="324" r:id="rId36"/>
    <p:sldId id="322" r:id="rId37"/>
    <p:sldId id="325" r:id="rId38"/>
    <p:sldId id="323" r:id="rId39"/>
    <p:sldId id="328" r:id="rId40"/>
    <p:sldId id="289" r:id="rId41"/>
    <p:sldId id="293" r:id="rId42"/>
    <p:sldId id="294" r:id="rId43"/>
    <p:sldId id="295" r:id="rId44"/>
    <p:sldId id="301" r:id="rId45"/>
    <p:sldId id="302" r:id="rId46"/>
    <p:sldId id="303" r:id="rId47"/>
    <p:sldId id="304" r:id="rId48"/>
    <p:sldId id="305" r:id="rId49"/>
    <p:sldId id="307" r:id="rId50"/>
    <p:sldId id="308" r:id="rId51"/>
    <p:sldId id="310" r:id="rId52"/>
    <p:sldId id="309" r:id="rId53"/>
    <p:sldId id="326" r:id="rId54"/>
    <p:sldId id="329" r:id="rId55"/>
    <p:sldId id="331" r:id="rId56"/>
    <p:sldId id="332" r:id="rId57"/>
    <p:sldId id="330" r:id="rId58"/>
    <p:sldId id="333" r:id="rId59"/>
    <p:sldId id="334" r:id="rId60"/>
    <p:sldId id="337" r:id="rId61"/>
    <p:sldId id="335" r:id="rId62"/>
    <p:sldId id="338" r:id="rId63"/>
    <p:sldId id="339" r:id="rId64"/>
    <p:sldId id="340" r:id="rId65"/>
    <p:sldId id="341" r:id="rId66"/>
    <p:sldId id="343" r:id="rId67"/>
    <p:sldId id="342" r:id="rId68"/>
    <p:sldId id="346" r:id="rId69"/>
    <p:sldId id="348" r:id="rId70"/>
    <p:sldId id="347" r:id="rId71"/>
    <p:sldId id="344" r:id="rId72"/>
    <p:sldId id="345" r:id="rId73"/>
    <p:sldId id="349" r:id="rId74"/>
    <p:sldId id="359" r:id="rId75"/>
    <p:sldId id="360" r:id="rId76"/>
    <p:sldId id="361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0" r:id="rId86"/>
    <p:sldId id="363" r:id="rId87"/>
    <p:sldId id="364" r:id="rId88"/>
    <p:sldId id="365" r:id="rId89"/>
    <p:sldId id="366" r:id="rId90"/>
    <p:sldId id="362" r:id="rId91"/>
    <p:sldId id="367" r:id="rId92"/>
    <p:sldId id="282" r:id="rId93"/>
    <p:sldId id="283" r:id="rId94"/>
    <p:sldId id="284" r:id="rId95"/>
    <p:sldId id="285" r:id="rId96"/>
    <p:sldId id="286" r:id="rId97"/>
    <p:sldId id="287" r:id="rId98"/>
    <p:sldId id="368" r:id="rId99"/>
    <p:sldId id="369" r:id="rId100"/>
    <p:sldId id="370" r:id="rId101"/>
    <p:sldId id="371" r:id="rId102"/>
    <p:sldId id="372" r:id="rId103"/>
    <p:sldId id="373" r:id="rId104"/>
    <p:sldId id="374" r:id="rId105"/>
    <p:sldId id="375" r:id="rId106"/>
    <p:sldId id="377" r:id="rId107"/>
    <p:sldId id="376" r:id="rId108"/>
    <p:sldId id="378" r:id="rId109"/>
    <p:sldId id="379" r:id="rId110"/>
    <p:sldId id="380" r:id="rId111"/>
    <p:sldId id="381" r:id="rId112"/>
    <p:sldId id="382" r:id="rId113"/>
    <p:sldId id="383" r:id="rId114"/>
    <p:sldId id="384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0066"/>
    <a:srgbClr val="8C003C"/>
    <a:srgbClr val="8C0049"/>
    <a:srgbClr val="8C001A"/>
    <a:srgbClr val="993366"/>
    <a:srgbClr val="9E0000"/>
    <a:srgbClr val="CC0000"/>
    <a:srgbClr val="E114E6"/>
    <a:srgbClr val="842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362" autoAdjust="0"/>
  </p:normalViewPr>
  <p:slideViewPr>
    <p:cSldViewPr>
      <p:cViewPr varScale="1">
        <p:scale>
          <a:sx n="69" d="100"/>
          <a:sy n="69" d="100"/>
        </p:scale>
        <p:origin x="7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02/02/2017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02/02/2017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02/02/2017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02/02/2017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02/02/2017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02/02/2017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02/02/2017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02/02/2017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Processor </a:t>
            </a:r>
            <a:r>
              <a:rPr lang="en-IE" dirty="0" smtClean="0"/>
              <a:t>Scheduling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ENSURE FAIRNESS FOR ALL JOBS</a:t>
            </a:r>
          </a:p>
          <a:p>
            <a:endParaRPr lang="en-IE" dirty="0" smtClean="0"/>
          </a:p>
          <a:p>
            <a:r>
              <a:rPr lang="en-IE" dirty="0" smtClean="0"/>
              <a:t>Give everyone an equal amount of CPU time and I/O time.</a:t>
            </a:r>
          </a:p>
          <a:p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could be achieved by </a:t>
            </a:r>
            <a:r>
              <a:rPr lang="en-IE" dirty="0" smtClean="0"/>
              <a:t>giving all jobs equal priority, regardless of it’s characteristics.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47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0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/>
          <p:cNvSpPr/>
          <p:nvPr/>
        </p:nvSpPr>
        <p:spPr>
          <a:xfrm>
            <a:off x="1979712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21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/>
          <p:cNvSpPr/>
          <p:nvPr/>
        </p:nvSpPr>
        <p:spPr>
          <a:xfrm>
            <a:off x="1979712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Down Arrow 5"/>
          <p:cNvSpPr/>
          <p:nvPr/>
        </p:nvSpPr>
        <p:spPr>
          <a:xfrm>
            <a:off x="1907704" y="2996952"/>
            <a:ext cx="360040" cy="8640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42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/>
          <p:cNvSpPr/>
          <p:nvPr/>
        </p:nvSpPr>
        <p:spPr>
          <a:xfrm>
            <a:off x="1979712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Down Arrow 5"/>
          <p:cNvSpPr/>
          <p:nvPr/>
        </p:nvSpPr>
        <p:spPr>
          <a:xfrm>
            <a:off x="1907704" y="2996952"/>
            <a:ext cx="360040" cy="8640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Down Arrow 30"/>
          <p:cNvSpPr/>
          <p:nvPr/>
        </p:nvSpPr>
        <p:spPr>
          <a:xfrm rot="16200000">
            <a:off x="4427983" y="1268758"/>
            <a:ext cx="360040" cy="52565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7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/>
          <p:cNvSpPr/>
          <p:nvPr/>
        </p:nvSpPr>
        <p:spPr>
          <a:xfrm>
            <a:off x="1979712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Down Arrow 5"/>
          <p:cNvSpPr/>
          <p:nvPr/>
        </p:nvSpPr>
        <p:spPr>
          <a:xfrm>
            <a:off x="1907704" y="2996952"/>
            <a:ext cx="360040" cy="8640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Down Arrow 30"/>
          <p:cNvSpPr/>
          <p:nvPr/>
        </p:nvSpPr>
        <p:spPr>
          <a:xfrm rot="16200000">
            <a:off x="4427983" y="1268758"/>
            <a:ext cx="360040" cy="52565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Down Arrow 31"/>
          <p:cNvSpPr/>
          <p:nvPr/>
        </p:nvSpPr>
        <p:spPr>
          <a:xfrm rot="10800000">
            <a:off x="7020272" y="2924944"/>
            <a:ext cx="360040" cy="8640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59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/>
          <p:cNvSpPr/>
          <p:nvPr/>
        </p:nvSpPr>
        <p:spPr>
          <a:xfrm>
            <a:off x="1979712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Down Arrow 5"/>
          <p:cNvSpPr/>
          <p:nvPr/>
        </p:nvSpPr>
        <p:spPr>
          <a:xfrm>
            <a:off x="1907704" y="2996952"/>
            <a:ext cx="360040" cy="8640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Down Arrow 30"/>
          <p:cNvSpPr/>
          <p:nvPr/>
        </p:nvSpPr>
        <p:spPr>
          <a:xfrm rot="16200000">
            <a:off x="4427983" y="1268758"/>
            <a:ext cx="360040" cy="52565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Down Arrow 31"/>
          <p:cNvSpPr/>
          <p:nvPr/>
        </p:nvSpPr>
        <p:spPr>
          <a:xfrm rot="10800000">
            <a:off x="7020272" y="2924944"/>
            <a:ext cx="360040" cy="8640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7092280" y="2708920"/>
            <a:ext cx="360040" cy="1440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02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/>
          <p:cNvSpPr/>
          <p:nvPr/>
        </p:nvSpPr>
        <p:spPr>
          <a:xfrm>
            <a:off x="1979712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7092280" y="2708920"/>
            <a:ext cx="360040" cy="1440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ight Arrow 3"/>
          <p:cNvSpPr/>
          <p:nvPr/>
        </p:nvSpPr>
        <p:spPr>
          <a:xfrm rot="10800000">
            <a:off x="4896036" y="3329249"/>
            <a:ext cx="2700300" cy="60380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06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/>
          <p:cNvSpPr/>
          <p:nvPr/>
        </p:nvSpPr>
        <p:spPr>
          <a:xfrm>
            <a:off x="1979712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7092280" y="2708920"/>
            <a:ext cx="360040" cy="1440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76072" y="3356992"/>
            <a:ext cx="1044000" cy="4730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68344" y="3327188"/>
            <a:ext cx="10315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65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/>
          <p:cNvSpPr/>
          <p:nvPr/>
        </p:nvSpPr>
        <p:spPr>
          <a:xfrm>
            <a:off x="1979712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7092280" y="2708920"/>
            <a:ext cx="360040" cy="1440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3768" y="3356992"/>
            <a:ext cx="1044000" cy="4730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68344" y="3327188"/>
            <a:ext cx="10315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81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/>
          <p:cNvSpPr/>
          <p:nvPr/>
        </p:nvSpPr>
        <p:spPr>
          <a:xfrm>
            <a:off x="1979712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7092280" y="2708920"/>
            <a:ext cx="360040" cy="1440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6007" flipH="1">
            <a:off x="-130730" y="4295869"/>
            <a:ext cx="1044000" cy="4730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68344" y="3327188"/>
            <a:ext cx="10315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42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pPr algn="ctr"/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98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/>
          <p:cNvSpPr/>
          <p:nvPr/>
        </p:nvSpPr>
        <p:spPr>
          <a:xfrm>
            <a:off x="1979712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668344" y="3327188"/>
            <a:ext cx="10315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/>
          <p:cNvSpPr/>
          <p:nvPr/>
        </p:nvSpPr>
        <p:spPr>
          <a:xfrm>
            <a:off x="7164288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6007" flipH="1">
            <a:off x="-130730" y="4295869"/>
            <a:ext cx="1044000" cy="4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668344" y="3327188"/>
            <a:ext cx="10315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/>
          <p:cNvSpPr/>
          <p:nvPr/>
        </p:nvSpPr>
        <p:spPr>
          <a:xfrm>
            <a:off x="7164288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2123728" y="2708920"/>
            <a:ext cx="360040" cy="1440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6007" flipH="1">
            <a:off x="-130730" y="4295869"/>
            <a:ext cx="1044000" cy="4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668344" y="3327188"/>
            <a:ext cx="10315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/>
          <p:cNvSpPr/>
          <p:nvPr/>
        </p:nvSpPr>
        <p:spPr>
          <a:xfrm>
            <a:off x="7164288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2123728" y="2708920"/>
            <a:ext cx="360040" cy="1440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328856"/>
            <a:ext cx="1066667" cy="47619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05247" y="3319836"/>
            <a:ext cx="10315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6007" flipH="1">
            <a:off x="-130730" y="4295869"/>
            <a:ext cx="1044000" cy="4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668344" y="3327188"/>
            <a:ext cx="10315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/>
          <p:cNvSpPr/>
          <p:nvPr/>
        </p:nvSpPr>
        <p:spPr>
          <a:xfrm>
            <a:off x="7164288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2123728" y="2708920"/>
            <a:ext cx="360040" cy="1440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57" y="3328856"/>
            <a:ext cx="1066667" cy="47619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05247" y="3319836"/>
            <a:ext cx="10315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6007" flipH="1">
            <a:off x="-130730" y="4295869"/>
            <a:ext cx="1044000" cy="4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0936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-36512" y="4077072"/>
            <a:ext cx="122413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-36512" y="4077072"/>
            <a:ext cx="1584000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28472" y="4077072"/>
            <a:ext cx="1115528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668344" y="4077072"/>
            <a:ext cx="1475656" cy="908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8692546">
            <a:off x="767049" y="4266419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 rot="18692546">
            <a:off x="660473" y="433137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tangle 51"/>
          <p:cNvSpPr/>
          <p:nvPr/>
        </p:nvSpPr>
        <p:spPr>
          <a:xfrm rot="18692546">
            <a:off x="530220" y="440338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 rot="18692546">
            <a:off x="412861" y="447062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 rot="18692546">
            <a:off x="306423" y="453787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 rot="18692546">
            <a:off x="170706" y="460035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 rot="18692546">
            <a:off x="69031" y="466912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 rot="18692546">
            <a:off x="-64370" y="470570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 rot="18692546">
            <a:off x="1260352" y="3998055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 rot="18692546">
            <a:off x="1130099" y="407668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 rot="18692546">
            <a:off x="1012740" y="414392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 rot="18692546">
            <a:off x="906302" y="4211173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 rot="1981060">
            <a:off x="7936159" y="401773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1981060">
            <a:off x="8055218" y="409034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1981060">
            <a:off x="8190850" y="4176644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81060">
            <a:off x="8325340" y="426289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1981060">
            <a:off x="8454175" y="4339668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 rot="1981060">
            <a:off x="8598191" y="4421202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 rot="1981060">
            <a:off x="8742207" y="449858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 rot="1981060">
            <a:off x="8886223" y="4584877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 rot="1981060">
            <a:off x="9038623" y="4694410"/>
            <a:ext cx="36000" cy="2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668344" y="3327188"/>
            <a:ext cx="10315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/>
          <p:cNvSpPr/>
          <p:nvPr/>
        </p:nvSpPr>
        <p:spPr>
          <a:xfrm>
            <a:off x="7164288" y="2708920"/>
            <a:ext cx="360040" cy="144016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2123728" y="2708920"/>
            <a:ext cx="360040" cy="1440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170">
            <a:off x="8211150" y="4225549"/>
            <a:ext cx="1066667" cy="47619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05247" y="3319836"/>
            <a:ext cx="103159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6007" flipH="1">
            <a:off x="-130730" y="4295869"/>
            <a:ext cx="1044000" cy="4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Here are six commonly used process scheduling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85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Here are six commonly used process scheduling algorithms</a:t>
            </a:r>
          </a:p>
          <a:p>
            <a:endParaRPr lang="en-IE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IE" dirty="0"/>
              <a:t>First Come, First Served (FCFS)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/>
              <a:t>Shortest Job Next (SJN)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/>
              <a:t>Priority Scheduling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/>
              <a:t>Shortest Remaining Time (SRT)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/>
              <a:t>Round Robin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/>
              <a:t>Multi-Level Queues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94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First Come, First Served (FCFS)</a:t>
            </a:r>
          </a:p>
          <a:p>
            <a:r>
              <a:rPr lang="en-IE" dirty="0" smtClean="0"/>
              <a:t>A very simple algorithm that uses a FIFO structure.</a:t>
            </a:r>
          </a:p>
          <a:p>
            <a:r>
              <a:rPr lang="en-IE" dirty="0" smtClean="0"/>
              <a:t>Implemented as a non-pre-emptive scheduling algorithm.</a:t>
            </a:r>
          </a:p>
          <a:p>
            <a:r>
              <a:rPr lang="en-IE" dirty="0" smtClean="0"/>
              <a:t>Works well for </a:t>
            </a:r>
            <a:r>
              <a:rPr lang="en-IE" b="1" dirty="0" smtClean="0"/>
              <a:t>Batch Processes</a:t>
            </a:r>
            <a:r>
              <a:rPr lang="en-IE" dirty="0" smtClean="0"/>
              <a:t>, where users don’t expect any interaction.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14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Shortest Job Next (SJN)</a:t>
            </a:r>
          </a:p>
          <a:p>
            <a:r>
              <a:rPr lang="en-IE" dirty="0" smtClean="0"/>
              <a:t>Also called Shortest Job First (SJF).</a:t>
            </a:r>
          </a:p>
          <a:p>
            <a:r>
              <a:rPr lang="en-IE" dirty="0" smtClean="0"/>
              <a:t>A very simple algorithm that schedules processes based on CPU cycle time.</a:t>
            </a:r>
          </a:p>
          <a:p>
            <a:r>
              <a:rPr lang="en-IE" dirty="0" smtClean="0"/>
              <a:t>Implemented as a non-pre-emptive scheduling algorithm.</a:t>
            </a:r>
          </a:p>
          <a:p>
            <a:r>
              <a:rPr lang="en-IE" dirty="0" smtClean="0"/>
              <a:t>Works well for </a:t>
            </a:r>
            <a:r>
              <a:rPr lang="en-IE" b="1" dirty="0" smtClean="0"/>
              <a:t>Batch Processes</a:t>
            </a:r>
            <a:r>
              <a:rPr lang="en-IE" dirty="0" smtClean="0"/>
              <a:t>, where it is easy to estimate CPU time.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724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Priority Scheduling</a:t>
            </a:r>
          </a:p>
          <a:p>
            <a:r>
              <a:rPr lang="en-IE" dirty="0" smtClean="0"/>
              <a:t>An algorithm that schedules processes based on priority.</a:t>
            </a:r>
          </a:p>
          <a:p>
            <a:r>
              <a:rPr lang="en-IE" dirty="0" smtClean="0"/>
              <a:t>Implemented as a non-pre-emptive scheduling algorithm.</a:t>
            </a:r>
          </a:p>
          <a:p>
            <a:r>
              <a:rPr lang="en-IE" dirty="0" smtClean="0"/>
              <a:t>One of the most common algorithms used in systems that are mainly </a:t>
            </a:r>
            <a:r>
              <a:rPr lang="en-IE" b="1" dirty="0" smtClean="0"/>
              <a:t>Batch Processes</a:t>
            </a:r>
            <a:r>
              <a:rPr lang="en-IE" dirty="0" smtClean="0"/>
              <a:t>.</a:t>
            </a:r>
          </a:p>
          <a:p>
            <a:r>
              <a:rPr lang="en-IE" dirty="0" smtClean="0"/>
              <a:t>If two jobs come in of equal priority are READY, if works on a FIRST COME, FIRST SERVED basis.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34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Shortest Remaining Time (SRT)</a:t>
            </a:r>
          </a:p>
          <a:p>
            <a:r>
              <a:rPr lang="en-IE" dirty="0" smtClean="0"/>
              <a:t>A pre-emptive </a:t>
            </a:r>
            <a:r>
              <a:rPr lang="en-IE" dirty="0"/>
              <a:t>scheduling </a:t>
            </a:r>
            <a:r>
              <a:rPr lang="en-IE" dirty="0" smtClean="0"/>
              <a:t>version </a:t>
            </a:r>
            <a:r>
              <a:rPr lang="en-IE" dirty="0"/>
              <a:t>of the Shortest Job </a:t>
            </a:r>
            <a:r>
              <a:rPr lang="en-IE" dirty="0" smtClean="0"/>
              <a:t>Next (SJN) algorithm.</a:t>
            </a:r>
            <a:endParaRPr lang="en-IE" dirty="0"/>
          </a:p>
          <a:p>
            <a:r>
              <a:rPr lang="en-IE" dirty="0" smtClean="0"/>
              <a:t>An algorithm that schedules processes based on the one which is nearest to completion.</a:t>
            </a:r>
          </a:p>
          <a:p>
            <a:r>
              <a:rPr lang="en-IE" dirty="0" smtClean="0"/>
              <a:t>It can only be implemented on systems that are only </a:t>
            </a:r>
            <a:r>
              <a:rPr lang="en-IE" b="1" dirty="0" smtClean="0"/>
              <a:t>Batch Processes</a:t>
            </a:r>
            <a:r>
              <a:rPr lang="en-IE" dirty="0" smtClean="0"/>
              <a:t>, since you have to know the CPU time required to complete each job.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005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Round Robin</a:t>
            </a:r>
          </a:p>
          <a:p>
            <a:r>
              <a:rPr lang="en-IE" dirty="0"/>
              <a:t>A pre-emptive scheduling </a:t>
            </a:r>
            <a:r>
              <a:rPr lang="en-IE" dirty="0" smtClean="0"/>
              <a:t>algorithm that is used extensively in interactive systems</a:t>
            </a:r>
          </a:p>
          <a:p>
            <a:r>
              <a:rPr lang="en-IE" dirty="0" smtClean="0"/>
              <a:t>All active processes are given a pre-determined slice of time (“</a:t>
            </a:r>
            <a:r>
              <a:rPr lang="en-IE" i="1" dirty="0" smtClean="0"/>
              <a:t>time quantu</a:t>
            </a:r>
            <a:r>
              <a:rPr lang="en-IE" i="1" dirty="0"/>
              <a:t>m</a:t>
            </a:r>
            <a:r>
              <a:rPr lang="en-IE" dirty="0" smtClean="0"/>
              <a:t>”).</a:t>
            </a:r>
          </a:p>
          <a:p>
            <a:r>
              <a:rPr lang="en-IE" dirty="0" smtClean="0"/>
              <a:t>Choosing the time quantum is the key decision, for interactive systems the quantum must be small, whereas for batch systems it can be longer.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302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Multi-Level Queues</a:t>
            </a:r>
          </a:p>
          <a:p>
            <a:r>
              <a:rPr lang="en-IE" dirty="0" smtClean="0"/>
              <a:t>This isn’t really a separate </a:t>
            </a:r>
            <a:r>
              <a:rPr lang="en-IE" dirty="0"/>
              <a:t>scheduling </a:t>
            </a:r>
            <a:r>
              <a:rPr lang="en-IE" dirty="0" smtClean="0"/>
              <a:t>algorithm, it can be used with others.</a:t>
            </a:r>
            <a:endParaRPr lang="en-IE" dirty="0"/>
          </a:p>
          <a:p>
            <a:r>
              <a:rPr lang="en-IE" dirty="0" smtClean="0"/>
              <a:t>Jobs are grouped together based on common characteristics.</a:t>
            </a:r>
          </a:p>
          <a:p>
            <a:r>
              <a:rPr lang="en-IE" dirty="0" smtClean="0"/>
              <a:t>For example, CPU-bound jobs based in one queue, and the I/O-bound jobs in another queue, and the process scheduler can select jobs from each queue based on balancing the load.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Algorithms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26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864" y="2636912"/>
            <a:ext cx="8229600" cy="1143000"/>
          </a:xfrm>
        </p:spPr>
        <p:txBody>
          <a:bodyPr/>
          <a:lstStyle/>
          <a:p>
            <a:pPr algn="ctr"/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39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848"/>
            <a:ext cx="5544616" cy="31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Deadlock can be said to occur when a process is allocated some non-sharable resources (such as files, printers or scanners), but is forced to wait for other </a:t>
            </a:r>
            <a:r>
              <a:rPr lang="en-IE" dirty="0"/>
              <a:t>non-sharable </a:t>
            </a:r>
            <a:r>
              <a:rPr lang="en-IE" dirty="0" smtClean="0"/>
              <a:t>resources.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577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00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Rectangle 1"/>
          <p:cNvSpPr/>
          <p:nvPr/>
        </p:nvSpPr>
        <p:spPr>
          <a:xfrm>
            <a:off x="971600" y="2852936"/>
            <a:ext cx="28083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971600" y="3789040"/>
            <a:ext cx="28083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9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852936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43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852936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429830" y="1988840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851920" y="1772816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71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852936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429830" y="1988840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851920" y="1772816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Plaque 6"/>
          <p:cNvSpPr/>
          <p:nvPr/>
        </p:nvSpPr>
        <p:spPr>
          <a:xfrm>
            <a:off x="4716016" y="3416226"/>
            <a:ext cx="2736304" cy="660846"/>
          </a:xfrm>
          <a:prstGeom prst="plaqu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 smtClean="0">
                <a:solidFill>
                  <a:schemeClr val="tx1"/>
                </a:solidFill>
              </a:rPr>
              <a:t>YES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852936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429830" y="1988840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851920" y="1772816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Plaque 6"/>
          <p:cNvSpPr/>
          <p:nvPr/>
        </p:nvSpPr>
        <p:spPr>
          <a:xfrm>
            <a:off x="4716016" y="3416226"/>
            <a:ext cx="2736304" cy="660846"/>
          </a:xfrm>
          <a:prstGeom prst="plaqu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 smtClean="0">
                <a:solidFill>
                  <a:schemeClr val="tx1"/>
                </a:solidFill>
              </a:rPr>
              <a:t>Continue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789040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09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789040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429830" y="2865284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3851920" y="2649260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06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are good policies to schedule processes?</a:t>
            </a:r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95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789040"/>
            <a:ext cx="295232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429830" y="2865284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3851920" y="2649260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Plaque 7"/>
          <p:cNvSpPr/>
          <p:nvPr/>
        </p:nvSpPr>
        <p:spPr>
          <a:xfrm>
            <a:off x="4716016" y="4208314"/>
            <a:ext cx="2736304" cy="660846"/>
          </a:xfrm>
          <a:prstGeom prst="plaqu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 smtClean="0">
                <a:solidFill>
                  <a:schemeClr val="tx1"/>
                </a:solidFill>
              </a:rPr>
              <a:t>NO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789040"/>
            <a:ext cx="2952328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429830" y="2865284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chemeClr val="accent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3851920" y="2649260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Plaque 7"/>
          <p:cNvSpPr/>
          <p:nvPr/>
        </p:nvSpPr>
        <p:spPr>
          <a:xfrm>
            <a:off x="4716016" y="4208314"/>
            <a:ext cx="2736304" cy="660846"/>
          </a:xfrm>
          <a:prstGeom prst="plaqu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 smtClean="0">
                <a:solidFill>
                  <a:schemeClr val="tx1"/>
                </a:solidFill>
              </a:rPr>
              <a:t>WAIT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789040"/>
            <a:ext cx="2952328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429830" y="2865284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it free?</a:t>
            </a:r>
            <a:endParaRPr lang="en-US" sz="5400" b="1" cap="none" spc="50" dirty="0">
              <a:ln w="11430"/>
              <a:solidFill>
                <a:schemeClr val="accent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3851920" y="2649260"/>
            <a:ext cx="4464496" cy="1355804"/>
          </a:xfrm>
          <a:prstGeom prst="wedgeEllipseCallout">
            <a:avLst>
              <a:gd name="adj1" fmla="val -50849"/>
              <a:gd name="adj2" fmla="val 59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Plaque 7"/>
          <p:cNvSpPr/>
          <p:nvPr/>
        </p:nvSpPr>
        <p:spPr>
          <a:xfrm>
            <a:off x="4716016" y="4208314"/>
            <a:ext cx="2736304" cy="660846"/>
          </a:xfrm>
          <a:prstGeom prst="plaqu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 smtClean="0">
                <a:solidFill>
                  <a:schemeClr val="tx1"/>
                </a:solidFill>
              </a:rPr>
              <a:t>WAIT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941168"/>
            <a:ext cx="1682130" cy="168213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32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89648" y="1484784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39952" y="980728"/>
            <a:ext cx="72008" cy="4680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5576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4788024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89648" y="1484784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39952" y="980728"/>
            <a:ext cx="72008" cy="4680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5576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4788024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89648" y="1484784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39952" y="980728"/>
            <a:ext cx="72008" cy="4680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69" y="2822287"/>
            <a:ext cx="572599" cy="6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5576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4788024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89648" y="1484784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39952" y="980728"/>
            <a:ext cx="72008" cy="4680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69" y="2822287"/>
            <a:ext cx="572599" cy="6441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44" y="2856834"/>
            <a:ext cx="572599" cy="6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5576" y="3789040"/>
            <a:ext cx="3240360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4860032" y="3789040"/>
            <a:ext cx="3240360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ounded Rectangle 1"/>
          <p:cNvSpPr/>
          <p:nvPr/>
        </p:nvSpPr>
        <p:spPr>
          <a:xfrm>
            <a:off x="755576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4788024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89648" y="1484784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39952" y="980728"/>
            <a:ext cx="72008" cy="4680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44" y="2856834"/>
            <a:ext cx="572599" cy="644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69" y="2822287"/>
            <a:ext cx="572599" cy="6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5576" y="3789040"/>
            <a:ext cx="3240360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4860032" y="3789040"/>
            <a:ext cx="3240360" cy="50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ounded Rectangle 1"/>
          <p:cNvSpPr/>
          <p:nvPr/>
        </p:nvSpPr>
        <p:spPr>
          <a:xfrm>
            <a:off x="755576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4788024" y="2924944"/>
            <a:ext cx="3240360" cy="504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(File1);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more stuff;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(File2);</a:t>
            </a:r>
          </a:p>
          <a:p>
            <a:pPr marL="109728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stuff;</a:t>
            </a:r>
          </a:p>
          <a:p>
            <a:pPr marL="109728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89648" y="1484784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(File2);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more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(File1);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 stuff;</a:t>
            </a:r>
          </a:p>
          <a:p>
            <a:pPr marL="109728" indent="0">
              <a:buFont typeface="Wingdings 3"/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39952" y="980728"/>
            <a:ext cx="72008" cy="4680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44" y="2856834"/>
            <a:ext cx="572599" cy="644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69" y="2822287"/>
            <a:ext cx="572599" cy="6441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71" y="4365104"/>
            <a:ext cx="841065" cy="8410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365104"/>
            <a:ext cx="841065" cy="8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are good policies to schedule processes?</a:t>
            </a:r>
          </a:p>
          <a:p>
            <a:endParaRPr lang="en-IE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Maximum Throughput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Minimize Response Time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Minimize Turnaround Time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Minimize Waiting Time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Maximise CPU Efficiency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Ensure Fairness For All Jobs</a:t>
            </a:r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65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789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583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2611661" y="2169036"/>
            <a:ext cx="1483275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816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2611661" y="2169036"/>
            <a:ext cx="1483275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439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2611661" y="2169036"/>
            <a:ext cx="1483275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611661" y="4205141"/>
            <a:ext cx="1449718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317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2611661" y="2169036"/>
            <a:ext cx="1483275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611661" y="4205141"/>
            <a:ext cx="1449718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39" y="4242631"/>
            <a:ext cx="841065" cy="8410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876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14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5" idx="3"/>
          </p:cNvCxnSpPr>
          <p:nvPr/>
        </p:nvCxnSpPr>
        <p:spPr>
          <a:xfrm flipH="1">
            <a:off x="5501715" y="4205141"/>
            <a:ext cx="1462672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5" idx="3"/>
          </p:cNvCxnSpPr>
          <p:nvPr/>
        </p:nvCxnSpPr>
        <p:spPr>
          <a:xfrm flipH="1">
            <a:off x="5501715" y="4205141"/>
            <a:ext cx="1462672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MAXIMUM THROUGHPUT</a:t>
            </a:r>
          </a:p>
          <a:p>
            <a:endParaRPr lang="en-IE" dirty="0" smtClean="0"/>
          </a:p>
          <a:p>
            <a:r>
              <a:rPr lang="en-IE" dirty="0" smtClean="0"/>
              <a:t>Get as many jobs done as quickly as possible. </a:t>
            </a:r>
          </a:p>
          <a:p>
            <a:endParaRPr lang="en-IE" dirty="0" smtClean="0"/>
          </a:p>
          <a:p>
            <a:r>
              <a:rPr lang="en-IE" dirty="0" smtClean="0"/>
              <a:t>There are several ways to achieve this, e.g. run only short jobs, run jobs without interruptions.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10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5" idx="3"/>
          </p:cNvCxnSpPr>
          <p:nvPr/>
        </p:nvCxnSpPr>
        <p:spPr>
          <a:xfrm flipH="1">
            <a:off x="5501715" y="4205141"/>
            <a:ext cx="1462672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1"/>
            <a:endCxn id="4" idx="3"/>
          </p:cNvCxnSpPr>
          <p:nvPr/>
        </p:nvCxnSpPr>
        <p:spPr>
          <a:xfrm flipH="1" flipV="1">
            <a:off x="5535272" y="2169036"/>
            <a:ext cx="1429115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5" idx="3"/>
          </p:cNvCxnSpPr>
          <p:nvPr/>
        </p:nvCxnSpPr>
        <p:spPr>
          <a:xfrm flipH="1">
            <a:off x="5501715" y="4205141"/>
            <a:ext cx="1462672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1"/>
            <a:endCxn id="4" idx="3"/>
          </p:cNvCxnSpPr>
          <p:nvPr/>
        </p:nvCxnSpPr>
        <p:spPr>
          <a:xfrm flipH="1" flipV="1">
            <a:off x="5535272" y="2169036"/>
            <a:ext cx="1429115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71" y="2244018"/>
            <a:ext cx="841065" cy="8410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Deadlock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B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5" idx="3"/>
          </p:cNvCxnSpPr>
          <p:nvPr/>
        </p:nvCxnSpPr>
        <p:spPr>
          <a:xfrm flipH="1">
            <a:off x="5501715" y="4205141"/>
            <a:ext cx="1462672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1"/>
            <a:endCxn id="4" idx="3"/>
          </p:cNvCxnSpPr>
          <p:nvPr/>
        </p:nvCxnSpPr>
        <p:spPr>
          <a:xfrm flipH="1" flipV="1">
            <a:off x="5535272" y="2169036"/>
            <a:ext cx="1429115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11661" y="2169036"/>
            <a:ext cx="1483275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11661" y="4205141"/>
            <a:ext cx="1449718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21088"/>
            <a:ext cx="841065" cy="8410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71" y="2244018"/>
            <a:ext cx="841065" cy="841065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607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on file requests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databases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dedicated device allocation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multiple device allocation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spooling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a network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disk sharing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Seven Types of Deadlock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251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just saw it: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on </a:t>
            </a:r>
            <a:r>
              <a:rPr lang="en-IE" dirty="0" smtClean="0"/>
              <a:t>File </a:t>
            </a:r>
            <a:r>
              <a:rPr lang="en-IE" dirty="0"/>
              <a:t>R</a:t>
            </a:r>
            <a:r>
              <a:rPr lang="en-IE" dirty="0" smtClean="0"/>
              <a:t>equests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40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 just saw it: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on </a:t>
            </a:r>
            <a:r>
              <a:rPr lang="en-IE" dirty="0" smtClean="0"/>
              <a:t>File Requests</a:t>
            </a:r>
            <a:endParaRPr lang="en-IE" dirty="0"/>
          </a:p>
        </p:txBody>
      </p:sp>
      <p:sp>
        <p:nvSpPr>
          <p:cNvPr id="16" name="Oval 15"/>
          <p:cNvSpPr/>
          <p:nvPr/>
        </p:nvSpPr>
        <p:spPr>
          <a:xfrm>
            <a:off x="6732416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17" name="Folded Corner 16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8" idx="3"/>
          </p:cNvCxnSpPr>
          <p:nvPr/>
        </p:nvCxnSpPr>
        <p:spPr>
          <a:xfrm flipH="1">
            <a:off x="5501715" y="4205141"/>
            <a:ext cx="1462672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1"/>
            <a:endCxn id="17" idx="3"/>
          </p:cNvCxnSpPr>
          <p:nvPr/>
        </p:nvCxnSpPr>
        <p:spPr>
          <a:xfrm flipH="1" flipV="1">
            <a:off x="5535272" y="2169036"/>
            <a:ext cx="1429115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11661" y="2169036"/>
            <a:ext cx="1483275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11661" y="4205141"/>
            <a:ext cx="1449718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21088"/>
            <a:ext cx="841065" cy="8410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71" y="2244018"/>
            <a:ext cx="841065" cy="841065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1259632" y="2853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863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Only occurs because a process is allowed to lock a resource for the duration of its execution.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on </a:t>
            </a:r>
            <a:r>
              <a:rPr lang="en-IE" dirty="0" smtClean="0"/>
              <a:t>File Requests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50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Similar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</a:t>
            </a:r>
            <a:r>
              <a:rPr lang="en-IE" dirty="0" smtClean="0"/>
              <a:t>n Databases</a:t>
            </a:r>
            <a:endParaRPr lang="en-IE" dirty="0"/>
          </a:p>
        </p:txBody>
      </p:sp>
      <p:sp>
        <p:nvSpPr>
          <p:cNvPr id="16" name="Oval 15"/>
          <p:cNvSpPr/>
          <p:nvPr/>
        </p:nvSpPr>
        <p:spPr>
          <a:xfrm>
            <a:off x="6732416" y="2853112"/>
            <a:ext cx="2232072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Transaction</a:t>
            </a:r>
          </a:p>
          <a:p>
            <a:pPr algn="ctr"/>
            <a:r>
              <a:rPr lang="en-IE" b="1" dirty="0" smtClean="0"/>
              <a:t>B</a:t>
            </a:r>
            <a:endParaRPr lang="en-IE" b="1" dirty="0"/>
          </a:p>
        </p:txBody>
      </p:sp>
      <p:sp>
        <p:nvSpPr>
          <p:cNvPr id="17" name="Folded Corner 16"/>
          <p:cNvSpPr/>
          <p:nvPr/>
        </p:nvSpPr>
        <p:spPr>
          <a:xfrm>
            <a:off x="409493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Record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4061379" y="4437112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Record 2</a:t>
            </a:r>
            <a:endParaRPr lang="en-IE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3"/>
            <a:endCxn id="18" idx="3"/>
          </p:cNvCxnSpPr>
          <p:nvPr/>
        </p:nvCxnSpPr>
        <p:spPr>
          <a:xfrm flipH="1">
            <a:off x="5501715" y="4205141"/>
            <a:ext cx="1557580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1"/>
            <a:endCxn id="17" idx="3"/>
          </p:cNvCxnSpPr>
          <p:nvPr/>
        </p:nvCxnSpPr>
        <p:spPr>
          <a:xfrm flipH="1" flipV="1">
            <a:off x="5535272" y="2169036"/>
            <a:ext cx="1524023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3568" y="2853112"/>
            <a:ext cx="2160064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Transaction</a:t>
            </a:r>
          </a:p>
          <a:p>
            <a:pPr algn="ctr"/>
            <a:r>
              <a:rPr lang="en-IE" b="1" dirty="0" smtClean="0"/>
              <a:t>A</a:t>
            </a:r>
            <a:endParaRPr lang="en-IE" b="1" dirty="0"/>
          </a:p>
        </p:txBody>
      </p:sp>
      <p:cxnSp>
        <p:nvCxnSpPr>
          <p:cNvPr id="22" name="Straight Arrow Connector 21"/>
          <p:cNvCxnSpPr>
            <a:stCxn id="21" idx="7"/>
          </p:cNvCxnSpPr>
          <p:nvPr/>
        </p:nvCxnSpPr>
        <p:spPr>
          <a:xfrm flipV="1">
            <a:off x="2527298" y="2169037"/>
            <a:ext cx="1567638" cy="9160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5"/>
          </p:cNvCxnSpPr>
          <p:nvPr/>
        </p:nvCxnSpPr>
        <p:spPr>
          <a:xfrm>
            <a:off x="2527298" y="4205141"/>
            <a:ext cx="1534081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21088"/>
            <a:ext cx="841065" cy="8410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71" y="2244018"/>
            <a:ext cx="841065" cy="8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</a:t>
            </a:r>
            <a:r>
              <a:rPr lang="en-IE" dirty="0" smtClean="0"/>
              <a:t>n Databases</a:t>
            </a:r>
            <a:endParaRPr lang="en-IE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95535" y="200980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T1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95288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</a:t>
            </a:r>
            <a:r>
              <a:rPr lang="en-IE" dirty="0" smtClean="0"/>
              <a:t>n Databases</a:t>
            </a:r>
            <a:endParaRPr lang="en-IE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95535" y="200980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T1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95288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500563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499992" y="198884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TB: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MINIMIZE RESPONSE TIME</a:t>
            </a:r>
          </a:p>
          <a:p>
            <a:endParaRPr lang="en-IE" dirty="0" smtClean="0"/>
          </a:p>
          <a:p>
            <a:r>
              <a:rPr lang="en-IE" dirty="0" smtClean="0"/>
              <a:t>Ensure that interactive requests are dealt with as quickly as possible.</a:t>
            </a:r>
          </a:p>
          <a:p>
            <a:endParaRPr lang="en-IE" dirty="0" smtClean="0"/>
          </a:p>
          <a:p>
            <a:r>
              <a:rPr lang="en-IE" dirty="0" smtClean="0"/>
              <a:t>This could be achieved by scheduling just with a lot of I/O jobs first, and leave the computational jobs for later.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89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2420888"/>
            <a:ext cx="3168353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499992" y="198884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TB: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3" y="2420888"/>
            <a:ext cx="3168353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95535" y="200980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T1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</a:t>
            </a:r>
            <a:r>
              <a:rPr lang="en-IE" dirty="0" smtClean="0"/>
              <a:t>n Databases</a:t>
            </a:r>
            <a:endParaRPr lang="en-IE" dirty="0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95288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500563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1999" y="5301208"/>
            <a:ext cx="3168353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4572000" y="2420888"/>
            <a:ext cx="3168353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499992" y="198884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TB: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3" y="2420888"/>
            <a:ext cx="3168353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 1"/>
          <p:cNvSpPr/>
          <p:nvPr/>
        </p:nvSpPr>
        <p:spPr>
          <a:xfrm>
            <a:off x="467543" y="5301208"/>
            <a:ext cx="3168353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</a:t>
            </a:r>
            <a:r>
              <a:rPr lang="en-IE" dirty="0" smtClean="0"/>
              <a:t>n Databases</a:t>
            </a:r>
            <a:endParaRPr lang="en-IE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95535" y="2009800"/>
            <a:ext cx="41050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- 100 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balance &lt; 0</a:t>
            </a: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“insufficient funds”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abort T1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balance1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[ 0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balance2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[ 100 ]</a:t>
            </a:r>
          </a:p>
          <a:p>
            <a:pPr>
              <a:spcBef>
                <a:spcPct val="50000"/>
              </a:spcBef>
            </a:pP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95288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500563" y="1933600"/>
            <a:ext cx="3816350" cy="4159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For example DVD Read/Write drives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24078" indent="-514350"/>
            <a:r>
              <a:rPr lang="en-IE" sz="2800" dirty="0" smtClean="0"/>
              <a:t>Deadlock </a:t>
            </a:r>
            <a:r>
              <a:rPr lang="en-IE" sz="2800" dirty="0"/>
              <a:t>in </a:t>
            </a:r>
            <a:r>
              <a:rPr lang="en-IE" sz="2800" dirty="0" smtClean="0"/>
              <a:t>Dedicated </a:t>
            </a:r>
            <a:r>
              <a:rPr lang="en-IE" sz="2800" dirty="0"/>
              <a:t>D</a:t>
            </a:r>
            <a:r>
              <a:rPr lang="en-IE" sz="2800" dirty="0" smtClean="0"/>
              <a:t>evice Allocation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2484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24078" indent="-514350"/>
            <a:r>
              <a:rPr lang="en-IE" sz="2800" dirty="0" smtClean="0"/>
              <a:t>Deadlock </a:t>
            </a:r>
            <a:r>
              <a:rPr lang="en-IE" sz="2800" dirty="0"/>
              <a:t>in </a:t>
            </a:r>
            <a:r>
              <a:rPr lang="en-IE" sz="2800" dirty="0" smtClean="0"/>
              <a:t>Dedicated </a:t>
            </a:r>
            <a:r>
              <a:rPr lang="en-IE" sz="2800" dirty="0"/>
              <a:t>D</a:t>
            </a:r>
            <a:r>
              <a:rPr lang="en-IE" sz="2800" dirty="0" smtClean="0"/>
              <a:t>evice Allocation</a:t>
            </a:r>
            <a:endParaRPr lang="en-IE" sz="2800" dirty="0"/>
          </a:p>
        </p:txBody>
      </p:sp>
      <p:sp>
        <p:nvSpPr>
          <p:cNvPr id="5" name="Oval 4"/>
          <p:cNvSpPr/>
          <p:nvPr/>
        </p:nvSpPr>
        <p:spPr>
          <a:xfrm>
            <a:off x="6732416" y="2853112"/>
            <a:ext cx="2232072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B</a:t>
            </a:r>
            <a:endParaRPr lang="en-IE" b="1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H="1">
            <a:off x="5501715" y="4205141"/>
            <a:ext cx="1557580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</p:cNvCxnSpPr>
          <p:nvPr/>
        </p:nvCxnSpPr>
        <p:spPr>
          <a:xfrm flipH="1" flipV="1">
            <a:off x="5535272" y="2169036"/>
            <a:ext cx="1524023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83568" y="2853112"/>
            <a:ext cx="2160064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A</a:t>
            </a:r>
            <a:endParaRPr lang="en-IE" b="1" dirty="0"/>
          </a:p>
        </p:txBody>
      </p:sp>
      <p:cxnSp>
        <p:nvCxnSpPr>
          <p:cNvPr id="11" name="Straight Arrow Connector 10"/>
          <p:cNvCxnSpPr>
            <a:stCxn id="10" idx="7"/>
          </p:cNvCxnSpPr>
          <p:nvPr/>
        </p:nvCxnSpPr>
        <p:spPr>
          <a:xfrm flipV="1">
            <a:off x="2527298" y="2169037"/>
            <a:ext cx="1567638" cy="9160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2527298" y="4205141"/>
            <a:ext cx="1534081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21088"/>
            <a:ext cx="841065" cy="8410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71" y="2244018"/>
            <a:ext cx="841065" cy="841065"/>
          </a:xfrm>
          <a:prstGeom prst="rect">
            <a:avLst/>
          </a:prstGeom>
        </p:spPr>
      </p:pic>
      <p:sp>
        <p:nvSpPr>
          <p:cNvPr id="18" name="Donut 17"/>
          <p:cNvSpPr/>
          <p:nvPr/>
        </p:nvSpPr>
        <p:spPr>
          <a:xfrm>
            <a:off x="4067944" y="1449260"/>
            <a:ext cx="1377886" cy="1403676"/>
          </a:xfrm>
          <a:prstGeom prst="donut">
            <a:avLst>
              <a:gd name="adj" fmla="val 383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DVD-R</a:t>
            </a: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Donut 18"/>
          <p:cNvSpPr/>
          <p:nvPr/>
        </p:nvSpPr>
        <p:spPr>
          <a:xfrm>
            <a:off x="4130218" y="4473596"/>
            <a:ext cx="1377886" cy="1403676"/>
          </a:xfrm>
          <a:prstGeom prst="donut">
            <a:avLst>
              <a:gd name="adj" fmla="val 383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DVD-R</a:t>
            </a: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pPr algn="ctr"/>
            <a:r>
              <a:rPr lang="en-IE" b="1" dirty="0" smtClean="0">
                <a:solidFill>
                  <a:schemeClr val="tx1"/>
                </a:solidFill>
              </a:rPr>
              <a:t>2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More than over device, e.g. DVD-R, printer, scanner.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24078" indent="-514350"/>
            <a:r>
              <a:rPr lang="en-IE" sz="3600" dirty="0" smtClean="0"/>
              <a:t>Deadlock </a:t>
            </a:r>
            <a:r>
              <a:rPr lang="en-IE" sz="3600" dirty="0"/>
              <a:t>in </a:t>
            </a:r>
            <a:r>
              <a:rPr lang="en-IE" sz="3600" dirty="0" smtClean="0"/>
              <a:t>Multiple Device Allocation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90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24078" indent="-514350"/>
            <a:r>
              <a:rPr lang="en-IE" sz="3600" dirty="0" smtClean="0"/>
              <a:t>Deadlock </a:t>
            </a:r>
            <a:r>
              <a:rPr lang="en-IE" sz="3600" dirty="0"/>
              <a:t>in </a:t>
            </a:r>
            <a:r>
              <a:rPr lang="en-IE" sz="3600" dirty="0" smtClean="0"/>
              <a:t>Multiple Device Allocation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732416" y="2853112"/>
            <a:ext cx="2232072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B</a:t>
            </a:r>
            <a:endParaRPr lang="en-IE" b="1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H="1">
            <a:off x="5501715" y="4205141"/>
            <a:ext cx="1557580" cy="9160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1"/>
          </p:cNvCxnSpPr>
          <p:nvPr/>
        </p:nvCxnSpPr>
        <p:spPr>
          <a:xfrm flipH="1" flipV="1">
            <a:off x="5535272" y="2169036"/>
            <a:ext cx="1524023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3568" y="2853112"/>
            <a:ext cx="2160064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A</a:t>
            </a:r>
            <a:endParaRPr lang="en-IE" b="1" dirty="0"/>
          </a:p>
        </p:txBody>
      </p:sp>
      <p:cxnSp>
        <p:nvCxnSpPr>
          <p:cNvPr id="9" name="Straight Arrow Connector 8"/>
          <p:cNvCxnSpPr>
            <a:stCxn id="8" idx="7"/>
          </p:cNvCxnSpPr>
          <p:nvPr/>
        </p:nvCxnSpPr>
        <p:spPr>
          <a:xfrm flipV="1">
            <a:off x="2527298" y="2169037"/>
            <a:ext cx="1567638" cy="9160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5"/>
          </p:cNvCxnSpPr>
          <p:nvPr/>
        </p:nvCxnSpPr>
        <p:spPr>
          <a:xfrm>
            <a:off x="2527298" y="4205141"/>
            <a:ext cx="1534081" cy="9160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21088"/>
            <a:ext cx="841065" cy="841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05064"/>
            <a:ext cx="1368152" cy="15391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61" y="1857473"/>
            <a:ext cx="1368152" cy="1539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71" y="2244018"/>
            <a:ext cx="841065" cy="841065"/>
          </a:xfrm>
          <a:prstGeom prst="rect">
            <a:avLst/>
          </a:prstGeom>
        </p:spPr>
      </p:pic>
      <p:sp>
        <p:nvSpPr>
          <p:cNvPr id="15" name="Donut 14"/>
          <p:cNvSpPr/>
          <p:nvPr/>
        </p:nvSpPr>
        <p:spPr>
          <a:xfrm>
            <a:off x="4067944" y="1449260"/>
            <a:ext cx="1377886" cy="1403676"/>
          </a:xfrm>
          <a:prstGeom prst="donut">
            <a:avLst>
              <a:gd name="adj" fmla="val 383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DVD-R</a:t>
            </a: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Bevel 16"/>
          <p:cNvSpPr/>
          <p:nvPr/>
        </p:nvSpPr>
        <p:spPr>
          <a:xfrm>
            <a:off x="4094935" y="4599980"/>
            <a:ext cx="1406779" cy="1277292"/>
          </a:xfrm>
          <a:prstGeom prst="bevel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Scanner 1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24078" indent="-514350"/>
            <a:r>
              <a:rPr lang="en-IE" sz="3600" dirty="0" smtClean="0"/>
              <a:t>Deadlock </a:t>
            </a:r>
            <a:r>
              <a:rPr lang="en-IE" sz="3600" dirty="0"/>
              <a:t>in </a:t>
            </a:r>
            <a:r>
              <a:rPr lang="en-IE" sz="3600" dirty="0" smtClean="0"/>
              <a:t>Multiple Device Allocation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732416" y="1917008"/>
            <a:ext cx="2232072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B</a:t>
            </a:r>
            <a:endParaRPr lang="en-IE" b="1" dirty="0"/>
          </a:p>
        </p:txBody>
      </p:sp>
      <p:cxnSp>
        <p:nvCxnSpPr>
          <p:cNvPr id="6" name="Straight Arrow Connector 5"/>
          <p:cNvCxnSpPr>
            <a:stCxn id="5" idx="4"/>
            <a:endCxn id="17" idx="6"/>
          </p:cNvCxnSpPr>
          <p:nvPr/>
        </p:nvCxnSpPr>
        <p:spPr>
          <a:xfrm>
            <a:off x="7848452" y="3501008"/>
            <a:ext cx="0" cy="173761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1"/>
            <a:endCxn id="15" idx="6"/>
          </p:cNvCxnSpPr>
          <p:nvPr/>
        </p:nvCxnSpPr>
        <p:spPr>
          <a:xfrm flipH="1">
            <a:off x="5445830" y="2148979"/>
            <a:ext cx="1613465" cy="2119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51520" y="1916832"/>
            <a:ext cx="2160064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A</a:t>
            </a:r>
            <a:endParaRPr lang="en-IE" b="1" dirty="0"/>
          </a:p>
        </p:txBody>
      </p:sp>
      <p:cxnSp>
        <p:nvCxnSpPr>
          <p:cNvPr id="9" name="Straight Arrow Connector 8"/>
          <p:cNvCxnSpPr>
            <a:stCxn id="8" idx="7"/>
            <a:endCxn id="15" idx="2"/>
          </p:cNvCxnSpPr>
          <p:nvPr/>
        </p:nvCxnSpPr>
        <p:spPr>
          <a:xfrm>
            <a:off x="2095250" y="2148803"/>
            <a:ext cx="1972694" cy="229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4"/>
          </p:cNvCxnSpPr>
          <p:nvPr/>
        </p:nvCxnSpPr>
        <p:spPr>
          <a:xfrm>
            <a:off x="1331552" y="3500832"/>
            <a:ext cx="0" cy="163533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944" y="1730565"/>
            <a:ext cx="955801" cy="1075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844824"/>
            <a:ext cx="654622" cy="654622"/>
          </a:xfrm>
          <a:prstGeom prst="rect">
            <a:avLst/>
          </a:prstGeom>
        </p:spPr>
      </p:pic>
      <p:sp>
        <p:nvSpPr>
          <p:cNvPr id="15" name="Donut 14"/>
          <p:cNvSpPr/>
          <p:nvPr/>
        </p:nvSpPr>
        <p:spPr>
          <a:xfrm>
            <a:off x="4067944" y="1449260"/>
            <a:ext cx="1377886" cy="1403676"/>
          </a:xfrm>
          <a:prstGeom prst="donut">
            <a:avLst>
              <a:gd name="adj" fmla="val 383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DVD-R</a:t>
            </a: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Bevel 16"/>
          <p:cNvSpPr/>
          <p:nvPr/>
        </p:nvSpPr>
        <p:spPr>
          <a:xfrm>
            <a:off x="7145062" y="5238626"/>
            <a:ext cx="1406779" cy="1277292"/>
          </a:xfrm>
          <a:prstGeom prst="bevel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Scanner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13281" y="5085360"/>
            <a:ext cx="2160064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</a:t>
            </a:r>
          </a:p>
          <a:p>
            <a:pPr algn="ctr"/>
            <a:r>
              <a:rPr lang="en-IE" b="1" dirty="0" smtClean="0"/>
              <a:t>C</a:t>
            </a:r>
            <a:endParaRPr lang="en-IE" b="1" dirty="0"/>
          </a:p>
        </p:txBody>
      </p:sp>
      <p:cxnSp>
        <p:nvCxnSpPr>
          <p:cNvPr id="24" name="Straight Connector 23"/>
          <p:cNvCxnSpPr>
            <a:stCxn id="17" idx="4"/>
            <a:endCxn id="21" idx="6"/>
          </p:cNvCxnSpPr>
          <p:nvPr/>
        </p:nvCxnSpPr>
        <p:spPr>
          <a:xfrm flipH="1">
            <a:off x="5773345" y="5877272"/>
            <a:ext cx="1371717" cy="88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evel 27"/>
          <p:cNvSpPr/>
          <p:nvPr/>
        </p:nvSpPr>
        <p:spPr>
          <a:xfrm>
            <a:off x="628162" y="5072671"/>
            <a:ext cx="1406779" cy="1277292"/>
          </a:xfrm>
          <a:prstGeom prst="bevel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Printer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9" name="Straight Arrow Connector 28"/>
          <p:cNvCxnSpPr>
            <a:stCxn id="21" idx="2"/>
            <a:endCxn id="28" idx="0"/>
          </p:cNvCxnSpPr>
          <p:nvPr/>
        </p:nvCxnSpPr>
        <p:spPr>
          <a:xfrm flipH="1" flipV="1">
            <a:off x="2034941" y="5711317"/>
            <a:ext cx="1578340" cy="16604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43" y="5408692"/>
            <a:ext cx="955801" cy="1075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551" y="3640595"/>
            <a:ext cx="955801" cy="10752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69" y="5550049"/>
            <a:ext cx="654622" cy="65462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41" y="3991186"/>
            <a:ext cx="654622" cy="6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Spooling?</a:t>
            </a:r>
          </a:p>
          <a:p>
            <a:endParaRPr lang="en-IE" dirty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Spooling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57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Spooling?</a:t>
            </a:r>
          </a:p>
          <a:p>
            <a:endParaRPr lang="en-IE" dirty="0"/>
          </a:p>
          <a:p>
            <a:r>
              <a:rPr lang="en-IE" dirty="0"/>
              <a:t>SPOOL is an acronym for </a:t>
            </a:r>
            <a:r>
              <a:rPr lang="en-IE" i="1" dirty="0" smtClean="0"/>
              <a:t>Simultaneous Peripheral Operations On-Line</a:t>
            </a:r>
            <a:r>
              <a:rPr lang="en-IE" dirty="0" smtClean="0"/>
              <a:t>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Spooling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661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-27384"/>
            <a:ext cx="2622084" cy="259228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Spooling?</a:t>
            </a:r>
          </a:p>
          <a:p>
            <a:endParaRPr lang="en-IE" dirty="0"/>
          </a:p>
          <a:p>
            <a:r>
              <a:rPr lang="en-IE" dirty="0"/>
              <a:t>SPOOL is an acronym for </a:t>
            </a:r>
            <a:r>
              <a:rPr lang="en-IE" i="1" dirty="0" smtClean="0"/>
              <a:t>Simultaneous Peripheral Operations On-Line</a:t>
            </a:r>
            <a:r>
              <a:rPr lang="en-IE" dirty="0" smtClean="0"/>
              <a:t>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Spooling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79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MINIMIZE TURNAROUND TIME</a:t>
            </a:r>
          </a:p>
          <a:p>
            <a:endParaRPr lang="en-IE" dirty="0" smtClean="0"/>
          </a:p>
          <a:p>
            <a:r>
              <a:rPr lang="en-IE" dirty="0" smtClean="0"/>
              <a:t>Ensure that jobs are completed as quickly as possible.</a:t>
            </a:r>
          </a:p>
          <a:p>
            <a:endParaRPr lang="en-IE" dirty="0" smtClean="0"/>
          </a:p>
          <a:p>
            <a:r>
              <a:rPr lang="en-IE" dirty="0" smtClean="0"/>
              <a:t>This could be achieved by scheduling just with a lot of computation jobs first, and leave the I/O jobs for later, so there is no user delays.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41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Spooling?</a:t>
            </a:r>
          </a:p>
          <a:p>
            <a:endParaRPr lang="en-IE" dirty="0"/>
          </a:p>
          <a:p>
            <a:r>
              <a:rPr lang="en-IE" dirty="0"/>
              <a:t>SPOOL is an acronym for </a:t>
            </a:r>
            <a:r>
              <a:rPr lang="en-IE" i="1" dirty="0" smtClean="0"/>
              <a:t>Simultaneous Peripheral Operations On-Line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r>
              <a:rPr lang="en-IE" dirty="0"/>
              <a:t>A </a:t>
            </a:r>
            <a:r>
              <a:rPr lang="en-IE" dirty="0" smtClean="0"/>
              <a:t>simple example of a spooling </a:t>
            </a:r>
            <a:r>
              <a:rPr lang="en-IE" dirty="0"/>
              <a:t>application is print spooling, which places a </a:t>
            </a:r>
            <a:r>
              <a:rPr lang="en-IE" dirty="0" smtClean="0"/>
              <a:t>print job a </a:t>
            </a:r>
            <a:r>
              <a:rPr lang="en-IE" dirty="0"/>
              <a:t>queue for extended or later processing.</a:t>
            </a:r>
            <a:endParaRPr lang="en-IE" dirty="0" smtClean="0"/>
          </a:p>
          <a:p>
            <a:endParaRPr lang="en-IE" dirty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Spooling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-27384"/>
            <a:ext cx="262208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Spooling?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Spooling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5872377" cy="3960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59832" y="3212976"/>
            <a:ext cx="12266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anose="020B0A04020102020204" pitchFamily="34" charset="0"/>
              </a:rPr>
              <a:t>Spool 1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6016" y="4077072"/>
            <a:ext cx="12266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anose="020B0A04020102020204" pitchFamily="34" charset="0"/>
              </a:rPr>
              <a:t>Spool 2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all 108 of you guys had a 10-page assignment you had to hand up by 11am and you all printed your files at the same time at 10:55am, the spool might first accept page 1 from everyone, then page 2, and so on.,, but if it gets to page 9 and then the spooler is full, things get stuck. The printer might not want to print any jobs unless it has a full 10 pages from any one job, so we are deadlocked.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Spooling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43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a </a:t>
            </a:r>
            <a:r>
              <a:rPr lang="en-IE" dirty="0" smtClean="0"/>
              <a:t>Network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840835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For example, a medium-sized word-processing </a:t>
            </a:r>
            <a:r>
              <a:rPr lang="en-IE" dirty="0" smtClean="0"/>
              <a:t>centre </a:t>
            </a:r>
            <a:r>
              <a:rPr lang="en-IE" dirty="0"/>
              <a:t>has seven computers on </a:t>
            </a:r>
            <a:r>
              <a:rPr lang="en-IE" dirty="0" smtClean="0"/>
              <a:t>a network</a:t>
            </a:r>
            <a:r>
              <a:rPr lang="en-IE" dirty="0"/>
              <a:t>, each on different nodes. C1 receives messages from nodes C2, C6, and </a:t>
            </a:r>
            <a:r>
              <a:rPr lang="en-IE" dirty="0" smtClean="0"/>
              <a:t>C7 and </a:t>
            </a:r>
            <a:r>
              <a:rPr lang="en-IE" dirty="0"/>
              <a:t>sends messages to only one: C2. C2 receives messages from nodes C1, C3, and </a:t>
            </a:r>
            <a:r>
              <a:rPr lang="en-IE" dirty="0" smtClean="0"/>
              <a:t>C4 and </a:t>
            </a:r>
            <a:r>
              <a:rPr lang="en-IE" dirty="0"/>
              <a:t>sends messages to only C1 and C3. The direction of the arrows in </a:t>
            </a:r>
            <a:r>
              <a:rPr lang="en-IE" dirty="0" smtClean="0"/>
              <a:t>the diagram indicates </a:t>
            </a:r>
            <a:r>
              <a:rPr lang="en-IE" dirty="0"/>
              <a:t>the flow of messages.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a </a:t>
            </a:r>
            <a:r>
              <a:rPr lang="en-IE" dirty="0" smtClean="0"/>
              <a:t>Network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04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Messages received by C1 from C6 and C7 and destined for C2 are buffered in </a:t>
            </a:r>
            <a:r>
              <a:rPr lang="en-IE" dirty="0" smtClean="0"/>
              <a:t>an output </a:t>
            </a:r>
            <a:r>
              <a:rPr lang="en-IE" dirty="0"/>
              <a:t>queue. Messages received by C2 from C3 and C4 and destined for C1 </a:t>
            </a:r>
            <a:r>
              <a:rPr lang="en-IE" dirty="0" smtClean="0"/>
              <a:t>are buffered </a:t>
            </a:r>
            <a:r>
              <a:rPr lang="en-IE" dirty="0"/>
              <a:t>in an output queue. As the traffic increases, the length of each output </a:t>
            </a:r>
            <a:r>
              <a:rPr lang="en-IE" dirty="0" smtClean="0"/>
              <a:t>queue increases </a:t>
            </a:r>
            <a:r>
              <a:rPr lang="en-IE" dirty="0"/>
              <a:t>until all of the available buffer space is filled. At this point C1 can’t </a:t>
            </a:r>
            <a:r>
              <a:rPr lang="en-IE" dirty="0" smtClean="0"/>
              <a:t>accept any </a:t>
            </a:r>
            <a:r>
              <a:rPr lang="en-IE" dirty="0"/>
              <a:t>more messages (from C2 or any other computer) because there’s no more </a:t>
            </a:r>
            <a:r>
              <a:rPr lang="en-IE" dirty="0" smtClean="0"/>
              <a:t>buffer space </a:t>
            </a:r>
            <a:r>
              <a:rPr lang="en-IE" dirty="0"/>
              <a:t>available to store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a </a:t>
            </a:r>
            <a:r>
              <a:rPr lang="en-IE" dirty="0" smtClean="0"/>
              <a:t>Network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60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For the same reason, C2 can’t accept any messages </a:t>
            </a:r>
            <a:r>
              <a:rPr lang="en-IE" dirty="0" smtClean="0"/>
              <a:t>from C1 </a:t>
            </a:r>
            <a:r>
              <a:rPr lang="en-IE" dirty="0"/>
              <a:t>or any other computer, not even a request to send. The communication </a:t>
            </a:r>
            <a:r>
              <a:rPr lang="en-IE" dirty="0" smtClean="0"/>
              <a:t>path between </a:t>
            </a:r>
            <a:r>
              <a:rPr lang="en-IE" dirty="0"/>
              <a:t>C1 and C2 becomes deadlocked; and because C1 can’t send messages to </a:t>
            </a:r>
            <a:r>
              <a:rPr lang="en-IE" dirty="0" smtClean="0"/>
              <a:t>any other </a:t>
            </a:r>
            <a:r>
              <a:rPr lang="en-IE" dirty="0"/>
              <a:t>computer except C2 and can only receive messages from C6 and C7, </a:t>
            </a:r>
            <a:r>
              <a:rPr lang="en-IE" dirty="0" smtClean="0"/>
              <a:t>those routes </a:t>
            </a:r>
            <a:r>
              <a:rPr lang="en-IE" dirty="0"/>
              <a:t>also become deadlocked. C1 can’t send word to C2 about the problem and </a:t>
            </a:r>
            <a:r>
              <a:rPr lang="en-IE" dirty="0" smtClean="0"/>
              <a:t>so the </a:t>
            </a:r>
            <a:r>
              <a:rPr lang="en-IE" dirty="0"/>
              <a:t>deadlock can’t be resolved without outside intervention.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a </a:t>
            </a:r>
            <a:r>
              <a:rPr lang="en-IE" dirty="0" smtClean="0"/>
              <a:t>Network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35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" y="1268760"/>
            <a:ext cx="911781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For example, at an insurance company the system performs many daily </a:t>
            </a:r>
            <a:r>
              <a:rPr lang="en-IE" dirty="0" smtClean="0"/>
              <a:t>transactions. One </a:t>
            </a:r>
            <a:r>
              <a:rPr lang="en-IE" dirty="0"/>
              <a:t>day the following series of events ties up the system</a:t>
            </a:r>
            <a:r>
              <a:rPr lang="en-IE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8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1. Customer Service (P1) wishes to show a payment so it issues a command to read the balance, which is stored on track 20 of a disk.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MINIMIZE WAITING TIME</a:t>
            </a:r>
          </a:p>
          <a:p>
            <a:endParaRPr lang="en-IE" dirty="0" smtClean="0"/>
          </a:p>
          <a:p>
            <a:r>
              <a:rPr lang="en-IE" dirty="0" smtClean="0"/>
              <a:t>Move jobs out of the READY status as soon as possible.</a:t>
            </a:r>
          </a:p>
          <a:p>
            <a:endParaRPr lang="en-IE" dirty="0" smtClean="0"/>
          </a:p>
          <a:p>
            <a:r>
              <a:rPr lang="en-IE" dirty="0" smtClean="0"/>
              <a:t>This could be achieved by reduce the number of users allowed on the system, so that the CPU would be available whenever a job enters the READY status.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18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2. While the control unit is moving the arm to track 20, P1 is put on hold and the I/O channel is free to process the next I/O request.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3. While the arm is moving into position, Accounts Payable (P2) gains control of the I/O channel and issues a command to write someone else’s payment to a record stored on track 310. If the command is not “locked out,” P2 will be put on hold while the control unit moves the arm to track 310.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4. Because P2 is “on hold” while the arm is moving, the channel can be captured again by P1, which reconfirms its command to “read from track 20.”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5. Because the last command from P2 had forced the arm mechanism to track 310, the disk control unit begins to reposition the arm to track 20 to satisfy P1. The I/O channel would be released because P1 is once again put on hold, so it could be captured by P2, which issues a WRITE command only to discover that the arm mechanism needs to be repositioned.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is LIVELOCK.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4078" indent="-514350"/>
            <a:r>
              <a:rPr lang="en-IE" dirty="0" smtClean="0"/>
              <a:t>Deadlock </a:t>
            </a:r>
            <a:r>
              <a:rPr lang="en-IE" dirty="0"/>
              <a:t>in </a:t>
            </a:r>
            <a:r>
              <a:rPr lang="en-IE" dirty="0" smtClean="0"/>
              <a:t>Disk Sharing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9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Modelling Deadlock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65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5174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6" name="Folded Corner 5"/>
          <p:cNvSpPr/>
          <p:nvPr/>
        </p:nvSpPr>
        <p:spPr>
          <a:xfrm>
            <a:off x="161949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4766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  <p:sp>
        <p:nvSpPr>
          <p:cNvPr id="18" name="Folded Corner 17"/>
          <p:cNvSpPr/>
          <p:nvPr/>
        </p:nvSpPr>
        <p:spPr>
          <a:xfrm>
            <a:off x="3923576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2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6011984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3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0152" y="3645024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c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3989165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5174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6" name="Folded Corner 5"/>
          <p:cNvSpPr/>
          <p:nvPr/>
        </p:nvSpPr>
        <p:spPr>
          <a:xfrm>
            <a:off x="161949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4766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  <p:sp>
        <p:nvSpPr>
          <p:cNvPr id="18" name="Folded Corner 17"/>
          <p:cNvSpPr/>
          <p:nvPr/>
        </p:nvSpPr>
        <p:spPr>
          <a:xfrm>
            <a:off x="3923576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2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6011984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3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0152" y="3645024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c</a:t>
            </a:r>
            <a:endParaRPr lang="en-IE" b="1" dirty="0"/>
          </a:p>
        </p:txBody>
      </p:sp>
      <p:cxnSp>
        <p:nvCxnSpPr>
          <p:cNvPr id="8" name="Straight Arrow Connector 7"/>
          <p:cNvCxnSpPr>
            <a:stCxn id="16" idx="0"/>
            <a:endCxn id="6" idx="2"/>
          </p:cNvCxnSpPr>
          <p:nvPr/>
        </p:nvCxnSpPr>
        <p:spPr>
          <a:xfrm flipV="1">
            <a:off x="2339664" y="2853112"/>
            <a:ext cx="0" cy="792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96952"/>
            <a:ext cx="484175" cy="544697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6" idx="7"/>
          </p:cNvCxnSpPr>
          <p:nvPr/>
        </p:nvCxnSpPr>
        <p:spPr>
          <a:xfrm flipV="1">
            <a:off x="2899693" y="2852936"/>
            <a:ext cx="1023883" cy="10241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7"/>
          </p:cNvCxnSpPr>
          <p:nvPr/>
        </p:nvCxnSpPr>
        <p:spPr>
          <a:xfrm flipV="1">
            <a:off x="5203773" y="2853112"/>
            <a:ext cx="808211" cy="102397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63801" y="2852936"/>
            <a:ext cx="0" cy="792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41" y="2996776"/>
            <a:ext cx="484175" cy="54469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6732152" y="2852936"/>
            <a:ext cx="0" cy="792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996776"/>
            <a:ext cx="484175" cy="5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947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5174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6" name="Folded Corner 5"/>
          <p:cNvSpPr/>
          <p:nvPr/>
        </p:nvSpPr>
        <p:spPr>
          <a:xfrm>
            <a:off x="161949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4766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  <p:sp>
        <p:nvSpPr>
          <p:cNvPr id="18" name="Folded Corner 17"/>
          <p:cNvSpPr/>
          <p:nvPr/>
        </p:nvSpPr>
        <p:spPr>
          <a:xfrm>
            <a:off x="3923576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2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6011984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3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0152" y="3645024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c</a:t>
            </a:r>
            <a:endParaRPr lang="en-IE" b="1" dirty="0"/>
          </a:p>
        </p:txBody>
      </p:sp>
      <p:cxnSp>
        <p:nvCxnSpPr>
          <p:cNvPr id="8" name="Straight Arrow Connector 7"/>
          <p:cNvCxnSpPr>
            <a:stCxn id="16" idx="0"/>
            <a:endCxn id="6" idx="2"/>
          </p:cNvCxnSpPr>
          <p:nvPr/>
        </p:nvCxnSpPr>
        <p:spPr>
          <a:xfrm flipV="1">
            <a:off x="2339664" y="2853112"/>
            <a:ext cx="0" cy="792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96952"/>
            <a:ext cx="484175" cy="544697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6" idx="7"/>
          </p:cNvCxnSpPr>
          <p:nvPr/>
        </p:nvCxnSpPr>
        <p:spPr>
          <a:xfrm flipV="1">
            <a:off x="2899693" y="2852936"/>
            <a:ext cx="1023883" cy="10241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7"/>
          </p:cNvCxnSpPr>
          <p:nvPr/>
        </p:nvCxnSpPr>
        <p:spPr>
          <a:xfrm flipV="1">
            <a:off x="5203773" y="2853112"/>
            <a:ext cx="808211" cy="102397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63801" y="2852936"/>
            <a:ext cx="0" cy="792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41" y="2996776"/>
            <a:ext cx="484175" cy="54469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6732152" y="2852936"/>
            <a:ext cx="0" cy="792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996776"/>
            <a:ext cx="484175" cy="544697"/>
          </a:xfrm>
          <a:prstGeom prst="rect">
            <a:avLst/>
          </a:prstGeom>
        </p:spPr>
      </p:pic>
      <p:cxnSp>
        <p:nvCxnSpPr>
          <p:cNvPr id="11" name="Curved Connector 10"/>
          <p:cNvCxnSpPr>
            <a:stCxn id="20" idx="6"/>
            <a:endCxn id="6" idx="0"/>
          </p:cNvCxnSpPr>
          <p:nvPr/>
        </p:nvCxnSpPr>
        <p:spPr>
          <a:xfrm flipH="1" flipV="1">
            <a:off x="2339664" y="1484960"/>
            <a:ext cx="5184488" cy="2952064"/>
          </a:xfrm>
          <a:prstGeom prst="curvedConnector4">
            <a:avLst>
              <a:gd name="adj1" fmla="val -20176"/>
              <a:gd name="adj2" fmla="val 129802"/>
            </a:avLst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332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5174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B</a:t>
            </a:r>
            <a:endParaRPr lang="en-IE" b="1" dirty="0"/>
          </a:p>
        </p:txBody>
      </p:sp>
      <p:sp>
        <p:nvSpPr>
          <p:cNvPr id="6" name="Folded Corner 5"/>
          <p:cNvSpPr/>
          <p:nvPr/>
        </p:nvSpPr>
        <p:spPr>
          <a:xfrm>
            <a:off x="1619496" y="1484960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1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47664" y="3645112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</a:t>
            </a:r>
            <a:r>
              <a:rPr lang="en-IE" b="1" dirty="0"/>
              <a:t>A</a:t>
            </a:r>
          </a:p>
        </p:txBody>
      </p:sp>
      <p:sp>
        <p:nvSpPr>
          <p:cNvPr id="18" name="Folded Corner 17"/>
          <p:cNvSpPr/>
          <p:nvPr/>
        </p:nvSpPr>
        <p:spPr>
          <a:xfrm>
            <a:off x="3923576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2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6011984" y="1484784"/>
            <a:ext cx="1440336" cy="1368152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dirty="0" smtClean="0">
                <a:solidFill>
                  <a:schemeClr val="tx1"/>
                </a:solidFill>
              </a:rPr>
              <a:t>File 3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0152" y="3645024"/>
            <a:ext cx="1584000" cy="158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Process c</a:t>
            </a:r>
            <a:endParaRPr lang="en-IE" b="1" dirty="0"/>
          </a:p>
        </p:txBody>
      </p:sp>
      <p:cxnSp>
        <p:nvCxnSpPr>
          <p:cNvPr id="11" name="Curved Connector 10"/>
          <p:cNvCxnSpPr>
            <a:stCxn id="5" idx="6"/>
            <a:endCxn id="6" idx="0"/>
          </p:cNvCxnSpPr>
          <p:nvPr/>
        </p:nvCxnSpPr>
        <p:spPr>
          <a:xfrm flipH="1" flipV="1">
            <a:off x="2339664" y="1484960"/>
            <a:ext cx="3096080" cy="2952152"/>
          </a:xfrm>
          <a:prstGeom prst="curvedConnector4">
            <a:avLst>
              <a:gd name="adj1" fmla="val -15439"/>
              <a:gd name="adj2" fmla="val 126516"/>
            </a:avLst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9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MAXIMISE CPU EFFICIENCY</a:t>
            </a:r>
          </a:p>
          <a:p>
            <a:endParaRPr lang="en-IE" dirty="0" smtClean="0"/>
          </a:p>
          <a:p>
            <a:r>
              <a:rPr lang="en-IE" dirty="0" smtClean="0"/>
              <a:t>Keep the CPU busy 100% of the time.</a:t>
            </a:r>
          </a:p>
          <a:p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could be achieved by scheduling just with a lot of computation </a:t>
            </a:r>
            <a:r>
              <a:rPr lang="en-IE" dirty="0" smtClean="0"/>
              <a:t>jobs, </a:t>
            </a:r>
            <a:r>
              <a:rPr lang="en-IE" dirty="0"/>
              <a:t>and </a:t>
            </a:r>
            <a:r>
              <a:rPr lang="en-IE" dirty="0" smtClean="0"/>
              <a:t>never run </a:t>
            </a:r>
            <a:r>
              <a:rPr lang="en-IE" dirty="0"/>
              <a:t>the I/O </a:t>
            </a:r>
            <a:r>
              <a:rPr lang="en-IE" dirty="0" smtClean="0"/>
              <a:t>jobs.</a:t>
            </a:r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Scheduling Policies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25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Starvation:</a:t>
            </a:r>
            <a:br>
              <a:rPr lang="en-IE" dirty="0" smtClean="0"/>
            </a:br>
            <a:r>
              <a:rPr lang="en-IE" sz="4000" dirty="0" smtClean="0"/>
              <a:t>The Dining Philosopher’s Problem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883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Born May 11, 1930</a:t>
            </a:r>
          </a:p>
          <a:p>
            <a:r>
              <a:rPr lang="en-IE" dirty="0" smtClean="0"/>
              <a:t>Died August 6, 2002</a:t>
            </a:r>
          </a:p>
          <a:p>
            <a:r>
              <a:rPr lang="en-IE" dirty="0" smtClean="0"/>
              <a:t>Born in Rotterdam, Netherlands</a:t>
            </a:r>
          </a:p>
          <a:p>
            <a:r>
              <a:rPr lang="en-IE" dirty="0" smtClean="0"/>
              <a:t>A Dutch computer scientist, who received the 1972 Turing Award for fundamental contributions to developing programming languages.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Edsger</a:t>
            </a:r>
            <a:r>
              <a:rPr lang="en-IE" dirty="0" smtClean="0"/>
              <a:t> W. </a:t>
            </a:r>
            <a:r>
              <a:rPr lang="en-IE" dirty="0" err="1" smtClean="0"/>
              <a:t>Dijkstra</a:t>
            </a:r>
            <a:endParaRPr lang="en-IE" dirty="0"/>
          </a:p>
        </p:txBody>
      </p:sp>
      <p:pic>
        <p:nvPicPr>
          <p:cNvPr id="10" name="Picture 9" descr="EWD_young_without_beard_19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0969" y="1628800"/>
            <a:ext cx="2721471" cy="41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483768" y="3212976"/>
            <a:ext cx="1353289" cy="136214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 rot="13914658">
            <a:off x="3657037" y="3093397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43808" y="4619662"/>
            <a:ext cx="592854" cy="1617650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 rot="10349588">
            <a:off x="3246304" y="4463983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788024" y="5542142"/>
            <a:ext cx="1979760" cy="695170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 rot="17192575">
            <a:off x="4608004" y="5422562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956675" y="3428428"/>
            <a:ext cx="703557" cy="1155133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 rot="13200872">
            <a:off x="5770723" y="4419128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Connector 37"/>
          <p:cNvCxnSpPr/>
          <p:nvPr/>
        </p:nvCxnSpPr>
        <p:spPr>
          <a:xfrm>
            <a:off x="5531523" y="1844824"/>
            <a:ext cx="16863" cy="960541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 rot="2682302">
            <a:off x="5338778" y="2651185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38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3837057" y="1988840"/>
            <a:ext cx="311452" cy="1224136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 rot="13914658">
            <a:off x="3657037" y="3093397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43808" y="4619662"/>
            <a:ext cx="592854" cy="161765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 rot="10349588">
            <a:off x="3246304" y="4463983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843808" y="5542142"/>
            <a:ext cx="1944216" cy="983202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 rot="17192575">
            <a:off x="4608004" y="5422562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Connector 37"/>
          <p:cNvCxnSpPr/>
          <p:nvPr/>
        </p:nvCxnSpPr>
        <p:spPr>
          <a:xfrm>
            <a:off x="5436096" y="1844824"/>
            <a:ext cx="112290" cy="960541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 rot="2682302">
            <a:off x="5338778" y="2651185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Oval 1"/>
          <p:cNvSpPr/>
          <p:nvPr/>
        </p:nvSpPr>
        <p:spPr>
          <a:xfrm>
            <a:off x="3915371" y="128079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Oval 32"/>
          <p:cNvSpPr/>
          <p:nvPr/>
        </p:nvSpPr>
        <p:spPr>
          <a:xfrm>
            <a:off x="1259632" y="4365104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38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483768" y="3212976"/>
            <a:ext cx="1353289" cy="136214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 rot="13914658">
            <a:off x="3657037" y="3093397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>
            <a:off x="2339752" y="3647162"/>
            <a:ext cx="1096910" cy="97250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 rot="10349588">
            <a:off x="3246304" y="4463983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956675" y="3428428"/>
            <a:ext cx="703557" cy="115513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 rot="13200872">
            <a:off x="5770723" y="4419128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Connector 37"/>
          <p:cNvCxnSpPr>
            <a:stCxn id="34" idx="2"/>
          </p:cNvCxnSpPr>
          <p:nvPr/>
        </p:nvCxnSpPr>
        <p:spPr>
          <a:xfrm flipH="1">
            <a:off x="5548386" y="2660408"/>
            <a:ext cx="918991" cy="144957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 rot="2682302">
            <a:off x="5338778" y="2651185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Oval 32"/>
          <p:cNvSpPr/>
          <p:nvPr/>
        </p:nvSpPr>
        <p:spPr>
          <a:xfrm>
            <a:off x="1210793" y="1603783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Oval 33"/>
          <p:cNvSpPr/>
          <p:nvPr/>
        </p:nvSpPr>
        <p:spPr>
          <a:xfrm>
            <a:off x="6467377" y="1603783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35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3837057" y="1988840"/>
            <a:ext cx="311452" cy="1224136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 rot="13914658">
            <a:off x="3657037" y="3093397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43808" y="4619662"/>
            <a:ext cx="592854" cy="161765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 rot="10349588">
            <a:off x="3246304" y="4463983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843808" y="5542142"/>
            <a:ext cx="1944216" cy="983202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 rot="17192575">
            <a:off x="4608004" y="5422562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Connector 37"/>
          <p:cNvCxnSpPr/>
          <p:nvPr/>
        </p:nvCxnSpPr>
        <p:spPr>
          <a:xfrm>
            <a:off x="5436096" y="1844824"/>
            <a:ext cx="112290" cy="960541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 rot="2682302">
            <a:off x="5338778" y="2651185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Oval 1"/>
          <p:cNvSpPr/>
          <p:nvPr/>
        </p:nvSpPr>
        <p:spPr>
          <a:xfrm>
            <a:off x="3915371" y="128079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Oval 32"/>
          <p:cNvSpPr/>
          <p:nvPr/>
        </p:nvSpPr>
        <p:spPr>
          <a:xfrm>
            <a:off x="1259632" y="4365104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72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483768" y="3212976"/>
            <a:ext cx="1353289" cy="136214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 rot="13914658">
            <a:off x="3657037" y="3093397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/>
          <p:nvPr/>
        </p:nvCxnSpPr>
        <p:spPr>
          <a:xfrm>
            <a:off x="2339752" y="3647162"/>
            <a:ext cx="1096910" cy="97250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 rot="10349588">
            <a:off x="3246304" y="4463983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956675" y="3428428"/>
            <a:ext cx="703557" cy="1155133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 rot="13200872">
            <a:off x="5770723" y="4419128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Straight Connector 37"/>
          <p:cNvCxnSpPr>
            <a:stCxn id="34" idx="2"/>
          </p:cNvCxnSpPr>
          <p:nvPr/>
        </p:nvCxnSpPr>
        <p:spPr>
          <a:xfrm flipH="1">
            <a:off x="5548386" y="2660408"/>
            <a:ext cx="918991" cy="144957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 rot="2682302">
            <a:off x="5338778" y="2651185"/>
            <a:ext cx="360040" cy="2391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Oval 32"/>
          <p:cNvSpPr/>
          <p:nvPr/>
        </p:nvSpPr>
        <p:spPr>
          <a:xfrm>
            <a:off x="1210793" y="1603783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Oval 33"/>
          <p:cNvSpPr/>
          <p:nvPr/>
        </p:nvSpPr>
        <p:spPr>
          <a:xfrm>
            <a:off x="6467377" y="1603783"/>
            <a:ext cx="1633015" cy="2113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02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113225"/>
            <a:ext cx="9144000" cy="374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5" y="1556792"/>
            <a:ext cx="1694467" cy="20903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7" y="128079"/>
            <a:ext cx="1694465" cy="21132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" y="1461651"/>
            <a:ext cx="2015572" cy="2687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82" y="4384454"/>
            <a:ext cx="1538026" cy="21408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26285"/>
            <a:ext cx="2664296" cy="26317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27784" y="2097312"/>
            <a:ext cx="4140000" cy="41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09" y="2241328"/>
            <a:ext cx="1071563" cy="107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8960"/>
            <a:ext cx="1071563" cy="1071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5" y="4626149"/>
            <a:ext cx="1071563" cy="1071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9662"/>
            <a:ext cx="1071563" cy="1071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1448"/>
            <a:ext cx="1071563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97" y="4746040"/>
            <a:ext cx="1095687" cy="1095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0098">
            <a:off x="3068225" y="3945560"/>
            <a:ext cx="1095687" cy="109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7291">
            <a:off x="3469721" y="2751976"/>
            <a:ext cx="1095687" cy="1095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5485">
            <a:off x="4699971" y="2565382"/>
            <a:ext cx="1095687" cy="1095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4947">
            <a:off x="5097480" y="3918936"/>
            <a:ext cx="1095687" cy="1095687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6539385" y="4226185"/>
            <a:ext cx="1633015" cy="2113249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74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Semaphores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550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1130</TotalTime>
  <Words>2751</Words>
  <Application>Microsoft Office PowerPoint</Application>
  <PresentationFormat>On-screen Show (4:3)</PresentationFormat>
  <Paragraphs>585</Paragraphs>
  <Slides>114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1" baseType="lpstr">
      <vt:lpstr>Arial Black</vt:lpstr>
      <vt:lpstr>Courier New</vt:lpstr>
      <vt:lpstr>Lucida Sans Unicode</vt:lpstr>
      <vt:lpstr>Verdana</vt:lpstr>
      <vt:lpstr>Wingdings 2</vt:lpstr>
      <vt:lpstr>Wingdings 3</vt:lpstr>
      <vt:lpstr>Concourse</vt:lpstr>
      <vt:lpstr>Processor Scheduling</vt:lpstr>
      <vt:lpstr>Process Scheduling Policies</vt:lpstr>
      <vt:lpstr>Process Scheduling Policies</vt:lpstr>
      <vt:lpstr>Process Scheduling Policies</vt:lpstr>
      <vt:lpstr>Process Scheduling Policies</vt:lpstr>
      <vt:lpstr>Process Scheduling Policies</vt:lpstr>
      <vt:lpstr>Process Scheduling Policies</vt:lpstr>
      <vt:lpstr>Process Scheduling Policies</vt:lpstr>
      <vt:lpstr>Process Scheduling Policies</vt:lpstr>
      <vt:lpstr>Process Scheduling Policies</vt:lpstr>
      <vt:lpstr>Process Scheduling Algorithms</vt:lpstr>
      <vt:lpstr>Process Scheduling Algorithms</vt:lpstr>
      <vt:lpstr>Process Scheduling Algorithms</vt:lpstr>
      <vt:lpstr>Process Scheduling Algorithms</vt:lpstr>
      <vt:lpstr>Process Scheduling Algorithms</vt:lpstr>
      <vt:lpstr>Process Scheduling Algorithms</vt:lpstr>
      <vt:lpstr>Process Scheduling Algorithms</vt:lpstr>
      <vt:lpstr>Process Scheduling Algorithms</vt:lpstr>
      <vt:lpstr>Process Scheduling Algorithms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Seven Types of Deadlock</vt:lpstr>
      <vt:lpstr>Deadlock on File Requests</vt:lpstr>
      <vt:lpstr>Deadlock on File Requests</vt:lpstr>
      <vt:lpstr>Deadlock on File Requests</vt:lpstr>
      <vt:lpstr>Deadlock in Databases</vt:lpstr>
      <vt:lpstr>Deadlock in Databases</vt:lpstr>
      <vt:lpstr>Deadlock in Databases</vt:lpstr>
      <vt:lpstr>Deadlock in Databases</vt:lpstr>
      <vt:lpstr>Deadlock in Databases</vt:lpstr>
      <vt:lpstr>Deadlock in Dedicated Device Allocation</vt:lpstr>
      <vt:lpstr>Deadlock in Dedicated Device Allocation</vt:lpstr>
      <vt:lpstr>Deadlock in Multiple Device Allocation</vt:lpstr>
      <vt:lpstr>Deadlock in Multiple Device Allocation</vt:lpstr>
      <vt:lpstr>Deadlock in Multiple Device Allocation</vt:lpstr>
      <vt:lpstr>Deadlock in Spooling</vt:lpstr>
      <vt:lpstr>Deadlock in Spooling</vt:lpstr>
      <vt:lpstr>Deadlock in Spooling</vt:lpstr>
      <vt:lpstr>Deadlock in Spooling</vt:lpstr>
      <vt:lpstr>Deadlock in Spooling</vt:lpstr>
      <vt:lpstr>Deadlock in Spooling</vt:lpstr>
      <vt:lpstr>Deadlock in a Network</vt:lpstr>
      <vt:lpstr>Deadlock in a Network</vt:lpstr>
      <vt:lpstr>Deadlock in a Network</vt:lpstr>
      <vt:lpstr>Deadlock in a Network</vt:lpstr>
      <vt:lpstr>Deadlock in Disk Sharing</vt:lpstr>
      <vt:lpstr>Deadlock in Disk Sharing</vt:lpstr>
      <vt:lpstr>Deadlock in Disk Sharing</vt:lpstr>
      <vt:lpstr>Deadlock in Disk Sharing</vt:lpstr>
      <vt:lpstr>Deadlock in Disk Sharing</vt:lpstr>
      <vt:lpstr>Deadlock in Disk Sharing</vt:lpstr>
      <vt:lpstr>Deadlock in Disk Sharing</vt:lpstr>
      <vt:lpstr>Deadlock in Disk Sharing</vt:lpstr>
      <vt:lpstr>Modelling Deadlock</vt:lpstr>
      <vt:lpstr>PowerPoint Presentation</vt:lpstr>
      <vt:lpstr>PowerPoint Presentation</vt:lpstr>
      <vt:lpstr>PowerPoint Presentation</vt:lpstr>
      <vt:lpstr>PowerPoint Presentation</vt:lpstr>
      <vt:lpstr>Starvation: The Dining Philosopher’s Problem</vt:lpstr>
      <vt:lpstr>Edsger W. Dijkstra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Semaphores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 Gordon</cp:lastModifiedBy>
  <cp:revision>87</cp:revision>
  <dcterms:created xsi:type="dcterms:W3CDTF">2015-01-19T19:52:08Z</dcterms:created>
  <dcterms:modified xsi:type="dcterms:W3CDTF">2017-02-02T01:16:41Z</dcterms:modified>
</cp:coreProperties>
</file>