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28" r:id="rId3"/>
    <p:sldId id="329" r:id="rId4"/>
    <p:sldId id="340" r:id="rId5"/>
    <p:sldId id="343" r:id="rId6"/>
    <p:sldId id="376" r:id="rId7"/>
    <p:sldId id="389" r:id="rId8"/>
    <p:sldId id="337" r:id="rId9"/>
    <p:sldId id="350" r:id="rId10"/>
    <p:sldId id="390" r:id="rId11"/>
    <p:sldId id="377" r:id="rId12"/>
    <p:sldId id="344" r:id="rId13"/>
    <p:sldId id="379" r:id="rId14"/>
    <p:sldId id="347" r:id="rId15"/>
    <p:sldId id="351" r:id="rId16"/>
    <p:sldId id="330" r:id="rId17"/>
    <p:sldId id="380" r:id="rId18"/>
    <p:sldId id="381" r:id="rId19"/>
    <p:sldId id="382" r:id="rId20"/>
    <p:sldId id="349" r:id="rId21"/>
    <p:sldId id="352" r:id="rId22"/>
    <p:sldId id="383" r:id="rId23"/>
    <p:sldId id="331" r:id="rId24"/>
    <p:sldId id="354" r:id="rId25"/>
    <p:sldId id="355" r:id="rId26"/>
    <p:sldId id="332" r:id="rId27"/>
    <p:sldId id="384" r:id="rId28"/>
    <p:sldId id="357" r:id="rId29"/>
    <p:sldId id="358" r:id="rId30"/>
    <p:sldId id="333" r:id="rId31"/>
    <p:sldId id="385" r:id="rId32"/>
    <p:sldId id="386" r:id="rId33"/>
    <p:sldId id="360" r:id="rId34"/>
    <p:sldId id="361" r:id="rId35"/>
    <p:sldId id="334" r:id="rId36"/>
    <p:sldId id="387" r:id="rId37"/>
    <p:sldId id="362" r:id="rId38"/>
    <p:sldId id="363" r:id="rId39"/>
    <p:sldId id="335" r:id="rId40"/>
    <p:sldId id="388" r:id="rId41"/>
    <p:sldId id="336" r:id="rId42"/>
    <p:sldId id="375" r:id="rId43"/>
    <p:sldId id="364" r:id="rId44"/>
    <p:sldId id="399" r:id="rId45"/>
    <p:sldId id="400" r:id="rId46"/>
    <p:sldId id="341" r:id="rId47"/>
    <p:sldId id="342" r:id="rId48"/>
    <p:sldId id="365" r:id="rId49"/>
    <p:sldId id="374" r:id="rId50"/>
    <p:sldId id="393" r:id="rId51"/>
    <p:sldId id="394" r:id="rId52"/>
    <p:sldId id="395" r:id="rId53"/>
    <p:sldId id="396" r:id="rId54"/>
    <p:sldId id="397" r:id="rId55"/>
    <p:sldId id="398" r:id="rId56"/>
    <p:sldId id="391" r:id="rId57"/>
    <p:sldId id="367" r:id="rId58"/>
    <p:sldId id="368" r:id="rId59"/>
    <p:sldId id="369" r:id="rId60"/>
    <p:sldId id="370" r:id="rId61"/>
    <p:sldId id="371" r:id="rId62"/>
    <p:sldId id="372" r:id="rId63"/>
    <p:sldId id="37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FF0066"/>
    <a:srgbClr val="C49500"/>
    <a:srgbClr val="FFFFCC"/>
    <a:srgbClr val="FF6600"/>
    <a:srgbClr val="E114E6"/>
    <a:srgbClr val="B5E9F4"/>
    <a:srgbClr val="000000"/>
    <a:srgbClr val="8C003C"/>
    <a:srgbClr val="8C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08/03/2015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 fontScale="90000"/>
          </a:bodyPr>
          <a:lstStyle/>
          <a:p>
            <a:r>
              <a:rPr lang="en-IE" sz="4000" dirty="0" smtClean="0"/>
              <a:t>James Bond and the </a:t>
            </a:r>
            <a:r>
              <a:rPr lang="en-IE" sz="4000" dirty="0" smtClean="0">
                <a:effectLst/>
              </a:rPr>
              <a:t>Open </a:t>
            </a:r>
            <a:r>
              <a:rPr lang="en-IE" sz="4000" dirty="0">
                <a:effectLst/>
              </a:rPr>
              <a:t>Systems </a:t>
            </a:r>
            <a:r>
              <a:rPr lang="en-IE" sz="4000" dirty="0" smtClean="0">
                <a:effectLst/>
              </a:rPr>
              <a:t>Interconnection (OSI) </a:t>
            </a:r>
            <a:r>
              <a:rPr lang="en-IE" sz="4000" dirty="0" smtClean="0"/>
              <a:t>Model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632"/>
            <a:ext cx="5476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91440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9144000" cy="557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39952" y="1268760"/>
            <a:ext cx="1944216" cy="936104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7</a:t>
            </a:r>
            <a:r>
              <a:rPr lang="en-IE" dirty="0" smtClean="0">
                <a:solidFill>
                  <a:schemeClr val="tx1"/>
                </a:solidFill>
              </a:rPr>
              <a:t>th Floor – M.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240920"/>
            <a:ext cx="5616624" cy="468000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6</a:t>
            </a:r>
            <a:r>
              <a:rPr lang="en-IE" dirty="0" smtClean="0">
                <a:solidFill>
                  <a:schemeClr val="tx1"/>
                </a:solidFill>
              </a:rPr>
              <a:t>th </a:t>
            </a:r>
            <a:r>
              <a:rPr lang="en-IE" dirty="0">
                <a:solidFill>
                  <a:schemeClr val="tx1"/>
                </a:solidFill>
              </a:rPr>
              <a:t>Floor – </a:t>
            </a:r>
            <a:r>
              <a:rPr lang="en-IE" dirty="0" smtClean="0">
                <a:solidFill>
                  <a:schemeClr val="tx1"/>
                </a:solidFill>
              </a:rPr>
              <a:t>Q Branch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2744976"/>
            <a:ext cx="6336704" cy="468000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5</a:t>
            </a:r>
            <a:r>
              <a:rPr lang="en-IE" dirty="0" smtClean="0">
                <a:solidFill>
                  <a:schemeClr val="tx1"/>
                </a:solidFill>
              </a:rPr>
              <a:t>th </a:t>
            </a:r>
            <a:r>
              <a:rPr lang="en-IE" dirty="0">
                <a:solidFill>
                  <a:schemeClr val="tx1"/>
                </a:solidFill>
              </a:rPr>
              <a:t>Floor – </a:t>
            </a:r>
            <a:r>
              <a:rPr lang="en-IE" dirty="0" smtClean="0">
                <a:solidFill>
                  <a:schemeClr val="tx1"/>
                </a:solidFill>
              </a:rPr>
              <a:t>Bill Tanner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3249032"/>
            <a:ext cx="7344816" cy="468000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4</a:t>
            </a:r>
            <a:r>
              <a:rPr lang="en-IE" dirty="0" smtClean="0">
                <a:solidFill>
                  <a:schemeClr val="tx1"/>
                </a:solidFill>
              </a:rPr>
              <a:t>th </a:t>
            </a:r>
            <a:r>
              <a:rPr lang="en-IE" dirty="0">
                <a:solidFill>
                  <a:schemeClr val="tx1"/>
                </a:solidFill>
              </a:rPr>
              <a:t>Floor – </a:t>
            </a:r>
            <a:r>
              <a:rPr lang="en-IE" dirty="0" smtClean="0">
                <a:solidFill>
                  <a:schemeClr val="tx1"/>
                </a:solidFill>
              </a:rPr>
              <a:t>Ms. </a:t>
            </a:r>
            <a:r>
              <a:rPr lang="en-IE" dirty="0" err="1" smtClean="0">
                <a:solidFill>
                  <a:schemeClr val="tx1"/>
                </a:solidFill>
              </a:rPr>
              <a:t>Moneypenny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3789040"/>
            <a:ext cx="7560840" cy="468000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3rd </a:t>
            </a:r>
            <a:r>
              <a:rPr lang="en-IE" dirty="0">
                <a:solidFill>
                  <a:schemeClr val="tx1"/>
                </a:solidFill>
              </a:rPr>
              <a:t>Floor – </a:t>
            </a:r>
            <a:r>
              <a:rPr lang="en-IE" dirty="0" err="1">
                <a:solidFill>
                  <a:schemeClr val="tx1"/>
                </a:solidFill>
              </a:rPr>
              <a:t>Loelia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err="1">
                <a:solidFill>
                  <a:schemeClr val="tx1"/>
                </a:solidFill>
              </a:rPr>
              <a:t>Ponsonby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4833208"/>
            <a:ext cx="7560840" cy="468000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1st </a:t>
            </a:r>
            <a:r>
              <a:rPr lang="en-IE" dirty="0">
                <a:solidFill>
                  <a:schemeClr val="tx1"/>
                </a:solidFill>
              </a:rPr>
              <a:t>Floor – </a:t>
            </a:r>
            <a:r>
              <a:rPr lang="en-IE" dirty="0" smtClean="0">
                <a:solidFill>
                  <a:schemeClr val="tx1"/>
                </a:solidFill>
              </a:rPr>
              <a:t>Garage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4329152"/>
            <a:ext cx="7560840" cy="468000"/>
          </a:xfrm>
          <a:prstGeom prst="rect">
            <a:avLst/>
          </a:prstGeom>
          <a:solidFill>
            <a:srgbClr val="FFFFCC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2nd </a:t>
            </a:r>
            <a:r>
              <a:rPr lang="en-IE" dirty="0">
                <a:solidFill>
                  <a:schemeClr val="tx1"/>
                </a:solidFill>
              </a:rPr>
              <a:t>Floor – </a:t>
            </a:r>
            <a:r>
              <a:rPr lang="en-IE" dirty="0" smtClean="0">
                <a:solidFill>
                  <a:schemeClr val="tx1"/>
                </a:solidFill>
              </a:rPr>
              <a:t>John </a:t>
            </a:r>
            <a:r>
              <a:rPr lang="en-IE" dirty="0" err="1">
                <a:solidFill>
                  <a:schemeClr val="tx1"/>
                </a:solidFill>
              </a:rPr>
              <a:t>Strangways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39552" y="2492896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en-IE" sz="4400" dirty="0" smtClean="0">
                <a:solidFill>
                  <a:schemeClr val="bg1"/>
                </a:solidFill>
              </a:rPr>
              <a:t>You head straight up to the 7th floor, to M.’s office.</a:t>
            </a:r>
          </a:p>
        </p:txBody>
      </p:sp>
    </p:spTree>
    <p:extLst>
      <p:ext uri="{BB962C8B-B14F-4D97-AF65-F5344CB8AC3E}">
        <p14:creationId xmlns:p14="http://schemas.microsoft.com/office/powerpoint/2010/main" val="25268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39552" y="2492896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en-IE" sz="4400" dirty="0">
                <a:solidFill>
                  <a:schemeClr val="bg1"/>
                </a:solidFill>
              </a:rPr>
              <a:t>You knock at the door, and M. says “</a:t>
            </a:r>
            <a:r>
              <a:rPr lang="en-IE" sz="4400" i="1" dirty="0">
                <a:solidFill>
                  <a:schemeClr val="bg1"/>
                </a:solidFill>
              </a:rPr>
              <a:t>Come </a:t>
            </a:r>
            <a:r>
              <a:rPr lang="en-IE" sz="4400" i="1" dirty="0" smtClean="0">
                <a:solidFill>
                  <a:schemeClr val="bg1"/>
                </a:solidFill>
              </a:rPr>
              <a:t>in</a:t>
            </a:r>
            <a:r>
              <a:rPr lang="en-IE" sz="4400" dirty="0" smtClean="0">
                <a:solidFill>
                  <a:schemeClr val="bg1"/>
                </a:solidFill>
              </a:rPr>
              <a:t>”.</a:t>
            </a:r>
            <a:endParaRPr lang="en-I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7th Floor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7th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168" y="2060848"/>
            <a:ext cx="2448272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is M,</a:t>
            </a:r>
          </a:p>
          <a:p>
            <a:pPr algn="ctr"/>
            <a:r>
              <a:rPr lang="en-IE" sz="2400" dirty="0"/>
              <a:t>y</a:t>
            </a:r>
            <a:r>
              <a:rPr lang="en-IE" sz="2400" dirty="0" smtClean="0"/>
              <a:t>our boss.</a:t>
            </a:r>
          </a:p>
          <a:p>
            <a:pPr algn="ctr"/>
            <a:r>
              <a:rPr lang="en-IE" sz="2400" dirty="0" smtClean="0"/>
              <a:t>He can be grumpy.</a:t>
            </a:r>
            <a:endParaRPr lang="en-IE" sz="2400" dirty="0"/>
          </a:p>
        </p:txBody>
      </p:sp>
      <p:sp>
        <p:nvSpPr>
          <p:cNvPr id="3" name="Right Arrow 2"/>
          <p:cNvSpPr/>
          <p:nvPr/>
        </p:nvSpPr>
        <p:spPr>
          <a:xfrm rot="10800000">
            <a:off x="4572000" y="2276872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05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29200"/>
            <a:ext cx="9144000" cy="16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211144" cy="4525963"/>
          </a:xfrm>
        </p:spPr>
        <p:txBody>
          <a:bodyPr>
            <a:noAutofit/>
          </a:bodyPr>
          <a:lstStyle/>
          <a:p>
            <a:pPr lvl="0"/>
            <a:r>
              <a:rPr lang="en-IE" sz="2800" dirty="0" smtClean="0"/>
              <a:t>M. says “</a:t>
            </a:r>
            <a:r>
              <a:rPr lang="en-IE" sz="2800" i="1" dirty="0" smtClean="0"/>
              <a:t>Ah, Bond, this is a </a:t>
            </a:r>
            <a:r>
              <a:rPr lang="en-IE" sz="2800" i="1" dirty="0"/>
              <a:t>secret message that </a:t>
            </a:r>
            <a:r>
              <a:rPr lang="en-IE" sz="2800" i="1" dirty="0" smtClean="0"/>
              <a:t>you must </a:t>
            </a:r>
            <a:r>
              <a:rPr lang="en-IE" sz="2800" i="1" dirty="0"/>
              <a:t>get through to the US Embassy across </a:t>
            </a:r>
            <a:r>
              <a:rPr lang="en-IE" sz="2800" i="1" dirty="0" smtClean="0"/>
              <a:t>town</a:t>
            </a:r>
            <a:r>
              <a:rPr lang="en-IE" sz="2800" dirty="0" smtClean="0"/>
              <a:t>”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7th Floor</a:t>
            </a:r>
            <a:endParaRPr lang="en-IE" dirty="0"/>
          </a:p>
        </p:txBody>
      </p:sp>
      <p:sp>
        <p:nvSpPr>
          <p:cNvPr id="4" name="Vertical Scroll 3"/>
          <p:cNvSpPr/>
          <p:nvPr/>
        </p:nvSpPr>
        <p:spPr>
          <a:xfrm>
            <a:off x="7236296" y="2708920"/>
            <a:ext cx="1728192" cy="1728192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7164288" y="1340768"/>
            <a:ext cx="1080120" cy="1512168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29200"/>
            <a:ext cx="9144000" cy="16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211144" cy="4525963"/>
          </a:xfrm>
        </p:spPr>
        <p:txBody>
          <a:bodyPr>
            <a:noAutofit/>
          </a:bodyPr>
          <a:lstStyle/>
          <a:p>
            <a:pPr lvl="0"/>
            <a:r>
              <a:rPr lang="en-IE" sz="2800" dirty="0" smtClean="0"/>
              <a:t>M. says “</a:t>
            </a:r>
            <a:r>
              <a:rPr lang="en-IE" sz="2800" i="1" dirty="0" smtClean="0"/>
              <a:t>Ah, Bond, this is a </a:t>
            </a:r>
            <a:r>
              <a:rPr lang="en-IE" sz="2800" i="1" dirty="0"/>
              <a:t>secret message that </a:t>
            </a:r>
            <a:r>
              <a:rPr lang="en-IE" sz="2800" i="1" dirty="0" smtClean="0"/>
              <a:t>you must </a:t>
            </a:r>
            <a:r>
              <a:rPr lang="en-IE" sz="2800" i="1" dirty="0"/>
              <a:t>get through to the US Embassy across </a:t>
            </a:r>
            <a:r>
              <a:rPr lang="en-IE" sz="2800" i="1" dirty="0" smtClean="0"/>
              <a:t>town</a:t>
            </a:r>
            <a:r>
              <a:rPr lang="en-IE" sz="2800" dirty="0" smtClean="0"/>
              <a:t>” </a:t>
            </a:r>
          </a:p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You say “</a:t>
            </a:r>
            <a:r>
              <a:rPr lang="en-IE" sz="2800" i="1" dirty="0" smtClean="0"/>
              <a:t>Yes, sir.”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7th Floor</a:t>
            </a:r>
            <a:endParaRPr lang="en-IE" dirty="0"/>
          </a:p>
        </p:txBody>
      </p:sp>
      <p:sp>
        <p:nvSpPr>
          <p:cNvPr id="4" name="Vertical Scroll 3"/>
          <p:cNvSpPr/>
          <p:nvPr/>
        </p:nvSpPr>
        <p:spPr>
          <a:xfrm>
            <a:off x="7236296" y="2708920"/>
            <a:ext cx="1728192" cy="1728192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7164288" y="1340768"/>
            <a:ext cx="1080120" cy="1512168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29200"/>
            <a:ext cx="9144000" cy="16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211144" cy="4525963"/>
          </a:xfrm>
        </p:spPr>
        <p:txBody>
          <a:bodyPr>
            <a:noAutofit/>
          </a:bodyPr>
          <a:lstStyle/>
          <a:p>
            <a:pPr lvl="0"/>
            <a:r>
              <a:rPr lang="en-IE" sz="2800" dirty="0" smtClean="0"/>
              <a:t>M. says “</a:t>
            </a:r>
            <a:r>
              <a:rPr lang="en-IE" sz="2800" i="1" dirty="0" smtClean="0"/>
              <a:t>Ah, Bond, this is a </a:t>
            </a:r>
            <a:r>
              <a:rPr lang="en-IE" sz="2800" i="1" dirty="0"/>
              <a:t>secret message that </a:t>
            </a:r>
            <a:r>
              <a:rPr lang="en-IE" sz="2800" i="1" dirty="0" smtClean="0"/>
              <a:t>you must </a:t>
            </a:r>
            <a:r>
              <a:rPr lang="en-IE" sz="2800" i="1" dirty="0"/>
              <a:t>get through to the US Embassy across </a:t>
            </a:r>
            <a:r>
              <a:rPr lang="en-IE" sz="2800" i="1" dirty="0" smtClean="0"/>
              <a:t>town</a:t>
            </a:r>
            <a:r>
              <a:rPr lang="en-IE" sz="2800" dirty="0" smtClean="0"/>
              <a:t>” </a:t>
            </a:r>
          </a:p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You say “</a:t>
            </a:r>
            <a:r>
              <a:rPr lang="en-IE" sz="2800" i="1" dirty="0" smtClean="0"/>
              <a:t>Yes, sir.”</a:t>
            </a:r>
          </a:p>
          <a:p>
            <a:pPr lvl="0"/>
            <a:endParaRPr lang="en-IE" sz="2800" i="1" dirty="0" smtClean="0"/>
          </a:p>
          <a:p>
            <a:pPr lvl="0"/>
            <a:r>
              <a:rPr lang="en-IE" sz="2800" i="1" dirty="0" smtClean="0"/>
              <a:t>M. says “Now pop downstairs to Q Branch”.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7th Floor</a:t>
            </a:r>
            <a:endParaRPr lang="en-IE" dirty="0"/>
          </a:p>
        </p:txBody>
      </p:sp>
      <p:sp>
        <p:nvSpPr>
          <p:cNvPr id="4" name="Vertical Scroll 3"/>
          <p:cNvSpPr/>
          <p:nvPr/>
        </p:nvSpPr>
        <p:spPr>
          <a:xfrm>
            <a:off x="7236296" y="2708920"/>
            <a:ext cx="1728192" cy="1728192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7164288" y="1340768"/>
            <a:ext cx="1080120" cy="1512168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29200"/>
            <a:ext cx="9144000" cy="16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211144" cy="4525963"/>
          </a:xfrm>
        </p:spPr>
        <p:txBody>
          <a:bodyPr>
            <a:noAutofit/>
          </a:bodyPr>
          <a:lstStyle/>
          <a:p>
            <a:pPr lvl="0"/>
            <a:r>
              <a:rPr lang="en-IE" sz="2800" dirty="0" smtClean="0"/>
              <a:t>M. says “</a:t>
            </a:r>
            <a:r>
              <a:rPr lang="en-IE" sz="2800" i="1" dirty="0" smtClean="0"/>
              <a:t>Ah, Bond, this is a </a:t>
            </a:r>
            <a:r>
              <a:rPr lang="en-IE" sz="2800" i="1" dirty="0"/>
              <a:t>secret message that </a:t>
            </a:r>
            <a:r>
              <a:rPr lang="en-IE" sz="2800" i="1" dirty="0" smtClean="0"/>
              <a:t>you must </a:t>
            </a:r>
            <a:r>
              <a:rPr lang="en-IE" sz="2800" i="1" dirty="0"/>
              <a:t>get through to the US Embassy across </a:t>
            </a:r>
            <a:r>
              <a:rPr lang="en-IE" sz="2800" i="1" dirty="0" smtClean="0"/>
              <a:t>town</a:t>
            </a:r>
            <a:r>
              <a:rPr lang="en-IE" sz="2800" dirty="0" smtClean="0"/>
              <a:t>” </a:t>
            </a:r>
          </a:p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You say “</a:t>
            </a:r>
            <a:r>
              <a:rPr lang="en-IE" sz="2800" i="1" dirty="0" smtClean="0"/>
              <a:t>Yes, sir.”</a:t>
            </a:r>
          </a:p>
          <a:p>
            <a:pPr lvl="0"/>
            <a:endParaRPr lang="en-IE" sz="2800" i="1" dirty="0" smtClean="0"/>
          </a:p>
          <a:p>
            <a:pPr lvl="0"/>
            <a:r>
              <a:rPr lang="en-IE" sz="2800" i="1" dirty="0" smtClean="0"/>
              <a:t>M. says “Now pop downstairs to Q Branch”.</a:t>
            </a:r>
          </a:p>
          <a:p>
            <a:pPr lvl="0"/>
            <a:endParaRPr lang="en-IE" sz="2800" i="1" dirty="0"/>
          </a:p>
          <a:p>
            <a:r>
              <a:rPr lang="en-IE" sz="2800" dirty="0"/>
              <a:t>You say “</a:t>
            </a:r>
            <a:r>
              <a:rPr lang="en-IE" sz="2800" i="1" dirty="0"/>
              <a:t>Yes, sir.”</a:t>
            </a:r>
          </a:p>
          <a:p>
            <a:pPr lvl="0"/>
            <a:endParaRPr lang="en-IE" sz="2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7th Floor</a:t>
            </a:r>
            <a:endParaRPr lang="en-IE" dirty="0"/>
          </a:p>
        </p:txBody>
      </p:sp>
      <p:sp>
        <p:nvSpPr>
          <p:cNvPr id="4" name="Vertical Scroll 3"/>
          <p:cNvSpPr/>
          <p:nvPr/>
        </p:nvSpPr>
        <p:spPr>
          <a:xfrm>
            <a:off x="7236296" y="2708920"/>
            <a:ext cx="1728192" cy="1728192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XXXXXXX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7164288" y="1340768"/>
            <a:ext cx="1080120" cy="1512168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4000" dirty="0" smtClean="0"/>
              <a:t>This presentation contains some mild *spoilers* for “Skyfall” and major *spoilers* for network transmission protocols. Proceed with caution.</a:t>
            </a:r>
            <a:endParaRPr lang="en-IE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WARNING: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28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457"/>
            <a:ext cx="9144000" cy="5769085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6th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51449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5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457"/>
            <a:ext cx="9144000" cy="5769085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6th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5292080" y="1772817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444208" y="1700808"/>
            <a:ext cx="2448272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is Q, your quartermaster.</a:t>
            </a:r>
          </a:p>
          <a:p>
            <a:pPr algn="ctr"/>
            <a:r>
              <a:rPr lang="en-IE" sz="2400" dirty="0" smtClean="0"/>
              <a:t>He provides you with gadgets.</a:t>
            </a:r>
            <a:endParaRPr lang="en-IE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151449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18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27504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 smtClean="0"/>
              <a:t>Q says “</a:t>
            </a:r>
            <a:r>
              <a:rPr lang="en-IE" sz="2800" i="1" dirty="0" smtClean="0"/>
              <a:t>Pay attention, 007. I’ve translated the </a:t>
            </a:r>
            <a:r>
              <a:rPr lang="en-IE" sz="2800" i="1" dirty="0"/>
              <a:t>message </a:t>
            </a:r>
            <a:r>
              <a:rPr lang="en-IE" sz="2800" i="1" dirty="0" smtClean="0"/>
              <a:t>into </a:t>
            </a:r>
            <a:r>
              <a:rPr lang="en-IE" sz="2800" i="1" dirty="0"/>
              <a:t>an intermediary language, </a:t>
            </a:r>
            <a:r>
              <a:rPr lang="en-IE" sz="2800" i="1" dirty="0" smtClean="0"/>
              <a:t>and also, encrypted </a:t>
            </a:r>
            <a:r>
              <a:rPr lang="en-IE" sz="2800" i="1" dirty="0"/>
              <a:t>and </a:t>
            </a:r>
            <a:r>
              <a:rPr lang="en-IE" sz="2800" i="1" dirty="0" smtClean="0"/>
              <a:t>miniaturized the message.</a:t>
            </a:r>
            <a:r>
              <a:rPr lang="en-IE" sz="2800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6</a:t>
            </a:r>
            <a:r>
              <a:rPr lang="en-IE" dirty="0" smtClean="0"/>
              <a:t>th Floor</a:t>
            </a:r>
            <a:endParaRPr lang="en-IE" dirty="0"/>
          </a:p>
        </p:txBody>
      </p:sp>
      <p:sp>
        <p:nvSpPr>
          <p:cNvPr id="7" name="Vertical Scroll 6"/>
          <p:cNvSpPr/>
          <p:nvPr/>
        </p:nvSpPr>
        <p:spPr>
          <a:xfrm>
            <a:off x="7236296" y="2708920"/>
            <a:ext cx="1728192" cy="1728192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7600528" y="5188703"/>
            <a:ext cx="1147936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956376" y="4581128"/>
            <a:ext cx="432048" cy="479048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1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27504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 smtClean="0"/>
              <a:t>Q says “</a:t>
            </a:r>
            <a:r>
              <a:rPr lang="en-IE" sz="2800" i="1" dirty="0" smtClean="0"/>
              <a:t>Pay attention, 007. I’ve translated the </a:t>
            </a:r>
            <a:r>
              <a:rPr lang="en-IE" sz="2800" i="1" dirty="0"/>
              <a:t>message </a:t>
            </a:r>
            <a:r>
              <a:rPr lang="en-IE" sz="2800" i="1" dirty="0" smtClean="0"/>
              <a:t>into </a:t>
            </a:r>
            <a:r>
              <a:rPr lang="en-IE" sz="2800" i="1" dirty="0"/>
              <a:t>an intermediary language, </a:t>
            </a:r>
            <a:r>
              <a:rPr lang="en-IE" sz="2800" i="1" dirty="0" smtClean="0"/>
              <a:t>and also, encrypted </a:t>
            </a:r>
            <a:r>
              <a:rPr lang="en-IE" sz="2800" i="1" dirty="0"/>
              <a:t>and </a:t>
            </a:r>
            <a:r>
              <a:rPr lang="en-IE" sz="2800" i="1" dirty="0" smtClean="0"/>
              <a:t>miniaturized the message.</a:t>
            </a:r>
            <a:r>
              <a:rPr lang="en-IE" sz="2800" dirty="0" smtClean="0"/>
              <a:t>”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You say “</a:t>
            </a:r>
            <a:r>
              <a:rPr lang="en-IE" sz="2800" i="1" dirty="0" smtClean="0"/>
              <a:t>Thank you, Q, I’m familiar with standard message conversion protocol</a:t>
            </a:r>
            <a:r>
              <a:rPr lang="en-IE" sz="2800" dirty="0" smtClean="0"/>
              <a:t>”.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6</a:t>
            </a:r>
            <a:r>
              <a:rPr lang="en-IE" dirty="0" smtClean="0"/>
              <a:t>th Floor</a:t>
            </a:r>
            <a:endParaRPr lang="en-IE" dirty="0"/>
          </a:p>
        </p:txBody>
      </p:sp>
      <p:sp>
        <p:nvSpPr>
          <p:cNvPr id="7" name="Vertical Scroll 6"/>
          <p:cNvSpPr/>
          <p:nvPr/>
        </p:nvSpPr>
        <p:spPr>
          <a:xfrm>
            <a:off x="7236296" y="2708920"/>
            <a:ext cx="1728192" cy="1728192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Codecode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7600528" y="5188703"/>
            <a:ext cx="1147936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956376" y="4581128"/>
            <a:ext cx="432048" cy="479048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" y="188640"/>
            <a:ext cx="9049015" cy="6597352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5th Floor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" y="188640"/>
            <a:ext cx="9049015" cy="6597352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>
                <a:solidFill>
                  <a:schemeClr val="bg1"/>
                </a:solidFill>
              </a:rPr>
              <a:t>5</a:t>
            </a:r>
            <a:r>
              <a:rPr lang="en-IE" dirty="0" smtClean="0">
                <a:solidFill>
                  <a:schemeClr val="bg1"/>
                </a:solidFill>
              </a:rPr>
              <a:t>th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208" y="1700808"/>
            <a:ext cx="2448272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is Bill Tanner, the Chief-of-staff at MI5.</a:t>
            </a:r>
          </a:p>
          <a:p>
            <a:pPr algn="ctr"/>
            <a:r>
              <a:rPr lang="en-IE" sz="2400" dirty="0" smtClean="0"/>
              <a:t>He’s a good mate and golfing buddy.</a:t>
            </a:r>
            <a:endParaRPr lang="en-IE" sz="24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4788024" y="2132856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5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99512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 smtClean="0"/>
              <a:t>Bill Tanner says “</a:t>
            </a:r>
            <a:r>
              <a:rPr lang="en-IE" sz="2800" i="1" dirty="0" smtClean="0"/>
              <a:t>James, I’ve done all the security checks on the message, and checked it </a:t>
            </a:r>
            <a:r>
              <a:rPr lang="en-IE" sz="2800" i="1" dirty="0"/>
              <a:t>to be sure </a:t>
            </a:r>
            <a:r>
              <a:rPr lang="en-IE" sz="2800" i="1" dirty="0" smtClean="0"/>
              <a:t>it’s </a:t>
            </a:r>
            <a:r>
              <a:rPr lang="en-IE" sz="2800" i="1" dirty="0"/>
              <a:t>all </a:t>
            </a:r>
            <a:r>
              <a:rPr lang="en-IE" sz="2800" i="1" dirty="0" smtClean="0"/>
              <a:t>there. I’ve also put in </a:t>
            </a:r>
            <a:r>
              <a:rPr lang="en-IE" sz="2800" i="1" dirty="0"/>
              <a:t>some checkpoints in the message so </a:t>
            </a:r>
            <a:r>
              <a:rPr lang="en-IE" sz="2800" i="1" dirty="0" smtClean="0"/>
              <a:t>your </a:t>
            </a:r>
            <a:r>
              <a:rPr lang="en-IE" sz="2800" i="1" dirty="0"/>
              <a:t>counterpart at the US end can be sure he’s got the whole </a:t>
            </a:r>
            <a:r>
              <a:rPr lang="en-IE" sz="2800" i="1" dirty="0" smtClean="0"/>
              <a:t>message</a:t>
            </a:r>
            <a:r>
              <a:rPr lang="en-IE" sz="2800" dirty="0" smtClean="0"/>
              <a:t>”.</a:t>
            </a:r>
          </a:p>
          <a:p>
            <a:pPr lvl="0"/>
            <a:endParaRPr lang="en-IE" sz="2800" dirty="0"/>
          </a:p>
          <a:p>
            <a:pPr lvl="0"/>
            <a:endParaRPr lang="en-IE" sz="2800" dirty="0" smtClean="0"/>
          </a:p>
          <a:p>
            <a:pPr lvl="0"/>
            <a:endParaRPr lang="en-IE" sz="2800" dirty="0"/>
          </a:p>
          <a:p>
            <a:pPr lvl="0"/>
            <a:endParaRPr lang="en-IE" sz="2800" dirty="0" smtClean="0"/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5th Floor</a:t>
            </a:r>
            <a:endParaRPr lang="en-IE" dirty="0"/>
          </a:p>
        </p:txBody>
      </p:sp>
      <p:sp>
        <p:nvSpPr>
          <p:cNvPr id="6" name="Vertical Scroll 5"/>
          <p:cNvSpPr/>
          <p:nvPr/>
        </p:nvSpPr>
        <p:spPr>
          <a:xfrm>
            <a:off x="7594240" y="4149080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r>
              <a:rPr lang="en-IE" dirty="0">
                <a:solidFill>
                  <a:schemeClr val="tx1"/>
                </a:solidFill>
              </a:rPr>
              <a:t>[x]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r>
              <a:rPr lang="en-IE" dirty="0">
                <a:solidFill>
                  <a:schemeClr val="tx1"/>
                </a:solidFill>
              </a:rPr>
              <a:t>[x]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814456" y="2132856"/>
            <a:ext cx="1147936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172400" y="3429000"/>
            <a:ext cx="432048" cy="479048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24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99512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IE" sz="2800" dirty="0" smtClean="0"/>
              <a:t>Bill Tanner says “</a:t>
            </a:r>
            <a:r>
              <a:rPr lang="en-IE" sz="2800" i="1" dirty="0" smtClean="0"/>
              <a:t>James, I’ve done all the security checks on the message, and checked it </a:t>
            </a:r>
            <a:r>
              <a:rPr lang="en-IE" sz="2800" i="1" dirty="0"/>
              <a:t>to be sure </a:t>
            </a:r>
            <a:r>
              <a:rPr lang="en-IE" sz="2800" i="1" dirty="0" smtClean="0"/>
              <a:t>it’s </a:t>
            </a:r>
            <a:r>
              <a:rPr lang="en-IE" sz="2800" i="1" dirty="0"/>
              <a:t>all </a:t>
            </a:r>
            <a:r>
              <a:rPr lang="en-IE" sz="2800" i="1" dirty="0" smtClean="0"/>
              <a:t>there. I’ve also put in </a:t>
            </a:r>
            <a:r>
              <a:rPr lang="en-IE" sz="2800" i="1" dirty="0"/>
              <a:t>some checkpoints in the message so </a:t>
            </a:r>
            <a:r>
              <a:rPr lang="en-IE" sz="2800" i="1" dirty="0" smtClean="0"/>
              <a:t>your </a:t>
            </a:r>
            <a:r>
              <a:rPr lang="en-IE" sz="2800" i="1" dirty="0"/>
              <a:t>counterpart at the US end can be sure he’s got the whole </a:t>
            </a:r>
            <a:r>
              <a:rPr lang="en-IE" sz="2800" i="1" dirty="0" smtClean="0"/>
              <a:t>message</a:t>
            </a:r>
            <a:r>
              <a:rPr lang="en-IE" sz="2800" dirty="0" smtClean="0"/>
              <a:t>”.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You say “</a:t>
            </a:r>
            <a:r>
              <a:rPr lang="en-IE" sz="2800" i="1" dirty="0" smtClean="0"/>
              <a:t>Cheers, Bill. Let’s have a round of golf this weekend at </a:t>
            </a:r>
            <a:r>
              <a:rPr lang="en-IE" sz="2800" i="1" dirty="0" err="1" smtClean="0"/>
              <a:t>Sunningdale</a:t>
            </a:r>
            <a:r>
              <a:rPr lang="en-IE" sz="2800" dirty="0" smtClean="0"/>
              <a:t>”.</a:t>
            </a:r>
            <a:r>
              <a:rPr lang="en-IE" sz="2800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5th Floor</a:t>
            </a:r>
            <a:endParaRPr lang="en-IE" dirty="0"/>
          </a:p>
        </p:txBody>
      </p:sp>
      <p:sp>
        <p:nvSpPr>
          <p:cNvPr id="6" name="Vertical Scroll 5"/>
          <p:cNvSpPr/>
          <p:nvPr/>
        </p:nvSpPr>
        <p:spPr>
          <a:xfrm>
            <a:off x="7594240" y="4149080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r>
              <a:rPr lang="en-IE" dirty="0">
                <a:solidFill>
                  <a:schemeClr val="tx1"/>
                </a:solidFill>
              </a:rPr>
              <a:t>[x]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r>
              <a:rPr lang="en-IE" dirty="0">
                <a:solidFill>
                  <a:schemeClr val="tx1"/>
                </a:solidFill>
              </a:rPr>
              <a:t>[x]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814456" y="2132856"/>
            <a:ext cx="1147936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Code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172400" y="3429000"/>
            <a:ext cx="432048" cy="479048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04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>
                <a:solidFill>
                  <a:schemeClr val="bg1"/>
                </a:solidFill>
              </a:rPr>
              <a:t>4</a:t>
            </a:r>
            <a:r>
              <a:rPr lang="en-IE" dirty="0" smtClean="0">
                <a:solidFill>
                  <a:schemeClr val="bg1"/>
                </a:solidFill>
              </a:rPr>
              <a:t>th Floor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819472"/>
            <a:ext cx="5688632" cy="85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>
                <a:solidFill>
                  <a:schemeClr val="bg1"/>
                </a:solidFill>
              </a:rPr>
              <a:t>4</a:t>
            </a:r>
            <a:r>
              <a:rPr lang="en-IE" dirty="0" smtClean="0">
                <a:solidFill>
                  <a:schemeClr val="bg1"/>
                </a:solidFill>
              </a:rPr>
              <a:t>th Floor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819472"/>
            <a:ext cx="5688632" cy="85789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4208" y="1700808"/>
            <a:ext cx="2448272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is Eve </a:t>
            </a:r>
            <a:r>
              <a:rPr lang="en-IE" sz="2400" dirty="0" err="1" smtClean="0"/>
              <a:t>Moneypenny</a:t>
            </a:r>
            <a:r>
              <a:rPr lang="en-IE" sz="2400" dirty="0" smtClean="0"/>
              <a:t>, M.’s secretary.</a:t>
            </a:r>
            <a:endParaRPr lang="en-IE" sz="2400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716016" y="2276872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9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13" y="1676090"/>
            <a:ext cx="6731174" cy="35058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9552" y="620688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 algn="ctr">
              <a:buNone/>
            </a:pPr>
            <a:r>
              <a:rPr lang="en-IE" sz="2800" b="1" dirty="0" smtClean="0">
                <a:solidFill>
                  <a:schemeClr val="bg1"/>
                </a:solidFill>
              </a:rPr>
              <a:t>James Bond has had many faces</a:t>
            </a:r>
            <a:endParaRPr lang="en-IE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557007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 algn="ctr">
              <a:buNone/>
            </a:pPr>
            <a:r>
              <a:rPr lang="en-IE" sz="2800" b="1" dirty="0" smtClean="0">
                <a:solidFill>
                  <a:schemeClr val="bg1"/>
                </a:solidFill>
              </a:rPr>
              <a:t>And now…</a:t>
            </a:r>
            <a:endParaRPr lang="en-I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707088" cy="5260040"/>
          </a:xfrm>
        </p:spPr>
        <p:txBody>
          <a:bodyPr>
            <a:normAutofit/>
          </a:bodyPr>
          <a:lstStyle/>
          <a:p>
            <a:pPr lvl="0"/>
            <a:r>
              <a:rPr lang="en-IE" sz="2800" dirty="0"/>
              <a:t>Miss </a:t>
            </a:r>
            <a:r>
              <a:rPr lang="en-IE" sz="2800" dirty="0" err="1"/>
              <a:t>Moneypenny</a:t>
            </a:r>
            <a:r>
              <a:rPr lang="en-IE" sz="2800" dirty="0"/>
              <a:t>: “</a:t>
            </a:r>
            <a:r>
              <a:rPr lang="en-IE" sz="2800" i="1" dirty="0"/>
              <a:t>James</a:t>
            </a:r>
            <a:r>
              <a:rPr lang="en-IE" sz="2800" i="1" dirty="0" smtClean="0"/>
              <a:t>, why are you so late?”</a:t>
            </a:r>
          </a:p>
          <a:p>
            <a:pPr marL="109728" lvl="0" indent="0">
              <a:buNone/>
            </a:pP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</a:t>
            </a:r>
            <a:r>
              <a:rPr lang="en-IE" dirty="0" smtClean="0"/>
              <a:t>th Floor</a:t>
            </a:r>
            <a:endParaRPr lang="en-IE" dirty="0"/>
          </a:p>
        </p:txBody>
      </p:sp>
      <p:sp>
        <p:nvSpPr>
          <p:cNvPr id="7" name="Vertical Scroll 6"/>
          <p:cNvSpPr/>
          <p:nvPr/>
        </p:nvSpPr>
        <p:spPr>
          <a:xfrm>
            <a:off x="6804248" y="2852936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7164288" y="3149740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  <p:sp>
        <p:nvSpPr>
          <p:cNvPr id="8" name="Vertical Scroll 7"/>
          <p:cNvSpPr/>
          <p:nvPr/>
        </p:nvSpPr>
        <p:spPr>
          <a:xfrm>
            <a:off x="7524328" y="3460511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</p:spTree>
    <p:extLst>
      <p:ext uri="{BB962C8B-B14F-4D97-AF65-F5344CB8AC3E}">
        <p14:creationId xmlns:p14="http://schemas.microsoft.com/office/powerpoint/2010/main" val="33430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707088" cy="5260040"/>
          </a:xfrm>
        </p:spPr>
        <p:txBody>
          <a:bodyPr>
            <a:normAutofit/>
          </a:bodyPr>
          <a:lstStyle/>
          <a:p>
            <a:pPr lvl="0"/>
            <a:r>
              <a:rPr lang="en-IE" sz="2800" dirty="0"/>
              <a:t>Miss </a:t>
            </a:r>
            <a:r>
              <a:rPr lang="en-IE" sz="2800" dirty="0" err="1"/>
              <a:t>Moneypenny</a:t>
            </a:r>
            <a:r>
              <a:rPr lang="en-IE" sz="2800" dirty="0"/>
              <a:t>: “</a:t>
            </a:r>
            <a:r>
              <a:rPr lang="en-IE" sz="2800" i="1" dirty="0"/>
              <a:t>James</a:t>
            </a:r>
            <a:r>
              <a:rPr lang="en-IE" sz="2800" i="1" dirty="0" smtClean="0"/>
              <a:t>, why are you so late?”</a:t>
            </a:r>
          </a:p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You</a:t>
            </a:r>
            <a:r>
              <a:rPr lang="en-IE" sz="2800" dirty="0"/>
              <a:t>: </a:t>
            </a:r>
            <a:r>
              <a:rPr lang="en-IE" sz="2800" i="1" dirty="0"/>
              <a:t>“I fell out of an airplane without a </a:t>
            </a:r>
            <a:r>
              <a:rPr lang="en-IE" sz="2800" i="1" dirty="0" smtClean="0"/>
              <a:t>parachute”</a:t>
            </a:r>
            <a:r>
              <a:rPr lang="en-IE" sz="2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</a:t>
            </a:r>
            <a:r>
              <a:rPr lang="en-IE" dirty="0" smtClean="0"/>
              <a:t>th Floor</a:t>
            </a:r>
            <a:endParaRPr lang="en-IE" dirty="0"/>
          </a:p>
        </p:txBody>
      </p:sp>
      <p:sp>
        <p:nvSpPr>
          <p:cNvPr id="7" name="Vertical Scroll 6"/>
          <p:cNvSpPr/>
          <p:nvPr/>
        </p:nvSpPr>
        <p:spPr>
          <a:xfrm>
            <a:off x="6804248" y="2852936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7164288" y="3149740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  <p:sp>
        <p:nvSpPr>
          <p:cNvPr id="8" name="Vertical Scroll 7"/>
          <p:cNvSpPr/>
          <p:nvPr/>
        </p:nvSpPr>
        <p:spPr>
          <a:xfrm>
            <a:off x="7524328" y="3460511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</p:spTree>
    <p:extLst>
      <p:ext uri="{BB962C8B-B14F-4D97-AF65-F5344CB8AC3E}">
        <p14:creationId xmlns:p14="http://schemas.microsoft.com/office/powerpoint/2010/main" val="41188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707088" cy="5260040"/>
          </a:xfrm>
        </p:spPr>
        <p:txBody>
          <a:bodyPr>
            <a:normAutofit lnSpcReduction="10000"/>
          </a:bodyPr>
          <a:lstStyle/>
          <a:p>
            <a:pPr lvl="0"/>
            <a:r>
              <a:rPr lang="en-IE" sz="2800" dirty="0"/>
              <a:t>Miss </a:t>
            </a:r>
            <a:r>
              <a:rPr lang="en-IE" sz="2800" dirty="0" err="1"/>
              <a:t>Moneypenny</a:t>
            </a:r>
            <a:r>
              <a:rPr lang="en-IE" sz="2800" dirty="0"/>
              <a:t>: “</a:t>
            </a:r>
            <a:r>
              <a:rPr lang="en-IE" sz="2800" i="1" dirty="0"/>
              <a:t>James</a:t>
            </a:r>
            <a:r>
              <a:rPr lang="en-IE" sz="2800" i="1" dirty="0" smtClean="0"/>
              <a:t>, why are you so late?”</a:t>
            </a:r>
          </a:p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You</a:t>
            </a:r>
            <a:r>
              <a:rPr lang="en-IE" sz="2800" dirty="0"/>
              <a:t>: </a:t>
            </a:r>
            <a:r>
              <a:rPr lang="en-IE" sz="2800" i="1" dirty="0"/>
              <a:t>“I fell out of an airplane without a </a:t>
            </a:r>
            <a:r>
              <a:rPr lang="en-IE" sz="2800" i="1" dirty="0" smtClean="0"/>
              <a:t>parachute”</a:t>
            </a:r>
            <a:r>
              <a:rPr lang="en-IE" sz="2800" dirty="0" smtClean="0"/>
              <a:t>.</a:t>
            </a:r>
          </a:p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Miss </a:t>
            </a:r>
            <a:r>
              <a:rPr lang="en-IE" sz="2800" dirty="0" err="1" smtClean="0"/>
              <a:t>Moneypenny</a:t>
            </a:r>
            <a:r>
              <a:rPr lang="en-IE" sz="2800" dirty="0" smtClean="0"/>
              <a:t>: “</a:t>
            </a:r>
            <a:r>
              <a:rPr lang="en-IE" sz="2800" i="1" dirty="0" smtClean="0"/>
              <a:t>James, I’ve analysed the message to </a:t>
            </a:r>
            <a:r>
              <a:rPr lang="en-IE" sz="2800" i="1" dirty="0"/>
              <a:t>see if it </a:t>
            </a:r>
            <a:r>
              <a:rPr lang="en-IE" sz="2800" i="1" dirty="0" smtClean="0"/>
              <a:t>could </a:t>
            </a:r>
            <a:r>
              <a:rPr lang="en-IE" sz="2800" i="1" dirty="0"/>
              <a:t>be combined with some other small messages that need to go to the US end.</a:t>
            </a:r>
            <a:r>
              <a:rPr lang="en-IE" sz="3200" i="1" dirty="0"/>
              <a:t> </a:t>
            </a:r>
            <a:r>
              <a:rPr lang="en-IE" sz="3200" i="1" dirty="0" smtClean="0"/>
              <a:t>And it’s been combined with two others</a:t>
            </a:r>
            <a:r>
              <a:rPr lang="en-IE" sz="3200" dirty="0" smtClean="0"/>
              <a:t>”.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</a:t>
            </a:r>
            <a:r>
              <a:rPr lang="en-IE" dirty="0" smtClean="0"/>
              <a:t>th Floor</a:t>
            </a:r>
            <a:endParaRPr lang="en-IE" dirty="0"/>
          </a:p>
        </p:txBody>
      </p:sp>
      <p:sp>
        <p:nvSpPr>
          <p:cNvPr id="7" name="Vertical Scroll 6"/>
          <p:cNvSpPr/>
          <p:nvPr/>
        </p:nvSpPr>
        <p:spPr>
          <a:xfrm>
            <a:off x="6804248" y="2852936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7164288" y="3149740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  <p:sp>
        <p:nvSpPr>
          <p:cNvPr id="8" name="Vertical Scroll 7"/>
          <p:cNvSpPr/>
          <p:nvPr/>
        </p:nvSpPr>
        <p:spPr>
          <a:xfrm>
            <a:off x="7524328" y="3460511"/>
            <a:ext cx="1368152" cy="1120617"/>
          </a:xfrm>
          <a:prstGeom prst="vertic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Code[x]</a:t>
            </a:r>
          </a:p>
        </p:txBody>
      </p:sp>
    </p:spTree>
    <p:extLst>
      <p:ext uri="{BB962C8B-B14F-4D97-AF65-F5344CB8AC3E}">
        <p14:creationId xmlns:p14="http://schemas.microsoft.com/office/powerpoint/2010/main" val="41188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" y="332656"/>
            <a:ext cx="9125790" cy="6069601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3rd Floor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" y="332656"/>
            <a:ext cx="9125790" cy="6069601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3rd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5292080" y="2420888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6588224" y="1700808"/>
            <a:ext cx="2448272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</a:t>
            </a:r>
            <a:r>
              <a:rPr lang="en-IE" sz="2400" dirty="0"/>
              <a:t>is </a:t>
            </a:r>
            <a:r>
              <a:rPr lang="en-IE" sz="2400" dirty="0" err="1"/>
              <a:t>Loelia</a:t>
            </a:r>
            <a:r>
              <a:rPr lang="en-IE" sz="2400" dirty="0"/>
              <a:t> </a:t>
            </a:r>
            <a:r>
              <a:rPr lang="en-IE" sz="2400" dirty="0" err="1"/>
              <a:t>Ponsonby</a:t>
            </a:r>
            <a:r>
              <a:rPr lang="en-IE" sz="2400" dirty="0"/>
              <a:t>, </a:t>
            </a:r>
            <a:r>
              <a:rPr lang="en-IE" sz="2400" dirty="0" smtClean="0"/>
              <a:t>your secretary.</a:t>
            </a:r>
          </a:p>
          <a:p>
            <a:pPr algn="ctr"/>
            <a:r>
              <a:rPr lang="en-IE" sz="2400" dirty="0" smtClean="0"/>
              <a:t>She is also secretary to 008 and 0011.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158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491064" cy="5376672"/>
          </a:xfrm>
        </p:spPr>
        <p:txBody>
          <a:bodyPr>
            <a:normAutofit/>
          </a:bodyPr>
          <a:lstStyle/>
          <a:p>
            <a:pPr lvl="0"/>
            <a:r>
              <a:rPr lang="en-IE" sz="2800" dirty="0" err="1" smtClean="0"/>
              <a:t>Loelia</a:t>
            </a:r>
            <a:r>
              <a:rPr lang="en-IE" sz="2800" dirty="0" smtClean="0"/>
              <a:t>: “</a:t>
            </a:r>
            <a:r>
              <a:rPr lang="en-IE" sz="2800" i="1" dirty="0" smtClean="0"/>
              <a:t>James, I’ve checked </a:t>
            </a:r>
            <a:r>
              <a:rPr lang="en-IE" sz="2800" i="1" dirty="0"/>
              <a:t>the address on the message </a:t>
            </a:r>
            <a:r>
              <a:rPr lang="en-IE" sz="2800" i="1" dirty="0" smtClean="0"/>
              <a:t>to determine the addressee, and here’s my advice on </a:t>
            </a:r>
            <a:r>
              <a:rPr lang="en-IE" sz="2800" i="1" dirty="0"/>
              <a:t>the fastest route to the </a:t>
            </a:r>
            <a:r>
              <a:rPr lang="en-IE" sz="2800" i="1" dirty="0" smtClean="0"/>
              <a:t>Embassy</a:t>
            </a:r>
            <a:r>
              <a:rPr lang="en-IE" sz="2800" dirty="0" smtClean="0"/>
              <a:t>”.</a:t>
            </a:r>
          </a:p>
          <a:p>
            <a:pPr lvl="0"/>
            <a:endParaRPr lang="en-IE" sz="2800" dirty="0" smtClean="0"/>
          </a:p>
          <a:p>
            <a:pPr lvl="0"/>
            <a:endParaRPr lang="en-IE" sz="2800" dirty="0"/>
          </a:p>
          <a:p>
            <a:pPr lvl="0"/>
            <a:endParaRPr lang="en-IE" sz="2800" dirty="0" smtClean="0"/>
          </a:p>
          <a:p>
            <a:pPr lvl="0"/>
            <a:endParaRPr lang="en-IE" sz="2800" dirty="0" smtClean="0"/>
          </a:p>
          <a:p>
            <a:pPr lvl="0"/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3rd Floor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94" y="3068960"/>
            <a:ext cx="2234430" cy="115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93096"/>
            <a:ext cx="2234430" cy="1152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517232"/>
            <a:ext cx="2234430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5796136" cy="18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799184"/>
            <a:ext cx="9144000" cy="405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491064" cy="5376672"/>
          </a:xfrm>
        </p:spPr>
        <p:txBody>
          <a:bodyPr>
            <a:normAutofit/>
          </a:bodyPr>
          <a:lstStyle/>
          <a:p>
            <a:pPr lvl="0"/>
            <a:r>
              <a:rPr lang="en-IE" sz="2800" dirty="0" err="1" smtClean="0"/>
              <a:t>Loelia</a:t>
            </a:r>
            <a:r>
              <a:rPr lang="en-IE" sz="2800" dirty="0" smtClean="0"/>
              <a:t>: “</a:t>
            </a:r>
            <a:r>
              <a:rPr lang="en-IE" sz="2800" i="1" dirty="0" smtClean="0"/>
              <a:t>James, I’ve checked </a:t>
            </a:r>
            <a:r>
              <a:rPr lang="en-IE" sz="2800" i="1" dirty="0"/>
              <a:t>the address on the message </a:t>
            </a:r>
            <a:r>
              <a:rPr lang="en-IE" sz="2800" i="1" dirty="0" smtClean="0"/>
              <a:t>to determine the addressee, and here’s my advice on </a:t>
            </a:r>
            <a:r>
              <a:rPr lang="en-IE" sz="2800" i="1" dirty="0"/>
              <a:t>the fastest route to the </a:t>
            </a:r>
            <a:r>
              <a:rPr lang="en-IE" sz="2800" i="1" dirty="0" smtClean="0"/>
              <a:t>Embassy</a:t>
            </a:r>
            <a:r>
              <a:rPr lang="en-IE" sz="2800" dirty="0" smtClean="0"/>
              <a:t>”.</a:t>
            </a:r>
          </a:p>
          <a:p>
            <a:pPr lvl="0"/>
            <a:endParaRPr lang="en-IE" sz="2800" dirty="0" smtClean="0"/>
          </a:p>
          <a:p>
            <a:pPr lvl="0"/>
            <a:endParaRPr lang="en-IE" sz="2800" dirty="0"/>
          </a:p>
          <a:p>
            <a:pPr lvl="0"/>
            <a:endParaRPr lang="en-IE" sz="2800" dirty="0" smtClean="0"/>
          </a:p>
          <a:p>
            <a:pPr lvl="0"/>
            <a:endParaRPr lang="en-IE" sz="2800" dirty="0" smtClean="0"/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You: “</a:t>
            </a:r>
            <a:r>
              <a:rPr lang="en-IE" sz="2800" i="1" dirty="0" smtClean="0"/>
              <a:t>Thank you, </a:t>
            </a:r>
            <a:r>
              <a:rPr lang="en-IE" sz="2800" i="1" dirty="0" err="1" smtClean="0"/>
              <a:t>Loelia</a:t>
            </a:r>
            <a:r>
              <a:rPr lang="en-IE" sz="2800" dirty="0" smtClean="0"/>
              <a:t>”.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3rd Floor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94" y="3068960"/>
            <a:ext cx="2234430" cy="115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93096"/>
            <a:ext cx="2234430" cy="1152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517232"/>
            <a:ext cx="2234430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5796136" cy="18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473112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2nd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110834">
            <a:off x="3342780" y="1965094"/>
            <a:ext cx="108012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 rot="3033905">
            <a:off x="4460940" y="2407946"/>
            <a:ext cx="36000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Oval 2"/>
          <p:cNvSpPr/>
          <p:nvPr/>
        </p:nvSpPr>
        <p:spPr>
          <a:xfrm>
            <a:off x="4283968" y="2109110"/>
            <a:ext cx="432048" cy="383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49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473112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IE" dirty="0" smtClean="0">
                <a:solidFill>
                  <a:schemeClr val="bg1"/>
                </a:solidFill>
              </a:rPr>
              <a:t>2nd Floor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5292080" y="2204865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6588224" y="1700808"/>
            <a:ext cx="2448272" cy="32403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</a:t>
            </a:r>
            <a:r>
              <a:rPr lang="en-IE" sz="2400" dirty="0"/>
              <a:t>is </a:t>
            </a:r>
            <a:r>
              <a:rPr lang="en-IE" sz="2400" dirty="0" smtClean="0"/>
              <a:t>John </a:t>
            </a:r>
            <a:r>
              <a:rPr lang="en-IE" sz="2400" dirty="0" err="1" smtClean="0"/>
              <a:t>Strangways</a:t>
            </a:r>
            <a:r>
              <a:rPr lang="en-IE" sz="2400" dirty="0"/>
              <a:t>, </a:t>
            </a:r>
            <a:r>
              <a:rPr lang="en-IE" sz="2400" dirty="0" smtClean="0"/>
              <a:t>Chief </a:t>
            </a:r>
            <a:r>
              <a:rPr lang="en-IE" sz="2400" dirty="0"/>
              <a:t>Secret Service agent in the Caribbean.</a:t>
            </a:r>
          </a:p>
        </p:txBody>
      </p:sp>
      <p:sp>
        <p:nvSpPr>
          <p:cNvPr id="7" name="Rectangle 6"/>
          <p:cNvSpPr/>
          <p:nvPr/>
        </p:nvSpPr>
        <p:spPr>
          <a:xfrm rot="1110834">
            <a:off x="3342780" y="1965094"/>
            <a:ext cx="108012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 rot="3033905">
            <a:off x="4460940" y="2407946"/>
            <a:ext cx="36000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4283968" y="2109110"/>
            <a:ext cx="432048" cy="383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7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563072" cy="4525963"/>
          </a:xfrm>
        </p:spPr>
        <p:txBody>
          <a:bodyPr>
            <a:normAutofit/>
          </a:bodyPr>
          <a:lstStyle/>
          <a:p>
            <a:pPr lvl="0"/>
            <a:r>
              <a:rPr lang="en-IE" dirty="0" smtClean="0"/>
              <a:t>John </a:t>
            </a:r>
            <a:r>
              <a:rPr lang="en-IE" dirty="0" err="1" smtClean="0"/>
              <a:t>Strangways</a:t>
            </a:r>
            <a:r>
              <a:rPr lang="en-IE" dirty="0" smtClean="0"/>
              <a:t>: “</a:t>
            </a:r>
            <a:r>
              <a:rPr lang="en-IE" i="1" dirty="0" smtClean="0"/>
              <a:t>James, I’ve put your messages into </a:t>
            </a:r>
            <a:r>
              <a:rPr lang="en-IE" i="1" dirty="0"/>
              <a:t>a special </a:t>
            </a:r>
            <a:r>
              <a:rPr lang="en-IE" i="1" dirty="0" smtClean="0"/>
              <a:t>MI5 courier pouch. </a:t>
            </a:r>
            <a:r>
              <a:rPr lang="en-IE" i="1" dirty="0"/>
              <a:t>It contains the </a:t>
            </a:r>
            <a:r>
              <a:rPr lang="en-IE" i="1" dirty="0" smtClean="0"/>
              <a:t>messages, </a:t>
            </a:r>
            <a:r>
              <a:rPr lang="en-IE" i="1" dirty="0"/>
              <a:t>the </a:t>
            </a:r>
            <a:r>
              <a:rPr lang="en-IE" i="1" dirty="0" smtClean="0"/>
              <a:t>sender, </a:t>
            </a:r>
            <a:r>
              <a:rPr lang="en-IE" i="1" dirty="0"/>
              <a:t>and destination ID. </a:t>
            </a:r>
            <a:r>
              <a:rPr lang="en-IE" i="1" dirty="0" smtClean="0"/>
              <a:t>The pouch </a:t>
            </a:r>
            <a:r>
              <a:rPr lang="en-IE" i="1" dirty="0"/>
              <a:t>also warns the recipient if other pieces are still </a:t>
            </a:r>
            <a:r>
              <a:rPr lang="en-IE" i="1" dirty="0" smtClean="0"/>
              <a:t>coming</a:t>
            </a:r>
            <a:r>
              <a:rPr lang="en-IE" dirty="0" smtClean="0"/>
              <a:t>”.</a:t>
            </a:r>
          </a:p>
          <a:p>
            <a:pPr lvl="0"/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2nd Floor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933056"/>
            <a:ext cx="3131840" cy="234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09120"/>
            <a:ext cx="1871149" cy="12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482557" y="2921168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 algn="ctr">
              <a:buNone/>
            </a:pPr>
            <a:r>
              <a:rPr lang="en-IE" sz="6000" b="1" dirty="0" smtClean="0">
                <a:solidFill>
                  <a:schemeClr val="bg1"/>
                </a:solidFill>
              </a:rPr>
              <a:t>YOU </a:t>
            </a:r>
            <a:r>
              <a:rPr lang="en-IE" sz="6000" dirty="0" smtClean="0">
                <a:solidFill>
                  <a:schemeClr val="bg1"/>
                </a:solidFill>
              </a:rPr>
              <a:t>are James Bond</a:t>
            </a:r>
            <a:endParaRPr lang="en-I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563072" cy="4525963"/>
          </a:xfrm>
        </p:spPr>
        <p:txBody>
          <a:bodyPr>
            <a:normAutofit/>
          </a:bodyPr>
          <a:lstStyle/>
          <a:p>
            <a:pPr lvl="0"/>
            <a:r>
              <a:rPr lang="en-IE" dirty="0" smtClean="0"/>
              <a:t>John </a:t>
            </a:r>
            <a:r>
              <a:rPr lang="en-IE" dirty="0" err="1" smtClean="0"/>
              <a:t>Strangways</a:t>
            </a:r>
            <a:r>
              <a:rPr lang="en-IE" dirty="0" smtClean="0"/>
              <a:t>: “</a:t>
            </a:r>
            <a:r>
              <a:rPr lang="en-IE" i="1" dirty="0" smtClean="0"/>
              <a:t>James, I’ve put your messages into </a:t>
            </a:r>
            <a:r>
              <a:rPr lang="en-IE" i="1" dirty="0"/>
              <a:t>a special </a:t>
            </a:r>
            <a:r>
              <a:rPr lang="en-IE" i="1" dirty="0" smtClean="0"/>
              <a:t>MI5 courier pouch. </a:t>
            </a:r>
            <a:r>
              <a:rPr lang="en-IE" i="1" dirty="0"/>
              <a:t>It contains the </a:t>
            </a:r>
            <a:r>
              <a:rPr lang="en-IE" i="1" dirty="0" smtClean="0"/>
              <a:t>messages, </a:t>
            </a:r>
            <a:r>
              <a:rPr lang="en-IE" i="1" dirty="0"/>
              <a:t>the </a:t>
            </a:r>
            <a:r>
              <a:rPr lang="en-IE" i="1" dirty="0" smtClean="0"/>
              <a:t>sender, </a:t>
            </a:r>
            <a:r>
              <a:rPr lang="en-IE" i="1" dirty="0"/>
              <a:t>and destination ID. </a:t>
            </a:r>
            <a:r>
              <a:rPr lang="en-IE" i="1" dirty="0" smtClean="0"/>
              <a:t>The pouch </a:t>
            </a:r>
            <a:r>
              <a:rPr lang="en-IE" i="1" dirty="0"/>
              <a:t>also warns the recipient if other pieces are still </a:t>
            </a:r>
            <a:r>
              <a:rPr lang="en-IE" i="1" dirty="0" smtClean="0"/>
              <a:t>coming</a:t>
            </a:r>
            <a:r>
              <a:rPr lang="en-IE" dirty="0" smtClean="0"/>
              <a:t>”.</a:t>
            </a:r>
          </a:p>
          <a:p>
            <a:pPr lvl="0"/>
            <a:endParaRPr lang="en-IE" dirty="0"/>
          </a:p>
          <a:p>
            <a:pPr lvl="0"/>
            <a:r>
              <a:rPr lang="en-IE" dirty="0" smtClean="0"/>
              <a:t>You: “</a:t>
            </a:r>
            <a:r>
              <a:rPr lang="en-IE" i="1" dirty="0" smtClean="0"/>
              <a:t>Thanks, John</a:t>
            </a:r>
            <a:r>
              <a:rPr lang="en-IE" dirty="0" smtClean="0"/>
              <a:t>”.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2nd Floor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933056"/>
            <a:ext cx="3131840" cy="234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09120"/>
            <a:ext cx="1871149" cy="12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1st Floor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448"/>
            <a:ext cx="9131517" cy="46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1st Floor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448"/>
            <a:ext cx="9131517" cy="46618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1835696" y="1370290"/>
            <a:ext cx="1728192" cy="1152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07504" y="188640"/>
            <a:ext cx="3168352" cy="1728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This is you car. </a:t>
            </a:r>
          </a:p>
          <a:p>
            <a:pPr algn="ctr"/>
            <a:r>
              <a:rPr lang="en-IE" sz="2400" dirty="0" smtClean="0"/>
              <a:t>It’s cool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0723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E" sz="2800" dirty="0" smtClean="0"/>
          </a:p>
          <a:p>
            <a:pPr lvl="0"/>
            <a:r>
              <a:rPr lang="en-IE" sz="2800" dirty="0" smtClean="0"/>
              <a:t>Q </a:t>
            </a:r>
            <a:r>
              <a:rPr lang="en-IE" sz="2800" dirty="0"/>
              <a:t>has </a:t>
            </a:r>
            <a:r>
              <a:rPr lang="en-IE" sz="2800" dirty="0" smtClean="0"/>
              <a:t>prepared your Aston </a:t>
            </a:r>
            <a:r>
              <a:rPr lang="en-IE" sz="2800" dirty="0"/>
              <a:t>Martin for the trip to the Embassy. </a:t>
            </a:r>
            <a:r>
              <a:rPr lang="en-IE" sz="2800" dirty="0" smtClean="0"/>
              <a:t>You depart </a:t>
            </a:r>
            <a:r>
              <a:rPr lang="en-IE" sz="2800" dirty="0"/>
              <a:t>for the US Embassy with the secret packet in </a:t>
            </a:r>
            <a:r>
              <a:rPr lang="en-IE" sz="2800" dirty="0" smtClean="0"/>
              <a:t>hand.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1st Floor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6949" y="4149080"/>
            <a:ext cx="9610437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2.5493 0.02106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65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52936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7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M.’s Office</a:t>
            </a:r>
            <a:endParaRPr lang="en-IE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9807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6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Q Branch Headquarters</a:t>
            </a:r>
            <a:endParaRPr lang="en-IE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18809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5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Chief-of-Staff, Bill Tanner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27809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4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Ms. </a:t>
            </a:r>
            <a:r>
              <a:rPr lang="en-IE" sz="2000" b="1" dirty="0" err="1" smtClean="0"/>
              <a:t>Moneypenny</a:t>
            </a:r>
            <a:endParaRPr lang="en-IE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55576" y="36811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3</a:t>
            </a:r>
            <a:r>
              <a:rPr lang="en-IE" sz="2000" b="1" baseline="30000" dirty="0" smtClean="0"/>
              <a:t>rd</a:t>
            </a:r>
            <a:r>
              <a:rPr lang="en-IE" sz="2000" b="1" dirty="0"/>
              <a:t> Floor: </a:t>
            </a:r>
            <a:r>
              <a:rPr lang="en-IE" sz="2000" b="1" dirty="0" err="1"/>
              <a:t>Loelia</a:t>
            </a:r>
            <a:r>
              <a:rPr lang="en-IE" sz="2000" b="1" dirty="0"/>
              <a:t> </a:t>
            </a:r>
            <a:r>
              <a:rPr lang="en-IE" sz="2000" b="1" dirty="0" err="1"/>
              <a:t>Ponsonby</a:t>
            </a:r>
            <a:endParaRPr lang="en-IE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4581128"/>
            <a:ext cx="2808312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2</a:t>
            </a:r>
            <a:r>
              <a:rPr lang="en-IE" sz="2000" b="1" baseline="30000" dirty="0" smtClean="0"/>
              <a:t>nd</a:t>
            </a:r>
            <a:r>
              <a:rPr lang="en-IE" sz="2000" b="1" dirty="0"/>
              <a:t> Floor: John </a:t>
            </a:r>
            <a:r>
              <a:rPr lang="en-IE" sz="2000" b="1" dirty="0" err="1"/>
              <a:t>Strangways</a:t>
            </a:r>
            <a:endParaRPr lang="en-IE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1</a:t>
            </a:r>
            <a:r>
              <a:rPr lang="en-IE" sz="2000" b="1" baseline="30000" dirty="0" smtClean="0"/>
              <a:t>st</a:t>
            </a:r>
            <a:r>
              <a:rPr lang="en-IE" sz="2000" b="1" dirty="0" smtClean="0"/>
              <a:t> Floor: Garage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1684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52936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7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M.’s Office</a:t>
            </a:r>
            <a:endParaRPr lang="en-IE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9807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6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Q Branch Headquarters</a:t>
            </a:r>
            <a:endParaRPr lang="en-IE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18809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5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Chief-of-Staff, Bill Tanner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27809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4</a:t>
            </a:r>
            <a:r>
              <a:rPr lang="en-IE" sz="2000" b="1" baseline="30000" dirty="0" smtClean="0"/>
              <a:t>th</a:t>
            </a:r>
            <a:r>
              <a:rPr lang="en-IE" sz="2000" b="1" dirty="0" smtClean="0"/>
              <a:t> Floor: Ms. </a:t>
            </a:r>
            <a:r>
              <a:rPr lang="en-IE" sz="2000" b="1" dirty="0" err="1" smtClean="0"/>
              <a:t>Moneypenny</a:t>
            </a:r>
            <a:endParaRPr lang="en-IE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55576" y="36811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3</a:t>
            </a:r>
            <a:r>
              <a:rPr lang="en-IE" sz="2000" b="1" baseline="30000" dirty="0" smtClean="0"/>
              <a:t>rd</a:t>
            </a:r>
            <a:r>
              <a:rPr lang="en-IE" sz="2000" b="1" dirty="0"/>
              <a:t> Floor: </a:t>
            </a:r>
            <a:r>
              <a:rPr lang="en-IE" sz="2000" b="1" dirty="0" err="1"/>
              <a:t>Loelia</a:t>
            </a:r>
            <a:r>
              <a:rPr lang="en-IE" sz="2000" b="1" dirty="0"/>
              <a:t> </a:t>
            </a:r>
            <a:r>
              <a:rPr lang="en-IE" sz="2000" b="1" dirty="0" err="1"/>
              <a:t>Ponsonby</a:t>
            </a:r>
            <a:endParaRPr lang="en-IE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4581128"/>
            <a:ext cx="2808312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2</a:t>
            </a:r>
            <a:r>
              <a:rPr lang="en-IE" sz="2000" b="1" baseline="30000" dirty="0" smtClean="0"/>
              <a:t>nd</a:t>
            </a:r>
            <a:r>
              <a:rPr lang="en-IE" sz="2000" b="1" dirty="0"/>
              <a:t> Floor: John </a:t>
            </a:r>
            <a:r>
              <a:rPr lang="en-IE" sz="2000" b="1" dirty="0" err="1"/>
              <a:t>Strangways</a:t>
            </a:r>
            <a:endParaRPr lang="en-IE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/>
              <a:t>1</a:t>
            </a:r>
            <a:r>
              <a:rPr lang="en-IE" sz="2000" b="1" baseline="30000" dirty="0"/>
              <a:t>st</a:t>
            </a:r>
            <a:r>
              <a:rPr lang="en-IE" sz="2000" b="1" dirty="0"/>
              <a:t> Floor: Garage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708464" y="807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Send the message</a:t>
            </a:r>
            <a:endParaRPr lang="en-IE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708464" y="980728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Encryption and Miniaturisation</a:t>
            </a:r>
            <a:endParaRPr lang="en-IE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708464" y="18809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Checkpoints and Checks</a:t>
            </a:r>
            <a:endParaRPr lang="en-IE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708464" y="2780928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Combining messages</a:t>
            </a:r>
            <a:endParaRPr lang="en-IE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708464" y="36811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Finding the best route</a:t>
            </a:r>
            <a:endParaRPr lang="en-IE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708464" y="4581128"/>
            <a:ext cx="5040000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Packaging the message</a:t>
            </a:r>
            <a:endParaRPr lang="en-IE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708464" y="54813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Conveying the message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8865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E" sz="8000" dirty="0" smtClean="0"/>
          </a:p>
          <a:p>
            <a:pPr marL="109728" indent="0" algn="ctr">
              <a:buNone/>
            </a:pPr>
            <a:r>
              <a:rPr lang="en-IE" sz="6000" dirty="0" smtClean="0"/>
              <a:t>You, James Bond, </a:t>
            </a:r>
          </a:p>
          <a:p>
            <a:pPr marL="109728" indent="0" algn="ctr">
              <a:buNone/>
            </a:pPr>
            <a:r>
              <a:rPr lang="en-IE" sz="6000" dirty="0" smtClean="0"/>
              <a:t>will return in…</a:t>
            </a:r>
            <a:endParaRPr lang="en-IE" sz="6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END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64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32" y="146635"/>
            <a:ext cx="11305256" cy="65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dirty="0" smtClean="0"/>
              <a:t>The Open </a:t>
            </a:r>
            <a:r>
              <a:rPr lang="en-IE" sz="2800" dirty="0"/>
              <a:t>Systems </a:t>
            </a:r>
            <a:r>
              <a:rPr lang="en-IE" sz="2800" dirty="0" smtClean="0"/>
              <a:t>Interconnection (OSI) Model is a 7-layer model that allows us to picture what happens when we send a message from one computer to another.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Let’s imagine we are sending an e-mail  from one machine to another.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>
                <a:effectLst/>
              </a:rPr>
              <a:t>Open </a:t>
            </a:r>
            <a:r>
              <a:rPr lang="en-IE" sz="3200" dirty="0">
                <a:effectLst/>
              </a:rPr>
              <a:t>Systems Interconnection </a:t>
            </a:r>
            <a:r>
              <a:rPr lang="en-IE" sz="3200" dirty="0" smtClean="0">
                <a:effectLst/>
              </a:rPr>
              <a:t>Model</a:t>
            </a:r>
            <a:r>
              <a:rPr lang="en-IE" sz="3200" b="0" dirty="0">
                <a:effectLst/>
              </a:rPr>
              <a:t> 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2275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9807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Presentation Layer</a:t>
            </a:r>
            <a:endParaRPr lang="en-IE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18809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Session Layer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27809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Transport Layer</a:t>
            </a:r>
            <a:endParaRPr lang="en-IE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55576" y="36811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Network Layer</a:t>
            </a:r>
            <a:endParaRPr lang="en-IE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4581128"/>
            <a:ext cx="2808312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Data Link Layer</a:t>
            </a:r>
            <a:endParaRPr lang="en-IE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782062" y="2317765"/>
            <a:ext cx="22300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OSI 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Model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82062" y="1628800"/>
            <a:ext cx="2230098" cy="316835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03548" y="213285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en-IE" sz="4400" dirty="0" smtClean="0">
                <a:solidFill>
                  <a:schemeClr val="bg1"/>
                </a:solidFill>
              </a:rPr>
              <a:t>You have been summoned to Vauxhall House (Home of MI5) for a new mission.</a:t>
            </a:r>
          </a:p>
        </p:txBody>
      </p:sp>
    </p:spTree>
    <p:extLst>
      <p:ext uri="{BB962C8B-B14F-4D97-AF65-F5344CB8AC3E}">
        <p14:creationId xmlns:p14="http://schemas.microsoft.com/office/powerpoint/2010/main" val="39715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508104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 smtClean="0"/>
              <a:t>When you send an e-mail, it looks like it goes from your application (e.g. Thunderbird), to their application.</a:t>
            </a:r>
          </a:p>
          <a:p>
            <a:pPr lvl="0"/>
            <a:endParaRPr lang="en-IE" sz="2800" dirty="0"/>
          </a:p>
        </p:txBody>
      </p:sp>
      <p:sp>
        <p:nvSpPr>
          <p:cNvPr id="2" name="Flowchart: Process 1"/>
          <p:cNvSpPr/>
          <p:nvPr/>
        </p:nvSpPr>
        <p:spPr>
          <a:xfrm>
            <a:off x="4199434" y="764704"/>
            <a:ext cx="720080" cy="50405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59474" y="764704"/>
            <a:ext cx="360040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199434" y="764704"/>
            <a:ext cx="366303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3563888" y="229612"/>
            <a:ext cx="1944216" cy="504056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2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508104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/>
              <a:t>When you send an e-mail, it looks like it goes from your application (e.g. Thunderbird), to their application.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But in reality it’s sent as a series of binary values, 1s and 0s.</a:t>
            </a:r>
          </a:p>
          <a:p>
            <a:pPr lvl="0"/>
            <a:endParaRPr lang="en-IE" sz="2800" dirty="0"/>
          </a:p>
        </p:txBody>
      </p:sp>
      <p:sp>
        <p:nvSpPr>
          <p:cNvPr id="2" name="Flowchart: Process 1"/>
          <p:cNvSpPr/>
          <p:nvPr/>
        </p:nvSpPr>
        <p:spPr>
          <a:xfrm>
            <a:off x="4199434" y="764704"/>
            <a:ext cx="720080" cy="50405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59474" y="764704"/>
            <a:ext cx="360040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199434" y="764704"/>
            <a:ext cx="366303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3563888" y="229612"/>
            <a:ext cx="1944216" cy="504056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1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508104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/>
              <a:t>When you send an e-mail, it looks like it goes from your application (e.g. Thunderbird), to their application.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But in reality it’s sent as a series of binary values, 1s and 0s.</a:t>
            </a:r>
          </a:p>
          <a:p>
            <a:pPr lvl="0"/>
            <a:endParaRPr lang="en-IE" sz="2800" dirty="0"/>
          </a:p>
        </p:txBody>
      </p:sp>
      <p:sp>
        <p:nvSpPr>
          <p:cNvPr id="2" name="Flowchart: Process 1"/>
          <p:cNvSpPr/>
          <p:nvPr/>
        </p:nvSpPr>
        <p:spPr>
          <a:xfrm>
            <a:off x="4199434" y="764704"/>
            <a:ext cx="720080" cy="50405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59474" y="764704"/>
            <a:ext cx="360040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199434" y="764704"/>
            <a:ext cx="366303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3563888" y="229612"/>
            <a:ext cx="1944216" cy="504056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Flowchart: Process 2"/>
          <p:cNvSpPr/>
          <p:nvPr/>
        </p:nvSpPr>
        <p:spPr>
          <a:xfrm>
            <a:off x="1907704" y="6525344"/>
            <a:ext cx="5256584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11001001 11001001 1100100111001001</a:t>
            </a:r>
            <a:endParaRPr lang="en-IE" dirty="0"/>
          </a:p>
        </p:txBody>
      </p:sp>
      <p:sp>
        <p:nvSpPr>
          <p:cNvPr id="15" name="Flowchart: Process 14"/>
          <p:cNvSpPr/>
          <p:nvPr/>
        </p:nvSpPr>
        <p:spPr>
          <a:xfrm>
            <a:off x="1907704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Process 15"/>
          <p:cNvSpPr/>
          <p:nvPr/>
        </p:nvSpPr>
        <p:spPr>
          <a:xfrm>
            <a:off x="6804248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5508104" y="5472934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4489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508104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E" sz="2800" dirty="0"/>
              <a:t>When you send an e-mail, it looks like it goes from your application (e.g. Thunderbird), to their application.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But in reality it’s sent as a series of binary values, 1s and 0s.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And there are layers in between.</a:t>
            </a:r>
          </a:p>
          <a:p>
            <a:pPr lvl="0"/>
            <a:endParaRPr lang="en-IE" sz="2800" dirty="0"/>
          </a:p>
        </p:txBody>
      </p:sp>
      <p:sp>
        <p:nvSpPr>
          <p:cNvPr id="2" name="Flowchart: Process 1"/>
          <p:cNvSpPr/>
          <p:nvPr/>
        </p:nvSpPr>
        <p:spPr>
          <a:xfrm>
            <a:off x="4199434" y="764704"/>
            <a:ext cx="720080" cy="50405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59474" y="764704"/>
            <a:ext cx="360040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199434" y="764704"/>
            <a:ext cx="366303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3563888" y="229612"/>
            <a:ext cx="1944216" cy="504056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Flowchart: Process 2"/>
          <p:cNvSpPr/>
          <p:nvPr/>
        </p:nvSpPr>
        <p:spPr>
          <a:xfrm>
            <a:off x="1907704" y="6525344"/>
            <a:ext cx="5256584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11001001 11001001 1100100111001001</a:t>
            </a:r>
            <a:endParaRPr lang="en-IE" dirty="0"/>
          </a:p>
        </p:txBody>
      </p:sp>
      <p:sp>
        <p:nvSpPr>
          <p:cNvPr id="15" name="Flowchart: Process 14"/>
          <p:cNvSpPr/>
          <p:nvPr/>
        </p:nvSpPr>
        <p:spPr>
          <a:xfrm>
            <a:off x="1907704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Process 15"/>
          <p:cNvSpPr/>
          <p:nvPr/>
        </p:nvSpPr>
        <p:spPr>
          <a:xfrm>
            <a:off x="6804248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5508104" y="5472934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9509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508104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2" name="Flowchart: Process 1"/>
          <p:cNvSpPr/>
          <p:nvPr/>
        </p:nvSpPr>
        <p:spPr>
          <a:xfrm>
            <a:off x="4199434" y="764704"/>
            <a:ext cx="720080" cy="50405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59474" y="764704"/>
            <a:ext cx="360040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199434" y="764704"/>
            <a:ext cx="366303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3563888" y="229612"/>
            <a:ext cx="1944216" cy="504056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Flowchart: Process 2"/>
          <p:cNvSpPr/>
          <p:nvPr/>
        </p:nvSpPr>
        <p:spPr>
          <a:xfrm>
            <a:off x="1907704" y="6525344"/>
            <a:ext cx="5256584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11001001 11001001 1100100111001001</a:t>
            </a:r>
            <a:endParaRPr lang="en-IE" dirty="0"/>
          </a:p>
        </p:txBody>
      </p:sp>
      <p:sp>
        <p:nvSpPr>
          <p:cNvPr id="15" name="Flowchart: Process 14"/>
          <p:cNvSpPr/>
          <p:nvPr/>
        </p:nvSpPr>
        <p:spPr>
          <a:xfrm>
            <a:off x="1907704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Process 15"/>
          <p:cNvSpPr/>
          <p:nvPr/>
        </p:nvSpPr>
        <p:spPr>
          <a:xfrm>
            <a:off x="6804248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5508104" y="5472934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8" name="Rounded Rectangle 7"/>
          <p:cNvSpPr/>
          <p:nvPr/>
        </p:nvSpPr>
        <p:spPr>
          <a:xfrm rot="10800000">
            <a:off x="755576" y="1016732"/>
            <a:ext cx="2808312" cy="4284476"/>
          </a:xfrm>
          <a:prstGeom prst="round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/>
          </a:p>
        </p:txBody>
      </p:sp>
      <p:sp>
        <p:nvSpPr>
          <p:cNvPr id="25" name="Rounded Rectangle 24"/>
          <p:cNvSpPr/>
          <p:nvPr/>
        </p:nvSpPr>
        <p:spPr>
          <a:xfrm rot="10800000">
            <a:off x="5508104" y="1016732"/>
            <a:ext cx="2808312" cy="4284476"/>
          </a:xfrm>
          <a:prstGeom prst="round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121629" y="2837453"/>
            <a:ext cx="2076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2400" b="1" dirty="0" smtClean="0">
                <a:solidFill>
                  <a:schemeClr val="bg1"/>
                </a:solidFill>
              </a:rPr>
              <a:t>Intermediate</a:t>
            </a:r>
          </a:p>
          <a:p>
            <a:pPr algn="ctr"/>
            <a:r>
              <a:rPr lang="en-IE" sz="2400" b="1" dirty="0" smtClean="0">
                <a:solidFill>
                  <a:schemeClr val="bg1"/>
                </a:solidFill>
              </a:rPr>
              <a:t>Layers</a:t>
            </a:r>
            <a:endParaRPr lang="en-IE" sz="2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74154" y="2852936"/>
            <a:ext cx="2076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2400" b="1" dirty="0" smtClean="0">
                <a:solidFill>
                  <a:schemeClr val="bg1"/>
                </a:solidFill>
              </a:rPr>
              <a:t>Intermediate</a:t>
            </a:r>
          </a:p>
          <a:p>
            <a:pPr algn="ctr"/>
            <a:r>
              <a:rPr lang="en-IE" sz="2400" b="1" dirty="0" smtClean="0">
                <a:solidFill>
                  <a:schemeClr val="bg1"/>
                </a:solidFill>
              </a:rPr>
              <a:t>Layers</a:t>
            </a:r>
            <a:endParaRPr lang="en-I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69585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9807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Presentation Layer</a:t>
            </a:r>
            <a:endParaRPr lang="en-IE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18809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Session Layer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27809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Transport Layer</a:t>
            </a:r>
            <a:endParaRPr lang="en-IE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55576" y="36811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Network Layer</a:t>
            </a:r>
            <a:endParaRPr lang="en-IE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4581128"/>
            <a:ext cx="2808312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Data Link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508104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508104" y="9807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Presentation Layer</a:t>
            </a:r>
            <a:endParaRPr lang="en-IE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508104" y="18809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Session Layer</a:t>
            </a:r>
            <a:endParaRPr lang="en-IE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508104" y="27809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Transport Layer</a:t>
            </a:r>
            <a:endParaRPr lang="en-IE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8104" y="36811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Network Layer</a:t>
            </a:r>
            <a:endParaRPr lang="en-IE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8104" y="4581128"/>
            <a:ext cx="2808312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Data Link Layer</a:t>
            </a:r>
            <a:endParaRPr lang="en-IE" sz="2000" b="1" dirty="0"/>
          </a:p>
        </p:txBody>
      </p:sp>
      <p:sp>
        <p:nvSpPr>
          <p:cNvPr id="21" name="Flowchart: Process 20"/>
          <p:cNvSpPr/>
          <p:nvPr/>
        </p:nvSpPr>
        <p:spPr>
          <a:xfrm>
            <a:off x="1907704" y="6525344"/>
            <a:ext cx="5256584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11001001 11001001 1100100111001001</a:t>
            </a:r>
            <a:endParaRPr lang="en-IE" dirty="0"/>
          </a:p>
        </p:txBody>
      </p:sp>
      <p:sp>
        <p:nvSpPr>
          <p:cNvPr id="23" name="Flowchart: Process 22"/>
          <p:cNvSpPr/>
          <p:nvPr/>
        </p:nvSpPr>
        <p:spPr>
          <a:xfrm>
            <a:off x="1907704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Process 23"/>
          <p:cNvSpPr/>
          <p:nvPr/>
        </p:nvSpPr>
        <p:spPr>
          <a:xfrm>
            <a:off x="6804248" y="6237312"/>
            <a:ext cx="360040" cy="288032"/>
          </a:xfrm>
          <a:prstGeom prst="flowChartProcess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ounded Rectangle 19"/>
          <p:cNvSpPr/>
          <p:nvPr/>
        </p:nvSpPr>
        <p:spPr>
          <a:xfrm>
            <a:off x="5508104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41299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2526" y="2852936"/>
            <a:ext cx="9144000" cy="398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755576" y="6764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 Layer</a:t>
            </a:r>
            <a:endParaRPr lang="en-IE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9807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Presentation Layer</a:t>
            </a:r>
            <a:endParaRPr lang="en-IE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18809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Session Layer</a:t>
            </a:r>
            <a:endParaRPr lang="en-IE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5576" y="2780928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Transport Layer</a:t>
            </a:r>
            <a:endParaRPr lang="en-IE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55576" y="36811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Network Layer</a:t>
            </a:r>
            <a:endParaRPr lang="en-IE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4581128"/>
            <a:ext cx="2808312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Data Link Layer</a:t>
            </a:r>
            <a:endParaRPr lang="en-IE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55576" y="5481320"/>
            <a:ext cx="2808312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Physical Layer</a:t>
            </a:r>
            <a:endParaRPr lang="en-IE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708464" y="807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Application, e.g. Thunderbird, Chrome</a:t>
            </a:r>
            <a:endParaRPr lang="en-IE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708464" y="980728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Presentation, e.g. HTTPS, encryption</a:t>
            </a:r>
            <a:endParaRPr lang="en-IE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708464" y="18809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Starts and </a:t>
            </a:r>
            <a:r>
              <a:rPr lang="en-IE" sz="2000" b="1" dirty="0"/>
              <a:t>e</a:t>
            </a:r>
            <a:r>
              <a:rPr lang="en-IE" sz="2000" b="1" dirty="0" smtClean="0"/>
              <a:t>nds sessions</a:t>
            </a:r>
            <a:endParaRPr lang="en-IE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708464" y="2780928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Defines Ports and Reliability</a:t>
            </a:r>
            <a:endParaRPr lang="en-IE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708464" y="36811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IP Addressing and best route</a:t>
            </a:r>
            <a:endParaRPr lang="en-IE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708464" y="4581128"/>
            <a:ext cx="5040000" cy="828000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Switches and MAC Addressing</a:t>
            </a:r>
            <a:endParaRPr lang="en-IE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708464" y="5481320"/>
            <a:ext cx="5040000" cy="828000"/>
          </a:xfrm>
          <a:prstGeom prst="round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/>
              <a:t>Cable and Network cards.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8496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Application Layer</a:t>
            </a:r>
          </a:p>
          <a:p>
            <a:pPr lvl="0"/>
            <a:r>
              <a:rPr lang="en-IE" sz="2800" dirty="0" smtClean="0"/>
              <a:t>This layer is at the same layer as the user sending the e-mail (or using the e-mail application), this layer focuses on identifying </a:t>
            </a:r>
            <a:r>
              <a:rPr lang="en-IE" sz="2800" dirty="0"/>
              <a:t>communication partners, determining resource availability, and synchronizing communication.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>
                <a:effectLst/>
              </a:rPr>
              <a:t>7th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4832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Presentation Layer</a:t>
            </a:r>
          </a:p>
          <a:p>
            <a:pPr lvl="0"/>
            <a:r>
              <a:rPr lang="en-IE" sz="2800" dirty="0" smtClean="0"/>
              <a:t>This layer </a:t>
            </a:r>
            <a:r>
              <a:rPr lang="en-IE" sz="2800" dirty="0"/>
              <a:t>provides independence from data representation (e.g</a:t>
            </a:r>
            <a:r>
              <a:rPr lang="en-IE" sz="2800" dirty="0" smtClean="0"/>
              <a:t>., encryption) </a:t>
            </a:r>
            <a:r>
              <a:rPr lang="en-IE" sz="2800" dirty="0"/>
              <a:t>by translating between application and network formats. The presentation layer transforms data into the form that the application accepts. This layer formats and encrypts data to be sent across a network.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>
                <a:effectLst/>
              </a:rPr>
              <a:t>6</a:t>
            </a:r>
            <a:r>
              <a:rPr lang="en-IE" sz="3200" dirty="0" smtClean="0">
                <a:effectLst/>
              </a:rPr>
              <a:t>th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5515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Session Layer</a:t>
            </a:r>
          </a:p>
          <a:p>
            <a:pPr lvl="0"/>
            <a:r>
              <a:rPr lang="en-IE" sz="2800" dirty="0" smtClean="0"/>
              <a:t>This layer establishes</a:t>
            </a:r>
            <a:r>
              <a:rPr lang="en-IE" sz="2800" dirty="0"/>
              <a:t>, manages and terminates the connections between </a:t>
            </a:r>
            <a:r>
              <a:rPr lang="en-IE" sz="2800" dirty="0" smtClean="0"/>
              <a:t>the applications. </a:t>
            </a:r>
            <a:r>
              <a:rPr lang="en-IE" sz="2800" dirty="0"/>
              <a:t>It </a:t>
            </a:r>
            <a:r>
              <a:rPr lang="en-IE" sz="2800" dirty="0" smtClean="0"/>
              <a:t>establishes </a:t>
            </a:r>
            <a:r>
              <a:rPr lang="en-IE" sz="2800" dirty="0" err="1"/>
              <a:t>checkpointing</a:t>
            </a:r>
            <a:r>
              <a:rPr lang="en-IE" sz="2800" dirty="0"/>
              <a:t>, adjournment, termination, and restart procedures.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>
                <a:effectLst/>
              </a:rPr>
              <a:t>5th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2893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91440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Transport Layer</a:t>
            </a:r>
          </a:p>
          <a:p>
            <a:pPr lvl="0"/>
            <a:r>
              <a:rPr lang="en-IE" sz="2800" dirty="0" smtClean="0"/>
              <a:t>This layer controls </a:t>
            </a:r>
            <a:r>
              <a:rPr lang="en-IE" sz="2800" dirty="0"/>
              <a:t>the reliability of a given link through flow control, </a:t>
            </a:r>
            <a:r>
              <a:rPr lang="en-IE" sz="2800" dirty="0" smtClean="0"/>
              <a:t>segmentation, </a:t>
            </a:r>
            <a:r>
              <a:rPr lang="en-IE" sz="2800" dirty="0"/>
              <a:t>and error control. Some protocols are state- and connection-oriented. This means that the transport layer can keep track of the segments and retransmit those that fail.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>
                <a:effectLst/>
              </a:rPr>
              <a:t>4</a:t>
            </a:r>
            <a:r>
              <a:rPr lang="en-IE" sz="3200" dirty="0" smtClean="0">
                <a:effectLst/>
              </a:rPr>
              <a:t>th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0570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Network Layer</a:t>
            </a:r>
          </a:p>
          <a:p>
            <a:pPr lvl="0"/>
            <a:r>
              <a:rPr lang="en-IE" sz="2800" dirty="0" smtClean="0"/>
              <a:t>This layer helps the nodes in the network that are connected </a:t>
            </a:r>
            <a:r>
              <a:rPr lang="en-IE" sz="2800" dirty="0"/>
              <a:t>to it to transfer messages to other </a:t>
            </a:r>
            <a:r>
              <a:rPr lang="en-IE" sz="2800" dirty="0" smtClean="0"/>
              <a:t>nodes by  providing </a:t>
            </a:r>
            <a:r>
              <a:rPr lang="en-IE" sz="2800" dirty="0"/>
              <a:t>the content of a message and the address of the destination node and letting the network find the way to deliver ("route") the message to the destination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>
                <a:effectLst/>
              </a:rPr>
              <a:t>3rd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70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Data Link Layer</a:t>
            </a:r>
          </a:p>
          <a:p>
            <a:pPr lvl="0"/>
            <a:r>
              <a:rPr lang="en-IE" sz="2800" dirty="0" smtClean="0"/>
              <a:t>This layer provides </a:t>
            </a:r>
            <a:r>
              <a:rPr lang="en-IE" sz="2800" dirty="0"/>
              <a:t>a reliable link between two directly connected nodes, by detecting and possibly correcting errors that may occur in the </a:t>
            </a:r>
            <a:r>
              <a:rPr lang="en-IE" sz="2800" dirty="0" smtClean="0"/>
              <a:t>lower </a:t>
            </a:r>
            <a:r>
              <a:rPr lang="en-IE" sz="2800" dirty="0"/>
              <a:t>layer</a:t>
            </a:r>
            <a:r>
              <a:rPr lang="en-IE" sz="2800" dirty="0" smtClean="0"/>
              <a:t>.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>
                <a:effectLst/>
              </a:rPr>
              <a:t>2nd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0622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2800" b="1" dirty="0" smtClean="0"/>
              <a:t>The Physical Layer</a:t>
            </a:r>
          </a:p>
          <a:p>
            <a:pPr lvl="0"/>
            <a:r>
              <a:rPr lang="en-IE" sz="2800" dirty="0" smtClean="0"/>
              <a:t>This layer </a:t>
            </a:r>
            <a:r>
              <a:rPr lang="en-IE" sz="2800" dirty="0"/>
              <a:t>defines the electrical and physical specifications of the data connection. It defines the relationship between a device and a physical transmission medium (e.g., a copper or </a:t>
            </a:r>
            <a:r>
              <a:rPr lang="en-IE" sz="2800" dirty="0" err="1"/>
              <a:t>fiber</a:t>
            </a:r>
            <a:r>
              <a:rPr lang="en-IE" sz="2800" dirty="0"/>
              <a:t> optical cable).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200" dirty="0" smtClean="0">
                <a:effectLst/>
              </a:rPr>
              <a:t>1st Layer 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203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03548" y="2060848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en-IE" sz="4400" dirty="0" smtClean="0">
                <a:solidFill>
                  <a:schemeClr val="bg1"/>
                </a:solidFill>
              </a:rPr>
              <a:t>The building says “Universal Exports Ltd.” on the outside, that’s the cover business.</a:t>
            </a:r>
            <a:endParaRPr lang="en-I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048"/>
            <a:ext cx="9144000" cy="41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03548" y="227687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 algn="just">
              <a:buNone/>
            </a:pPr>
            <a:endParaRPr lang="en-IE" sz="4400" dirty="0" smtClean="0">
              <a:solidFill>
                <a:schemeClr val="bg1"/>
              </a:solidFill>
            </a:endParaRPr>
          </a:p>
          <a:p>
            <a:pPr marL="109728" lvl="0" indent="0">
              <a:buNone/>
            </a:pPr>
            <a:r>
              <a:rPr lang="en-IE" sz="4000" dirty="0" smtClean="0">
                <a:solidFill>
                  <a:schemeClr val="bg1"/>
                </a:solidFill>
              </a:rPr>
              <a:t>Here’s a plan of the building:</a:t>
            </a:r>
            <a:endParaRPr lang="en-I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1846</TotalTime>
  <Words>1777</Words>
  <Application>Microsoft Office PowerPoint</Application>
  <PresentationFormat>On-screen Show (4:3)</PresentationFormat>
  <Paragraphs>308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Concourse</vt:lpstr>
      <vt:lpstr>James Bond and the Open Systems Interconnection (OSI) Model</vt:lpstr>
      <vt:lpstr>WARNING: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7th Floor</vt:lpstr>
      <vt:lpstr>7th Floor</vt:lpstr>
      <vt:lpstr>7th Floor</vt:lpstr>
      <vt:lpstr>7th Floor</vt:lpstr>
      <vt:lpstr>7th Floor</vt:lpstr>
      <vt:lpstr>7th Floor</vt:lpstr>
      <vt:lpstr>6th Floor</vt:lpstr>
      <vt:lpstr>6th Floor</vt:lpstr>
      <vt:lpstr>6th Floor</vt:lpstr>
      <vt:lpstr>6th Floor</vt:lpstr>
      <vt:lpstr>5th Floor</vt:lpstr>
      <vt:lpstr>5th Floor</vt:lpstr>
      <vt:lpstr>5th Floor</vt:lpstr>
      <vt:lpstr>5th Floor</vt:lpstr>
      <vt:lpstr>4th Floor</vt:lpstr>
      <vt:lpstr>4th Floor</vt:lpstr>
      <vt:lpstr>4th Floor</vt:lpstr>
      <vt:lpstr>4th Floor</vt:lpstr>
      <vt:lpstr>4th Floor</vt:lpstr>
      <vt:lpstr>3rd Floor</vt:lpstr>
      <vt:lpstr>3rd Floor</vt:lpstr>
      <vt:lpstr>3rd Floor</vt:lpstr>
      <vt:lpstr>3rd Floor</vt:lpstr>
      <vt:lpstr>2nd Floor</vt:lpstr>
      <vt:lpstr>2nd Floor</vt:lpstr>
      <vt:lpstr>2nd Floor</vt:lpstr>
      <vt:lpstr>2nd Floor</vt:lpstr>
      <vt:lpstr>1st Floor</vt:lpstr>
      <vt:lpstr>1st Floor</vt:lpstr>
      <vt:lpstr>1st Floor</vt:lpstr>
      <vt:lpstr>PowerPoint Presentation</vt:lpstr>
      <vt:lpstr>PowerPoint Presentation</vt:lpstr>
      <vt:lpstr>THE END</vt:lpstr>
      <vt:lpstr>PowerPoint Presentation</vt:lpstr>
      <vt:lpstr>Open Systems Interconnection Model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7th Layer </vt:lpstr>
      <vt:lpstr>6th Layer </vt:lpstr>
      <vt:lpstr>5th Layer </vt:lpstr>
      <vt:lpstr>4th Layer </vt:lpstr>
      <vt:lpstr>3rd Layer </vt:lpstr>
      <vt:lpstr>2nd Layer </vt:lpstr>
      <vt:lpstr>1st Layer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DIT</cp:lastModifiedBy>
  <cp:revision>150</cp:revision>
  <dcterms:created xsi:type="dcterms:W3CDTF">2015-01-19T19:52:08Z</dcterms:created>
  <dcterms:modified xsi:type="dcterms:W3CDTF">2015-03-08T11:20:29Z</dcterms:modified>
</cp:coreProperties>
</file>