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431" r:id="rId9"/>
    <p:sldId id="432" r:id="rId10"/>
    <p:sldId id="435" r:id="rId11"/>
    <p:sldId id="434" r:id="rId12"/>
    <p:sldId id="376" r:id="rId13"/>
    <p:sldId id="377" r:id="rId14"/>
    <p:sldId id="395" r:id="rId15"/>
    <p:sldId id="396" r:id="rId16"/>
    <p:sldId id="378" r:id="rId17"/>
    <p:sldId id="382" r:id="rId18"/>
    <p:sldId id="398" r:id="rId19"/>
    <p:sldId id="405" r:id="rId20"/>
    <p:sldId id="417" r:id="rId21"/>
    <p:sldId id="418" r:id="rId22"/>
    <p:sldId id="419" r:id="rId23"/>
    <p:sldId id="420" r:id="rId24"/>
    <p:sldId id="416" r:id="rId25"/>
    <p:sldId id="406" r:id="rId26"/>
    <p:sldId id="379" r:id="rId27"/>
    <p:sldId id="383" r:id="rId28"/>
    <p:sldId id="399" r:id="rId29"/>
    <p:sldId id="410" r:id="rId30"/>
    <p:sldId id="411" r:id="rId31"/>
    <p:sldId id="408" r:id="rId32"/>
    <p:sldId id="409" r:id="rId33"/>
    <p:sldId id="407" r:id="rId34"/>
    <p:sldId id="380" r:id="rId35"/>
    <p:sldId id="384" r:id="rId36"/>
    <p:sldId id="400" r:id="rId37"/>
    <p:sldId id="412" r:id="rId38"/>
    <p:sldId id="414" r:id="rId39"/>
    <p:sldId id="413" r:id="rId40"/>
    <p:sldId id="415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381" r:id="rId49"/>
    <p:sldId id="385" r:id="rId50"/>
    <p:sldId id="401" r:id="rId51"/>
    <p:sldId id="421" r:id="rId52"/>
    <p:sldId id="422" r:id="rId53"/>
    <p:sldId id="430" r:id="rId54"/>
    <p:sldId id="386" r:id="rId55"/>
    <p:sldId id="390" r:id="rId56"/>
    <p:sldId id="442" r:id="rId57"/>
    <p:sldId id="391" r:id="rId58"/>
    <p:sldId id="388" r:id="rId59"/>
    <p:sldId id="443" r:id="rId60"/>
    <p:sldId id="444" r:id="rId61"/>
    <p:sldId id="392" r:id="rId62"/>
    <p:sldId id="393" r:id="rId63"/>
    <p:sldId id="403" r:id="rId64"/>
    <p:sldId id="404" r:id="rId65"/>
    <p:sldId id="436" r:id="rId66"/>
    <p:sldId id="437" r:id="rId67"/>
    <p:sldId id="445" r:id="rId68"/>
    <p:sldId id="438" r:id="rId69"/>
    <p:sldId id="439" r:id="rId70"/>
    <p:sldId id="440" r:id="rId71"/>
    <p:sldId id="441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49500"/>
    <a:srgbClr val="993366"/>
    <a:srgbClr val="FF0066"/>
    <a:srgbClr val="FF6600"/>
    <a:srgbClr val="E114E6"/>
    <a:srgbClr val="B5E9F4"/>
    <a:srgbClr val="000000"/>
    <a:srgbClr val="8C003C"/>
    <a:srgbClr val="8C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23/02/2017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Network </a:t>
            </a:r>
            <a:r>
              <a:rPr lang="en-IE" sz="4000" smtClean="0"/>
              <a:t>Managment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Site</a:t>
            </a:r>
            <a:r>
              <a:rPr lang="en-IE" sz="3200" dirty="0" smtClean="0"/>
              <a:t> is a specific location in a network containing two or more computer systems.</a:t>
            </a:r>
          </a:p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Host</a:t>
            </a:r>
            <a:r>
              <a:rPr lang="en-IE" sz="3200" dirty="0" smtClean="0"/>
              <a:t> is a is a specific computer system in a </a:t>
            </a:r>
            <a:r>
              <a:rPr lang="en-IE" sz="3200" b="1" dirty="0" smtClean="0"/>
              <a:t>site</a:t>
            </a:r>
            <a:r>
              <a:rPr lang="en-IE" sz="3200" dirty="0" smtClean="0"/>
              <a:t> that provides services.</a:t>
            </a:r>
          </a:p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Node</a:t>
            </a:r>
            <a:r>
              <a:rPr lang="en-IE" sz="3200" dirty="0" smtClean="0"/>
              <a:t> is the name assigned to the </a:t>
            </a:r>
            <a:r>
              <a:rPr lang="en-IE" sz="3200" b="1" dirty="0" smtClean="0"/>
              <a:t>host</a:t>
            </a:r>
            <a:r>
              <a:rPr lang="en-IE" sz="3200" dirty="0" smtClean="0"/>
              <a:t> to identify it to other computers.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24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763688" y="1412776"/>
            <a:ext cx="5544616" cy="45365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r>
              <a:rPr lang="en-IE" sz="4000" dirty="0" smtClean="0">
                <a:solidFill>
                  <a:schemeClr val="tx1"/>
                </a:solidFill>
              </a:rPr>
              <a:t>Site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0144" y="1997224"/>
            <a:ext cx="4168080" cy="29439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r>
              <a:rPr lang="en-IE" sz="4000" dirty="0" smtClean="0">
                <a:solidFill>
                  <a:schemeClr val="tx1"/>
                </a:solidFill>
              </a:rPr>
              <a:t>Host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5856" y="2564904"/>
            <a:ext cx="2511896" cy="1647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r>
              <a:rPr lang="en-IE" sz="4000" dirty="0" smtClean="0">
                <a:solidFill>
                  <a:schemeClr val="tx1"/>
                </a:solidFill>
              </a:rPr>
              <a:t>Node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Network Topologies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4212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We can hook up the network into a number of different </a:t>
            </a:r>
            <a:r>
              <a:rPr lang="en-IE" sz="3200" b="1" dirty="0" smtClean="0"/>
              <a:t>shapes</a:t>
            </a:r>
            <a:r>
              <a:rPr lang="en-IE" sz="3200" dirty="0" smtClean="0"/>
              <a:t> (or </a:t>
            </a:r>
            <a:r>
              <a:rPr lang="en-IE" sz="3200" b="1" dirty="0" smtClean="0"/>
              <a:t>topologies</a:t>
            </a:r>
            <a:r>
              <a:rPr lang="en-IE" sz="3200" dirty="0" smtClean="0"/>
              <a:t>).</a:t>
            </a:r>
          </a:p>
          <a:p>
            <a:pPr lvl="0"/>
            <a:r>
              <a:rPr lang="en-IE" sz="3200" dirty="0" smtClean="0"/>
              <a:t>The most common shapes are:</a:t>
            </a:r>
          </a:p>
          <a:p>
            <a:pPr lvl="1"/>
            <a:r>
              <a:rPr lang="en-IE" sz="2800" dirty="0" smtClean="0"/>
              <a:t>Star</a:t>
            </a:r>
          </a:p>
          <a:p>
            <a:pPr lvl="1"/>
            <a:r>
              <a:rPr lang="en-IE" sz="2800" dirty="0" smtClean="0"/>
              <a:t>Ring</a:t>
            </a:r>
          </a:p>
          <a:p>
            <a:pPr lvl="1"/>
            <a:r>
              <a:rPr lang="en-IE" sz="2800" dirty="0" smtClean="0"/>
              <a:t>Bus</a:t>
            </a:r>
          </a:p>
          <a:p>
            <a:pPr lvl="1"/>
            <a:r>
              <a:rPr lang="en-IE" sz="2800" dirty="0" smtClean="0"/>
              <a:t>Tree</a:t>
            </a:r>
          </a:p>
          <a:p>
            <a:pPr lvl="1"/>
            <a:r>
              <a:rPr lang="en-IE" sz="2800" dirty="0" smtClean="0"/>
              <a:t>Hybrid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Topologies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419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There are advantages and disadvantages to each </a:t>
            </a:r>
            <a:r>
              <a:rPr lang="en-IE" sz="3200" b="1" dirty="0" smtClean="0"/>
              <a:t>shape</a:t>
            </a:r>
            <a:r>
              <a:rPr lang="en-IE" sz="3200" dirty="0" smtClean="0"/>
              <a:t> (or </a:t>
            </a:r>
            <a:r>
              <a:rPr lang="en-IE" sz="3200" b="1" dirty="0" smtClean="0"/>
              <a:t>topology</a:t>
            </a:r>
            <a:r>
              <a:rPr lang="en-IE" sz="3200" dirty="0" smtClean="0"/>
              <a:t>).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Topologies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3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star topology</a:t>
            </a:r>
            <a:r>
              <a:rPr lang="en-IE" sz="3200" dirty="0" smtClean="0"/>
              <a:t> is also called a </a:t>
            </a:r>
            <a:r>
              <a:rPr lang="en-IE" sz="3200" b="1" dirty="0" smtClean="0"/>
              <a:t>hub topology</a:t>
            </a:r>
            <a:r>
              <a:rPr lang="en-IE" sz="3200" dirty="0" smtClean="0"/>
              <a:t>, or a </a:t>
            </a:r>
            <a:r>
              <a:rPr lang="en-IE" sz="3200" b="1" dirty="0" smtClean="0"/>
              <a:t>centralized topology</a:t>
            </a:r>
            <a:r>
              <a:rPr lang="en-IE" sz="3200" dirty="0" smtClean="0"/>
              <a:t>.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A traditional approach to connecting devices where all transmitted data passed through a central controller.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Star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37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599986" y="4838650"/>
            <a:ext cx="148822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345613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3137705" y="4874735"/>
            <a:ext cx="150485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4072426">
            <a:off x="2978455" y="3270591"/>
            <a:ext cx="1859036" cy="55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534418" y="3278685"/>
            <a:ext cx="199501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0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58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2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This topology make routing very easy since the </a:t>
            </a:r>
            <a:r>
              <a:rPr lang="en-IE" sz="3200" b="1" dirty="0"/>
              <a:t>central controller</a:t>
            </a:r>
            <a:r>
              <a:rPr lang="en-IE" sz="3200" dirty="0" smtClean="0"/>
              <a:t> is connected to all other </a:t>
            </a:r>
            <a:r>
              <a:rPr lang="en-IE" sz="3200" b="1" dirty="0" smtClean="0"/>
              <a:t>hosts</a:t>
            </a:r>
            <a:r>
              <a:rPr lang="en-IE" sz="3200" dirty="0" smtClean="0"/>
              <a:t>, and  knows the path to all </a:t>
            </a:r>
            <a:r>
              <a:rPr lang="en-IE" sz="3200" b="1" dirty="0"/>
              <a:t>hosts</a:t>
            </a:r>
            <a:r>
              <a:rPr lang="en-IE" sz="3200" dirty="0" smtClean="0"/>
              <a:t>.</a:t>
            </a:r>
          </a:p>
          <a:p>
            <a:pPr lvl="0"/>
            <a:endParaRPr lang="en-IE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Star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665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41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95742" y="2228758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5438795" y="130613"/>
            <a:ext cx="32480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3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5220072" y="130613"/>
            <a:ext cx="3672408" cy="107988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45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51711E-6 L 0.09479 0.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13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8 0.2685 L 0.44723 0.258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22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38795" y="130613"/>
            <a:ext cx="32480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3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5220072" y="130613"/>
            <a:ext cx="3672408" cy="107988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8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95742" y="2228758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/>
          <p:cNvSpPr/>
          <p:nvPr/>
        </p:nvSpPr>
        <p:spPr>
          <a:xfrm>
            <a:off x="5438795" y="130613"/>
            <a:ext cx="32480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3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220072" y="130613"/>
            <a:ext cx="3672408" cy="107988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51711E-6 L 0.09479 0.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13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79 0.2685 L 0.17361 0.268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61 0.2685 L 0.25225 0.49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115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38795" y="130613"/>
            <a:ext cx="32480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3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5220072" y="130613"/>
            <a:ext cx="3672408" cy="107988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49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The real issue with this is that the </a:t>
            </a:r>
            <a:r>
              <a:rPr lang="en-IE" sz="3200" b="1" dirty="0" smtClean="0"/>
              <a:t>central controller</a:t>
            </a:r>
            <a:r>
              <a:rPr lang="en-IE" sz="3200" dirty="0" smtClean="0"/>
              <a:t> must be highly reliable and be able to handle all the network traffic, no matter how busy.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Star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2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ring topology</a:t>
            </a:r>
            <a:r>
              <a:rPr lang="en-IE" sz="3200" dirty="0" smtClean="0"/>
              <a:t> is one where all hosts are connected together in a closed loop.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32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793306" y="5078675"/>
            <a:ext cx="2275452" cy="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052440" y="3230940"/>
            <a:ext cx="183965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4072426">
            <a:off x="6057584" y="3282252"/>
            <a:ext cx="200151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5869196" y="5154454"/>
            <a:ext cx="213926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304372" y="6093296"/>
            <a:ext cx="4189775" cy="74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339752" y="2384887"/>
            <a:ext cx="432048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99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 rot="4072426">
            <a:off x="1067419" y="5138008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215107" y="3128142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7047485">
            <a:off x="6124792" y="5033441"/>
            <a:ext cx="187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3240476" y="60932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531978" y="2384887"/>
            <a:ext cx="2377158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4072426">
            <a:off x="6334364" y="3435481"/>
            <a:ext cx="1621625" cy="78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89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 rot="4072426">
            <a:off x="1067419" y="5138008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215107" y="3128142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7047485">
            <a:off x="6124792" y="5033441"/>
            <a:ext cx="187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3240476" y="60932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531978" y="2384887"/>
            <a:ext cx="2377158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4072426">
            <a:off x="6334364" y="3435481"/>
            <a:ext cx="1621625" cy="78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084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Data is passed around in packets and typically is passed in one direction around the loop.</a:t>
            </a:r>
          </a:p>
          <a:p>
            <a:pPr lvl="0"/>
            <a:r>
              <a:rPr lang="en-IE" sz="3200" dirty="0" smtClean="0"/>
              <a:t>The packet knows its Source and Destination hosts.</a:t>
            </a:r>
          </a:p>
          <a:p>
            <a:pPr marL="109728" lvl="0" indent="0">
              <a:buNone/>
            </a:pPr>
            <a:endParaRPr lang="en-IE" sz="3200" dirty="0" smtClean="0"/>
          </a:p>
          <a:p>
            <a:pPr lvl="0"/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20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pic>
        <p:nvPicPr>
          <p:cNvPr id="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290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7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It will loop from the Source, around to the Destination host, which makes a copy of the packet, and the original packet continues the loop back to the Source.</a:t>
            </a:r>
          </a:p>
          <a:p>
            <a:pPr marL="109728" lvl="0" indent="0">
              <a:buNone/>
            </a:pPr>
            <a:endParaRPr lang="en-IE" sz="3200" dirty="0" smtClean="0"/>
          </a:p>
          <a:p>
            <a:pPr lvl="0"/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53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 rot="4072426">
            <a:off x="1067419" y="5138008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215107" y="3128142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7047485">
            <a:off x="6124792" y="5033441"/>
            <a:ext cx="187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3240476" y="60932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531978" y="2384887"/>
            <a:ext cx="2377158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4072426">
            <a:off x="6334364" y="3435481"/>
            <a:ext cx="1621625" cy="78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2637" y="2264678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/>
          <p:cNvSpPr/>
          <p:nvPr/>
        </p:nvSpPr>
        <p:spPr>
          <a:xfrm>
            <a:off x="958341" y="3992870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>
            <a:off x="5438795" y="130613"/>
            <a:ext cx="32480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6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5220072" y="130613"/>
            <a:ext cx="3672408" cy="7155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2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34 0.01133 L 0.23976 0.01133 L 0.42604 0.28029 L 0.23976 0.54718 L -0.12934 0.54718 L -0.31424 0.28029 L -0.12934 0.01133 Z " pathEditMode="relative" rAng="0" ptsTypes="FFFFFFF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4" y="267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 rot="4072426">
            <a:off x="1067419" y="5138008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215107" y="3128142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7047485">
            <a:off x="6124792" y="5033441"/>
            <a:ext cx="187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3240476" y="60932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531978" y="2384887"/>
            <a:ext cx="2377158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4072426">
            <a:off x="6334364" y="3435481"/>
            <a:ext cx="1621625" cy="78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38795" y="130613"/>
            <a:ext cx="32480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6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220072" y="130613"/>
            <a:ext cx="3672408" cy="7155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26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bus topology</a:t>
            </a:r>
            <a:r>
              <a:rPr lang="en-IE" sz="3200" dirty="0" smtClean="0"/>
              <a:t> is one where all the sites are connected to a single communications line (or bus) running the length of the network.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34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111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3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Hosts can send data from one host to another via the bus, the message will usually be sent in both directions, and will keep travelling until they reach the </a:t>
            </a:r>
            <a:r>
              <a:rPr lang="en-IE" sz="3200" b="1" dirty="0" smtClean="0"/>
              <a:t>End-Point Controller</a:t>
            </a:r>
            <a:r>
              <a:rPr lang="en-IE" sz="3200" dirty="0" smtClean="0"/>
              <a:t>s.</a:t>
            </a:r>
          </a:p>
          <a:p>
            <a:pPr marL="109728" lvl="0" indent="0">
              <a:buNone/>
            </a:pPr>
            <a:endParaRPr lang="en-IE" sz="3200" dirty="0" smtClean="0"/>
          </a:p>
          <a:p>
            <a:pPr lvl="0"/>
            <a:r>
              <a:rPr lang="en-IE" sz="3200" dirty="0" smtClean="0"/>
              <a:t>So if I want to send from Host 1 to Host 3.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38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1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62597" y="2564904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3266478" y="2564904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5438795" y="130613"/>
            <a:ext cx="32480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3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5220072" y="130613"/>
            <a:ext cx="3672408" cy="7155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981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83996E-6 L 0.00087 0.22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4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2.83996E-6 L 0.00174 0.229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22988 L 0.42691 0.2298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22988 L -0.11232 0.229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19 0.22988 L -0.11719 0.479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pic>
        <p:nvPicPr>
          <p:cNvPr id="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290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20072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3203848" y="5877272"/>
            <a:ext cx="219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4072426">
            <a:off x="1267986" y="5078277"/>
            <a:ext cx="1404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 rot="4072426">
            <a:off x="4769250" y="5070285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763936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7047485">
            <a:off x="2791178" y="5097664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7513151">
            <a:off x="6259300" y="5070550"/>
            <a:ext cx="147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4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8795" y="130613"/>
            <a:ext cx="32480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3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5220072" y="130613"/>
            <a:ext cx="3672408" cy="7155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6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Some bus topologies only allow the packets to travel in one direction until the reach the </a:t>
            </a:r>
            <a:r>
              <a:rPr lang="en-IE" sz="3200" b="1" dirty="0" smtClean="0"/>
              <a:t>end-point controller</a:t>
            </a:r>
            <a:r>
              <a:rPr lang="en-IE" sz="3200" dirty="0" smtClean="0"/>
              <a:t>, who can send it back in the opposite direction if the destination hasn’t received the packet yet.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52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57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62597" y="2564904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5438795" y="130613"/>
            <a:ext cx="32480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3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5220072" y="130613"/>
            <a:ext cx="3672408" cy="7155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3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83996E-6 L 0.00087 0.22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2257 L 0.42691 0.225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91 0.22593 L -0.12517 0.226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7 0.23218 L -0.12517 0.482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6" grpId="3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8795" y="130613"/>
            <a:ext cx="32480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3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5220072" y="130613"/>
            <a:ext cx="3672408" cy="7155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0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tree topology</a:t>
            </a:r>
            <a:r>
              <a:rPr lang="en-IE" sz="3200" dirty="0" smtClean="0"/>
              <a:t> is a combination of bus topologies. The cables branch out, and there are no closed loops.</a:t>
            </a:r>
          </a:p>
          <a:p>
            <a:pPr lvl="0"/>
            <a:endParaRPr lang="en-IE" sz="3200" dirty="0"/>
          </a:p>
          <a:p>
            <a:pPr lvl="0"/>
            <a:r>
              <a:rPr lang="en-IE" sz="3200" dirty="0" smtClean="0"/>
              <a:t>The tree begins at a </a:t>
            </a:r>
            <a:r>
              <a:rPr lang="en-IE" sz="3200" b="1" dirty="0" smtClean="0"/>
              <a:t>Head End Controllers</a:t>
            </a:r>
            <a:r>
              <a:rPr lang="en-IE" sz="3200" dirty="0" smtClean="0"/>
              <a:t> and each branch terminates at an</a:t>
            </a:r>
            <a:r>
              <a:rPr lang="en-IE" sz="3200" b="1" dirty="0" smtClean="0"/>
              <a:t> End Point Controller</a:t>
            </a:r>
            <a:r>
              <a:rPr lang="en-IE" sz="3200" dirty="0" smtClean="0"/>
              <a:t>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Tree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36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tree topology</a:t>
            </a:r>
            <a:r>
              <a:rPr lang="en-IE" sz="3200" dirty="0" smtClean="0"/>
              <a:t> is a combination of bus topologies. The cables branch out, and there are no closed loops.</a:t>
            </a:r>
          </a:p>
          <a:p>
            <a:pPr lvl="0"/>
            <a:endParaRPr lang="en-IE" sz="3200" dirty="0"/>
          </a:p>
          <a:p>
            <a:pPr lvl="0"/>
            <a:r>
              <a:rPr lang="en-IE" sz="3200" dirty="0" smtClean="0"/>
              <a:t>The tree begins at a </a:t>
            </a:r>
            <a:r>
              <a:rPr lang="en-IE" sz="3200" b="1" dirty="0" smtClean="0"/>
              <a:t>Head End Controllers</a:t>
            </a:r>
            <a:r>
              <a:rPr lang="en-IE" sz="3200" dirty="0" smtClean="0"/>
              <a:t> and each branch terminates at an</a:t>
            </a:r>
            <a:r>
              <a:rPr lang="en-IE" sz="3200" b="1" dirty="0" smtClean="0"/>
              <a:t> End Point Controller</a:t>
            </a:r>
            <a:r>
              <a:rPr lang="en-IE" sz="3200" dirty="0" smtClean="0"/>
              <a:t>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Tree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14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packet from one node to another will be sent down all branches, and will be absorbed by the </a:t>
            </a:r>
            <a:r>
              <a:rPr lang="en-IE" sz="2800" b="1" dirty="0"/>
              <a:t>End Point </a:t>
            </a:r>
            <a:r>
              <a:rPr lang="en-IE" sz="2800" b="1" dirty="0" smtClean="0"/>
              <a:t>Controller</a:t>
            </a:r>
            <a:r>
              <a:rPr lang="en-IE" sz="2800" dirty="0" smtClean="0"/>
              <a:t>s of the branches that does not contain the Destination host.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Let’s do an example of going from </a:t>
            </a:r>
            <a:r>
              <a:rPr lang="en-IE" sz="2800" b="1" dirty="0" smtClean="0"/>
              <a:t>Host 4</a:t>
            </a:r>
            <a:r>
              <a:rPr lang="en-IE" sz="2800" dirty="0" smtClean="0"/>
              <a:t> to </a:t>
            </a:r>
            <a:r>
              <a:rPr lang="en-IE" sz="2800" b="1" dirty="0" smtClean="0"/>
              <a:t>Host 5</a:t>
            </a:r>
            <a:r>
              <a:rPr lang="en-IE" sz="28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Tree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20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539552" y="4149080"/>
            <a:ext cx="3060848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36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66" y="8062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68400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47" y="242088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87" y="479715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19" y="472514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245689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0872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565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pic>
        <p:nvPicPr>
          <p:cNvPr id="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290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20072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3203848" y="5877272"/>
            <a:ext cx="219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4072426">
            <a:off x="1267986" y="5078277"/>
            <a:ext cx="1404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 rot="4072426">
            <a:off x="4769250" y="5070285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763936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7047485">
            <a:off x="2791178" y="5097664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7513151">
            <a:off x="6259300" y="5070550"/>
            <a:ext cx="147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1835696" y="4221088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>
            <a:off x="5220072" y="4221088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>
            <a:off x="3203848" y="5863969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 rot="3835979">
            <a:off x="1524282" y="4659097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 rot="3835979">
            <a:off x="4939067" y="4705880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 rot="17852367">
            <a:off x="3042333" y="5499596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 rot="18311608">
            <a:off x="6382998" y="5437941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83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04E-6 L 0.1724 -0.00092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04E-6 L 0.1724 -0.00092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04E-6 L 0.1724 -0.00092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75763E-6 L 0.04114 0.12419 " pathEditMode="relative" rAng="0" ptsTypes="AA">
                                      <p:cBhvr>
                                        <p:cTn id="12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61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75763E-6 L 0.04114 0.12419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61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18316E-6 L 0.06407 -0.15564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77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2405E-6 L 0.07674 -0.13621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66" y="8062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68400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47" y="242088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87" y="479715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19" y="472514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245689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0872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  <p:sp>
        <p:nvSpPr>
          <p:cNvPr id="29" name="Rectangle 28"/>
          <p:cNvSpPr/>
          <p:nvPr/>
        </p:nvSpPr>
        <p:spPr>
          <a:xfrm>
            <a:off x="188432" y="3225170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504" y="3225170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Head end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68552" y="992922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7624" y="992922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9272" y="3369186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68344" y="336918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21280" y="5457418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0352" y="5457418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83634" y="1886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20630" y="16358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00350" y="248003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5882" y="250509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0176" y="4850613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2942" y="477176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202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66" y="8062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68400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47" y="242088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87" y="479715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19" y="472514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245689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0872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  <p:sp>
        <p:nvSpPr>
          <p:cNvPr id="29" name="Rectangle 28"/>
          <p:cNvSpPr/>
          <p:nvPr/>
        </p:nvSpPr>
        <p:spPr>
          <a:xfrm>
            <a:off x="188432" y="3225170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504" y="3225170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Head end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68552" y="992922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7624" y="992922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9272" y="3369186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68344" y="336918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21280" y="5457418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0352" y="5457418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83634" y="1886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20630" y="16358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00350" y="248003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5882" y="250509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0176" y="4850613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2942" y="477176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87824" y="5589240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2987824" y="5589240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>
            <a:off x="2987824" y="5589242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>
            <a:off x="6696558" y="260648"/>
            <a:ext cx="23982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4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6737588" y="130613"/>
            <a:ext cx="2370916" cy="7155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5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0052 0.1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3 0.10416 L 0.51077 0.104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44444E-6 L 0.00139 0.104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10416 L -0.13959 0.104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9 0.10417 L -0.13959 -0.2192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8 -0.21921 L 0.49618 -0.2254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6 L -0.00052 0.105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416 L -0.13507 0.105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8 0.10416 L -0.14236 -0.5467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36 -0.54676 L 0.32223 -0.5467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23 -0.54676 L 0.32223 -0.366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59" grpId="1" animBg="1"/>
      <p:bldP spid="59" grpId="2" animBg="1"/>
      <p:bldP spid="59" grpId="3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66" y="8062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68400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47" y="242088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87" y="479715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19" y="472514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245689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0872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  <p:sp>
        <p:nvSpPr>
          <p:cNvPr id="29" name="Rectangle 28"/>
          <p:cNvSpPr/>
          <p:nvPr/>
        </p:nvSpPr>
        <p:spPr>
          <a:xfrm>
            <a:off x="188432" y="3225170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504" y="3225170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Head end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68552" y="992922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7624" y="992922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9272" y="3369186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68344" y="336918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21280" y="5457418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0352" y="5457418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83634" y="1886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20630" y="16358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00350" y="248003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5882" y="250509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0176" y="4850613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2942" y="477176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96558" y="260648"/>
            <a:ext cx="23982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a message from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1 to Host 4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olded Corner 51"/>
          <p:cNvSpPr/>
          <p:nvPr/>
        </p:nvSpPr>
        <p:spPr>
          <a:xfrm>
            <a:off x="6737588" y="130613"/>
            <a:ext cx="2370916" cy="7155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3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hybrid topology</a:t>
            </a:r>
            <a:r>
              <a:rPr lang="en-IE" sz="3200" dirty="0" smtClean="0"/>
              <a:t> is one which combines any two of the previous topologies.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78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E" dirty="0" smtClean="0"/>
          </a:p>
          <a:p>
            <a:pPr marL="109728" indent="0">
              <a:buNone/>
            </a:pPr>
            <a:endParaRPr lang="en-IE" dirty="0"/>
          </a:p>
          <a:p>
            <a:pPr marL="109728" indent="0">
              <a:buNone/>
            </a:pPr>
            <a:endParaRPr lang="en-IE" dirty="0" smtClean="0"/>
          </a:p>
          <a:p>
            <a:pPr marL="109728" indent="0" algn="ctr">
              <a:buNone/>
            </a:pPr>
            <a:r>
              <a:rPr lang="en-IE" sz="8800" b="1" dirty="0" smtClean="0"/>
              <a:t>STAR + BUS</a:t>
            </a:r>
            <a:endParaRPr lang="en-IE" sz="8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89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6012160" y="3924160"/>
            <a:ext cx="3024336" cy="108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102356" y="3919200"/>
            <a:ext cx="3011077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0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7281562">
            <a:off x="1661257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73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 rot="3539697">
            <a:off x="2422271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4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21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69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1514395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 rot="7082983">
            <a:off x="2757848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53" y="342900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140216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3394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3868" y="352042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0514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33872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41426" y="3532946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76221" y="3579902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364088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8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3753394" y="3920530"/>
            <a:ext cx="5283102" cy="111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Rectangle 44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1102356" y="3919200"/>
            <a:ext cx="3011077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0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 rot="7281562">
            <a:off x="1661257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73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3539697">
            <a:off x="2422271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4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21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69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 rot="4008541">
            <a:off x="1514395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/>
          <p:cNvSpPr/>
          <p:nvPr/>
        </p:nvSpPr>
        <p:spPr>
          <a:xfrm rot="7082983">
            <a:off x="2757848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6" name="Rectangle 65"/>
          <p:cNvSpPr/>
          <p:nvPr/>
        </p:nvSpPr>
        <p:spPr>
          <a:xfrm>
            <a:off x="1140216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53394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3868" y="352042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0514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33872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76221" y="3579902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4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E" dirty="0" smtClean="0"/>
          </a:p>
          <a:p>
            <a:pPr marL="109728" indent="0">
              <a:buNone/>
            </a:pPr>
            <a:endParaRPr lang="en-IE" dirty="0"/>
          </a:p>
          <a:p>
            <a:pPr marL="109728" indent="0">
              <a:buNone/>
            </a:pPr>
            <a:endParaRPr lang="en-IE" dirty="0" smtClean="0"/>
          </a:p>
          <a:p>
            <a:pPr marL="109728" indent="0" algn="ctr">
              <a:buNone/>
            </a:pPr>
            <a:r>
              <a:rPr lang="en-IE" sz="8800" b="1" dirty="0" smtClean="0"/>
              <a:t>RING + BUS</a:t>
            </a:r>
            <a:endParaRPr lang="en-IE" sz="8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86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-8802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6751596" flipV="1">
            <a:off x="3294326" y="4751740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 rot="4404051">
            <a:off x="664254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3390618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 rot="6351736" flipV="1">
            <a:off x="627300" y="3347070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2051720" y="2924944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403648" y="230417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983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5018" y="359654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23928" y="3573016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997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87824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79712" y="5327497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>
            <a:off x="6012160" y="3924160"/>
            <a:ext cx="3024336" cy="108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15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305339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8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-8802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6751596" flipV="1">
            <a:off x="3294326" y="4751740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3390618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2051720" y="2924944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1403648" y="230417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983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997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87824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79712" y="5327497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>
            <a:off x="4716016" y="3924160"/>
            <a:ext cx="4320480" cy="108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011046" cy="657180"/>
          </a:xfrm>
          <a:prstGeom prst="rect">
            <a:avLst/>
          </a:prstGeom>
        </p:spPr>
      </p:pic>
      <p:pic>
        <p:nvPicPr>
          <p:cNvPr id="4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 rot="4404051">
            <a:off x="664254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Rectangle 49"/>
          <p:cNvSpPr/>
          <p:nvPr/>
        </p:nvSpPr>
        <p:spPr>
          <a:xfrm rot="6351736" flipV="1">
            <a:off x="627300" y="3347070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Rectangle 67"/>
          <p:cNvSpPr/>
          <p:nvPr/>
        </p:nvSpPr>
        <p:spPr>
          <a:xfrm>
            <a:off x="455018" y="359654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25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pic>
        <p:nvPicPr>
          <p:cNvPr id="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290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20072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3203848" y="5877272"/>
            <a:ext cx="219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4072426">
            <a:off x="1267986" y="5078277"/>
            <a:ext cx="1404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 rot="4072426">
            <a:off x="4769250" y="5070285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763936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7047485">
            <a:off x="2791178" y="5097664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7513151">
            <a:off x="6259300" y="5070550"/>
            <a:ext cx="147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6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-8802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6751596" flipV="1">
            <a:off x="3294326" y="4751740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3390618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2051720" y="2924944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1403648" y="230417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983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997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87824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79712" y="5327497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>
            <a:off x="4716016" y="3924160"/>
            <a:ext cx="4320480" cy="108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011046" cy="657180"/>
          </a:xfrm>
          <a:prstGeom prst="rect">
            <a:avLst/>
          </a:prstGeom>
        </p:spPr>
      </p:pic>
      <p:sp>
        <p:nvSpPr>
          <p:cNvPr id="43" name="Trapezoid 42"/>
          <p:cNvSpPr/>
          <p:nvPr/>
        </p:nvSpPr>
        <p:spPr>
          <a:xfrm>
            <a:off x="3865775" y="3728806"/>
            <a:ext cx="936104" cy="34493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dirty="0" smtClean="0"/>
              <a:t>Switch</a:t>
            </a:r>
            <a:endParaRPr lang="en-IE" b="1" dirty="0"/>
          </a:p>
        </p:txBody>
      </p:sp>
      <p:pic>
        <p:nvPicPr>
          <p:cNvPr id="4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 rot="4404051">
            <a:off x="664254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Rectangle 49"/>
          <p:cNvSpPr/>
          <p:nvPr/>
        </p:nvSpPr>
        <p:spPr>
          <a:xfrm rot="6351736" flipV="1">
            <a:off x="627300" y="3347070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/>
          <p:cNvSpPr/>
          <p:nvPr/>
        </p:nvSpPr>
        <p:spPr>
          <a:xfrm>
            <a:off x="455018" y="359654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0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E" dirty="0" smtClean="0"/>
          </a:p>
          <a:p>
            <a:pPr marL="109728" indent="0">
              <a:buNone/>
            </a:pPr>
            <a:endParaRPr lang="en-IE" dirty="0"/>
          </a:p>
          <a:p>
            <a:pPr marL="109728" indent="0">
              <a:buNone/>
            </a:pPr>
            <a:endParaRPr lang="en-IE" dirty="0" smtClean="0"/>
          </a:p>
          <a:p>
            <a:pPr marL="109728" indent="0" algn="ctr">
              <a:buNone/>
            </a:pPr>
            <a:r>
              <a:rPr lang="en-IE" sz="8800" b="1" dirty="0" smtClean="0"/>
              <a:t>STAR + RING</a:t>
            </a:r>
            <a:endParaRPr lang="en-IE" sz="8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32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174364" y="3919200"/>
            <a:ext cx="2867061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82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7281562">
            <a:off x="1589249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65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 rot="3539697">
            <a:off x="2350263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13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61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1442387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 rot="7082983">
            <a:off x="2685840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45" y="342900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23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4680248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 rot="6317493" flipV="1">
            <a:off x="7748659" y="4462899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1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27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45" y="231330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 rot="4398764">
            <a:off x="7796481" y="34782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 rot="6432789" flipV="1">
            <a:off x="5607091" y="3385123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Rectangle 47"/>
          <p:cNvSpPr/>
          <p:nvPr/>
        </p:nvSpPr>
        <p:spPr>
          <a:xfrm>
            <a:off x="7020272" y="2933445"/>
            <a:ext cx="40552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/>
          <p:cNvSpPr/>
          <p:nvPr/>
        </p:nvSpPr>
        <p:spPr>
          <a:xfrm flipV="1">
            <a:off x="7020272" y="5329139"/>
            <a:ext cx="43204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063058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7623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2492" y="35010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5801" y="356049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34580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63310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95936" y="3532946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0277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77128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60907" y="3488048"/>
            <a:ext cx="697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49168" y="3516397"/>
            <a:ext cx="500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8184" y="479715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96335" y="479715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 rot="4006590" flipV="1">
            <a:off x="5594355" y="4678036"/>
            <a:ext cx="9734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64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4680248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 rot="6317493" flipV="1">
            <a:off x="7748659" y="4462899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1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27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45" y="231330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 rot="4398764">
            <a:off x="7796481" y="34782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 rot="6432789" flipV="1">
            <a:off x="5607091" y="3385123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Rectangle 47"/>
          <p:cNvSpPr/>
          <p:nvPr/>
        </p:nvSpPr>
        <p:spPr>
          <a:xfrm>
            <a:off x="7020272" y="2933445"/>
            <a:ext cx="40552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/>
          <p:cNvSpPr/>
          <p:nvPr/>
        </p:nvSpPr>
        <p:spPr>
          <a:xfrm flipV="1">
            <a:off x="7020272" y="5329139"/>
            <a:ext cx="43204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8" y="3707924"/>
            <a:ext cx="1011046" cy="6571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4006590" flipV="1">
            <a:off x="5594355" y="4678036"/>
            <a:ext cx="9734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1174364" y="3919200"/>
            <a:ext cx="4042774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82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7281562">
            <a:off x="1589249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65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3539697">
            <a:off x="2350263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13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61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4008541">
            <a:off x="1442387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7082983">
            <a:off x="2685840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1063058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623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2492" y="35010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15801" y="356049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34580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3310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277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77128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49168" y="3516397"/>
            <a:ext cx="500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96335" y="479715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28184" y="479715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54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4680248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 rot="6317493" flipV="1">
            <a:off x="7748659" y="4462899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1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27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45" y="231330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 rot="4398764">
            <a:off x="7796481" y="34782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 rot="6432789" flipV="1">
            <a:off x="5607091" y="3385123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Rectangle 47"/>
          <p:cNvSpPr/>
          <p:nvPr/>
        </p:nvSpPr>
        <p:spPr>
          <a:xfrm>
            <a:off x="7020272" y="2933445"/>
            <a:ext cx="40552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/>
          <p:cNvSpPr/>
          <p:nvPr/>
        </p:nvSpPr>
        <p:spPr>
          <a:xfrm flipV="1">
            <a:off x="7020272" y="5329139"/>
            <a:ext cx="43204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8" y="3707924"/>
            <a:ext cx="1011046" cy="6571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4006590" flipV="1">
            <a:off x="5594355" y="4678036"/>
            <a:ext cx="9734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1174364" y="3919200"/>
            <a:ext cx="4042774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82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7281562">
            <a:off x="1589249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65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3539697">
            <a:off x="2350263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13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61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4008541">
            <a:off x="1442387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7082983">
            <a:off x="2685840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Trapezoid 32"/>
          <p:cNvSpPr/>
          <p:nvPr/>
        </p:nvSpPr>
        <p:spPr>
          <a:xfrm>
            <a:off x="5257650" y="3791621"/>
            <a:ext cx="936104" cy="34493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dirty="0" smtClean="0"/>
              <a:t>Switch</a:t>
            </a:r>
            <a:endParaRPr lang="en-IE" b="1" dirty="0"/>
          </a:p>
        </p:txBody>
      </p:sp>
      <p:sp>
        <p:nvSpPr>
          <p:cNvPr id="34" name="Rectangle 33"/>
          <p:cNvSpPr/>
          <p:nvPr/>
        </p:nvSpPr>
        <p:spPr>
          <a:xfrm>
            <a:off x="1063058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623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492" y="35010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15801" y="356049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34580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63310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277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77128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49168" y="3516397"/>
            <a:ext cx="500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96335" y="479715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28184" y="479715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18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Network Types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19315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We can classify networks by the geographical distance they cover:</a:t>
            </a:r>
          </a:p>
          <a:p>
            <a:pPr lvl="0"/>
            <a:endParaRPr lang="en-IE" sz="3200" dirty="0" smtClean="0"/>
          </a:p>
          <a:p>
            <a:pPr lvl="1"/>
            <a:r>
              <a:rPr lang="en-IE" sz="2800" dirty="0" smtClean="0"/>
              <a:t>Local Area Network (LAN)</a:t>
            </a:r>
          </a:p>
          <a:p>
            <a:pPr lvl="1"/>
            <a:r>
              <a:rPr lang="en-IE" sz="2800" dirty="0" smtClean="0"/>
              <a:t>Metropolitan Area Network (MAN)</a:t>
            </a:r>
          </a:p>
          <a:p>
            <a:pPr lvl="1"/>
            <a:r>
              <a:rPr lang="en-IE" sz="2800" dirty="0" smtClean="0"/>
              <a:t>Wide Area Network (WAN)</a:t>
            </a:r>
          </a:p>
          <a:p>
            <a:pPr lvl="1"/>
            <a:endParaRPr lang="en-IE" sz="2800" dirty="0" smtClean="0"/>
          </a:p>
          <a:p>
            <a:pPr lvl="1"/>
            <a:r>
              <a:rPr lang="en-IE" sz="2800" dirty="0" smtClean="0"/>
              <a:t>Wireless Local Area Network (WLAN)</a:t>
            </a:r>
          </a:p>
          <a:p>
            <a:pPr lvl="0"/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666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1988841"/>
            <a:ext cx="2160242" cy="2159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90" y="1988840"/>
            <a:ext cx="2162150" cy="216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67950" y="4148600"/>
            <a:ext cx="1766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9705" y="4148600"/>
            <a:ext cx="1544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6982" y="4148600"/>
            <a:ext cx="1770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88840"/>
            <a:ext cx="216024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0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</a:t>
            </a:r>
            <a:r>
              <a:rPr lang="en-IE" sz="3200" dirty="0"/>
              <a:t> </a:t>
            </a:r>
            <a:r>
              <a:rPr lang="en-IE" sz="3200" b="1" dirty="0" smtClean="0"/>
              <a:t>Local Area Network (LAN)</a:t>
            </a:r>
            <a:r>
              <a:rPr lang="en-IE" sz="3200" dirty="0" smtClean="0"/>
              <a:t> is a network within a single building or campus, e.g. an office, a college, or a warehouse. It is typically owned and used by a single organisation. Typically it’s a cluster of PCs or workstations. A </a:t>
            </a:r>
            <a:r>
              <a:rPr lang="en-IE" sz="3200" b="1" dirty="0" smtClean="0"/>
              <a:t>LAN</a:t>
            </a:r>
            <a:r>
              <a:rPr lang="en-IE" sz="3200" dirty="0" smtClean="0"/>
              <a:t> can be linked to larger networks via a </a:t>
            </a:r>
            <a:r>
              <a:rPr lang="en-IE" sz="3200" b="1" dirty="0" smtClean="0"/>
              <a:t>bridge</a:t>
            </a:r>
            <a:r>
              <a:rPr lang="en-IE" sz="3200" dirty="0" smtClean="0"/>
              <a:t> or </a:t>
            </a:r>
            <a:r>
              <a:rPr lang="en-IE" sz="3200" b="1" dirty="0" smtClean="0"/>
              <a:t>gateway</a:t>
            </a:r>
            <a:r>
              <a:rPr lang="en-IE" sz="32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54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Metropolitan Area Network (MAN)</a:t>
            </a:r>
            <a:r>
              <a:rPr lang="en-IE" sz="3200" dirty="0"/>
              <a:t> </a:t>
            </a:r>
            <a:r>
              <a:rPr lang="en-IE" sz="3200" dirty="0" smtClean="0"/>
              <a:t>is </a:t>
            </a:r>
            <a:r>
              <a:rPr lang="en-IE" sz="3200" dirty="0"/>
              <a:t>a network </a:t>
            </a:r>
            <a:r>
              <a:rPr lang="en-IE" sz="3200" dirty="0" smtClean="0"/>
              <a:t>that covers a full street, a neighbourhood, or even a city, as long as it doesn’t exceed a circumference of 100 kilometres. The </a:t>
            </a:r>
            <a:r>
              <a:rPr lang="en-IE" sz="3200" b="1" dirty="0" smtClean="0"/>
              <a:t>MAN</a:t>
            </a:r>
            <a:r>
              <a:rPr lang="en-IE" sz="3200" dirty="0" smtClean="0"/>
              <a:t> is often owned and run as a public utility, and are typically configured as a </a:t>
            </a:r>
            <a:r>
              <a:rPr lang="en-IE" sz="3200" b="1" dirty="0" smtClean="0"/>
              <a:t>Ring Topology</a:t>
            </a:r>
            <a:r>
              <a:rPr lang="en-IE" sz="32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47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By creating a network computers get to share resources, CPU, memory, etc.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There are two ways to configure operating systems to make them network enabled</a:t>
            </a:r>
          </a:p>
          <a:p>
            <a:pPr lvl="1"/>
            <a:r>
              <a:rPr lang="en-IE" sz="2800" i="1" dirty="0" smtClean="0"/>
              <a:t>Network Operating System (NOS)</a:t>
            </a:r>
          </a:p>
          <a:p>
            <a:pPr lvl="1"/>
            <a:r>
              <a:rPr lang="en-IE" sz="2800" i="1" dirty="0" smtClean="0"/>
              <a:t>Distributed Operating System (D/OS)</a:t>
            </a:r>
            <a:endParaRPr lang="en-IE" sz="28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5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Wide Area Network (WAN) </a:t>
            </a:r>
            <a:r>
              <a:rPr lang="en-IE" sz="3200" dirty="0" smtClean="0"/>
              <a:t>is a </a:t>
            </a:r>
            <a:r>
              <a:rPr lang="en-IE" sz="3200" dirty="0"/>
              <a:t>network that </a:t>
            </a:r>
            <a:r>
              <a:rPr lang="en-IE" sz="3200" dirty="0" smtClean="0"/>
              <a:t>a country, or connects countries. </a:t>
            </a:r>
            <a:r>
              <a:rPr lang="en-IE" sz="3200" dirty="0"/>
              <a:t>The </a:t>
            </a:r>
            <a:r>
              <a:rPr lang="en-IE" sz="3200" b="1" dirty="0" smtClean="0"/>
              <a:t>WAN</a:t>
            </a:r>
            <a:r>
              <a:rPr lang="en-IE" sz="3200" dirty="0" smtClean="0"/>
              <a:t> </a:t>
            </a:r>
            <a:r>
              <a:rPr lang="en-IE" sz="3200" dirty="0"/>
              <a:t>is often owned and run as a public utility</a:t>
            </a:r>
            <a:r>
              <a:rPr lang="en-IE" sz="3200" dirty="0" smtClean="0"/>
              <a:t>, but telephone companies have </a:t>
            </a:r>
            <a:r>
              <a:rPr lang="en-IE" sz="3200" b="1" dirty="0" smtClean="0"/>
              <a:t>WAN</a:t>
            </a:r>
            <a:r>
              <a:rPr lang="en-IE" sz="3200" dirty="0" smtClean="0"/>
              <a:t>s also. </a:t>
            </a:r>
            <a:r>
              <a:rPr lang="en-IE" sz="3200" b="1" dirty="0" smtClean="0"/>
              <a:t>WAN</a:t>
            </a:r>
            <a:r>
              <a:rPr lang="en-IE" sz="3200" dirty="0" smtClean="0"/>
              <a:t>s can use anything for satellites to microwaves transmissions. The most common example of a </a:t>
            </a:r>
            <a:r>
              <a:rPr lang="en-IE" sz="3200" b="1" dirty="0" smtClean="0"/>
              <a:t>WAN</a:t>
            </a:r>
            <a:r>
              <a:rPr lang="en-IE" sz="3200" dirty="0" smtClean="0"/>
              <a:t> is the Internet, but there are other commercial </a:t>
            </a:r>
            <a:r>
              <a:rPr lang="en-IE" sz="3200" b="1" dirty="0" smtClean="0"/>
              <a:t>WAN</a:t>
            </a:r>
            <a:r>
              <a:rPr lang="en-IE" sz="3200" dirty="0" smtClean="0"/>
              <a:t>s.</a:t>
            </a:r>
            <a:endParaRPr lang="en-IE" sz="3200" dirty="0"/>
          </a:p>
          <a:p>
            <a:endParaRPr lang="en-IE" sz="3200" dirty="0" smtClean="0"/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47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A </a:t>
            </a:r>
            <a:r>
              <a:rPr lang="en-IE" sz="3200" b="1" dirty="0" smtClean="0"/>
              <a:t>Wireless Local Area Network (WLAN)</a:t>
            </a:r>
            <a:r>
              <a:rPr lang="en-IE" sz="3200" dirty="0" smtClean="0"/>
              <a:t> is a wireless LAN. It works exactly the same as a normal LAN, but the technology means that the network uses a wireless protocol such as IEEE 802.11a</a:t>
            </a:r>
            <a:r>
              <a:rPr lang="en-IE" sz="3200" dirty="0"/>
              <a:t>, IEEE </a:t>
            </a:r>
            <a:r>
              <a:rPr lang="en-IE" sz="3200" dirty="0" smtClean="0"/>
              <a:t>802.11b, </a:t>
            </a:r>
            <a:r>
              <a:rPr lang="en-IE" sz="3200" dirty="0"/>
              <a:t>IEEE </a:t>
            </a:r>
            <a:r>
              <a:rPr lang="en-IE" sz="3200" dirty="0" smtClean="0"/>
              <a:t>802.11g, or IEEE 802.11n. Additionally 802.16 (the mobile WiMAX standard) is available.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47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Network Operating System (NOS)</a:t>
            </a:r>
            <a:r>
              <a:rPr lang="en-IE" sz="3200" dirty="0" smtClean="0"/>
              <a:t> is for a single-user operating system. Users are aware of other resources and computer on the network, and can access them by logging into the appropriate remote host.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86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Distributed Operating System (D/OS)</a:t>
            </a:r>
            <a:r>
              <a:rPr lang="en-IE" sz="3200" dirty="0" smtClean="0"/>
              <a:t> is for a multi-user operating system. Users can access other resources and computer on the network in a unified way. Every resource is visible on every site.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766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2522</TotalTime>
  <Words>1637</Words>
  <Application>Microsoft Office PowerPoint</Application>
  <PresentationFormat>On-screen Show (4:3)</PresentationFormat>
  <Paragraphs>544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Lucida Sans Unicode</vt:lpstr>
      <vt:lpstr>Verdana</vt:lpstr>
      <vt:lpstr>Wingdings 2</vt:lpstr>
      <vt:lpstr>Wingdings 3</vt:lpstr>
      <vt:lpstr>Concourse</vt:lpstr>
      <vt:lpstr>Network Managment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Network Topologies</vt:lpstr>
      <vt:lpstr>Network Topologies</vt:lpstr>
      <vt:lpstr>Network Topologies</vt:lpstr>
      <vt:lpstr>Star Topology</vt:lpstr>
      <vt:lpstr>Star Topology</vt:lpstr>
      <vt:lpstr>Star Topology</vt:lpstr>
      <vt:lpstr>Star Topology</vt:lpstr>
      <vt:lpstr>Star Topology</vt:lpstr>
      <vt:lpstr>Star Topology</vt:lpstr>
      <vt:lpstr>Star Topology</vt:lpstr>
      <vt:lpstr>Star Topology</vt:lpstr>
      <vt:lpstr>Star Topology</vt:lpstr>
      <vt:lpstr>Star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Tree Topology</vt:lpstr>
      <vt:lpstr>Tree Topology</vt:lpstr>
      <vt:lpstr>Tree Topology</vt:lpstr>
      <vt:lpstr>Tree  Topology</vt:lpstr>
      <vt:lpstr>Tree  Topology</vt:lpstr>
      <vt:lpstr>Tree  Topology</vt:lpstr>
      <vt:lpstr>Tree  Topology</vt:lpstr>
      <vt:lpstr>Tree 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Network Types</vt:lpstr>
      <vt:lpstr>Network Types</vt:lpstr>
      <vt:lpstr>Network Types</vt:lpstr>
      <vt:lpstr>Network Types</vt:lpstr>
      <vt:lpstr>Network Types</vt:lpstr>
      <vt:lpstr>Network Types</vt:lpstr>
      <vt:lpstr>Network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204</cp:revision>
  <dcterms:created xsi:type="dcterms:W3CDTF">2015-01-19T19:52:08Z</dcterms:created>
  <dcterms:modified xsi:type="dcterms:W3CDTF">2017-02-23T16:19:26Z</dcterms:modified>
</cp:coreProperties>
</file>