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312" r:id="rId2"/>
    <p:sldId id="314" r:id="rId3"/>
    <p:sldId id="315" r:id="rId4"/>
    <p:sldId id="313" r:id="rId5"/>
    <p:sldId id="318" r:id="rId6"/>
    <p:sldId id="316" r:id="rId7"/>
    <p:sldId id="317" r:id="rId8"/>
    <p:sldId id="32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5117C9C-4760-45F1-84CC-7009737AD252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sz="4400" dirty="0"/>
              <a:t>Anything much happen in OSs in 2015?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72238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5" y="-13855"/>
            <a:ext cx="9180000" cy="6885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Linux V4.0 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A *fairly* small release, some VM clean-ups</a:t>
            </a:r>
          </a:p>
          <a:p>
            <a:r>
              <a:rPr lang="en-IE" dirty="0"/>
              <a:t>The unification of the PROTNONE and NUMA handling for page tables.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29" name="Rounded Rectangle 28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bg1">
                    <a:lumMod val="95000"/>
                  </a:schemeClr>
                </a:solidFill>
              </a:rPr>
              <a:t>12</a:t>
            </a:r>
            <a:r>
              <a:rPr lang="en-IE" sz="2800" baseline="30000" dirty="0">
                <a:solidFill>
                  <a:schemeClr val="bg1">
                    <a:lumMod val="95000"/>
                  </a:schemeClr>
                </a:solidFill>
              </a:rPr>
              <a:t>th</a:t>
            </a:r>
            <a:r>
              <a:rPr lang="en-IE" sz="2800" dirty="0">
                <a:solidFill>
                  <a:schemeClr val="bg1">
                    <a:lumMod val="95000"/>
                  </a:schemeClr>
                </a:solidFill>
              </a:rPr>
              <a:t> April</a:t>
            </a:r>
          </a:p>
          <a:p>
            <a:pPr algn="ctr"/>
            <a:r>
              <a:rPr lang="en-IE" sz="2800" dirty="0">
                <a:solidFill>
                  <a:schemeClr val="bg1">
                    <a:lumMod val="95000"/>
                  </a:schemeClr>
                </a:solidFill>
              </a:rPr>
              <a:t>2015</a:t>
            </a:r>
          </a:p>
        </p:txBody>
      </p:sp>
      <p:sp>
        <p:nvSpPr>
          <p:cNvPr id="30" name="Folded Corner 2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Some people advocated</a:t>
            </a:r>
            <a:br>
              <a:rPr lang="en-IE" b="1" dirty="0">
                <a:solidFill>
                  <a:schemeClr val="tx1"/>
                </a:solidFill>
              </a:rPr>
            </a:br>
            <a:r>
              <a:rPr lang="en-IE" b="1" dirty="0">
                <a:solidFill>
                  <a:schemeClr val="tx1"/>
                </a:solidFill>
              </a:rPr>
              <a:t>the 4.0 version number, to eventually see 4.1.15 - because "</a:t>
            </a:r>
            <a:r>
              <a:rPr lang="en-IE" b="1" i="1" dirty="0">
                <a:solidFill>
                  <a:schemeClr val="tx1"/>
                </a:solidFill>
              </a:rPr>
              <a:t>that was the</a:t>
            </a:r>
            <a:br>
              <a:rPr lang="en-IE" b="1" i="1" dirty="0">
                <a:solidFill>
                  <a:schemeClr val="tx1"/>
                </a:solidFill>
              </a:rPr>
            </a:br>
            <a:r>
              <a:rPr lang="en-IE" b="1" i="1" dirty="0">
                <a:solidFill>
                  <a:schemeClr val="tx1"/>
                </a:solidFill>
              </a:rPr>
              <a:t>version of Linux </a:t>
            </a:r>
            <a:r>
              <a:rPr lang="en-IE" b="1" i="1" dirty="0" err="1">
                <a:solidFill>
                  <a:schemeClr val="tx1"/>
                </a:solidFill>
              </a:rPr>
              <a:t>SkyNet</a:t>
            </a:r>
            <a:r>
              <a:rPr lang="en-IE" b="1" i="1" dirty="0">
                <a:solidFill>
                  <a:schemeClr val="tx1"/>
                </a:solidFill>
              </a:rPr>
              <a:t> used for the T-800 Terminator</a:t>
            </a:r>
            <a:r>
              <a:rPr lang="en-IE" b="1" dirty="0">
                <a:solidFill>
                  <a:schemeClr val="tx1"/>
                </a:solidFill>
              </a:rPr>
              <a:t>".</a:t>
            </a:r>
            <a:endParaRPr lang="en-IE" sz="1600" b="1" dirty="0">
              <a:solidFill>
                <a:schemeClr val="tx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220" y="3428999"/>
            <a:ext cx="5685780" cy="34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Linux V4.0 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51714"/>
              </p:ext>
            </p:extLst>
          </p:nvPr>
        </p:nvGraphicFramePr>
        <p:xfrm>
          <a:off x="467544" y="1612306"/>
          <a:ext cx="8352928" cy="4480990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59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>
                          <a:effectLst/>
                          <a:latin typeface="Arial Rounded MT Bold" panose="020F0704030504030204" pitchFamily="34" charset="0"/>
                        </a:rPr>
                        <a:t>Version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>
                          <a:effectLst/>
                          <a:latin typeface="Arial Rounded MT Bold" panose="020F0704030504030204" pitchFamily="34" charset="0"/>
                        </a:rPr>
                        <a:t>Original release date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>
                          <a:effectLst/>
                          <a:latin typeface="Arial Rounded MT Bold" panose="020F0704030504030204" pitchFamily="34" charset="0"/>
                        </a:rPr>
                        <a:t>Current Version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>
                          <a:effectLst/>
                          <a:latin typeface="Arial Rounded MT Bold" panose="020F0704030504030204" pitchFamily="34" charset="0"/>
                        </a:rPr>
                        <a:t>Support Model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218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>
                          <a:effectLst/>
                          <a:latin typeface="Arial Rounded MT Bold" panose="020F0704030504030204" pitchFamily="34" charset="0"/>
                        </a:rPr>
                        <a:t>4.0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12 April 2015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>
                          <a:effectLst/>
                          <a:latin typeface="Arial Rounded MT Bold" panose="020F0704030504030204" pitchFamily="34" charset="0"/>
                        </a:rPr>
                        <a:t>4.0.9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Maintained from April 2015 to July 2015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9299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>
                          <a:effectLst/>
                          <a:latin typeface="Arial Rounded MT Bold" panose="020F0704030504030204" pitchFamily="34" charset="0"/>
                        </a:rPr>
                        <a:t>4.1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22 June 2015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>
                          <a:effectLst/>
                          <a:latin typeface="Arial Rounded MT Bold" panose="020F0704030504030204" pitchFamily="34" charset="0"/>
                        </a:rPr>
                        <a:t>4.1.15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Maintained from July 2015 to September 2017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331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>
                          <a:effectLst/>
                          <a:latin typeface="Arial Rounded MT Bold" panose="020F0704030504030204" pitchFamily="34" charset="0"/>
                        </a:rPr>
                        <a:t>4.2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30 August 2015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>
                          <a:effectLst/>
                          <a:latin typeface="Arial Rounded MT Bold" panose="020F0704030504030204" pitchFamily="34" charset="0"/>
                        </a:rPr>
                        <a:t>4.2.8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Maintained from August 2015 to December 2015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596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>
                          <a:effectLst/>
                          <a:latin typeface="Arial Rounded MT Bold" panose="020F0704030504030204" pitchFamily="34" charset="0"/>
                        </a:rPr>
                        <a:t>4.3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1 November 2015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>
                          <a:effectLst/>
                          <a:latin typeface="Arial Rounded MT Bold" panose="020F0704030504030204" pitchFamily="34" charset="0"/>
                        </a:rPr>
                        <a:t>4.3.3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Supported version</a:t>
                      </a:r>
                    </a:p>
                    <a:p>
                      <a:endParaRPr lang="en-IE" sz="16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2426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>
                          <a:effectLst/>
                          <a:latin typeface="Arial Rounded MT Bold" panose="020F0704030504030204" pitchFamily="34" charset="0"/>
                        </a:rPr>
                        <a:t>4.4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10 January 2016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>
                          <a:effectLst/>
                          <a:latin typeface="Arial Rounded MT Bold" panose="020F0704030504030204" pitchFamily="34" charset="0"/>
                        </a:rPr>
                        <a:t>4.4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Maintained from January 2016 to February 2018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48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10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accent1">
                    <a:lumMod val="50000"/>
                  </a:schemeClr>
                </a:solidFill>
              </a:rPr>
              <a:t>29th</a:t>
            </a:r>
          </a:p>
          <a:p>
            <a:pPr algn="ctr"/>
            <a:r>
              <a:rPr lang="en-IE" sz="2800" dirty="0">
                <a:solidFill>
                  <a:schemeClr val="accent1">
                    <a:lumMod val="50000"/>
                  </a:schemeClr>
                </a:solidFill>
              </a:rPr>
              <a:t>July</a:t>
            </a:r>
          </a:p>
          <a:p>
            <a:pPr algn="ctr"/>
            <a:r>
              <a:rPr lang="en-IE" sz="2800" dirty="0">
                <a:solidFill>
                  <a:schemeClr val="accent1">
                    <a:lumMod val="50000"/>
                  </a:schemeClr>
                </a:solidFill>
              </a:rPr>
              <a:t>2015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>
                <a:solidFill>
                  <a:schemeClr val="bg1"/>
                </a:solidFill>
              </a:rPr>
              <a:t>Return of ‘Start’ button, a virtual desktop system, integration with Windows Phone</a:t>
            </a:r>
          </a:p>
          <a:p>
            <a:r>
              <a:rPr lang="en-IE" dirty="0">
                <a:solidFill>
                  <a:schemeClr val="bg1"/>
                </a:solidFill>
              </a:rPr>
              <a:t>Device dependent interface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611560" y="4005064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Incorporates Microsoft's intelligent personal assistant Cortana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717030"/>
            <a:ext cx="5424264" cy="3004565"/>
          </a:xfrm>
          <a:prstGeom prst="rect">
            <a:avLst/>
          </a:prstGeom>
        </p:spPr>
      </p:pic>
      <p:sp>
        <p:nvSpPr>
          <p:cNvPr id="7" name="Plaque 6"/>
          <p:cNvSpPr/>
          <p:nvPr/>
        </p:nvSpPr>
        <p:spPr>
          <a:xfrm>
            <a:off x="3635896" y="1196752"/>
            <a:ext cx="1872208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Threshold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91680" y="5691692"/>
            <a:ext cx="792088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1763688" y="5691692"/>
            <a:ext cx="648072" cy="64807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1835760" y="5763756"/>
            <a:ext cx="504000" cy="504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07704" y="5835708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26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4"/>
            <a:ext cx="9144000" cy="6867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iOS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IE" sz="2400" dirty="0"/>
              <a:t>Focuses less on new features and more on under-the-hood optimizations, as well as battery improvements. iOS 9 also adds a number of features to the iPad to improve productivity. These include Slide Over, Split View, and Picture in Picture, for enhanced multitasking.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bg1"/>
                </a:solidFill>
              </a:rPr>
              <a:t>16</a:t>
            </a:r>
            <a:r>
              <a:rPr lang="en-IE" sz="2800" baseline="30000" dirty="0">
                <a:solidFill>
                  <a:schemeClr val="bg1"/>
                </a:solidFill>
              </a:rPr>
              <a:t>th</a:t>
            </a:r>
            <a:r>
              <a:rPr lang="en-IE" sz="2800" dirty="0">
                <a:solidFill>
                  <a:schemeClr val="bg1"/>
                </a:solidFill>
              </a:rPr>
              <a:t> September</a:t>
            </a:r>
          </a:p>
          <a:p>
            <a:pPr algn="ctr"/>
            <a:r>
              <a:rPr lang="en-IE" sz="2800" dirty="0">
                <a:solidFill>
                  <a:schemeClr val="bg1"/>
                </a:solidFill>
              </a:rPr>
              <a:t>2015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683568" y="4260229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dirty="0">
              <a:solidFill>
                <a:schemeClr val="tx1"/>
              </a:solidFill>
            </a:endParaRPr>
          </a:p>
          <a:p>
            <a:pPr algn="ctr"/>
            <a:r>
              <a:rPr lang="en-IE" dirty="0">
                <a:solidFill>
                  <a:schemeClr val="tx1"/>
                </a:solidFill>
              </a:rPr>
              <a:t>iOS 9 includes a new News app which displays news from sources such as The New York Times, CNN, Wired, and ESPN</a:t>
            </a:r>
          </a:p>
        </p:txBody>
      </p:sp>
      <p:sp>
        <p:nvSpPr>
          <p:cNvPr id="7" name="Plaque 6"/>
          <p:cNvSpPr/>
          <p:nvPr/>
        </p:nvSpPr>
        <p:spPr>
          <a:xfrm>
            <a:off x="3707904" y="1196752"/>
            <a:ext cx="1728192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Monarch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950932"/>
            <a:ext cx="3779912" cy="28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7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67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OS X v10.11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Focuses mainly on performance, stability and security. Adds multi-touch gestures to applications like Mail and Messages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30</a:t>
            </a:r>
            <a:r>
              <a:rPr lang="en-IE" sz="2800" baseline="30000" dirty="0">
                <a:solidFill>
                  <a:schemeClr val="bg1">
                    <a:lumMod val="85000"/>
                  </a:schemeClr>
                </a:solidFill>
              </a:rPr>
              <a:t>th</a:t>
            </a:r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 September</a:t>
            </a:r>
          </a:p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2015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dirty="0">
              <a:solidFill>
                <a:schemeClr val="tx1"/>
              </a:solidFill>
            </a:endParaRPr>
          </a:p>
          <a:p>
            <a:pPr algn="ctr"/>
            <a:r>
              <a:rPr lang="en-IE" dirty="0">
                <a:solidFill>
                  <a:schemeClr val="tx1"/>
                </a:solidFill>
              </a:rPr>
              <a:t>Has a new security feature called System Integrity Protection (SIP, aka "rootless") that protects system processes, files and folders from being tampered with.</a:t>
            </a:r>
          </a:p>
        </p:txBody>
      </p:sp>
      <p:sp>
        <p:nvSpPr>
          <p:cNvPr id="7" name="Plaque 6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El Capitan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44" y="3501008"/>
            <a:ext cx="580796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8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4"/>
            <a:ext cx="9144000" cy="6867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Android 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IE" sz="2400" dirty="0"/>
              <a:t>Marshmallow focuses on improving the overall user experience of the previous version, introducing a new permissions architecture, new APIs for contextual assistants and a new power management system.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bg1"/>
                </a:solidFill>
              </a:rPr>
              <a:t>5</a:t>
            </a:r>
            <a:r>
              <a:rPr lang="en-IE" sz="2800" baseline="30000" dirty="0">
                <a:solidFill>
                  <a:schemeClr val="bg1"/>
                </a:solidFill>
              </a:rPr>
              <a:t>th</a:t>
            </a:r>
            <a:r>
              <a:rPr lang="en-IE" sz="2800" dirty="0">
                <a:solidFill>
                  <a:schemeClr val="bg1"/>
                </a:solidFill>
              </a:rPr>
              <a:t> October</a:t>
            </a:r>
          </a:p>
          <a:p>
            <a:pPr algn="ctr"/>
            <a:r>
              <a:rPr lang="en-IE" sz="2800" dirty="0">
                <a:solidFill>
                  <a:schemeClr val="bg1"/>
                </a:solidFill>
              </a:rPr>
              <a:t>2015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683568" y="4260229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dirty="0">
              <a:solidFill>
                <a:schemeClr val="tx1"/>
              </a:solidFill>
            </a:endParaRPr>
          </a:p>
          <a:p>
            <a:pPr algn="ctr"/>
            <a:r>
              <a:rPr lang="en-IE" dirty="0">
                <a:solidFill>
                  <a:schemeClr val="tx1"/>
                </a:solidFill>
              </a:rPr>
              <a:t>A new "Assist" API allows information from a currently-opened app to be sent to a designated "assistant" application for analysis and processing.</a:t>
            </a:r>
          </a:p>
        </p:txBody>
      </p:sp>
      <p:sp>
        <p:nvSpPr>
          <p:cNvPr id="7" name="Plaque 6"/>
          <p:cNvSpPr/>
          <p:nvPr/>
        </p:nvSpPr>
        <p:spPr>
          <a:xfrm>
            <a:off x="3707904" y="1196752"/>
            <a:ext cx="1728192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Marshmallow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60" y="3592519"/>
            <a:ext cx="3233936" cy="323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pPr algn="ctr"/>
            <a:r>
              <a:rPr lang="en-IE" dirty="0"/>
              <a:t>Thank you.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2816"/>
            <a:ext cx="7085277" cy="398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22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640</TotalTime>
  <Words>338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Lucida Sans Unicode</vt:lpstr>
      <vt:lpstr>Verdana</vt:lpstr>
      <vt:lpstr>Wingdings 2</vt:lpstr>
      <vt:lpstr>Wingdings 3</vt:lpstr>
      <vt:lpstr>Concourse</vt:lpstr>
      <vt:lpstr>Anything much happen in OSs in 2015?</vt:lpstr>
      <vt:lpstr>Linux V4.0 </vt:lpstr>
      <vt:lpstr>Linux V4.0 </vt:lpstr>
      <vt:lpstr>Windows 10</vt:lpstr>
      <vt:lpstr>iOS 9</vt:lpstr>
      <vt:lpstr>OS X v10.11</vt:lpstr>
      <vt:lpstr>Android V6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William Carey</cp:lastModifiedBy>
  <cp:revision>38</cp:revision>
  <dcterms:created xsi:type="dcterms:W3CDTF">2015-01-19T19:52:08Z</dcterms:created>
  <dcterms:modified xsi:type="dcterms:W3CDTF">2017-01-27T20:06:21Z</dcterms:modified>
</cp:coreProperties>
</file>