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312" r:id="rId2"/>
    <p:sldId id="314" r:id="rId3"/>
    <p:sldId id="315" r:id="rId4"/>
    <p:sldId id="330" r:id="rId5"/>
    <p:sldId id="313" r:id="rId6"/>
    <p:sldId id="318" r:id="rId7"/>
    <p:sldId id="316" r:id="rId8"/>
    <p:sldId id="317" r:id="rId9"/>
    <p:sldId id="325" r:id="rId10"/>
    <p:sldId id="33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7A613-0AD4-4EB5-B9BC-8A085CE12A0F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AD605-85DC-4C3F-8936-F595966FA8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267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307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https://en.wikipedia.org/wiki/Linux_kernel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9743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https://en.wikipedia.org/wiki/Android_version_history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41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sz="4400" dirty="0"/>
              <a:t>Anything much happen in OSs in 2016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72238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pPr algn="ctr"/>
            <a:r>
              <a:rPr lang="en-IE" dirty="0"/>
              <a:t>Thank you.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7085277" cy="398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5" y="-13855"/>
            <a:ext cx="9180000" cy="6885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Linux V4.10 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A *fairly* small release by Linus Torvalds, on device drivers, some architecture work, some file systems fixes and some network issues.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bg1">
                    <a:lumMod val="95000"/>
                  </a:schemeClr>
                </a:solidFill>
              </a:rPr>
              <a:t>15 Jan, 2017</a:t>
            </a:r>
          </a:p>
        </p:txBody>
      </p:sp>
      <p:sp>
        <p:nvSpPr>
          <p:cNvPr id="30" name="Folded Corner 2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Some people advocated</a:t>
            </a:r>
            <a:br>
              <a:rPr lang="en-IE" b="1" dirty="0">
                <a:solidFill>
                  <a:schemeClr val="tx1"/>
                </a:solidFill>
              </a:rPr>
            </a:br>
            <a:r>
              <a:rPr lang="en-IE" b="1" dirty="0">
                <a:solidFill>
                  <a:schemeClr val="tx1"/>
                </a:solidFill>
              </a:rPr>
              <a:t>the 4.0 version number, to eventually see 4.1.15 - because "</a:t>
            </a:r>
            <a:r>
              <a:rPr lang="en-IE" b="1" i="1" dirty="0">
                <a:solidFill>
                  <a:schemeClr val="tx1"/>
                </a:solidFill>
              </a:rPr>
              <a:t>that was the</a:t>
            </a:r>
            <a:br>
              <a:rPr lang="en-IE" b="1" i="1" dirty="0">
                <a:solidFill>
                  <a:schemeClr val="tx1"/>
                </a:solidFill>
              </a:rPr>
            </a:br>
            <a:r>
              <a:rPr lang="en-IE" b="1" i="1" dirty="0">
                <a:solidFill>
                  <a:schemeClr val="tx1"/>
                </a:solidFill>
              </a:rPr>
              <a:t>version of Linux </a:t>
            </a:r>
            <a:r>
              <a:rPr lang="en-IE" b="1" i="1" dirty="0" err="1">
                <a:solidFill>
                  <a:schemeClr val="tx1"/>
                </a:solidFill>
              </a:rPr>
              <a:t>SkyNet</a:t>
            </a:r>
            <a:r>
              <a:rPr lang="en-IE" b="1" i="1" dirty="0">
                <a:solidFill>
                  <a:schemeClr val="tx1"/>
                </a:solidFill>
              </a:rPr>
              <a:t> used for the T-800 Terminator</a:t>
            </a:r>
            <a:r>
              <a:rPr lang="en-IE" b="1" dirty="0">
                <a:solidFill>
                  <a:schemeClr val="tx1"/>
                </a:solidFill>
              </a:rPr>
              <a:t>".</a:t>
            </a:r>
            <a:endParaRPr lang="en-IE" sz="1600" b="1" dirty="0">
              <a:solidFill>
                <a:schemeClr val="tx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220" y="3428999"/>
            <a:ext cx="5685780" cy="34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Linux V4.0 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01182"/>
              </p:ext>
            </p:extLst>
          </p:nvPr>
        </p:nvGraphicFramePr>
        <p:xfrm>
          <a:off x="467544" y="1124744"/>
          <a:ext cx="8352928" cy="5490380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59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>
                          <a:effectLst/>
                          <a:latin typeface="Arial Rounded MT Bold" panose="020F0704030504030204" pitchFamily="34" charset="0"/>
                        </a:rPr>
                        <a:t>Version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>
                          <a:effectLst/>
                          <a:latin typeface="Arial Rounded MT Bold" panose="020F0704030504030204" pitchFamily="34" charset="0"/>
                        </a:rPr>
                        <a:t>Original release date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>
                          <a:effectLst/>
                          <a:latin typeface="Arial Rounded MT Bold" panose="020F0704030504030204" pitchFamily="34" charset="0"/>
                        </a:rPr>
                        <a:t>Current Version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>
                          <a:effectLst/>
                          <a:latin typeface="Arial Rounded MT Bold" panose="020F0704030504030204" pitchFamily="34" charset="0"/>
                        </a:rPr>
                        <a:t>Support Model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218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>
                          <a:effectLst/>
                          <a:latin typeface="Arial Rounded MT Bold" panose="020F0704030504030204" pitchFamily="34" charset="0"/>
                        </a:rPr>
                        <a:t>4.0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12 April 2015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>
                          <a:effectLst/>
                          <a:latin typeface="Arial Rounded MT Bold" panose="020F0704030504030204" pitchFamily="34" charset="0"/>
                        </a:rPr>
                        <a:t>4.0.9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Maintained from April 2015 to July 2015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299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>
                          <a:effectLst/>
                          <a:latin typeface="Arial Rounded MT Bold" panose="020F0704030504030204" pitchFamily="34" charset="0"/>
                        </a:rPr>
                        <a:t>4.1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22 June 2015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>
                          <a:effectLst/>
                          <a:latin typeface="Arial Rounded MT Bold" panose="020F0704030504030204" pitchFamily="34" charset="0"/>
                        </a:rPr>
                        <a:t>4.1.38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Maintained from July 2015 to September 2017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331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>
                          <a:effectLst/>
                          <a:latin typeface="Arial Rounded MT Bold" panose="020F0704030504030204" pitchFamily="34" charset="0"/>
                        </a:rPr>
                        <a:t>4.2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30 August 2015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>
                          <a:effectLst/>
                          <a:latin typeface="Arial Rounded MT Bold" panose="020F0704030504030204" pitchFamily="34" charset="0"/>
                        </a:rPr>
                        <a:t>4.2.8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Maintained from August 2015 to December 2015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596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>
                          <a:effectLst/>
                          <a:latin typeface="Arial Rounded MT Bold" panose="020F0704030504030204" pitchFamily="34" charset="0"/>
                        </a:rPr>
                        <a:t>4.3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1 November 2015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>
                          <a:effectLst/>
                          <a:latin typeface="Arial Rounded MT Bold" panose="020F0704030504030204" pitchFamily="34" charset="0"/>
                        </a:rPr>
                        <a:t>4.3.6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Maintained from November 2015 to February 2016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2426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>
                          <a:effectLst/>
                          <a:latin typeface="Arial Rounded MT Bold" panose="020F0704030504030204" pitchFamily="34" charset="0"/>
                        </a:rPr>
                        <a:t>4.4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10 January 2016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>
                          <a:effectLst/>
                          <a:latin typeface="Arial Rounded MT Bold" panose="020F0704030504030204" pitchFamily="34" charset="0"/>
                        </a:rPr>
                        <a:t>4.4.44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Maintained from January 2016 to February 2018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2426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>
                          <a:effectLst/>
                          <a:latin typeface="Arial Rounded MT Bold" panose="020F0704030504030204" pitchFamily="34" charset="0"/>
                        </a:rPr>
                        <a:t>4</a:t>
                      </a:r>
                      <a:r>
                        <a:rPr lang="en-IE" sz="3200" b="0" baseline="0" dirty="0">
                          <a:effectLst/>
                          <a:latin typeface="Arial Rounded MT Bold" panose="020F0704030504030204" pitchFamily="34" charset="0"/>
                        </a:rPr>
                        <a:t>.5</a:t>
                      </a:r>
                      <a:endParaRPr lang="en-IE" sz="3200" b="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13</a:t>
                      </a:r>
                      <a:r>
                        <a:rPr lang="en-IE" sz="1600" baseline="0" dirty="0">
                          <a:effectLst/>
                          <a:latin typeface="Arial Rounded MT Bold" panose="020F0704030504030204" pitchFamily="34" charset="0"/>
                        </a:rPr>
                        <a:t> March 2016</a:t>
                      </a:r>
                      <a:endParaRPr lang="en-IE" sz="16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>
                          <a:effectLst/>
                          <a:latin typeface="Arial Rounded MT Bold" panose="020F0704030504030204" pitchFamily="34" charset="0"/>
                        </a:rPr>
                        <a:t>4.5.7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Maintained from March 2016 to June 2016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48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Linux V4.0 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625467"/>
              </p:ext>
            </p:extLst>
          </p:nvPr>
        </p:nvGraphicFramePr>
        <p:xfrm>
          <a:off x="467544" y="1756322"/>
          <a:ext cx="8352928" cy="4417866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59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>
                          <a:effectLst/>
                          <a:latin typeface="Arial Rounded MT Bold" panose="020F0704030504030204" pitchFamily="34" charset="0"/>
                        </a:rPr>
                        <a:t>Version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>
                          <a:effectLst/>
                          <a:latin typeface="Arial Rounded MT Bold" panose="020F0704030504030204" pitchFamily="34" charset="0"/>
                        </a:rPr>
                        <a:t>Original release date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>
                          <a:effectLst/>
                          <a:latin typeface="Arial Rounded MT Bold" panose="020F0704030504030204" pitchFamily="34" charset="0"/>
                        </a:rPr>
                        <a:t>Current Version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>
                          <a:effectLst/>
                          <a:latin typeface="Arial Rounded MT Bold" panose="020F0704030504030204" pitchFamily="34" charset="0"/>
                        </a:rPr>
                        <a:t>Support Model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218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>
                          <a:effectLst/>
                          <a:latin typeface="Arial Rounded MT Bold" panose="020F0704030504030204" pitchFamily="34" charset="0"/>
                        </a:rPr>
                        <a:t>4.6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15 May 2016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>
                          <a:effectLst/>
                          <a:latin typeface="Arial Rounded MT Bold" panose="020F0704030504030204" pitchFamily="34" charset="0"/>
                        </a:rPr>
                        <a:t>4.6.7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Maintained from May 2016 </a:t>
                      </a:r>
                      <a:r>
                        <a:rPr lang="en-IE" sz="1600">
                          <a:effectLst/>
                          <a:latin typeface="Arial Rounded MT Bold" panose="020F0704030504030204" pitchFamily="34" charset="0"/>
                        </a:rPr>
                        <a:t>to August </a:t>
                      </a:r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2016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299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>
                          <a:effectLst/>
                          <a:latin typeface="Arial Rounded MT Bold" panose="020F0704030504030204" pitchFamily="34" charset="0"/>
                        </a:rPr>
                        <a:t>4.7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24 July 2016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>
                          <a:effectLst/>
                          <a:latin typeface="Arial Rounded MT Bold" panose="020F0704030504030204" pitchFamily="34" charset="0"/>
                        </a:rPr>
                        <a:t>4.7.10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Maintained from July 2016 to October 2016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331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>
                          <a:effectLst/>
                          <a:latin typeface="Arial Rounded MT Bold" panose="020F0704030504030204" pitchFamily="34" charset="0"/>
                        </a:rPr>
                        <a:t>4.8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25 September 2016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>
                          <a:effectLst/>
                          <a:latin typeface="Arial Rounded MT Bold" panose="020F0704030504030204" pitchFamily="34" charset="0"/>
                        </a:rPr>
                        <a:t>4.8.17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Maintained from September 2016 to January 2017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596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>
                          <a:effectLst/>
                          <a:latin typeface="Arial Rounded MT Bold" panose="020F0704030504030204" pitchFamily="34" charset="0"/>
                        </a:rPr>
                        <a:t>4.9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11 December 2016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>
                          <a:effectLst/>
                          <a:latin typeface="Arial Rounded MT Bold" panose="020F0704030504030204" pitchFamily="34" charset="0"/>
                        </a:rPr>
                        <a:t>4.9.5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Latest mainline release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2426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>
                          <a:effectLst/>
                          <a:latin typeface="Arial Rounded MT Bold" panose="020F0704030504030204" pitchFamily="34" charset="0"/>
                        </a:rPr>
                        <a:t>4.10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15 January 2017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>
                          <a:effectLst/>
                          <a:latin typeface="Arial Rounded MT Bold" panose="020F0704030504030204" pitchFamily="34" charset="0"/>
                        </a:rPr>
                        <a:t>4.10-rc4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Latest unstable release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88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10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accent1">
                    <a:lumMod val="50000"/>
                  </a:schemeClr>
                </a:solidFill>
              </a:rPr>
              <a:t>29 July,</a:t>
            </a:r>
          </a:p>
          <a:p>
            <a:pPr algn="ctr"/>
            <a:r>
              <a:rPr lang="en-IE" sz="2800" dirty="0">
                <a:solidFill>
                  <a:schemeClr val="accent1">
                    <a:lumMod val="50000"/>
                  </a:schemeClr>
                </a:solidFill>
              </a:rPr>
              <a:t>2015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>
                <a:solidFill>
                  <a:schemeClr val="bg1"/>
                </a:solidFill>
              </a:rPr>
              <a:t>Return of ‘Start’ button, a virtual desktop system, integration with Windows Phone</a:t>
            </a:r>
          </a:p>
          <a:p>
            <a:r>
              <a:rPr lang="en-IE" dirty="0">
                <a:solidFill>
                  <a:schemeClr val="bg1"/>
                </a:solidFill>
              </a:rPr>
              <a:t>Device dependent interface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611560" y="4005064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Incorporates Microsoft's intelligent personal assistant Cortana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717030"/>
            <a:ext cx="5424264" cy="3004565"/>
          </a:xfrm>
          <a:prstGeom prst="rect">
            <a:avLst/>
          </a:prstGeom>
        </p:spPr>
      </p:pic>
      <p:sp>
        <p:nvSpPr>
          <p:cNvPr id="7" name="Plaque 6"/>
          <p:cNvSpPr/>
          <p:nvPr/>
        </p:nvSpPr>
        <p:spPr>
          <a:xfrm>
            <a:off x="3635896" y="1196752"/>
            <a:ext cx="1872208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Threshold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91680" y="5691692"/>
            <a:ext cx="792088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1763688" y="5691692"/>
            <a:ext cx="648072" cy="64807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1835760" y="5763756"/>
            <a:ext cx="504000" cy="504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07704" y="5835708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26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686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iOS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IE" sz="2400" dirty="0"/>
              <a:t>Significant updates to </a:t>
            </a:r>
            <a:r>
              <a:rPr lang="en-IE" sz="2400" dirty="0" err="1"/>
              <a:t>iMessage</a:t>
            </a:r>
            <a:r>
              <a:rPr lang="en-IE" sz="2400" dirty="0"/>
              <a:t>, Siri, Photos, 3D Touch, and the lock screen.</a:t>
            </a:r>
          </a:p>
          <a:p>
            <a:r>
              <a:rPr lang="en-IE" sz="2400" dirty="0"/>
              <a:t>As part of the overall Continuity features, a new Universal Clipboard feature allows users of Mac PCs running </a:t>
            </a:r>
            <a:r>
              <a:rPr lang="en-IE" sz="2400" dirty="0" err="1"/>
              <a:t>macOS</a:t>
            </a:r>
            <a:r>
              <a:rPr lang="en-IE" sz="2400" dirty="0"/>
              <a:t> Sierra and iOS devices running iOS 10 to copy material to and from different devices through iCloud.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bg1"/>
                </a:solidFill>
              </a:rPr>
              <a:t>September 13, 2016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683568" y="4260229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dirty="0">
              <a:solidFill>
                <a:schemeClr val="tx1"/>
              </a:solidFill>
            </a:endParaRPr>
          </a:p>
          <a:p>
            <a:pPr algn="ctr"/>
            <a:r>
              <a:rPr lang="en-IE" dirty="0">
                <a:solidFill>
                  <a:schemeClr val="tx1"/>
                </a:solidFill>
              </a:rPr>
              <a:t>iOS 10 features new sound effects for locking the device and for keyboard clicks.</a:t>
            </a:r>
          </a:p>
        </p:txBody>
      </p:sp>
      <p:sp>
        <p:nvSpPr>
          <p:cNvPr id="7" name="Plaque 6"/>
          <p:cNvSpPr/>
          <p:nvPr/>
        </p:nvSpPr>
        <p:spPr>
          <a:xfrm>
            <a:off x="3707904" y="1196752"/>
            <a:ext cx="1728192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Whitetale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005064"/>
            <a:ext cx="4139952" cy="267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7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67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OS X v10.12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Its major new features concern Continuity, iCloud, and windowing, as well as support for Apple Pay and Siri.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June 13, 2016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dirty="0">
              <a:solidFill>
                <a:schemeClr val="tx1"/>
              </a:solidFill>
            </a:endParaRPr>
          </a:p>
          <a:p>
            <a:pPr algn="ctr"/>
            <a:r>
              <a:rPr lang="en-IE" dirty="0">
                <a:solidFill>
                  <a:schemeClr val="tx1"/>
                </a:solidFill>
              </a:rPr>
              <a:t>In the 10.12.2 update the "time remaining" estimate has been removed after complaints of the battery life of 2016 MacBook Pros.</a:t>
            </a:r>
          </a:p>
        </p:txBody>
      </p:sp>
      <p:sp>
        <p:nvSpPr>
          <p:cNvPr id="7" name="Plaque 6"/>
          <p:cNvSpPr/>
          <p:nvPr/>
        </p:nvSpPr>
        <p:spPr>
          <a:xfrm>
            <a:off x="3851920" y="1196752"/>
            <a:ext cx="1440160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Sierra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356992"/>
            <a:ext cx="565249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8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686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Android V7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IE" sz="2400" dirty="0"/>
              <a:t>Nougat changes include the ability to display multiple apps on-screen at once in, support for inline replies to notifications, as well as an </a:t>
            </a:r>
            <a:r>
              <a:rPr lang="en-IE" sz="2400" dirty="0" err="1"/>
              <a:t>OpenJDK</a:t>
            </a:r>
            <a:r>
              <a:rPr lang="en-IE" sz="2400" dirty="0"/>
              <a:t>-based Java environment and support for the </a:t>
            </a:r>
            <a:r>
              <a:rPr lang="en-IE" sz="2400" dirty="0" err="1"/>
              <a:t>Vulkan</a:t>
            </a:r>
            <a:r>
              <a:rPr lang="en-IE" sz="2400" dirty="0"/>
              <a:t> graphics rendering API.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bg1"/>
                </a:solidFill>
              </a:rPr>
              <a:t>August 22, 2016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683568" y="4260229"/>
            <a:ext cx="2880320" cy="2409131"/>
          </a:xfrm>
          <a:prstGeom prst="foldedCorne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dirty="0">
              <a:solidFill>
                <a:schemeClr val="tx1"/>
              </a:solidFill>
            </a:endParaRPr>
          </a:p>
          <a:p>
            <a:pPr algn="ctr"/>
            <a:r>
              <a:rPr lang="en-IE" sz="2000" dirty="0">
                <a:solidFill>
                  <a:schemeClr val="tx1"/>
                </a:solidFill>
              </a:rPr>
              <a:t>Introduces a split-screen display mode for phones, in which two apps can be snapped to occupy halves of the screen.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" name="Plaque 6"/>
          <p:cNvSpPr/>
          <p:nvPr/>
        </p:nvSpPr>
        <p:spPr>
          <a:xfrm>
            <a:off x="3707904" y="1196752"/>
            <a:ext cx="1728192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Nougat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802560" y="3592519"/>
            <a:ext cx="3233936" cy="3233936"/>
            <a:chOff x="5802560" y="3592519"/>
            <a:chExt cx="3233936" cy="32339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2560" y="3592519"/>
              <a:ext cx="3233936" cy="323393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477" y="3983744"/>
              <a:ext cx="1426219" cy="2546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8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Desktop OS Market Share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8114273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22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693</TotalTime>
  <Words>470</Words>
  <Application>Microsoft Office PowerPoint</Application>
  <PresentationFormat>On-screen Show (4:3)</PresentationFormat>
  <Paragraphs>95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Rounded MT Bold</vt:lpstr>
      <vt:lpstr>Calibri</vt:lpstr>
      <vt:lpstr>Lucida Sans Unicode</vt:lpstr>
      <vt:lpstr>Verdana</vt:lpstr>
      <vt:lpstr>Wingdings 2</vt:lpstr>
      <vt:lpstr>Wingdings 3</vt:lpstr>
      <vt:lpstr>Concourse</vt:lpstr>
      <vt:lpstr>Anything much happen in OSs in 2016 ?</vt:lpstr>
      <vt:lpstr>Linux V4.10 </vt:lpstr>
      <vt:lpstr>Linux V4.0 </vt:lpstr>
      <vt:lpstr>Linux V4.0 </vt:lpstr>
      <vt:lpstr>Windows 10</vt:lpstr>
      <vt:lpstr>iOS 10</vt:lpstr>
      <vt:lpstr>OS X v10.12</vt:lpstr>
      <vt:lpstr>Android V7</vt:lpstr>
      <vt:lpstr>Desktop OS Market Share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William Carey</cp:lastModifiedBy>
  <cp:revision>44</cp:revision>
  <dcterms:created xsi:type="dcterms:W3CDTF">2015-01-19T19:52:08Z</dcterms:created>
  <dcterms:modified xsi:type="dcterms:W3CDTF">2017-01-27T20:05:32Z</dcterms:modified>
</cp:coreProperties>
</file>