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5" r:id="rId4"/>
    <p:sldId id="272" r:id="rId5"/>
    <p:sldId id="273" r:id="rId6"/>
    <p:sldId id="257" r:id="rId7"/>
    <p:sldId id="259" r:id="rId8"/>
    <p:sldId id="258" r:id="rId9"/>
    <p:sldId id="260" r:id="rId10"/>
    <p:sldId id="262" r:id="rId11"/>
    <p:sldId id="263" r:id="rId12"/>
    <p:sldId id="264" r:id="rId13"/>
    <p:sldId id="265" r:id="rId14"/>
    <p:sldId id="266" r:id="rId15"/>
    <p:sldId id="274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2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7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4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47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72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7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35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483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5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946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2C37-8F1F-45E4-9F09-0C6418E8659E}" type="datetimeFigureOut">
              <a:rPr lang="en-IE" smtClean="0"/>
              <a:t>27/01/2017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0B77-9714-4332-BE7E-1F1231BCB1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2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A History of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Damian Gordon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84406"/>
            <a:ext cx="2811779" cy="17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8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27th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July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1993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Portability to multiple processor architectures, as well as higher security and stability</a:t>
            </a:r>
          </a:p>
          <a:p>
            <a:r>
              <a:rPr lang="en-IE" dirty="0">
                <a:solidFill>
                  <a:schemeClr val="bg1"/>
                </a:solidFill>
              </a:rPr>
              <a:t>Designed from scratch (“Unix killer”)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Bill Gates hired David Cutler from DEC to design Windows NT.</a:t>
            </a:r>
          </a:p>
          <a:p>
            <a:pPr algn="ctr"/>
            <a:endParaRPr lang="en-IE" b="1" dirty="0">
              <a:solidFill>
                <a:schemeClr val="tx1"/>
              </a:solidFill>
            </a:endParaRPr>
          </a:p>
          <a:p>
            <a:pPr algn="ctr"/>
            <a:r>
              <a:rPr lang="en-IE" b="1" dirty="0">
                <a:solidFill>
                  <a:schemeClr val="tx1"/>
                </a:solidFill>
              </a:rPr>
              <a:t>(WNT = VMS)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504" y="3212976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6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95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24th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August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1995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Introduced the taskbar, the 'Start' button, and the way the user navigates</a:t>
            </a:r>
          </a:p>
          <a:p>
            <a:r>
              <a:rPr lang="en-IE" dirty="0">
                <a:solidFill>
                  <a:schemeClr val="bg1"/>
                </a:solidFill>
              </a:rPr>
              <a:t>Moved to multitasked 32-bit architecture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Windows 95 included support for 255-character mixed-case long filenames.</a:t>
            </a:r>
            <a:r>
              <a:rPr lang="en-IE" b="1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92" y="3187636"/>
            <a:ext cx="4800000" cy="3600000"/>
          </a:xfrm>
          <a:prstGeom prst="rect">
            <a:avLst/>
          </a:prstGeom>
        </p:spPr>
      </p:pic>
      <p:sp>
        <p:nvSpPr>
          <p:cNvPr id="5" name="Plaque 4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272925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98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25th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June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1998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Improved power management, network management, and USB support</a:t>
            </a:r>
          </a:p>
          <a:p>
            <a:r>
              <a:rPr lang="en-IE" dirty="0">
                <a:solidFill>
                  <a:schemeClr val="bg1"/>
                </a:solidFill>
              </a:rPr>
              <a:t>Added </a:t>
            </a:r>
            <a:r>
              <a:rPr lang="en-IE" i="1" dirty="0">
                <a:solidFill>
                  <a:schemeClr val="bg1"/>
                </a:solidFill>
              </a:rPr>
              <a:t>Standby</a:t>
            </a:r>
            <a:r>
              <a:rPr lang="en-IE" dirty="0">
                <a:solidFill>
                  <a:schemeClr val="bg1"/>
                </a:solidFill>
              </a:rPr>
              <a:t> and </a:t>
            </a:r>
            <a:r>
              <a:rPr lang="en-IE" i="1" dirty="0">
                <a:solidFill>
                  <a:schemeClr val="bg1"/>
                </a:solidFill>
              </a:rPr>
              <a:t>Hibernate</a:t>
            </a:r>
            <a:r>
              <a:rPr lang="en-IE" dirty="0">
                <a:solidFill>
                  <a:schemeClr val="bg1"/>
                </a:solidFill>
              </a:rPr>
              <a:t> modes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 Introduced the </a:t>
            </a:r>
            <a:r>
              <a:rPr lang="en-IE" sz="2000" b="1" i="1" dirty="0">
                <a:solidFill>
                  <a:schemeClr val="tx1"/>
                </a:solidFill>
              </a:rPr>
              <a:t>Windows Driver Model</a:t>
            </a:r>
            <a:r>
              <a:rPr lang="en-IE" sz="2000" b="1" dirty="0">
                <a:solidFill>
                  <a:schemeClr val="tx1"/>
                </a:solidFill>
              </a:rPr>
              <a:t> (WDM) to manage device drivers. 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33" y="3223542"/>
            <a:ext cx="4800000" cy="3600000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Memphis</a:t>
            </a:r>
          </a:p>
        </p:txBody>
      </p:sp>
    </p:spTree>
    <p:extLst>
      <p:ext uri="{BB962C8B-B14F-4D97-AF65-F5344CB8AC3E}">
        <p14:creationId xmlns:p14="http://schemas.microsoft.com/office/powerpoint/2010/main" val="165371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2000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17th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February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2000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Added NTFS (New Technology File System) 3.0, the Microsoft Management Console (MMC), and the Encrypting File System (EFS)</a:t>
            </a:r>
          </a:p>
          <a:p>
            <a:r>
              <a:rPr lang="en-IE" dirty="0">
                <a:solidFill>
                  <a:schemeClr val="bg1"/>
                </a:solidFill>
              </a:rPr>
              <a:t>Also Active Directory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 number of new assistive technologies to support for people with disabilities were introduced.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28" y="3356992"/>
            <a:ext cx="4621176" cy="3456384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2771800" y="1196752"/>
            <a:ext cx="3672409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Jim Allchin didn't like codenames</a:t>
            </a:r>
          </a:p>
        </p:txBody>
      </p:sp>
    </p:spTree>
    <p:extLst>
      <p:ext uri="{BB962C8B-B14F-4D97-AF65-F5344CB8AC3E}">
        <p14:creationId xmlns:p14="http://schemas.microsoft.com/office/powerpoint/2010/main" val="339267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14th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September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2000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Introduced a </a:t>
            </a:r>
            <a:r>
              <a:rPr lang="en-IE" i="1" dirty="0">
                <a:solidFill>
                  <a:schemeClr val="bg1"/>
                </a:solidFill>
              </a:rPr>
              <a:t>System Restore</a:t>
            </a:r>
            <a:r>
              <a:rPr lang="en-IE" dirty="0">
                <a:solidFill>
                  <a:schemeClr val="bg1"/>
                </a:solidFill>
              </a:rPr>
              <a:t> feature, and improved digital media and networking tools</a:t>
            </a:r>
          </a:p>
          <a:p>
            <a:r>
              <a:rPr lang="en-IE" dirty="0">
                <a:solidFill>
                  <a:schemeClr val="bg1"/>
                </a:solidFill>
              </a:rPr>
              <a:t>Restricted access to real mode MS-DOS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Criticized for speed and stability issues, a </a:t>
            </a:r>
            <a:r>
              <a:rPr lang="en-IE" sz="2000" b="1" i="1" dirty="0">
                <a:solidFill>
                  <a:schemeClr val="tx1"/>
                </a:solidFill>
              </a:rPr>
              <a:t>PC World</a:t>
            </a:r>
            <a:r>
              <a:rPr lang="en-IE" sz="2000" b="1" dirty="0">
                <a:solidFill>
                  <a:schemeClr val="tx1"/>
                </a:solidFill>
              </a:rPr>
              <a:t> article dubbed Windows ME the "Mistake Edition“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(Very short shelf-life) </a:t>
            </a:r>
            <a:endParaRPr lang="en-IE" b="1" dirty="0">
              <a:solidFill>
                <a:schemeClr val="tx1"/>
              </a:solidFill>
            </a:endParaRPr>
          </a:p>
        </p:txBody>
      </p:sp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Millennium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12" y="3645024"/>
            <a:ext cx="4218784" cy="31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XP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25th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October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2001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Improved taskbar and ‘Start’ menu, better networking features </a:t>
            </a:r>
          </a:p>
          <a:p>
            <a:r>
              <a:rPr lang="en-IE" dirty="0">
                <a:solidFill>
                  <a:schemeClr val="bg1"/>
                </a:solidFill>
              </a:rPr>
              <a:t>Newly improved user interface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The first version of Windows to use product activation in an effort to reduce software piracy.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96" y="3213376"/>
            <a:ext cx="4800000" cy="3600000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Neptune</a:t>
            </a:r>
          </a:p>
        </p:txBody>
      </p:sp>
    </p:spTree>
    <p:extLst>
      <p:ext uri="{BB962C8B-B14F-4D97-AF65-F5344CB8AC3E}">
        <p14:creationId xmlns:p14="http://schemas.microsoft.com/office/powerpoint/2010/main" val="163229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Vista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30th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January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2007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Introduced Windows Search, Windows Aero, Windows Sidebar, Shadow Copy</a:t>
            </a:r>
          </a:p>
          <a:p>
            <a:r>
              <a:rPr lang="en-IE" dirty="0">
                <a:solidFill>
                  <a:schemeClr val="bg1"/>
                </a:solidFill>
              </a:rPr>
              <a:t>Integrated Speech Recognition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u="sng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IE" sz="2000" b="1" u="sng" dirty="0">
                <a:solidFill>
                  <a:schemeClr val="tx1"/>
                </a:solidFill>
              </a:rPr>
              <a:t>Criticisms of Vista</a:t>
            </a:r>
          </a:p>
          <a:p>
            <a:r>
              <a:rPr lang="en-IE" b="1" dirty="0">
                <a:solidFill>
                  <a:schemeClr val="tx1"/>
                </a:solidFill>
              </a:rPr>
              <a:t>- high system requirements</a:t>
            </a:r>
          </a:p>
          <a:p>
            <a:r>
              <a:rPr lang="en-IE" b="1" dirty="0">
                <a:solidFill>
                  <a:schemeClr val="tx1"/>
                </a:solidFill>
              </a:rPr>
              <a:t>- more restrictive licensing </a:t>
            </a:r>
          </a:p>
          <a:p>
            <a:r>
              <a:rPr lang="en-IE" b="1" dirty="0">
                <a:solidFill>
                  <a:schemeClr val="tx1"/>
                </a:solidFill>
              </a:rPr>
              <a:t>- new digital rights management</a:t>
            </a:r>
          </a:p>
          <a:p>
            <a:r>
              <a:rPr lang="en-IE" b="1" dirty="0">
                <a:solidFill>
                  <a:schemeClr val="tx1"/>
                </a:solidFill>
              </a:rPr>
              <a:t>- lack of compatibility with some pre-Vista hardware and software</a:t>
            </a:r>
            <a:endParaRPr lang="en-IE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284984"/>
            <a:ext cx="4704000" cy="3528000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Longhorn</a:t>
            </a:r>
          </a:p>
        </p:txBody>
      </p:sp>
    </p:spTree>
    <p:extLst>
      <p:ext uri="{BB962C8B-B14F-4D97-AF65-F5344CB8AC3E}">
        <p14:creationId xmlns:p14="http://schemas.microsoft.com/office/powerpoint/2010/main" val="4509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7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22nd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October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2009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Support for virtual hard disks, better multi-core processors performance, and kernel</a:t>
            </a:r>
          </a:p>
          <a:p>
            <a:r>
              <a:rPr lang="en-IE" dirty="0">
                <a:solidFill>
                  <a:schemeClr val="bg1"/>
                </a:solidFill>
              </a:rPr>
              <a:t>Improved touch and handwriting recognition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Intended to address criticisms faced by Windows Vista, such as performance improvements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96" y="3249368"/>
            <a:ext cx="4656000" cy="3492000"/>
          </a:xfrm>
          <a:prstGeom prst="rect">
            <a:avLst/>
          </a:prstGeom>
        </p:spPr>
      </p:pic>
      <p:sp>
        <p:nvSpPr>
          <p:cNvPr id="10" name="Plaque 9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Blackcomb</a:t>
            </a:r>
          </a:p>
        </p:txBody>
      </p:sp>
    </p:spTree>
    <p:extLst>
      <p:ext uri="{BB962C8B-B14F-4D97-AF65-F5344CB8AC3E}">
        <p14:creationId xmlns:p14="http://schemas.microsoft.com/office/powerpoint/2010/main" val="4509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26th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October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2012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Heavier integration with online services from Microsoft and others (</a:t>
            </a:r>
            <a:r>
              <a:rPr lang="en-IE" dirty="0" err="1">
                <a:solidFill>
                  <a:schemeClr val="bg1"/>
                </a:solidFill>
              </a:rPr>
              <a:t>Skydrive</a:t>
            </a:r>
            <a:r>
              <a:rPr lang="en-IE" dirty="0">
                <a:solidFill>
                  <a:schemeClr val="bg1"/>
                </a:solidFill>
              </a:rPr>
              <a:t>, Xbox)</a:t>
            </a:r>
          </a:p>
          <a:p>
            <a:r>
              <a:rPr lang="en-IE" dirty="0">
                <a:solidFill>
                  <a:schemeClr val="bg1"/>
                </a:solidFill>
              </a:rPr>
              <a:t>Faster </a:t>
            </a:r>
            <a:r>
              <a:rPr lang="en-IE" dirty="0" err="1">
                <a:solidFill>
                  <a:schemeClr val="bg1"/>
                </a:solidFill>
              </a:rPr>
              <a:t>startup</a:t>
            </a:r>
            <a:r>
              <a:rPr lang="en-IE" dirty="0">
                <a:solidFill>
                  <a:schemeClr val="bg1"/>
                </a:solidFill>
              </a:rPr>
              <a:t> through UEFI integration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User interface focused on tablets users, including a touch-optimized shell using the "Metro" design language, and a new 'Start' screen</a:t>
            </a: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(No ‘Start button)</a:t>
            </a:r>
            <a:endParaRPr lang="en-IE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47" y="3573016"/>
            <a:ext cx="5495845" cy="3096000"/>
          </a:xfrm>
          <a:prstGeom prst="rect">
            <a:avLst/>
          </a:prstGeom>
        </p:spPr>
      </p:pic>
      <p:sp>
        <p:nvSpPr>
          <p:cNvPr id="7" name="Plaque 6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Jupiter</a:t>
            </a:r>
          </a:p>
        </p:txBody>
      </p:sp>
    </p:spTree>
    <p:extLst>
      <p:ext uri="{BB962C8B-B14F-4D97-AF65-F5344CB8AC3E}">
        <p14:creationId xmlns:p14="http://schemas.microsoft.com/office/powerpoint/2010/main" val="45099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10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accent1">
                    <a:lumMod val="50000"/>
                  </a:schemeClr>
                </a:solidFill>
              </a:rPr>
              <a:t>29th</a:t>
            </a:r>
          </a:p>
          <a:p>
            <a:pPr algn="ctr"/>
            <a:r>
              <a:rPr lang="en-IE" sz="2800" dirty="0">
                <a:solidFill>
                  <a:schemeClr val="accent1">
                    <a:lumMod val="50000"/>
                  </a:schemeClr>
                </a:solidFill>
              </a:rPr>
              <a:t>July</a:t>
            </a:r>
          </a:p>
          <a:p>
            <a:pPr algn="ctr"/>
            <a:r>
              <a:rPr lang="en-IE" sz="2800" dirty="0">
                <a:solidFill>
                  <a:schemeClr val="accent1">
                    <a:lumMod val="50000"/>
                  </a:schemeClr>
                </a:solidFill>
              </a:rPr>
              <a:t>2015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Return of ‘Start’ button, a virtual desktop system, integration with Windows Phone</a:t>
            </a:r>
          </a:p>
          <a:p>
            <a:r>
              <a:rPr lang="en-IE" dirty="0">
                <a:solidFill>
                  <a:schemeClr val="bg1"/>
                </a:solidFill>
              </a:rPr>
              <a:t>Device dependent interface</a:t>
            </a:r>
          </a:p>
        </p:txBody>
      </p:sp>
      <p:sp>
        <p:nvSpPr>
          <p:cNvPr id="17" name="Folded Corner 16"/>
          <p:cNvSpPr/>
          <p:nvPr/>
        </p:nvSpPr>
        <p:spPr>
          <a:xfrm>
            <a:off x="611560" y="4005064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Incorporates Microsoft's intelligent personal assistant Cortana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17030"/>
            <a:ext cx="5424264" cy="3004565"/>
          </a:xfrm>
          <a:prstGeom prst="rect">
            <a:avLst/>
          </a:prstGeom>
        </p:spPr>
      </p:pic>
      <p:sp>
        <p:nvSpPr>
          <p:cNvPr id="19" name="Plaque 18"/>
          <p:cNvSpPr/>
          <p:nvPr/>
        </p:nvSpPr>
        <p:spPr>
          <a:xfrm>
            <a:off x="3635896" y="1196752"/>
            <a:ext cx="1872208" cy="28803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Threshold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680" y="5691692"/>
            <a:ext cx="792088" cy="6480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Oval 20"/>
          <p:cNvSpPr/>
          <p:nvPr/>
        </p:nvSpPr>
        <p:spPr>
          <a:xfrm>
            <a:off x="1763688" y="5691692"/>
            <a:ext cx="648072" cy="64807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Oval 21"/>
          <p:cNvSpPr/>
          <p:nvPr/>
        </p:nvSpPr>
        <p:spPr>
          <a:xfrm>
            <a:off x="1835760" y="5763756"/>
            <a:ext cx="504000" cy="504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07704" y="5835708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4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894"/>
            <a:ext cx="9144000" cy="51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2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Desktop market share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4" y="1916832"/>
            <a:ext cx="859158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0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4" y="1916832"/>
            <a:ext cx="8591583" cy="38884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Desktop market share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2120" y="1772816"/>
            <a:ext cx="3176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90% Share</a:t>
            </a:r>
          </a:p>
        </p:txBody>
      </p:sp>
    </p:spTree>
    <p:extLst>
      <p:ext uri="{BB962C8B-B14F-4D97-AF65-F5344CB8AC3E}">
        <p14:creationId xmlns:p14="http://schemas.microsoft.com/office/powerpoint/2010/main" val="15873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Alternate Process 50"/>
          <p:cNvSpPr/>
          <p:nvPr/>
        </p:nvSpPr>
        <p:spPr>
          <a:xfrm>
            <a:off x="539552" y="3140968"/>
            <a:ext cx="6120680" cy="360040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Timeline of Windows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440336" y="3140968"/>
            <a:ext cx="6948088" cy="360040"/>
          </a:xfrm>
          <a:prstGeom prst="flowChartAlternate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/>
          <p:cNvSpPr/>
          <p:nvPr/>
        </p:nvSpPr>
        <p:spPr>
          <a:xfrm>
            <a:off x="791600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1367664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/>
          <p:cNvSpPr/>
          <p:nvPr/>
        </p:nvSpPr>
        <p:spPr>
          <a:xfrm>
            <a:off x="1871720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/>
          <p:cNvSpPr/>
          <p:nvPr/>
        </p:nvSpPr>
        <p:spPr>
          <a:xfrm>
            <a:off x="2447784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Oval 12"/>
          <p:cNvSpPr/>
          <p:nvPr/>
        </p:nvSpPr>
        <p:spPr>
          <a:xfrm>
            <a:off x="3023848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3599912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Oval 14"/>
          <p:cNvSpPr/>
          <p:nvPr/>
        </p:nvSpPr>
        <p:spPr>
          <a:xfrm>
            <a:off x="4103968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/>
          <p:cNvSpPr/>
          <p:nvPr/>
        </p:nvSpPr>
        <p:spPr>
          <a:xfrm>
            <a:off x="4680032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Oval 16"/>
          <p:cNvSpPr/>
          <p:nvPr/>
        </p:nvSpPr>
        <p:spPr>
          <a:xfrm>
            <a:off x="5256096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Oval 17"/>
          <p:cNvSpPr/>
          <p:nvPr/>
        </p:nvSpPr>
        <p:spPr>
          <a:xfrm>
            <a:off x="5832160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Oval 18"/>
          <p:cNvSpPr/>
          <p:nvPr/>
        </p:nvSpPr>
        <p:spPr>
          <a:xfrm>
            <a:off x="6336216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Oval 19"/>
          <p:cNvSpPr/>
          <p:nvPr/>
        </p:nvSpPr>
        <p:spPr>
          <a:xfrm>
            <a:off x="6912280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Oval 20"/>
          <p:cNvSpPr/>
          <p:nvPr/>
        </p:nvSpPr>
        <p:spPr>
          <a:xfrm>
            <a:off x="7488344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lowchart: Alternate Process 21"/>
          <p:cNvSpPr/>
          <p:nvPr/>
        </p:nvSpPr>
        <p:spPr>
          <a:xfrm>
            <a:off x="395536" y="364502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1981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MS-DOS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1475656" y="364502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1987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2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2627784" y="364502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1993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NT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3707904" y="3645024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1998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98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5364088" y="2420888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2001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XP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6444208" y="2441492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2009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7</a:t>
            </a:r>
          </a:p>
        </p:txBody>
      </p:sp>
      <p:sp>
        <p:nvSpPr>
          <p:cNvPr id="28" name="Flowchart: Alternate Process 27"/>
          <p:cNvSpPr/>
          <p:nvPr/>
        </p:nvSpPr>
        <p:spPr>
          <a:xfrm>
            <a:off x="7452320" y="2420888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2015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10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971600" y="2448598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1985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1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2051720" y="2448598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1990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3</a:t>
            </a:r>
          </a:p>
        </p:txBody>
      </p:sp>
      <p:sp>
        <p:nvSpPr>
          <p:cNvPr id="31" name="Flowchart: Alternate Process 30"/>
          <p:cNvSpPr/>
          <p:nvPr/>
        </p:nvSpPr>
        <p:spPr>
          <a:xfrm>
            <a:off x="3131840" y="2448598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1995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95</a:t>
            </a:r>
          </a:p>
        </p:txBody>
      </p:sp>
      <p:sp>
        <p:nvSpPr>
          <p:cNvPr id="32" name="Flowchart: Alternate Process 31"/>
          <p:cNvSpPr/>
          <p:nvPr/>
        </p:nvSpPr>
        <p:spPr>
          <a:xfrm>
            <a:off x="4211960" y="2448598"/>
            <a:ext cx="106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2000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2000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5935549" y="3645024"/>
            <a:ext cx="1044136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2007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Vista</a:t>
            </a:r>
          </a:p>
        </p:txBody>
      </p:sp>
      <p:sp>
        <p:nvSpPr>
          <p:cNvPr id="34" name="Flowchart: Alternate Process 33"/>
          <p:cNvSpPr/>
          <p:nvPr/>
        </p:nvSpPr>
        <p:spPr>
          <a:xfrm>
            <a:off x="7110272" y="3663447"/>
            <a:ext cx="97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2012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8</a:t>
            </a:r>
          </a:p>
        </p:txBody>
      </p:sp>
      <p:cxnSp>
        <p:nvCxnSpPr>
          <p:cNvPr id="37" name="Straight Connector 36"/>
          <p:cNvCxnSpPr>
            <a:stCxn id="5" idx="4"/>
            <a:endCxn id="22" idx="0"/>
          </p:cNvCxnSpPr>
          <p:nvPr/>
        </p:nvCxnSpPr>
        <p:spPr>
          <a:xfrm>
            <a:off x="881600" y="339297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79712" y="339297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31840" y="339297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11960" y="339297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64088" y="33569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444208" y="3356992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96336" y="3392976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61801" y="2938799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55776" y="2924944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94049" y="2938799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60314" y="2938799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12442" y="2938799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992562" y="2938799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884368" y="321297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2" name="Straight Connector 51"/>
          <p:cNvCxnSpPr/>
          <p:nvPr/>
        </p:nvCxnSpPr>
        <p:spPr>
          <a:xfrm>
            <a:off x="7956376" y="2924944"/>
            <a:ext cx="0" cy="25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/>
          <p:cNvSpPr/>
          <p:nvPr/>
        </p:nvSpPr>
        <p:spPr>
          <a:xfrm>
            <a:off x="4806016" y="3645024"/>
            <a:ext cx="1062128" cy="504056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u="sng" dirty="0">
                <a:solidFill>
                  <a:schemeClr val="tx1"/>
                </a:solidFill>
              </a:rPr>
              <a:t>2000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Win ME</a:t>
            </a:r>
          </a:p>
        </p:txBody>
      </p:sp>
    </p:spTree>
    <p:extLst>
      <p:ext uri="{BB962C8B-B14F-4D97-AF65-F5344CB8AC3E}">
        <p14:creationId xmlns:p14="http://schemas.microsoft.com/office/powerpoint/2010/main" val="160491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MS-DOS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Microsoft Disk Operating System</a:t>
            </a:r>
          </a:p>
          <a:p>
            <a:r>
              <a:rPr lang="en-IE" dirty="0">
                <a:solidFill>
                  <a:schemeClr val="bg1"/>
                </a:solidFill>
              </a:rPr>
              <a:t>Command-line interface (CLI)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August 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1981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429000"/>
            <a:ext cx="5400600" cy="3384376"/>
          </a:xfrm>
          <a:prstGeom prst="rect">
            <a:avLst/>
          </a:prstGeom>
        </p:spPr>
      </p:pic>
      <p:sp>
        <p:nvSpPr>
          <p:cNvPr id="9" name="Folded Corner 8"/>
          <p:cNvSpPr/>
          <p:nvPr/>
        </p:nvSpPr>
        <p:spPr>
          <a:xfrm>
            <a:off x="611560" y="3719558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2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Microsoft bought an existing operating system from  Seattle Computer Products (86-DOS), for $75,000 in 1981.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7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16-bit multi-tasking shell on top of an existing MS-DOS installation </a:t>
            </a:r>
          </a:p>
          <a:p>
            <a:r>
              <a:rPr lang="en-IE" dirty="0">
                <a:solidFill>
                  <a:schemeClr val="bg1"/>
                </a:solidFill>
              </a:rPr>
              <a:t>Limited multi-tasking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573016"/>
            <a:ext cx="5400600" cy="324036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20th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November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1985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611560" y="3719558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2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The development of Windows began after Bill Gates saw a demonstration of </a:t>
            </a:r>
            <a:r>
              <a:rPr lang="en-IE" sz="2000" b="1" dirty="0" err="1">
                <a:solidFill>
                  <a:schemeClr val="tx1"/>
                </a:solidFill>
              </a:rPr>
              <a:t>VisiCorp's</a:t>
            </a:r>
            <a:r>
              <a:rPr lang="en-IE" sz="2000" b="1" dirty="0">
                <a:solidFill>
                  <a:schemeClr val="tx1"/>
                </a:solidFill>
              </a:rPr>
              <a:t> </a:t>
            </a:r>
            <a:r>
              <a:rPr lang="en-IE" sz="2000" b="1" i="1" dirty="0" err="1">
                <a:solidFill>
                  <a:schemeClr val="tx1"/>
                </a:solidFill>
              </a:rPr>
              <a:t>Visi</a:t>
            </a:r>
            <a:r>
              <a:rPr lang="en-IE" sz="2000" b="1" i="1" dirty="0">
                <a:solidFill>
                  <a:schemeClr val="tx1"/>
                </a:solidFill>
              </a:rPr>
              <a:t> On</a:t>
            </a:r>
            <a:r>
              <a:rPr lang="en-IE" sz="2000" b="1" dirty="0">
                <a:solidFill>
                  <a:schemeClr val="tx1"/>
                </a:solidFill>
              </a:rPr>
              <a:t>.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0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2.0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504" y="3213376"/>
            <a:ext cx="4800000" cy="3600000"/>
          </a:xfrm>
        </p:spPr>
      </p:pic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9th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December 1987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Allows application windows to overlap</a:t>
            </a:r>
          </a:p>
          <a:p>
            <a:r>
              <a:rPr lang="en-IE" dirty="0">
                <a:solidFill>
                  <a:schemeClr val="bg1"/>
                </a:solidFill>
              </a:rPr>
              <a:t>First version to integrate the control panel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11560" y="3719558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000" b="1" dirty="0">
              <a:solidFill>
                <a:schemeClr val="tx2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On March 17, 1988, Apple filed a lawsuit against Microsoft and HP, accusing them of copying the Macintosh System. </a:t>
            </a:r>
          </a:p>
          <a:p>
            <a:pPr algn="ctr"/>
            <a:endParaRPr lang="en-IE" sz="2000" b="1" dirty="0">
              <a:solidFill>
                <a:schemeClr val="tx1"/>
              </a:solidFill>
            </a:endParaRPr>
          </a:p>
          <a:p>
            <a:pPr algn="ctr"/>
            <a:r>
              <a:rPr lang="en-IE" sz="2000" b="1" dirty="0">
                <a:solidFill>
                  <a:schemeClr val="tx1"/>
                </a:solidFill>
              </a:rPr>
              <a:t>Apple lost.</a:t>
            </a:r>
            <a:endParaRPr lang="en-I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5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Windows 3.0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76256" y="116632"/>
            <a:ext cx="2195736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schemeClr val="tx2"/>
                </a:solidFill>
              </a:rPr>
              <a:t>22nd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May</a:t>
            </a:r>
          </a:p>
          <a:p>
            <a:pPr algn="ctr"/>
            <a:r>
              <a:rPr lang="en-IE" sz="2800" dirty="0">
                <a:solidFill>
                  <a:schemeClr val="tx2"/>
                </a:solidFill>
              </a:rPr>
              <a:t>1990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>
                <a:solidFill>
                  <a:schemeClr val="bg1"/>
                </a:solidFill>
              </a:rPr>
              <a:t>Protected/Enhanced mode to run Windows applications with reduced memory issues</a:t>
            </a:r>
          </a:p>
          <a:p>
            <a:r>
              <a:rPr lang="en-IE" dirty="0">
                <a:solidFill>
                  <a:schemeClr val="bg1"/>
                </a:solidFill>
              </a:rPr>
              <a:t>Better memory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98" y="3212976"/>
            <a:ext cx="4822106" cy="3600000"/>
          </a:xfrm>
          <a:prstGeom prst="rect">
            <a:avLst/>
          </a:prstGeom>
        </p:spPr>
      </p:pic>
      <p:sp>
        <p:nvSpPr>
          <p:cNvPr id="5" name="Folded Corner 4"/>
          <p:cNvSpPr/>
          <p:nvPr/>
        </p:nvSpPr>
        <p:spPr>
          <a:xfrm>
            <a:off x="611560" y="3717031"/>
            <a:ext cx="2880320" cy="2409131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b="1" dirty="0">
                <a:solidFill>
                  <a:schemeClr val="tx1"/>
                </a:solidFill>
              </a:rPr>
              <a:t>Developed based on work by David Weise and Murray Sargent in 1989.</a:t>
            </a:r>
            <a:r>
              <a:rPr lang="en-IE" b="1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3907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622</Words>
  <Application>Microsoft Office PowerPoint</Application>
  <PresentationFormat>On-screen Show (4:3)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A History of Windows</vt:lpstr>
      <vt:lpstr>PowerPoint Presentation</vt:lpstr>
      <vt:lpstr>Desktop market share</vt:lpstr>
      <vt:lpstr>Desktop market share</vt:lpstr>
      <vt:lpstr>Timeline of Windows</vt:lpstr>
      <vt:lpstr>MS-DOS</vt:lpstr>
      <vt:lpstr>Windows 1.0</vt:lpstr>
      <vt:lpstr>Windows 2.0</vt:lpstr>
      <vt:lpstr>Windows 3.0</vt:lpstr>
      <vt:lpstr>Windows NT</vt:lpstr>
      <vt:lpstr>Windows 95</vt:lpstr>
      <vt:lpstr>Windows 98</vt:lpstr>
      <vt:lpstr>Windows 2000</vt:lpstr>
      <vt:lpstr>Windows ME</vt:lpstr>
      <vt:lpstr>Windows XP</vt:lpstr>
      <vt:lpstr>Windows Vista</vt:lpstr>
      <vt:lpstr>Windows 7</vt:lpstr>
      <vt:lpstr>Windows 8</vt:lpstr>
      <vt:lpstr>Windows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 Gordon</dc:creator>
  <cp:lastModifiedBy>William Carey</cp:lastModifiedBy>
  <cp:revision>26</cp:revision>
  <dcterms:created xsi:type="dcterms:W3CDTF">2015-01-20T22:21:56Z</dcterms:created>
  <dcterms:modified xsi:type="dcterms:W3CDTF">2017-01-27T20:07:24Z</dcterms:modified>
</cp:coreProperties>
</file>