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
  </p:notesMasterIdLst>
  <p:sldIdLst>
    <p:sldId id="256" r:id="rId2"/>
    <p:sldId id="277" r:id="rId3"/>
    <p:sldId id="282" r:id="rId4"/>
    <p:sldId id="278" r:id="rId5"/>
    <p:sldId id="279" r:id="rId6"/>
    <p:sldId id="281" r:id="rId7"/>
    <p:sldId id="289" r:id="rId8"/>
    <p:sldId id="290" r:id="rId9"/>
    <p:sldId id="302" r:id="rId10"/>
    <p:sldId id="303" r:id="rId11"/>
    <p:sldId id="304" r:id="rId12"/>
    <p:sldId id="305" r:id="rId13"/>
    <p:sldId id="307" r:id="rId14"/>
    <p:sldId id="310" r:id="rId15"/>
    <p:sldId id="306" r:id="rId16"/>
    <p:sldId id="326" r:id="rId17"/>
    <p:sldId id="274" r:id="rId18"/>
    <p:sldId id="288" r:id="rId19"/>
    <p:sldId id="286" r:id="rId20"/>
    <p:sldId id="287" r:id="rId21"/>
    <p:sldId id="294" r:id="rId22"/>
    <p:sldId id="295" r:id="rId23"/>
    <p:sldId id="300" r:id="rId24"/>
    <p:sldId id="301" r:id="rId25"/>
    <p:sldId id="308" r:id="rId26"/>
    <p:sldId id="309" r:id="rId27"/>
    <p:sldId id="311" r:id="rId28"/>
    <p:sldId id="299" r:id="rId29"/>
    <p:sldId id="327" r:id="rId30"/>
    <p:sldId id="292" r:id="rId31"/>
    <p:sldId id="296" r:id="rId32"/>
    <p:sldId id="297" r:id="rId33"/>
    <p:sldId id="328" r:id="rId34"/>
    <p:sldId id="293" r:id="rId35"/>
    <p:sldId id="298" r:id="rId36"/>
    <p:sldId id="329" r:id="rId37"/>
    <p:sldId id="319" r:id="rId38"/>
    <p:sldId id="283" r:id="rId39"/>
    <p:sldId id="259" r:id="rId40"/>
    <p:sldId id="321" r:id="rId41"/>
    <p:sldId id="322" r:id="rId42"/>
    <p:sldId id="323" r:id="rId43"/>
    <p:sldId id="324" r:id="rId44"/>
    <p:sldId id="32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7A613-0AD4-4EB5-B9BC-8A085CE12A0F}" type="datetimeFigureOut">
              <a:rPr lang="en-IE" smtClean="0"/>
              <a:t>27/01/2017</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AD605-85DC-4C3F-8936-F595966FA876}" type="slidenum">
              <a:rPr lang="en-IE" smtClean="0"/>
              <a:t>‹#›</a:t>
            </a:fld>
            <a:endParaRPr lang="en-IE"/>
          </a:p>
        </p:txBody>
      </p:sp>
    </p:spTree>
    <p:extLst>
      <p:ext uri="{BB962C8B-B14F-4D97-AF65-F5344CB8AC3E}">
        <p14:creationId xmlns:p14="http://schemas.microsoft.com/office/powerpoint/2010/main" val="93267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27/01/2017</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117C9C-4760-45F1-84CC-7009737AD252}" type="datetimeFigureOut">
              <a:rPr lang="en-IE" smtClean="0"/>
              <a:t>27/01/2017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17C9C-4760-45F1-84CC-7009737AD252}" type="datetimeFigureOut">
              <a:rPr lang="en-IE" smtClean="0"/>
              <a:t>27/01/2017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17C9C-4760-45F1-84CC-7009737AD252}" type="datetimeFigureOut">
              <a:rPr lang="en-IE" smtClean="0"/>
              <a:t>27/01/2017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27/01/2017</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gi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gif"/><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16.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19.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26.jpe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jpe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18.gif"/><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Introduction to</a:t>
            </a:r>
            <a:br>
              <a:rPr lang="en-IE" dirty="0"/>
            </a:br>
            <a:r>
              <a:rPr lang="en-IE" dirty="0"/>
              <a:t>Operating Systems</a:t>
            </a:r>
          </a:p>
        </p:txBody>
      </p:sp>
      <p:sp>
        <p:nvSpPr>
          <p:cNvPr id="3" name="Subtitle 2"/>
          <p:cNvSpPr>
            <a:spLocks noGrp="1"/>
          </p:cNvSpPr>
          <p:nvPr>
            <p:ph type="subTitle" idx="1"/>
          </p:nvPr>
        </p:nvSpPr>
        <p:spPr/>
        <p:txBody>
          <a:bodyPr/>
          <a:lstStyle/>
          <a:p>
            <a:r>
              <a:rPr lang="en-IE" dirty="0"/>
              <a:t>Damian Gordon</a:t>
            </a:r>
          </a:p>
        </p:txBody>
      </p:sp>
    </p:spTree>
    <p:extLst>
      <p:ext uri="{BB962C8B-B14F-4D97-AF65-F5344CB8AC3E}">
        <p14:creationId xmlns:p14="http://schemas.microsoft.com/office/powerpoint/2010/main" val="42367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Typical OS Architecture</a:t>
            </a:r>
          </a:p>
        </p:txBody>
      </p:sp>
      <p:sp>
        <p:nvSpPr>
          <p:cNvPr id="10" name="Rectangle 9"/>
          <p:cNvSpPr/>
          <p:nvPr/>
        </p:nvSpPr>
        <p:spPr>
          <a:xfrm>
            <a:off x="6476606" y="3060412"/>
            <a:ext cx="1452642" cy="584775"/>
          </a:xfrm>
          <a:prstGeom prst="rect">
            <a:avLst/>
          </a:prstGeom>
          <a:noFill/>
        </p:spPr>
        <p:txBody>
          <a:bodyPr wrap="none" lIns="91440" tIns="45720" rIns="91440" bIns="45720">
            <a:spAutoFit/>
          </a:bodyPr>
          <a:lstStyle/>
          <a:p>
            <a:pPr algn="ctr"/>
            <a:r>
              <a:rPr lang="en-US" sz="3200" b="1" cap="none" spc="0" dirty="0">
                <a:ln w="1905"/>
                <a:effectLst>
                  <a:innerShdw blurRad="69850" dist="43180" dir="5400000">
                    <a:srgbClr val="000000">
                      <a:alpha val="65000"/>
                    </a:srgbClr>
                  </a:innerShdw>
                </a:effectLst>
              </a:rPr>
              <a:t>Kernel</a:t>
            </a:r>
          </a:p>
        </p:txBody>
      </p:sp>
      <p:sp>
        <p:nvSpPr>
          <p:cNvPr id="2" name="Oval 1"/>
          <p:cNvSpPr/>
          <p:nvPr/>
        </p:nvSpPr>
        <p:spPr>
          <a:xfrm>
            <a:off x="3276128" y="2565176"/>
            <a:ext cx="2448000" cy="2448000"/>
          </a:xfrm>
          <a:prstGeom prst="ellipse">
            <a:avLst/>
          </a:prstGeom>
          <a:solidFill>
            <a:srgbClr val="9966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3779912" y="3068960"/>
            <a:ext cx="144000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80946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60756" y="2147071"/>
            <a:ext cx="3240000" cy="32400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r>
              <a:rPr lang="en-IE" dirty="0"/>
              <a:t>Typical OS Architecture</a:t>
            </a:r>
          </a:p>
        </p:txBody>
      </p:sp>
      <p:sp>
        <p:nvSpPr>
          <p:cNvPr id="10" name="Rectangle 9"/>
          <p:cNvSpPr/>
          <p:nvPr/>
        </p:nvSpPr>
        <p:spPr>
          <a:xfrm>
            <a:off x="7020272" y="3060767"/>
            <a:ext cx="1127232" cy="584775"/>
          </a:xfrm>
          <a:prstGeom prst="rect">
            <a:avLst/>
          </a:prstGeom>
          <a:noFill/>
        </p:spPr>
        <p:txBody>
          <a:bodyPr wrap="none" lIns="91440" tIns="45720" rIns="91440" bIns="45720">
            <a:spAutoFit/>
          </a:bodyPr>
          <a:lstStyle/>
          <a:p>
            <a:pPr algn="ctr"/>
            <a:r>
              <a:rPr lang="en-US" sz="3200" b="1" cap="none" spc="0" dirty="0">
                <a:ln w="1905"/>
                <a:effectLst>
                  <a:innerShdw blurRad="69850" dist="43180" dir="5400000">
                    <a:srgbClr val="000000">
                      <a:alpha val="65000"/>
                    </a:srgbClr>
                  </a:innerShdw>
                </a:effectLst>
              </a:rPr>
              <a:t>Shell</a:t>
            </a:r>
          </a:p>
        </p:txBody>
      </p:sp>
      <p:sp>
        <p:nvSpPr>
          <p:cNvPr id="2" name="Oval 1"/>
          <p:cNvSpPr/>
          <p:nvPr/>
        </p:nvSpPr>
        <p:spPr>
          <a:xfrm>
            <a:off x="3276128" y="2565176"/>
            <a:ext cx="2448000" cy="2448000"/>
          </a:xfrm>
          <a:prstGeom prst="ellipse">
            <a:avLst/>
          </a:prstGeom>
          <a:solidFill>
            <a:srgbClr val="9966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3779912" y="3068960"/>
            <a:ext cx="144000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8314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411760" y="1773272"/>
            <a:ext cx="4104000" cy="410400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2860756" y="2147071"/>
            <a:ext cx="3240000" cy="32400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r>
              <a:rPr lang="en-IE" dirty="0"/>
              <a:t>Typical OS Architecture</a:t>
            </a:r>
          </a:p>
        </p:txBody>
      </p:sp>
      <p:sp>
        <p:nvSpPr>
          <p:cNvPr id="10" name="Rectangle 9"/>
          <p:cNvSpPr/>
          <p:nvPr/>
        </p:nvSpPr>
        <p:spPr>
          <a:xfrm>
            <a:off x="6444208" y="2636912"/>
            <a:ext cx="2648482" cy="1077218"/>
          </a:xfrm>
          <a:prstGeom prst="rect">
            <a:avLst/>
          </a:prstGeom>
          <a:noFill/>
        </p:spPr>
        <p:txBody>
          <a:bodyPr wrap="none" lIns="91440" tIns="45720" rIns="91440" bIns="45720">
            <a:spAutoFit/>
          </a:bodyPr>
          <a:lstStyle/>
          <a:p>
            <a:pPr algn="ctr"/>
            <a:r>
              <a:rPr lang="en-US" sz="3200" b="1" cap="none" spc="0" dirty="0">
                <a:ln w="1905"/>
                <a:effectLst>
                  <a:innerShdw blurRad="69850" dist="43180" dir="5400000">
                    <a:srgbClr val="000000">
                      <a:alpha val="65000"/>
                    </a:srgbClr>
                  </a:innerShdw>
                </a:effectLst>
              </a:rPr>
              <a:t>User</a:t>
            </a:r>
          </a:p>
          <a:p>
            <a:pPr algn="ctr"/>
            <a:r>
              <a:rPr lang="en-US" sz="3200" b="1" dirty="0">
                <a:ln w="1905"/>
                <a:effectLst>
                  <a:innerShdw blurRad="69850" dist="43180" dir="5400000">
                    <a:srgbClr val="000000">
                      <a:alpha val="65000"/>
                    </a:srgbClr>
                  </a:innerShdw>
                </a:effectLst>
              </a:rPr>
              <a:t>Applications</a:t>
            </a:r>
            <a:endParaRPr lang="en-US" sz="3200" b="1" cap="none" spc="0" dirty="0">
              <a:ln w="1905"/>
              <a:effectLst>
                <a:innerShdw blurRad="69850" dist="43180" dir="5400000">
                  <a:srgbClr val="000000">
                    <a:alpha val="65000"/>
                  </a:srgbClr>
                </a:innerShdw>
              </a:effectLst>
            </a:endParaRPr>
          </a:p>
        </p:txBody>
      </p:sp>
      <p:sp>
        <p:nvSpPr>
          <p:cNvPr id="2" name="Oval 1"/>
          <p:cNvSpPr/>
          <p:nvPr/>
        </p:nvSpPr>
        <p:spPr>
          <a:xfrm>
            <a:off x="3276128" y="2565176"/>
            <a:ext cx="2448000" cy="2448000"/>
          </a:xfrm>
          <a:prstGeom prst="ellipse">
            <a:avLst/>
          </a:prstGeom>
          <a:solidFill>
            <a:srgbClr val="9966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3779912" y="3068960"/>
            <a:ext cx="144000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09726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E" sz="2400" u="sng" dirty="0"/>
              <a:t>Hardware</a:t>
            </a:r>
            <a:r>
              <a:rPr lang="en-IE" sz="2400" dirty="0"/>
              <a:t> is the physical elements of a computer system. It is the physical parts of a computer, such as the monitor, mouse, keyboard, computer data storage, hard disk drive (HDD), graphic cards, sound cards, memory, motherboard, and so on.</a:t>
            </a:r>
          </a:p>
          <a:p>
            <a:r>
              <a:rPr lang="en-IE" sz="2400" dirty="0"/>
              <a:t>The </a:t>
            </a:r>
            <a:r>
              <a:rPr lang="en-IE" sz="2400" u="sng" dirty="0"/>
              <a:t>Kernel</a:t>
            </a:r>
            <a:r>
              <a:rPr lang="en-IE" sz="2400" dirty="0"/>
              <a:t> is a computer program that manages input/output requests from software, and translates them into data processing instructions for the central processing unit and other electronic components of a computer. </a:t>
            </a:r>
          </a:p>
          <a:p>
            <a:r>
              <a:rPr lang="en-IE" sz="2400" dirty="0"/>
              <a:t>The </a:t>
            </a:r>
            <a:r>
              <a:rPr lang="en-IE" sz="2400" u="sng" dirty="0"/>
              <a:t>Shell</a:t>
            </a:r>
            <a:r>
              <a:rPr lang="en-IE" sz="2400" dirty="0"/>
              <a:t>  is an interface for access to an operating system's services. In general, operating system shells use either a command-line interface (CLI) or graphical user interface (GUI).</a:t>
            </a:r>
            <a:endParaRPr lang="en-IE" sz="2400" u="sng" dirty="0"/>
          </a:p>
          <a:p>
            <a:r>
              <a:rPr lang="en-IE" sz="2400" u="sng" dirty="0"/>
              <a:t>User Applications</a:t>
            </a:r>
            <a:r>
              <a:rPr lang="en-IE" sz="2400" dirty="0"/>
              <a:t> are computers program designed to perform a group of coordinated functions, tasks, or activities for the benefit of the user.</a:t>
            </a:r>
          </a:p>
        </p:txBody>
      </p:sp>
      <p:sp>
        <p:nvSpPr>
          <p:cNvPr id="3" name="Title 2"/>
          <p:cNvSpPr>
            <a:spLocks noGrp="1"/>
          </p:cNvSpPr>
          <p:nvPr>
            <p:ph type="title"/>
          </p:nvPr>
        </p:nvSpPr>
        <p:spPr/>
        <p:txBody>
          <a:bodyPr/>
          <a:lstStyle/>
          <a:p>
            <a:r>
              <a:rPr lang="en-IE" dirty="0"/>
              <a:t>Terminology</a:t>
            </a:r>
          </a:p>
        </p:txBody>
      </p:sp>
    </p:spTree>
    <p:extLst>
      <p:ext uri="{BB962C8B-B14F-4D97-AF65-F5344CB8AC3E}">
        <p14:creationId xmlns:p14="http://schemas.microsoft.com/office/powerpoint/2010/main" val="58060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4400" dirty="0"/>
              <a:t>Introduction to common Operating Systems</a:t>
            </a:r>
          </a:p>
        </p:txBody>
      </p:sp>
    </p:spTree>
    <p:extLst>
      <p:ext uri="{BB962C8B-B14F-4D97-AF65-F5344CB8AC3E}">
        <p14:creationId xmlns:p14="http://schemas.microsoft.com/office/powerpoint/2010/main" val="110688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40352" y="260648"/>
            <a:ext cx="1289135" cy="769441"/>
          </a:xfrm>
          <a:prstGeom prst="rect">
            <a:avLst/>
          </a:prstGeom>
          <a:noFill/>
        </p:spPr>
        <p:txBody>
          <a:bodyPr wrap="none" lIns="91440" tIns="45720" rIns="91440" bIns="45720">
            <a:spAutoFit/>
          </a:bodyPr>
          <a:lstStyle/>
          <a:p>
            <a:pPr algn="ctr"/>
            <a:r>
              <a:rPr lang="en-US" sz="4400" b="1" cap="none" spc="0" dirty="0">
                <a:ln w="1905"/>
                <a:effectLst>
                  <a:innerShdw blurRad="69850" dist="43180" dir="5400000">
                    <a:srgbClr val="000000">
                      <a:alpha val="65000"/>
                    </a:srgbClr>
                  </a:innerShdw>
                </a:effectLst>
                <a:latin typeface="Arial Narrow" panose="020B0606020202030204" pitchFamily="34" charset="0"/>
              </a:rPr>
              <a:t>UNIX</a:t>
            </a:r>
            <a:endParaRPr lang="en-US" sz="5400" b="1" cap="none" spc="0" dirty="0">
              <a:ln w="1905"/>
              <a:effectLst>
                <a:innerShdw blurRad="69850" dist="43180" dir="5400000">
                  <a:srgbClr val="000000">
                    <a:alpha val="65000"/>
                  </a:srgbClr>
                </a:innerShdw>
              </a:effectLst>
              <a:latin typeface="Arial Narrow" panose="020B0606020202030204" pitchFamily="34" charset="0"/>
            </a:endParaRPr>
          </a:p>
        </p:txBody>
      </p:sp>
      <p:sp>
        <p:nvSpPr>
          <p:cNvPr id="5" name="Rectangle 4"/>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6" name="Bent Arrow 5"/>
          <p:cNvSpPr/>
          <p:nvPr/>
        </p:nvSpPr>
        <p:spPr>
          <a:xfrm>
            <a:off x="3707904" y="260648"/>
            <a:ext cx="3960440" cy="2880320"/>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223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Developed by Ken Thompson and Dennis Ritchie</a:t>
            </a:r>
          </a:p>
          <a:p>
            <a:r>
              <a:rPr lang="en-IE" sz="2400" dirty="0"/>
              <a:t>Unix was launched in 1969	</a:t>
            </a:r>
          </a:p>
          <a:p>
            <a:r>
              <a:rPr lang="en-IE" sz="2400" dirty="0"/>
              <a:t>It is a  CLI (Command-Line Interface)</a:t>
            </a:r>
          </a:p>
          <a:p>
            <a:r>
              <a:rPr lang="en-IE" sz="2400" dirty="0"/>
              <a:t>Written in the C programming language</a:t>
            </a:r>
          </a:p>
          <a:p>
            <a:r>
              <a:rPr lang="en-IE" sz="2400" dirty="0"/>
              <a:t>Led to a variety of academic and commercial variants, e.g. University of California, Berkeley (BSD), Microsoft (</a:t>
            </a:r>
            <a:r>
              <a:rPr lang="en-IE" sz="2400" dirty="0" err="1"/>
              <a:t>Xenix</a:t>
            </a:r>
            <a:r>
              <a:rPr lang="en-IE" sz="2400" dirty="0"/>
              <a:t>), IBM (AIX) and Sun Microsystems (Solaris)</a:t>
            </a:r>
          </a:p>
        </p:txBody>
      </p:sp>
      <p:sp>
        <p:nvSpPr>
          <p:cNvPr id="3" name="Title 2"/>
          <p:cNvSpPr>
            <a:spLocks noGrp="1"/>
          </p:cNvSpPr>
          <p:nvPr>
            <p:ph type="title"/>
          </p:nvPr>
        </p:nvSpPr>
        <p:spPr/>
        <p:txBody>
          <a:bodyPr/>
          <a:lstStyle/>
          <a:p>
            <a:r>
              <a:rPr lang="en-IE" dirty="0"/>
              <a:t>Unix</a:t>
            </a:r>
          </a:p>
        </p:txBody>
      </p:sp>
      <p:sp>
        <p:nvSpPr>
          <p:cNvPr id="5" name="Rectangle 4"/>
          <p:cNvSpPr/>
          <p:nvPr/>
        </p:nvSpPr>
        <p:spPr>
          <a:xfrm>
            <a:off x="7740352" y="260648"/>
            <a:ext cx="1289135" cy="769441"/>
          </a:xfrm>
          <a:prstGeom prst="rect">
            <a:avLst/>
          </a:prstGeom>
          <a:noFill/>
        </p:spPr>
        <p:txBody>
          <a:bodyPr wrap="none" lIns="91440" tIns="45720" rIns="91440" bIns="45720">
            <a:spAutoFit/>
          </a:bodyPr>
          <a:lstStyle/>
          <a:p>
            <a:pPr algn="ctr"/>
            <a:r>
              <a:rPr lang="en-US" sz="4400" b="1" cap="none" spc="0" dirty="0">
                <a:ln w="1905"/>
                <a:effectLst>
                  <a:innerShdw blurRad="69850" dist="43180" dir="5400000">
                    <a:srgbClr val="000000">
                      <a:alpha val="65000"/>
                    </a:srgbClr>
                  </a:innerShdw>
                </a:effectLst>
                <a:latin typeface="Arial Narrow" panose="020B0606020202030204" pitchFamily="34" charset="0"/>
              </a:rPr>
              <a:t>UNIX</a:t>
            </a:r>
            <a:endParaRPr lang="en-US" sz="5400" b="1" cap="none" spc="0" dirty="0">
              <a:ln w="1905"/>
              <a:effectLst>
                <a:innerShdw blurRad="69850" dist="43180" dir="5400000">
                  <a:srgbClr val="000000">
                    <a:alpha val="65000"/>
                  </a:srgbClr>
                </a:innerShdw>
              </a:effectLst>
              <a:latin typeface="Arial Narrow" panose="020B0606020202030204" pitchFamily="34" charset="0"/>
            </a:endParaRPr>
          </a:p>
        </p:txBody>
      </p:sp>
    </p:spTree>
    <p:extLst>
      <p:ext uri="{BB962C8B-B14F-4D97-AF65-F5344CB8AC3E}">
        <p14:creationId xmlns:p14="http://schemas.microsoft.com/office/powerpoint/2010/main" val="415516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884" y="1"/>
            <a:ext cx="1777543" cy="1772816"/>
          </a:xfrm>
          <a:prstGeom prst="rect">
            <a:avLst/>
          </a:prstGeom>
        </p:spPr>
      </p:pic>
      <p:sp>
        <p:nvSpPr>
          <p:cNvPr id="3" name="Rectangle 2"/>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4" name="Bent Arrow 3"/>
          <p:cNvSpPr/>
          <p:nvPr/>
        </p:nvSpPr>
        <p:spPr>
          <a:xfrm>
            <a:off x="3851920" y="332656"/>
            <a:ext cx="3456384" cy="2880320"/>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066200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Developed by Microsoft - Bill Gates &amp; Paul Allen</a:t>
            </a:r>
          </a:p>
          <a:p>
            <a:r>
              <a:rPr lang="en-IE" sz="2400" dirty="0"/>
              <a:t>Windows was launched in 1985</a:t>
            </a:r>
          </a:p>
          <a:p>
            <a:r>
              <a:rPr lang="en-IE" sz="2400" dirty="0"/>
              <a:t>Built on DOS (Disk Operating System), which is a  CLI (Command-Line Interface)</a:t>
            </a:r>
          </a:p>
          <a:p>
            <a:r>
              <a:rPr lang="en-IE" sz="2400" dirty="0"/>
              <a:t>Has two modes User Mode (the user cannot directly access the hardware) and Kernel Mode (the user can access the hardware)</a:t>
            </a:r>
          </a:p>
          <a:p>
            <a:r>
              <a:rPr lang="en-IE" sz="2400" dirty="0"/>
              <a:t>Runs on Computers, Tablets (Surface), and integration with Xbox</a:t>
            </a:r>
          </a:p>
        </p:txBody>
      </p:sp>
      <p:sp>
        <p:nvSpPr>
          <p:cNvPr id="3" name="Title 2"/>
          <p:cNvSpPr>
            <a:spLocks noGrp="1"/>
          </p:cNvSpPr>
          <p:nvPr>
            <p:ph type="title"/>
          </p:nvPr>
        </p:nvSpPr>
        <p:spPr/>
        <p:txBody>
          <a:bodyPr/>
          <a:lstStyle/>
          <a:p>
            <a:r>
              <a:rPr lang="en-IE" dirty="0"/>
              <a:t>Windows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884" y="1"/>
            <a:ext cx="1777543" cy="1772816"/>
          </a:xfrm>
          <a:prstGeom prst="rect">
            <a:avLst/>
          </a:prstGeom>
        </p:spPr>
      </p:pic>
    </p:spTree>
    <p:extLst>
      <p:ext uri="{BB962C8B-B14F-4D97-AF65-F5344CB8AC3E}">
        <p14:creationId xmlns:p14="http://schemas.microsoft.com/office/powerpoint/2010/main" val="2398787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0"/>
            <a:ext cx="1714302" cy="2023293"/>
          </a:xfrm>
          <a:prstGeom prst="rect">
            <a:avLst/>
          </a:prstGeom>
        </p:spPr>
      </p:pic>
      <p:sp>
        <p:nvSpPr>
          <p:cNvPr id="3" name="Rectangle 2"/>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4" name="Bent Arrow 3"/>
          <p:cNvSpPr/>
          <p:nvPr/>
        </p:nvSpPr>
        <p:spPr>
          <a:xfrm>
            <a:off x="3707904" y="836712"/>
            <a:ext cx="3528392" cy="2304256"/>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7767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378"/>
            <a:ext cx="9144000" cy="5453244"/>
          </a:xfrm>
          <a:prstGeom prst="rect">
            <a:avLst/>
          </a:prstGeom>
        </p:spPr>
      </p:pic>
    </p:spTree>
    <p:extLst>
      <p:ext uri="{BB962C8B-B14F-4D97-AF65-F5344CB8AC3E}">
        <p14:creationId xmlns:p14="http://schemas.microsoft.com/office/powerpoint/2010/main" val="4101583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0"/>
            <a:ext cx="1714302" cy="2023293"/>
          </a:xfrm>
          <a:prstGeom prst="rect">
            <a:avLst/>
          </a:prstGeom>
        </p:spPr>
      </p:pic>
      <p:sp>
        <p:nvSpPr>
          <p:cNvPr id="2" name="Content Placeholder 1"/>
          <p:cNvSpPr>
            <a:spLocks noGrp="1"/>
          </p:cNvSpPr>
          <p:nvPr>
            <p:ph idx="1"/>
          </p:nvPr>
        </p:nvSpPr>
        <p:spPr/>
        <p:txBody>
          <a:bodyPr>
            <a:normAutofit/>
          </a:bodyPr>
          <a:lstStyle/>
          <a:p>
            <a:endParaRPr lang="en-IE" sz="2400" dirty="0"/>
          </a:p>
          <a:p>
            <a:r>
              <a:rPr lang="en-IE" sz="2400" dirty="0"/>
              <a:t>Developed by Apple - Steve Wozniak &amp; Steve Jobs</a:t>
            </a:r>
          </a:p>
          <a:p>
            <a:r>
              <a:rPr lang="en-IE" sz="2400" dirty="0" err="1"/>
              <a:t>MacOS</a:t>
            </a:r>
            <a:r>
              <a:rPr lang="en-IE" sz="2400" dirty="0"/>
              <a:t> was launched in 1984</a:t>
            </a:r>
          </a:p>
          <a:p>
            <a:r>
              <a:rPr lang="en-IE" sz="2400" dirty="0" err="1"/>
              <a:t>MacOS</a:t>
            </a:r>
            <a:r>
              <a:rPr lang="en-IE" sz="2400" dirty="0"/>
              <a:t> is a native GUI (Graphical User Interface)</a:t>
            </a:r>
          </a:p>
          <a:p>
            <a:r>
              <a:rPr lang="en-IE" sz="2400" dirty="0" err="1"/>
              <a:t>MacOS</a:t>
            </a:r>
            <a:r>
              <a:rPr lang="en-IE" sz="2400" dirty="0"/>
              <a:t> evolved into OS X, which combined technologies from </a:t>
            </a:r>
            <a:r>
              <a:rPr lang="en-IE" sz="2400" dirty="0" err="1"/>
              <a:t>MacOS</a:t>
            </a:r>
            <a:r>
              <a:rPr lang="en-IE" sz="2400" dirty="0"/>
              <a:t>, Unix, and NeXT</a:t>
            </a:r>
          </a:p>
          <a:p>
            <a:r>
              <a:rPr lang="en-IE" sz="2400" dirty="0"/>
              <a:t>Runs on Computers and other devices.</a:t>
            </a:r>
          </a:p>
        </p:txBody>
      </p:sp>
      <p:sp>
        <p:nvSpPr>
          <p:cNvPr id="3" name="Title 2"/>
          <p:cNvSpPr>
            <a:spLocks noGrp="1"/>
          </p:cNvSpPr>
          <p:nvPr>
            <p:ph type="title"/>
          </p:nvPr>
        </p:nvSpPr>
        <p:spPr/>
        <p:txBody>
          <a:bodyPr/>
          <a:lstStyle/>
          <a:p>
            <a:r>
              <a:rPr lang="en-IE" dirty="0"/>
              <a:t>Apple </a:t>
            </a:r>
            <a:r>
              <a:rPr lang="en-IE" dirty="0" err="1"/>
              <a:t>MacOS</a:t>
            </a:r>
            <a:r>
              <a:rPr lang="en-IE" dirty="0"/>
              <a:t> (later OS X)</a:t>
            </a:r>
          </a:p>
        </p:txBody>
      </p:sp>
    </p:spTree>
    <p:extLst>
      <p:ext uri="{BB962C8B-B14F-4D97-AF65-F5344CB8AC3E}">
        <p14:creationId xmlns:p14="http://schemas.microsoft.com/office/powerpoint/2010/main" val="2400996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1341" y="201321"/>
            <a:ext cx="1467184" cy="1620649"/>
          </a:xfrm>
          <a:prstGeom prst="rect">
            <a:avLst/>
          </a:prstGeom>
        </p:spPr>
      </p:pic>
      <p:sp>
        <p:nvSpPr>
          <p:cNvPr id="3" name="Rectangle 2"/>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4" name="Bent Arrow 3"/>
          <p:cNvSpPr/>
          <p:nvPr/>
        </p:nvSpPr>
        <p:spPr>
          <a:xfrm>
            <a:off x="3707904" y="476672"/>
            <a:ext cx="3960440" cy="2664296"/>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91893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Developed by Linus Benedict Torvalds</a:t>
            </a:r>
          </a:p>
          <a:p>
            <a:r>
              <a:rPr lang="en-IE" sz="2400" dirty="0"/>
              <a:t>Linux was launched in 1992</a:t>
            </a:r>
          </a:p>
          <a:p>
            <a:r>
              <a:rPr lang="en-IE" sz="2400" dirty="0"/>
              <a:t>Linux is a  CLI (Command-Line Interface)</a:t>
            </a:r>
          </a:p>
          <a:p>
            <a:r>
              <a:rPr lang="en-IE" sz="2400" dirty="0"/>
              <a:t>Torvalds made the code of Linux freely available to everyone on the internet, and therefore lots of people created their own versions of Linux, e.g. </a:t>
            </a:r>
            <a:r>
              <a:rPr lang="en-IE" sz="2400" dirty="0" err="1"/>
              <a:t>Debian</a:t>
            </a:r>
            <a:r>
              <a:rPr lang="en-IE" sz="2400" dirty="0"/>
              <a:t>, </a:t>
            </a:r>
            <a:r>
              <a:rPr lang="en-IE" sz="2400" dirty="0" err="1"/>
              <a:t>RedHat</a:t>
            </a:r>
            <a:r>
              <a:rPr lang="en-IE" sz="2400" dirty="0"/>
              <a:t>, SUSE, </a:t>
            </a:r>
            <a:r>
              <a:rPr lang="en-IE" sz="2400" dirty="0" err="1"/>
              <a:t>SlackWare</a:t>
            </a:r>
            <a:r>
              <a:rPr lang="en-IE" sz="2400" dirty="0"/>
              <a:t>, Gentoo, Ubuntu</a:t>
            </a:r>
          </a:p>
          <a:p>
            <a:endParaRPr lang="en-IE" sz="2400" dirty="0" err="1"/>
          </a:p>
        </p:txBody>
      </p:sp>
      <p:sp>
        <p:nvSpPr>
          <p:cNvPr id="3" name="Title 2"/>
          <p:cNvSpPr>
            <a:spLocks noGrp="1"/>
          </p:cNvSpPr>
          <p:nvPr>
            <p:ph type="title"/>
          </p:nvPr>
        </p:nvSpPr>
        <p:spPr/>
        <p:txBody>
          <a:bodyPr/>
          <a:lstStyle/>
          <a:p>
            <a:r>
              <a:rPr lang="en-IE" dirty="0"/>
              <a:t>Linux</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1341" y="201321"/>
            <a:ext cx="1467184" cy="1620649"/>
          </a:xfrm>
          <a:prstGeom prst="rect">
            <a:avLst/>
          </a:prstGeom>
        </p:spPr>
      </p:pic>
    </p:spTree>
    <p:extLst>
      <p:ext uri="{BB962C8B-B14F-4D97-AF65-F5344CB8AC3E}">
        <p14:creationId xmlns:p14="http://schemas.microsoft.com/office/powerpoint/2010/main" val="2358556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00596"/>
            <a:ext cx="1462088" cy="1571626"/>
          </a:xfrm>
          <a:prstGeom prst="rect">
            <a:avLst/>
          </a:prstGeom>
        </p:spPr>
      </p:pic>
      <p:sp>
        <p:nvSpPr>
          <p:cNvPr id="5" name="Rectangle 4"/>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6" name="Bent Arrow 5"/>
          <p:cNvSpPr/>
          <p:nvPr/>
        </p:nvSpPr>
        <p:spPr>
          <a:xfrm>
            <a:off x="3707904" y="476672"/>
            <a:ext cx="3672408" cy="2664296"/>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90538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Developed by </a:t>
            </a:r>
            <a:r>
              <a:rPr lang="en-IE" sz="2400" u="sng" dirty="0"/>
              <a:t>Andy Rubin</a:t>
            </a:r>
            <a:r>
              <a:rPr lang="en-IE" sz="2400" dirty="0"/>
              <a:t>, Rich Miner, Nick Sears, and Chris White</a:t>
            </a:r>
          </a:p>
          <a:p>
            <a:r>
              <a:rPr lang="en-IE" sz="2400" dirty="0"/>
              <a:t>Android was launched in 2003</a:t>
            </a:r>
          </a:p>
          <a:p>
            <a:r>
              <a:rPr lang="en-IE" sz="2400" dirty="0"/>
              <a:t>Based on the Linux kernel</a:t>
            </a:r>
          </a:p>
          <a:p>
            <a:r>
              <a:rPr lang="en-IE" sz="2400"/>
              <a:t>Android is </a:t>
            </a:r>
            <a:r>
              <a:rPr lang="en-IE" sz="2400" dirty="0"/>
              <a:t>a GUI designed primarily for touchscreen mobile devices such as smartphones and tablets</a:t>
            </a:r>
          </a:p>
          <a:p>
            <a:endParaRPr lang="en-IE" sz="2400" dirty="0"/>
          </a:p>
          <a:p>
            <a:endParaRPr lang="en-IE" sz="2400" dirty="0"/>
          </a:p>
        </p:txBody>
      </p:sp>
      <p:sp>
        <p:nvSpPr>
          <p:cNvPr id="3" name="Title 2"/>
          <p:cNvSpPr>
            <a:spLocks noGrp="1"/>
          </p:cNvSpPr>
          <p:nvPr>
            <p:ph type="title"/>
          </p:nvPr>
        </p:nvSpPr>
        <p:spPr/>
        <p:txBody>
          <a:bodyPr/>
          <a:lstStyle/>
          <a:p>
            <a:r>
              <a:rPr lang="en-IE" dirty="0"/>
              <a:t>Android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00596"/>
            <a:ext cx="1462088" cy="1571626"/>
          </a:xfrm>
          <a:prstGeom prst="rect">
            <a:avLst/>
          </a:prstGeom>
        </p:spPr>
      </p:pic>
    </p:spTree>
    <p:extLst>
      <p:ext uri="{BB962C8B-B14F-4D97-AF65-F5344CB8AC3E}">
        <p14:creationId xmlns:p14="http://schemas.microsoft.com/office/powerpoint/2010/main" val="35794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88640"/>
            <a:ext cx="1953140" cy="1332731"/>
          </a:xfrm>
          <a:prstGeom prst="rect">
            <a:avLst/>
          </a:prstGeom>
        </p:spPr>
      </p:pic>
      <p:sp>
        <p:nvSpPr>
          <p:cNvPr id="5" name="Rectangle 4"/>
          <p:cNvSpPr/>
          <p:nvPr/>
        </p:nvSpPr>
        <p:spPr>
          <a:xfrm>
            <a:off x="1115616" y="3225750"/>
            <a:ext cx="6604693" cy="923330"/>
          </a:xfrm>
          <a:prstGeom prst="rect">
            <a:avLst/>
          </a:prstGeom>
          <a:noFill/>
        </p:spPr>
        <p:txBody>
          <a:bodyPr wrap="none" lIns="91440" tIns="45720" rIns="91440" bIns="45720">
            <a:spAutoFit/>
          </a:bodyPr>
          <a:lstStyle/>
          <a:p>
            <a:pPr algn="ctr"/>
            <a:r>
              <a:rPr lang="en-US" sz="5400" b="1" cap="none" spc="0" dirty="0">
                <a:ln w="1905"/>
                <a:solidFill>
                  <a:srgbClr val="FF0000"/>
                </a:solidFill>
                <a:effectLst>
                  <a:innerShdw blurRad="69850" dist="43180" dir="5400000">
                    <a:srgbClr val="000000">
                      <a:alpha val="65000"/>
                    </a:srgbClr>
                  </a:innerShdw>
                </a:effectLst>
              </a:rPr>
              <a:t>Whose logo is this?</a:t>
            </a:r>
          </a:p>
        </p:txBody>
      </p:sp>
      <p:sp>
        <p:nvSpPr>
          <p:cNvPr id="6" name="Bent Arrow 5"/>
          <p:cNvSpPr/>
          <p:nvPr/>
        </p:nvSpPr>
        <p:spPr>
          <a:xfrm>
            <a:off x="3707904" y="476672"/>
            <a:ext cx="3168352" cy="2664296"/>
          </a:xfrm>
          <a:prstGeom prst="bentArrow">
            <a:avLst>
              <a:gd name="adj1" fmla="val 13208"/>
              <a:gd name="adj2" fmla="val 14449"/>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0671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Developed by Steve Jobs and Scott </a:t>
            </a:r>
            <a:r>
              <a:rPr lang="en-IE" sz="2400" dirty="0" err="1"/>
              <a:t>Forstall</a:t>
            </a:r>
            <a:endParaRPr lang="en-IE" sz="2400" dirty="0"/>
          </a:p>
          <a:p>
            <a:r>
              <a:rPr lang="en-IE" sz="2400" dirty="0"/>
              <a:t>iOS was launched in 2007</a:t>
            </a:r>
          </a:p>
          <a:p>
            <a:r>
              <a:rPr lang="en-IE" sz="2400" dirty="0"/>
              <a:t>Based on the </a:t>
            </a:r>
            <a:r>
              <a:rPr lang="en-IE" sz="2400" dirty="0" err="1"/>
              <a:t>MacOS</a:t>
            </a:r>
            <a:endParaRPr lang="en-IE" sz="2400" dirty="0"/>
          </a:p>
          <a:p>
            <a:r>
              <a:rPr lang="en-IE" sz="2400" dirty="0"/>
              <a:t>iOS is a GUI designed primarily for touchscreen mobile devices such as iPhones, iPods, iPads, and </a:t>
            </a:r>
            <a:r>
              <a:rPr lang="en-IE" sz="2400" dirty="0" err="1"/>
              <a:t>AppleTV</a:t>
            </a:r>
            <a:r>
              <a:rPr lang="en-IE" sz="2400" dirty="0"/>
              <a:t>.</a:t>
            </a:r>
          </a:p>
          <a:p>
            <a:endParaRPr lang="en-IE" sz="2400" dirty="0"/>
          </a:p>
          <a:p>
            <a:endParaRPr lang="en-IE" sz="2400" dirty="0"/>
          </a:p>
        </p:txBody>
      </p:sp>
      <p:sp>
        <p:nvSpPr>
          <p:cNvPr id="3" name="Title 2"/>
          <p:cNvSpPr>
            <a:spLocks noGrp="1"/>
          </p:cNvSpPr>
          <p:nvPr>
            <p:ph type="title"/>
          </p:nvPr>
        </p:nvSpPr>
        <p:spPr/>
        <p:txBody>
          <a:bodyPr/>
          <a:lstStyle/>
          <a:p>
            <a:r>
              <a:rPr lang="en-IE" dirty="0"/>
              <a:t>iOS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88640"/>
            <a:ext cx="1953140" cy="1332731"/>
          </a:xfrm>
          <a:prstGeom prst="rect">
            <a:avLst/>
          </a:prstGeom>
        </p:spPr>
      </p:pic>
    </p:spTree>
    <p:extLst>
      <p:ext uri="{BB962C8B-B14F-4D97-AF65-F5344CB8AC3E}">
        <p14:creationId xmlns:p14="http://schemas.microsoft.com/office/powerpoint/2010/main" val="398486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4400" dirty="0"/>
              <a:t>A few more notes on Linux</a:t>
            </a:r>
          </a:p>
        </p:txBody>
      </p:sp>
    </p:spTree>
    <p:extLst>
      <p:ext uri="{BB962C8B-B14F-4D97-AF65-F5344CB8AC3E}">
        <p14:creationId xmlns:p14="http://schemas.microsoft.com/office/powerpoint/2010/main" val="256241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1341" y="201321"/>
            <a:ext cx="1467184" cy="16206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28795"/>
            <a:ext cx="9144000" cy="3560445"/>
          </a:xfrm>
          <a:prstGeom prst="rect">
            <a:avLst/>
          </a:prstGeom>
        </p:spPr>
      </p:pic>
      <p:sp>
        <p:nvSpPr>
          <p:cNvPr id="8" name="Title 2"/>
          <p:cNvSpPr>
            <a:spLocks noGrp="1"/>
          </p:cNvSpPr>
          <p:nvPr>
            <p:ph type="title"/>
          </p:nvPr>
        </p:nvSpPr>
        <p:spPr>
          <a:xfrm>
            <a:off x="457200" y="274638"/>
            <a:ext cx="8229600" cy="1143000"/>
          </a:xfrm>
        </p:spPr>
        <p:txBody>
          <a:bodyPr/>
          <a:lstStyle/>
          <a:p>
            <a:r>
              <a:rPr lang="en-IE" dirty="0"/>
              <a:t>Linux</a:t>
            </a:r>
          </a:p>
        </p:txBody>
      </p:sp>
    </p:spTree>
    <p:extLst>
      <p:ext uri="{BB962C8B-B14F-4D97-AF65-F5344CB8AC3E}">
        <p14:creationId xmlns:p14="http://schemas.microsoft.com/office/powerpoint/2010/main" val="1291646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IE" sz="2400" dirty="0"/>
          </a:p>
          <a:p>
            <a:r>
              <a:rPr lang="en-IE" sz="2400" dirty="0"/>
              <a:t>A Linux distribution (often called a </a:t>
            </a:r>
            <a:r>
              <a:rPr lang="en-IE" sz="2400" dirty="0" err="1"/>
              <a:t>distro</a:t>
            </a:r>
            <a:r>
              <a:rPr lang="en-IE" sz="2400" dirty="0"/>
              <a:t> for short) is an operating system made from a software collection, which is based upon the Linux kernel and, often, a package management system. </a:t>
            </a:r>
          </a:p>
          <a:p>
            <a:r>
              <a:rPr lang="en-IE" sz="2400" dirty="0"/>
              <a:t>Almost six hundred Linux distributions exist, with close to five hundred out of those in active development, constantly being revised and improved.</a:t>
            </a:r>
          </a:p>
          <a:p>
            <a:r>
              <a:rPr lang="en-IE" sz="2400" dirty="0"/>
              <a:t>There are commercially backed distributions, such as Fedora (Red Hat), </a:t>
            </a:r>
            <a:r>
              <a:rPr lang="en-IE" sz="2400" dirty="0" err="1"/>
              <a:t>openSUSE</a:t>
            </a:r>
            <a:r>
              <a:rPr lang="en-IE" sz="2400" dirty="0"/>
              <a:t> (SUSE) and Ubuntu (Canonical Ltd.), and entirely community-driven distributions, such as </a:t>
            </a:r>
            <a:r>
              <a:rPr lang="en-IE" sz="2400" dirty="0" err="1"/>
              <a:t>Debian</a:t>
            </a:r>
            <a:r>
              <a:rPr lang="en-IE" sz="2400" dirty="0"/>
              <a:t>, </a:t>
            </a:r>
            <a:r>
              <a:rPr lang="en-IE" sz="2400" dirty="0" err="1"/>
              <a:t>Slackware</a:t>
            </a:r>
            <a:r>
              <a:rPr lang="en-IE" sz="2400" dirty="0"/>
              <a:t>, Gentoo and Arch Linux.</a:t>
            </a:r>
          </a:p>
        </p:txBody>
      </p:sp>
      <p:sp>
        <p:nvSpPr>
          <p:cNvPr id="3" name="Title 2"/>
          <p:cNvSpPr>
            <a:spLocks noGrp="1"/>
          </p:cNvSpPr>
          <p:nvPr>
            <p:ph type="title"/>
          </p:nvPr>
        </p:nvSpPr>
        <p:spPr/>
        <p:txBody>
          <a:bodyPr/>
          <a:lstStyle/>
          <a:p>
            <a:r>
              <a:rPr lang="en-IE" dirty="0"/>
              <a:t>Linux</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1341" y="201321"/>
            <a:ext cx="1467184" cy="1620649"/>
          </a:xfrm>
          <a:prstGeom prst="rect">
            <a:avLst/>
          </a:prstGeom>
        </p:spPr>
      </p:pic>
    </p:spTree>
    <p:extLst>
      <p:ext uri="{BB962C8B-B14F-4D97-AF65-F5344CB8AC3E}">
        <p14:creationId xmlns:p14="http://schemas.microsoft.com/office/powerpoint/2010/main" val="152024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4392488" cy="2097773"/>
          </a:xfrm>
          <a:prstGeom prst="rect">
            <a:avLst/>
          </a:prstGeom>
        </p:spPr>
      </p:pic>
      <p:sp>
        <p:nvSpPr>
          <p:cNvPr id="8" name="Rectangle 7"/>
          <p:cNvSpPr/>
          <p:nvPr/>
        </p:nvSpPr>
        <p:spPr>
          <a:xfrm>
            <a:off x="323528" y="4725145"/>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Computer</a:t>
            </a:r>
          </a:p>
          <a:p>
            <a:pPr algn="ctr"/>
            <a:r>
              <a:rPr lang="en-IE" b="1" dirty="0">
                <a:solidFill>
                  <a:schemeClr val="tx1"/>
                </a:solidFill>
              </a:rPr>
              <a:t>Hardware</a:t>
            </a:r>
          </a:p>
        </p:txBody>
      </p:sp>
      <p:sp>
        <p:nvSpPr>
          <p:cNvPr id="11" name="Left Brace 10"/>
          <p:cNvSpPr/>
          <p:nvPr/>
        </p:nvSpPr>
        <p:spPr>
          <a:xfrm>
            <a:off x="2123728" y="4550685"/>
            <a:ext cx="864096" cy="183064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Tree>
    <p:extLst>
      <p:ext uri="{BB962C8B-B14F-4D97-AF65-F5344CB8AC3E}">
        <p14:creationId xmlns:p14="http://schemas.microsoft.com/office/powerpoint/2010/main" val="118886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4800" dirty="0">
                <a:latin typeface="Serpentine-Bold" panose="02000500000000000000" pitchFamily="2" charset="0"/>
              </a:rPr>
              <a:t>LAMP</a:t>
            </a:r>
          </a:p>
        </p:txBody>
      </p:sp>
      <p:sp>
        <p:nvSpPr>
          <p:cNvPr id="7" name="Rounded Rectangle 6"/>
          <p:cNvSpPr/>
          <p:nvPr/>
        </p:nvSpPr>
        <p:spPr>
          <a:xfrm>
            <a:off x="271016" y="1988840"/>
            <a:ext cx="8621464" cy="316835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708920"/>
            <a:ext cx="1467184" cy="1620649"/>
          </a:xfrm>
          <a:prstGeom prst="rect">
            <a:avLst/>
          </a:prstGeom>
        </p:spPr>
      </p:pic>
      <p:sp>
        <p:nvSpPr>
          <p:cNvPr id="4" name="Rectangle 3"/>
          <p:cNvSpPr/>
          <p:nvPr/>
        </p:nvSpPr>
        <p:spPr>
          <a:xfrm>
            <a:off x="505369" y="4089846"/>
            <a:ext cx="1435008"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inux</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4211960" y="4089846"/>
            <a:ext cx="1755609"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ySQL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2676128"/>
            <a:ext cx="1584176" cy="154496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344" y="2868745"/>
            <a:ext cx="3068672" cy="1208327"/>
          </a:xfrm>
          <a:prstGeom prst="rect">
            <a:avLst/>
          </a:prstGeom>
        </p:spPr>
      </p:pic>
      <p:sp>
        <p:nvSpPr>
          <p:cNvPr id="23" name="Rectangle 22"/>
          <p:cNvSpPr/>
          <p:nvPr/>
        </p:nvSpPr>
        <p:spPr>
          <a:xfrm>
            <a:off x="2200359" y="4077072"/>
            <a:ext cx="184217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pache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2750" y="155476"/>
            <a:ext cx="2381250" cy="1257300"/>
          </a:xfrm>
          <a:prstGeom prst="rect">
            <a:avLst/>
          </a:prstGeom>
        </p:spPr>
      </p:pic>
      <p:sp>
        <p:nvSpPr>
          <p:cNvPr id="29" name="Rectangle 28"/>
          <p:cNvSpPr/>
          <p:nvPr/>
        </p:nvSpPr>
        <p:spPr>
          <a:xfrm>
            <a:off x="7516440" y="3341421"/>
            <a:ext cx="1080745"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hp</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3203" y="4240037"/>
            <a:ext cx="1381125" cy="714375"/>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84168" y="3140968"/>
            <a:ext cx="1371275" cy="1016115"/>
          </a:xfrm>
          <a:prstGeom prst="rect">
            <a:avLst/>
          </a:prstGeom>
        </p:spPr>
      </p:pic>
      <p:sp>
        <p:nvSpPr>
          <p:cNvPr id="32" name="Rectangle 31"/>
          <p:cNvSpPr/>
          <p:nvPr/>
        </p:nvSpPr>
        <p:spPr>
          <a:xfrm>
            <a:off x="7563778" y="4221088"/>
            <a:ext cx="1040670" cy="830997"/>
          </a:xfrm>
          <a:prstGeom prst="rect">
            <a:avLst/>
          </a:prstGeom>
          <a:noFill/>
        </p:spPr>
        <p:txBody>
          <a:bodyPr wrap="none" lIns="91440" tIns="45720" rIns="91440" bIns="45720">
            <a:spAutoFit/>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72507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4800" dirty="0">
                <a:latin typeface="Serpentine-Bold" panose="02000500000000000000" pitchFamily="2" charset="0"/>
              </a:rPr>
              <a:t>LAMP</a:t>
            </a:r>
          </a:p>
        </p:txBody>
      </p:sp>
      <p:sp>
        <p:nvSpPr>
          <p:cNvPr id="7" name="Rounded Rectangle 6"/>
          <p:cNvSpPr/>
          <p:nvPr/>
        </p:nvSpPr>
        <p:spPr>
          <a:xfrm>
            <a:off x="271016" y="1988840"/>
            <a:ext cx="8621464" cy="316835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708920"/>
            <a:ext cx="1467184" cy="1620649"/>
          </a:xfrm>
          <a:prstGeom prst="rect">
            <a:avLst/>
          </a:prstGeom>
        </p:spPr>
      </p:pic>
      <p:sp>
        <p:nvSpPr>
          <p:cNvPr id="4" name="Rectangle 3"/>
          <p:cNvSpPr/>
          <p:nvPr/>
        </p:nvSpPr>
        <p:spPr>
          <a:xfrm>
            <a:off x="505369" y="4089846"/>
            <a:ext cx="1435008"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inux</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4211960" y="4089846"/>
            <a:ext cx="1755609"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ySQL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2676128"/>
            <a:ext cx="1584176" cy="154496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344" y="2868745"/>
            <a:ext cx="3068672" cy="1208327"/>
          </a:xfrm>
          <a:prstGeom prst="rect">
            <a:avLst/>
          </a:prstGeom>
        </p:spPr>
      </p:pic>
      <p:sp>
        <p:nvSpPr>
          <p:cNvPr id="20" name="Rectangle 19"/>
          <p:cNvSpPr/>
          <p:nvPr/>
        </p:nvSpPr>
        <p:spPr>
          <a:xfrm>
            <a:off x="7516440" y="3341421"/>
            <a:ext cx="1080745"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hp</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203" y="4240037"/>
            <a:ext cx="1381125" cy="714375"/>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4168" y="3140968"/>
            <a:ext cx="1371275" cy="1016115"/>
          </a:xfrm>
          <a:prstGeom prst="rect">
            <a:avLst/>
          </a:prstGeom>
        </p:spPr>
      </p:pic>
      <p:sp>
        <p:nvSpPr>
          <p:cNvPr id="23" name="Rectangle 22"/>
          <p:cNvSpPr/>
          <p:nvPr/>
        </p:nvSpPr>
        <p:spPr>
          <a:xfrm>
            <a:off x="2200359" y="4077072"/>
            <a:ext cx="184217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pache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2750" y="155476"/>
            <a:ext cx="2381250" cy="1257300"/>
          </a:xfrm>
          <a:prstGeom prst="rect">
            <a:avLst/>
          </a:prstGeom>
        </p:spPr>
      </p:pic>
      <p:sp>
        <p:nvSpPr>
          <p:cNvPr id="26" name="Rectangle 25"/>
          <p:cNvSpPr/>
          <p:nvPr/>
        </p:nvSpPr>
        <p:spPr>
          <a:xfrm>
            <a:off x="7122571" y="2204864"/>
            <a:ext cx="169790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2718" y="2246429"/>
            <a:ext cx="850404" cy="850404"/>
          </a:xfrm>
          <a:prstGeom prst="rect">
            <a:avLst/>
          </a:prstGeom>
        </p:spPr>
      </p:pic>
      <p:sp>
        <p:nvSpPr>
          <p:cNvPr id="17" name="Rectangle 16"/>
          <p:cNvSpPr/>
          <p:nvPr/>
        </p:nvSpPr>
        <p:spPr>
          <a:xfrm>
            <a:off x="7563778" y="4221088"/>
            <a:ext cx="1040670" cy="830997"/>
          </a:xfrm>
          <a:prstGeom prst="rect">
            <a:avLst/>
          </a:prstGeom>
          <a:noFill/>
        </p:spPr>
        <p:txBody>
          <a:bodyPr wrap="none" lIns="91440" tIns="45720" rIns="91440" bIns="45720">
            <a:spAutoFit/>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42908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4800" dirty="0">
                <a:latin typeface="Serpentine-Bold" panose="02000500000000000000" pitchFamily="2" charset="0"/>
              </a:rPr>
              <a:t>LAMP</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0" y="155476"/>
            <a:ext cx="2381250" cy="1257300"/>
          </a:xfrm>
          <a:prstGeom prst="rect">
            <a:avLst/>
          </a:prstGeom>
        </p:spPr>
      </p:pic>
      <p:sp>
        <p:nvSpPr>
          <p:cNvPr id="2" name="Rounded Rectangle 1"/>
          <p:cNvSpPr/>
          <p:nvPr/>
        </p:nvSpPr>
        <p:spPr>
          <a:xfrm>
            <a:off x="2071050" y="1844824"/>
            <a:ext cx="6624736"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Rectangle 31"/>
          <p:cNvSpPr/>
          <p:nvPr/>
        </p:nvSpPr>
        <p:spPr>
          <a:xfrm>
            <a:off x="4203873" y="4233862"/>
            <a:ext cx="1755609"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ySQL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490" y="4038933"/>
            <a:ext cx="1368152" cy="1334283"/>
          </a:xfrm>
          <a:prstGeom prst="rect">
            <a:avLst/>
          </a:prstGeom>
        </p:spPr>
      </p:pic>
      <p:sp>
        <p:nvSpPr>
          <p:cNvPr id="25" name="Rounded Rectangle 24"/>
          <p:cNvSpPr/>
          <p:nvPr/>
        </p:nvSpPr>
        <p:spPr>
          <a:xfrm>
            <a:off x="2071050" y="4149080"/>
            <a:ext cx="6624736"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Rounded Rectangle 17"/>
          <p:cNvSpPr/>
          <p:nvPr/>
        </p:nvSpPr>
        <p:spPr>
          <a:xfrm>
            <a:off x="2071050" y="2996952"/>
            <a:ext cx="6624736"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ounded Rectangle 28"/>
          <p:cNvSpPr/>
          <p:nvPr/>
        </p:nvSpPr>
        <p:spPr>
          <a:xfrm>
            <a:off x="2071050" y="5301208"/>
            <a:ext cx="6624736"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Rectangle 29"/>
          <p:cNvSpPr/>
          <p:nvPr/>
        </p:nvSpPr>
        <p:spPr>
          <a:xfrm>
            <a:off x="4353434" y="5379603"/>
            <a:ext cx="1435008"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inux</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498" y="5317458"/>
            <a:ext cx="963128" cy="1063870"/>
          </a:xfrm>
          <a:prstGeom prst="rect">
            <a:avLst/>
          </a:prstGeom>
        </p:spPr>
      </p:pic>
      <p:sp>
        <p:nvSpPr>
          <p:cNvPr id="34" name="Rectangle 33"/>
          <p:cNvSpPr/>
          <p:nvPr/>
        </p:nvSpPr>
        <p:spPr>
          <a:xfrm>
            <a:off x="4261327" y="3068960"/>
            <a:ext cx="184217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pache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800" y="2996952"/>
            <a:ext cx="3068672" cy="1208327"/>
          </a:xfrm>
          <a:prstGeom prst="rect">
            <a:avLst/>
          </a:prstGeom>
        </p:spPr>
      </p:pic>
      <p:sp>
        <p:nvSpPr>
          <p:cNvPr id="37" name="Rectangle 36"/>
          <p:cNvSpPr/>
          <p:nvPr/>
        </p:nvSpPr>
        <p:spPr>
          <a:xfrm>
            <a:off x="6462151" y="1949931"/>
            <a:ext cx="1513555" cy="830997"/>
          </a:xfrm>
          <a:prstGeom prst="rect">
            <a:avLst/>
          </a:prstGeom>
          <a:noFill/>
        </p:spPr>
        <p:txBody>
          <a:bodyPr wrap="none" lIns="91440" tIns="45720" rIns="91440" bIns="45720">
            <a:spAutoFit/>
          </a:bodyPr>
          <a:lstStyle/>
          <a:p>
            <a:pPr algn="ctr"/>
            <a:r>
              <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2660" y="1949931"/>
            <a:ext cx="1218630" cy="903005"/>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5382" y="2002532"/>
            <a:ext cx="850404" cy="850404"/>
          </a:xfrm>
          <a:prstGeom prst="rect">
            <a:avLst/>
          </a:prstGeom>
        </p:spPr>
      </p:pic>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4421" y="1994545"/>
            <a:ext cx="1381125" cy="714375"/>
          </a:xfrm>
          <a:prstGeom prst="rect">
            <a:avLst/>
          </a:prstGeom>
        </p:spPr>
      </p:pic>
      <p:sp>
        <p:nvSpPr>
          <p:cNvPr id="38" name="Rectangle 37"/>
          <p:cNvSpPr/>
          <p:nvPr/>
        </p:nvSpPr>
        <p:spPr>
          <a:xfrm>
            <a:off x="1999042" y="2001614"/>
            <a:ext cx="1080744"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hp</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 name="Rectangle 35"/>
          <p:cNvSpPr/>
          <p:nvPr/>
        </p:nvSpPr>
        <p:spPr>
          <a:xfrm>
            <a:off x="4126724" y="1988840"/>
            <a:ext cx="1040670" cy="830997"/>
          </a:xfrm>
          <a:prstGeom prst="rect">
            <a:avLst/>
          </a:prstGeom>
          <a:noFill/>
        </p:spPr>
        <p:txBody>
          <a:bodyPr wrap="none" lIns="91440" tIns="45720" rIns="91440" bIns="45720">
            <a:spAutoFit/>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ounded Rectangle 3"/>
          <p:cNvSpPr/>
          <p:nvPr/>
        </p:nvSpPr>
        <p:spPr>
          <a:xfrm>
            <a:off x="251520" y="1844824"/>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User</a:t>
            </a:r>
          </a:p>
          <a:p>
            <a:pPr algn="ctr"/>
            <a:r>
              <a:rPr lang="en-IE" sz="2000" b="1" dirty="0">
                <a:solidFill>
                  <a:schemeClr val="tx1"/>
                </a:solidFill>
              </a:rPr>
              <a:t>Interface</a:t>
            </a:r>
          </a:p>
        </p:txBody>
      </p:sp>
      <p:sp>
        <p:nvSpPr>
          <p:cNvPr id="21" name="Rounded Rectangle 20"/>
          <p:cNvSpPr/>
          <p:nvPr/>
        </p:nvSpPr>
        <p:spPr>
          <a:xfrm>
            <a:off x="251520" y="2996952"/>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Web Server</a:t>
            </a:r>
          </a:p>
        </p:txBody>
      </p:sp>
      <p:sp>
        <p:nvSpPr>
          <p:cNvPr id="22" name="Rounded Rectangle 21"/>
          <p:cNvSpPr/>
          <p:nvPr/>
        </p:nvSpPr>
        <p:spPr>
          <a:xfrm>
            <a:off x="245451" y="4149080"/>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Database</a:t>
            </a:r>
          </a:p>
        </p:txBody>
      </p:sp>
      <p:sp>
        <p:nvSpPr>
          <p:cNvPr id="23" name="Rounded Rectangle 22"/>
          <p:cNvSpPr/>
          <p:nvPr/>
        </p:nvSpPr>
        <p:spPr>
          <a:xfrm>
            <a:off x="251520" y="5301208"/>
            <a:ext cx="1747522"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Operating System</a:t>
            </a:r>
          </a:p>
        </p:txBody>
      </p:sp>
    </p:spTree>
    <p:extLst>
      <p:ext uri="{BB962C8B-B14F-4D97-AF65-F5344CB8AC3E}">
        <p14:creationId xmlns:p14="http://schemas.microsoft.com/office/powerpoint/2010/main" val="402472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sz="2400" dirty="0"/>
          </a:p>
          <a:p>
            <a:r>
              <a:rPr lang="en-IE" sz="2400" dirty="0"/>
              <a:t>LAMP is an model of web service solution stacks, named as an acronym of the names of its original four open-source components: the Linux operating system, the Apache HTTP Server, the MySQL relational database management system (RDBMS), and the PHP programming language. </a:t>
            </a:r>
          </a:p>
          <a:p>
            <a:r>
              <a:rPr lang="en-IE" sz="2400" dirty="0"/>
              <a:t>The LAMP components are largely interchangeable and not limited to the original selection. As a solution stack, LAMP is suitable for building dynamic web sites and web applications.</a:t>
            </a:r>
          </a:p>
        </p:txBody>
      </p:sp>
      <p:sp>
        <p:nvSpPr>
          <p:cNvPr id="7" name="Title 2"/>
          <p:cNvSpPr>
            <a:spLocks noGrp="1"/>
          </p:cNvSpPr>
          <p:nvPr>
            <p:ph type="title"/>
          </p:nvPr>
        </p:nvSpPr>
        <p:spPr>
          <a:xfrm>
            <a:off x="457200" y="274638"/>
            <a:ext cx="8229600" cy="1143000"/>
          </a:xfrm>
        </p:spPr>
        <p:txBody>
          <a:bodyPr>
            <a:normAutofit/>
          </a:bodyPr>
          <a:lstStyle/>
          <a:p>
            <a:r>
              <a:rPr lang="en-IE" sz="4800" dirty="0">
                <a:latin typeface="Serpentine-Bold" panose="02000500000000000000" pitchFamily="2" charset="0"/>
              </a:rPr>
              <a:t>LAMP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0" y="155476"/>
            <a:ext cx="2381250" cy="1257300"/>
          </a:xfrm>
          <a:prstGeom prst="rect">
            <a:avLst/>
          </a:prstGeom>
        </p:spPr>
      </p:pic>
    </p:spTree>
    <p:extLst>
      <p:ext uri="{BB962C8B-B14F-4D97-AF65-F5344CB8AC3E}">
        <p14:creationId xmlns:p14="http://schemas.microsoft.com/office/powerpoint/2010/main" val="1220086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71016" y="1988840"/>
            <a:ext cx="8621464" cy="316835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normAutofit/>
          </a:bodyPr>
          <a:lstStyle/>
          <a:p>
            <a:r>
              <a:rPr lang="en-IE" sz="4800" dirty="0">
                <a:latin typeface="Serpentine-Bold" panose="02000500000000000000" pitchFamily="2" charset="0"/>
              </a:rPr>
              <a:t>XAMPP</a:t>
            </a:r>
          </a:p>
        </p:txBody>
      </p:sp>
      <p:sp>
        <p:nvSpPr>
          <p:cNvPr id="4" name="Rectangle 3"/>
          <p:cNvSpPr/>
          <p:nvPr/>
        </p:nvSpPr>
        <p:spPr>
          <a:xfrm>
            <a:off x="352520" y="4089846"/>
            <a:ext cx="619080"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
        <p:nvSpPr>
          <p:cNvPr id="9" name="Rectangle 8"/>
          <p:cNvSpPr/>
          <p:nvPr/>
        </p:nvSpPr>
        <p:spPr>
          <a:xfrm>
            <a:off x="2200359" y="4077072"/>
            <a:ext cx="184217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pache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344" y="2868745"/>
            <a:ext cx="3068672" cy="1208327"/>
          </a:xfrm>
          <a:prstGeom prst="rect">
            <a:avLst/>
          </a:prstGeom>
        </p:spPr>
      </p:pic>
      <p:sp>
        <p:nvSpPr>
          <p:cNvPr id="11" name="Rectangle 10"/>
          <p:cNvSpPr/>
          <p:nvPr/>
        </p:nvSpPr>
        <p:spPr>
          <a:xfrm>
            <a:off x="4139952" y="4089846"/>
            <a:ext cx="2066591"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ariaDB</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451" y="2924944"/>
            <a:ext cx="1584176" cy="10388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02" y="2636912"/>
            <a:ext cx="1502142" cy="1716733"/>
          </a:xfrm>
          <a:prstGeom prst="rect">
            <a:avLst/>
          </a:prstGeom>
        </p:spPr>
      </p:pic>
      <p:sp>
        <p:nvSpPr>
          <p:cNvPr id="12" name="Rectangle 11"/>
          <p:cNvSpPr/>
          <p:nvPr/>
        </p:nvSpPr>
        <p:spPr>
          <a:xfrm>
            <a:off x="861374" y="4110171"/>
            <a:ext cx="1234633" cy="707886"/>
          </a:xfrm>
          <a:prstGeom prst="rect">
            <a:avLst/>
          </a:prstGeom>
        </p:spPr>
        <p:txBody>
          <a:bodyPr wrap="none">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Cross-</a:t>
            </a:r>
          </a:p>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Platform</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472" y="0"/>
            <a:ext cx="1557528" cy="1557528"/>
          </a:xfrm>
          <a:prstGeom prst="rect">
            <a:avLst/>
          </a:prstGeom>
        </p:spPr>
      </p:pic>
      <p:sp>
        <p:nvSpPr>
          <p:cNvPr id="26" name="Rectangle 25"/>
          <p:cNvSpPr/>
          <p:nvPr/>
        </p:nvSpPr>
        <p:spPr>
          <a:xfrm>
            <a:off x="7516440" y="3341421"/>
            <a:ext cx="1080745"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hp</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3203" y="4240037"/>
            <a:ext cx="1381125" cy="714375"/>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84168" y="3140968"/>
            <a:ext cx="1371275" cy="1016115"/>
          </a:xfrm>
          <a:prstGeom prst="rect">
            <a:avLst/>
          </a:prstGeom>
        </p:spPr>
      </p:pic>
      <p:sp>
        <p:nvSpPr>
          <p:cNvPr id="29" name="Rectangle 28"/>
          <p:cNvSpPr/>
          <p:nvPr/>
        </p:nvSpPr>
        <p:spPr>
          <a:xfrm>
            <a:off x="7122571" y="2204864"/>
            <a:ext cx="169790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2718" y="2246429"/>
            <a:ext cx="850404" cy="850404"/>
          </a:xfrm>
          <a:prstGeom prst="rect">
            <a:avLst/>
          </a:prstGeom>
        </p:spPr>
      </p:pic>
      <p:sp>
        <p:nvSpPr>
          <p:cNvPr id="31" name="Rectangle 30"/>
          <p:cNvSpPr/>
          <p:nvPr/>
        </p:nvSpPr>
        <p:spPr>
          <a:xfrm>
            <a:off x="7563778" y="4221088"/>
            <a:ext cx="1040670" cy="830997"/>
          </a:xfrm>
          <a:prstGeom prst="rect">
            <a:avLst/>
          </a:prstGeom>
          <a:noFill/>
        </p:spPr>
        <p:txBody>
          <a:bodyPr wrap="none" lIns="91440" tIns="45720" rIns="91440" bIns="45720">
            <a:spAutoFit/>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05261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4800" dirty="0">
                <a:latin typeface="Serpentine-Bold" panose="02000500000000000000" pitchFamily="2" charset="0"/>
              </a:rPr>
              <a:t>XAMPP</a:t>
            </a:r>
          </a:p>
        </p:txBody>
      </p:sp>
      <p:sp>
        <p:nvSpPr>
          <p:cNvPr id="2" name="Rounded Rectangle 1"/>
          <p:cNvSpPr/>
          <p:nvPr/>
        </p:nvSpPr>
        <p:spPr>
          <a:xfrm>
            <a:off x="2071050" y="1844824"/>
            <a:ext cx="6624736"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Rectangle 31"/>
          <p:cNvSpPr/>
          <p:nvPr/>
        </p:nvSpPr>
        <p:spPr>
          <a:xfrm>
            <a:off x="3943258" y="4233862"/>
            <a:ext cx="2066591"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ariaDB</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Rounded Rectangle 24"/>
          <p:cNvSpPr/>
          <p:nvPr/>
        </p:nvSpPr>
        <p:spPr>
          <a:xfrm>
            <a:off x="2071050" y="4149080"/>
            <a:ext cx="6624736"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Rounded Rectangle 17"/>
          <p:cNvSpPr/>
          <p:nvPr/>
        </p:nvSpPr>
        <p:spPr>
          <a:xfrm>
            <a:off x="2071050" y="2996952"/>
            <a:ext cx="6624736"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ounded Rectangle 28"/>
          <p:cNvSpPr/>
          <p:nvPr/>
        </p:nvSpPr>
        <p:spPr>
          <a:xfrm>
            <a:off x="2071050" y="5301208"/>
            <a:ext cx="6624736"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4261327" y="3068960"/>
            <a:ext cx="1842171"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pache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00" y="2996952"/>
            <a:ext cx="3068672" cy="1208327"/>
          </a:xfrm>
          <a:prstGeom prst="rect">
            <a:avLst/>
          </a:prstGeom>
        </p:spPr>
      </p:pic>
      <p:sp>
        <p:nvSpPr>
          <p:cNvPr id="37" name="Rectangle 36"/>
          <p:cNvSpPr/>
          <p:nvPr/>
        </p:nvSpPr>
        <p:spPr>
          <a:xfrm>
            <a:off x="6462151" y="1949931"/>
            <a:ext cx="1513555" cy="830997"/>
          </a:xfrm>
          <a:prstGeom prst="rect">
            <a:avLst/>
          </a:prstGeom>
          <a:noFill/>
        </p:spPr>
        <p:txBody>
          <a:bodyPr wrap="none" lIns="91440" tIns="45720" rIns="91440" bIns="45720">
            <a:spAutoFit/>
          </a:bodyPr>
          <a:lstStyle/>
          <a:p>
            <a:pPr algn="ctr"/>
            <a:r>
              <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2660" y="1949931"/>
            <a:ext cx="1218630" cy="903005"/>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5382" y="2002532"/>
            <a:ext cx="850404" cy="850404"/>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4421" y="1994545"/>
            <a:ext cx="1381125" cy="714375"/>
          </a:xfrm>
          <a:prstGeom prst="rect">
            <a:avLst/>
          </a:prstGeom>
        </p:spPr>
      </p:pic>
      <p:sp>
        <p:nvSpPr>
          <p:cNvPr id="38" name="Rectangle 37"/>
          <p:cNvSpPr/>
          <p:nvPr/>
        </p:nvSpPr>
        <p:spPr>
          <a:xfrm>
            <a:off x="1999042" y="2001614"/>
            <a:ext cx="1080744" cy="923330"/>
          </a:xfrm>
          <a:prstGeom prst="rect">
            <a:avLst/>
          </a:prstGeom>
          <a:noFill/>
        </p:spPr>
        <p:txBody>
          <a:bodyPr wrap="none" lIns="91440" tIns="45720" rIns="91440" bIns="45720">
            <a:spAutoFit/>
          </a:bodyPr>
          <a:lstStyle/>
          <a:p>
            <a:pPr algn="ctr"/>
            <a:r>
              <a:rPr lang="en-US" sz="54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hp</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 name="Rectangle 35"/>
          <p:cNvSpPr/>
          <p:nvPr/>
        </p:nvSpPr>
        <p:spPr>
          <a:xfrm>
            <a:off x="4126724" y="1988840"/>
            <a:ext cx="1040670" cy="830997"/>
          </a:xfrm>
          <a:prstGeom prst="rect">
            <a:avLst/>
          </a:prstGeom>
          <a:noFill/>
        </p:spPr>
        <p:txBody>
          <a:bodyPr wrap="none" lIns="91440" tIns="45720" rIns="91440" bIns="45720">
            <a:spAutoFit/>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erl</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6472" y="0"/>
            <a:ext cx="1557528" cy="155752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5990" y="4221088"/>
            <a:ext cx="1273652" cy="835241"/>
          </a:xfrm>
          <a:prstGeom prst="rect">
            <a:avLst/>
          </a:prstGeom>
        </p:spPr>
      </p:pic>
      <p:sp>
        <p:nvSpPr>
          <p:cNvPr id="22" name="Rectangle 21"/>
          <p:cNvSpPr/>
          <p:nvPr/>
        </p:nvSpPr>
        <p:spPr>
          <a:xfrm>
            <a:off x="3999971" y="5445224"/>
            <a:ext cx="619080"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
        <p:nvSpPr>
          <p:cNvPr id="23" name="Rectangle 22"/>
          <p:cNvSpPr/>
          <p:nvPr/>
        </p:nvSpPr>
        <p:spPr>
          <a:xfrm>
            <a:off x="4508825" y="5465549"/>
            <a:ext cx="1234633" cy="707886"/>
          </a:xfrm>
          <a:prstGeom prst="rect">
            <a:avLst/>
          </a:prstGeom>
        </p:spPr>
        <p:txBody>
          <a:bodyPr wrap="none">
            <a:spAutoFit/>
          </a:bodyP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Cross-</a:t>
            </a:r>
          </a:p>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Platform</a:t>
            </a:r>
          </a:p>
        </p:txBody>
      </p: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31490" y="5445224"/>
            <a:ext cx="751071" cy="858367"/>
          </a:xfrm>
          <a:prstGeom prst="rect">
            <a:avLst/>
          </a:prstGeom>
        </p:spPr>
      </p:pic>
      <p:sp>
        <p:nvSpPr>
          <p:cNvPr id="31" name="Rounded Rectangle 30"/>
          <p:cNvSpPr/>
          <p:nvPr/>
        </p:nvSpPr>
        <p:spPr>
          <a:xfrm>
            <a:off x="251520" y="1844824"/>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User</a:t>
            </a:r>
          </a:p>
          <a:p>
            <a:pPr algn="ctr"/>
            <a:r>
              <a:rPr lang="en-IE" sz="2000" b="1" dirty="0">
                <a:solidFill>
                  <a:schemeClr val="tx1"/>
                </a:solidFill>
              </a:rPr>
              <a:t>Interface</a:t>
            </a:r>
          </a:p>
        </p:txBody>
      </p:sp>
      <p:sp>
        <p:nvSpPr>
          <p:cNvPr id="33" name="Rounded Rectangle 32"/>
          <p:cNvSpPr/>
          <p:nvPr/>
        </p:nvSpPr>
        <p:spPr>
          <a:xfrm>
            <a:off x="251520" y="2996952"/>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Web Server</a:t>
            </a:r>
          </a:p>
        </p:txBody>
      </p:sp>
      <p:sp>
        <p:nvSpPr>
          <p:cNvPr id="42" name="Rounded Rectangle 41"/>
          <p:cNvSpPr/>
          <p:nvPr/>
        </p:nvSpPr>
        <p:spPr>
          <a:xfrm>
            <a:off x="245451" y="4149080"/>
            <a:ext cx="174752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Database</a:t>
            </a:r>
          </a:p>
        </p:txBody>
      </p:sp>
      <p:sp>
        <p:nvSpPr>
          <p:cNvPr id="43" name="Rounded Rectangle 42"/>
          <p:cNvSpPr/>
          <p:nvPr/>
        </p:nvSpPr>
        <p:spPr>
          <a:xfrm>
            <a:off x="251520" y="5301208"/>
            <a:ext cx="1747522" cy="1080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tx1"/>
                </a:solidFill>
              </a:rPr>
              <a:t>Operating System</a:t>
            </a:r>
          </a:p>
        </p:txBody>
      </p:sp>
    </p:spTree>
    <p:extLst>
      <p:ext uri="{BB962C8B-B14F-4D97-AF65-F5344CB8AC3E}">
        <p14:creationId xmlns:p14="http://schemas.microsoft.com/office/powerpoint/2010/main" val="3870420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400" dirty="0"/>
              <a:t>WAMP (Microsoft Windows)</a:t>
            </a:r>
          </a:p>
          <a:p>
            <a:r>
              <a:rPr lang="en-IE" sz="2400" dirty="0"/>
              <a:t>MAMP (OS X)</a:t>
            </a:r>
          </a:p>
          <a:p>
            <a:r>
              <a:rPr lang="en-IE" sz="2400" dirty="0"/>
              <a:t>SAMP (Solaris)</a:t>
            </a:r>
          </a:p>
          <a:p>
            <a:r>
              <a:rPr lang="en-IE" sz="2400" dirty="0"/>
              <a:t>FAMP (FreeBSD)</a:t>
            </a:r>
          </a:p>
          <a:p>
            <a:r>
              <a:rPr lang="en-IE" sz="2400" dirty="0" err="1"/>
              <a:t>iAMP</a:t>
            </a:r>
            <a:r>
              <a:rPr lang="en-IE" sz="2400" dirty="0"/>
              <a:t> (</a:t>
            </a:r>
            <a:r>
              <a:rPr lang="en-IE" sz="2400" dirty="0" err="1"/>
              <a:t>iSeries</a:t>
            </a:r>
            <a:r>
              <a:rPr lang="en-IE" sz="2400" dirty="0"/>
              <a:t>)</a:t>
            </a:r>
          </a:p>
          <a:p>
            <a:endParaRPr lang="en-IE" sz="2400" dirty="0"/>
          </a:p>
          <a:p>
            <a:r>
              <a:rPr lang="en-IE" sz="2400" dirty="0"/>
              <a:t>WIMP (IIS in place of Apache)</a:t>
            </a:r>
          </a:p>
          <a:p>
            <a:r>
              <a:rPr lang="en-IE" sz="2400" dirty="0"/>
              <a:t>LEMP (</a:t>
            </a:r>
            <a:r>
              <a:rPr lang="en-IE" sz="2400" dirty="0" err="1"/>
              <a:t>Nginx</a:t>
            </a:r>
            <a:r>
              <a:rPr lang="en-IE" sz="2400" dirty="0"/>
              <a:t> in place of Apache)</a:t>
            </a:r>
          </a:p>
          <a:p>
            <a:endParaRPr lang="en-IE" sz="2400" dirty="0"/>
          </a:p>
          <a:p>
            <a:r>
              <a:rPr lang="en-IE" sz="2400" dirty="0"/>
              <a:t>LAPP (PostgreSQL in place of MySQL)</a:t>
            </a:r>
          </a:p>
        </p:txBody>
      </p:sp>
      <p:sp>
        <p:nvSpPr>
          <p:cNvPr id="7" name="Title 2"/>
          <p:cNvSpPr>
            <a:spLocks noGrp="1"/>
          </p:cNvSpPr>
          <p:nvPr>
            <p:ph type="title"/>
          </p:nvPr>
        </p:nvSpPr>
        <p:spPr>
          <a:xfrm>
            <a:off x="457200" y="274638"/>
            <a:ext cx="8229600" cy="1143000"/>
          </a:xfrm>
        </p:spPr>
        <p:txBody>
          <a:bodyPr>
            <a:normAutofit/>
          </a:bodyPr>
          <a:lstStyle/>
          <a:p>
            <a:r>
              <a:rPr lang="en-IE" sz="4800" dirty="0">
                <a:latin typeface="Serpentine-Bold" panose="02000500000000000000" pitchFamily="2" charset="0"/>
              </a:rPr>
              <a:t>OTHER VARIANTS</a:t>
            </a:r>
          </a:p>
        </p:txBody>
      </p:sp>
    </p:spTree>
    <p:extLst>
      <p:ext uri="{BB962C8B-B14F-4D97-AF65-F5344CB8AC3E}">
        <p14:creationId xmlns:p14="http://schemas.microsoft.com/office/powerpoint/2010/main" val="380422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4400" dirty="0"/>
              <a:t>Main features of an Operating System</a:t>
            </a:r>
          </a:p>
        </p:txBody>
      </p:sp>
    </p:spTree>
    <p:extLst>
      <p:ext uri="{BB962C8B-B14F-4D97-AF65-F5344CB8AC3E}">
        <p14:creationId xmlns:p14="http://schemas.microsoft.com/office/powerpoint/2010/main" val="1825969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que 1"/>
          <p:cNvSpPr/>
          <p:nvPr/>
        </p:nvSpPr>
        <p:spPr>
          <a:xfrm>
            <a:off x="3601225" y="764704"/>
            <a:ext cx="2050526" cy="1872208"/>
          </a:xfrm>
          <a:prstGeom prst="plaqu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a:solidFill>
                  <a:schemeClr val="bg1"/>
                </a:solidFill>
              </a:rPr>
              <a:t>Operating</a:t>
            </a:r>
          </a:p>
          <a:p>
            <a:pPr algn="ctr"/>
            <a:r>
              <a:rPr lang="en-IE" sz="2000" b="1" dirty="0">
                <a:solidFill>
                  <a:schemeClr val="bg1"/>
                </a:solidFill>
              </a:rPr>
              <a:t>System</a:t>
            </a:r>
          </a:p>
        </p:txBody>
      </p:sp>
      <p:cxnSp>
        <p:nvCxnSpPr>
          <p:cNvPr id="5" name="Elbow Connector 4"/>
          <p:cNvCxnSpPr>
            <a:endCxn id="2" idx="1"/>
          </p:cNvCxnSpPr>
          <p:nvPr/>
        </p:nvCxnSpPr>
        <p:spPr>
          <a:xfrm rot="5400000" flipH="1" flipV="1">
            <a:off x="1494325" y="1826158"/>
            <a:ext cx="2232249" cy="1981551"/>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55576" y="3933056"/>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Process</a:t>
            </a:r>
          </a:p>
          <a:p>
            <a:pPr algn="ctr"/>
            <a:r>
              <a:rPr lang="en-IE" dirty="0"/>
              <a:t>Manager</a:t>
            </a:r>
          </a:p>
        </p:txBody>
      </p:sp>
      <p:sp>
        <p:nvSpPr>
          <p:cNvPr id="22" name="Rounded Rectangle 21"/>
          <p:cNvSpPr/>
          <p:nvPr/>
        </p:nvSpPr>
        <p:spPr>
          <a:xfrm>
            <a:off x="2042026" y="3068960"/>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Memory</a:t>
            </a:r>
          </a:p>
          <a:p>
            <a:pPr algn="ctr"/>
            <a:r>
              <a:rPr lang="en-IE" dirty="0"/>
              <a:t>Manager</a:t>
            </a:r>
          </a:p>
        </p:txBody>
      </p:sp>
      <p:cxnSp>
        <p:nvCxnSpPr>
          <p:cNvPr id="24" name="Elbow Connector 23"/>
          <p:cNvCxnSpPr/>
          <p:nvPr/>
        </p:nvCxnSpPr>
        <p:spPr>
          <a:xfrm rot="5400000">
            <a:off x="2581357" y="2049092"/>
            <a:ext cx="1152127" cy="887613"/>
          </a:xfrm>
          <a:prstGeom prst="bentConnector3">
            <a:avLst>
              <a:gd name="adj1" fmla="val 1899"/>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770223" y="47971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Network</a:t>
            </a:r>
          </a:p>
          <a:p>
            <a:pPr algn="ctr"/>
            <a:r>
              <a:rPr lang="en-IE" dirty="0"/>
              <a:t>Manager</a:t>
            </a:r>
          </a:p>
        </p:txBody>
      </p:sp>
      <p:cxnSp>
        <p:nvCxnSpPr>
          <p:cNvPr id="27" name="Elbow Connector 26"/>
          <p:cNvCxnSpPr>
            <a:stCxn id="26" idx="0"/>
          </p:cNvCxnSpPr>
          <p:nvPr/>
        </p:nvCxnSpPr>
        <p:spPr>
          <a:xfrm rot="5400000" flipH="1" flipV="1">
            <a:off x="3410184" y="3573015"/>
            <a:ext cx="2448272" cy="2"/>
          </a:xfrm>
          <a:prstGeom prst="bentConnector3">
            <a:avLst>
              <a:gd name="adj1"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660232" y="3933057"/>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Device</a:t>
            </a:r>
          </a:p>
          <a:p>
            <a:pPr algn="ctr"/>
            <a:r>
              <a:rPr lang="en-IE" dirty="0"/>
              <a:t>Manager</a:t>
            </a:r>
          </a:p>
        </p:txBody>
      </p:sp>
      <p:cxnSp>
        <p:nvCxnSpPr>
          <p:cNvPr id="34" name="Elbow Connector 33"/>
          <p:cNvCxnSpPr>
            <a:stCxn id="2" idx="3"/>
            <a:endCxn id="33" idx="0"/>
          </p:cNvCxnSpPr>
          <p:nvPr/>
        </p:nvCxnSpPr>
        <p:spPr>
          <a:xfrm>
            <a:off x="5651751" y="1700808"/>
            <a:ext cx="1872577" cy="2232249"/>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5271430" y="2553949"/>
            <a:ext cx="1543410" cy="782762"/>
          </a:xfrm>
          <a:prstGeom prst="bentConnector3">
            <a:avLst>
              <a:gd name="adj1" fmla="val -11041"/>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498410" y="29969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File</a:t>
            </a:r>
          </a:p>
          <a:p>
            <a:pPr algn="ctr"/>
            <a:r>
              <a:rPr lang="en-IE" dirty="0"/>
              <a:t>Manager</a:t>
            </a:r>
          </a:p>
        </p:txBody>
      </p:sp>
    </p:spTree>
    <p:extLst>
      <p:ext uri="{BB962C8B-B14F-4D97-AF65-F5344CB8AC3E}">
        <p14:creationId xmlns:p14="http://schemas.microsoft.com/office/powerpoint/2010/main" val="2833433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OS must allocate resources to processes, enable processes to share and exchange information, protect the resources of each process from other processes and enable synchronisation among processes. To meet these requirements, the OS must maintain a data structure for each process, which describes the state and resource ownership of that process, and which enables the OS to exert control over each process.</a:t>
            </a:r>
          </a:p>
        </p:txBody>
      </p:sp>
      <p:sp>
        <p:nvSpPr>
          <p:cNvPr id="3" name="Title 2"/>
          <p:cNvSpPr>
            <a:spLocks noGrp="1"/>
          </p:cNvSpPr>
          <p:nvPr>
            <p:ph type="title"/>
          </p:nvPr>
        </p:nvSpPr>
        <p:spPr/>
        <p:txBody>
          <a:bodyPr/>
          <a:lstStyle/>
          <a:p>
            <a:r>
              <a:rPr lang="en-IE" dirty="0"/>
              <a:t>Process Manager</a:t>
            </a:r>
          </a:p>
        </p:txBody>
      </p:sp>
      <p:sp>
        <p:nvSpPr>
          <p:cNvPr id="4" name="Rounded Rectangle 3"/>
          <p:cNvSpPr/>
          <p:nvPr/>
        </p:nvSpPr>
        <p:spPr>
          <a:xfrm>
            <a:off x="7164288" y="260648"/>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Process</a:t>
            </a:r>
          </a:p>
          <a:p>
            <a:pPr algn="ctr"/>
            <a:r>
              <a:rPr lang="en-IE" dirty="0"/>
              <a:t>Manager</a:t>
            </a:r>
          </a:p>
        </p:txBody>
      </p:sp>
    </p:spTree>
    <p:extLst>
      <p:ext uri="{BB962C8B-B14F-4D97-AF65-F5344CB8AC3E}">
        <p14:creationId xmlns:p14="http://schemas.microsoft.com/office/powerpoint/2010/main" val="314252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3528" y="4725144"/>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Computer</a:t>
            </a:r>
          </a:p>
          <a:p>
            <a:pPr algn="ctr"/>
            <a:r>
              <a:rPr lang="en-IE" b="1" dirty="0">
                <a:solidFill>
                  <a:schemeClr val="tx1"/>
                </a:solidFill>
              </a:rPr>
              <a:t>Hardware</a:t>
            </a:r>
          </a:p>
        </p:txBody>
      </p:sp>
      <p:sp>
        <p:nvSpPr>
          <p:cNvPr id="5" name="Left Brace 4"/>
          <p:cNvSpPr/>
          <p:nvPr/>
        </p:nvSpPr>
        <p:spPr>
          <a:xfrm>
            <a:off x="2165293" y="188640"/>
            <a:ext cx="864096" cy="201622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Rectangle 5"/>
          <p:cNvSpPr/>
          <p:nvPr/>
        </p:nvSpPr>
        <p:spPr>
          <a:xfrm>
            <a:off x="323528" y="590245"/>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Software</a:t>
            </a:r>
          </a:p>
          <a:p>
            <a:pPr algn="ctr"/>
            <a:r>
              <a:rPr lang="en-IE" b="1" dirty="0">
                <a:solidFill>
                  <a:schemeClr val="tx1"/>
                </a:solidFill>
              </a:rPr>
              <a:t>Applications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72671"/>
            <a:ext cx="4608512" cy="20481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4437112"/>
            <a:ext cx="4392488" cy="2097773"/>
          </a:xfrm>
          <a:prstGeom prst="rect">
            <a:avLst/>
          </a:prstGeom>
        </p:spPr>
      </p:pic>
      <p:sp>
        <p:nvSpPr>
          <p:cNvPr id="9" name="Left Brace 8"/>
          <p:cNvSpPr/>
          <p:nvPr/>
        </p:nvSpPr>
        <p:spPr>
          <a:xfrm>
            <a:off x="2123728" y="4550684"/>
            <a:ext cx="864096" cy="183064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Tree>
    <p:extLst>
      <p:ext uri="{BB962C8B-B14F-4D97-AF65-F5344CB8AC3E}">
        <p14:creationId xmlns:p14="http://schemas.microsoft.com/office/powerpoint/2010/main" val="2575243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memory management function keeps track of the status of each memory location, either allocated or free. It determines how memory is allocated among competing processes, deciding which gets memory, when they receive it, and how much they are allowed. When memory is allocated it determines which memory locations will be assigned. It tracks when memory is freed or unallocated and updates the status.</a:t>
            </a:r>
          </a:p>
        </p:txBody>
      </p:sp>
      <p:sp>
        <p:nvSpPr>
          <p:cNvPr id="3" name="Title 2"/>
          <p:cNvSpPr>
            <a:spLocks noGrp="1"/>
          </p:cNvSpPr>
          <p:nvPr>
            <p:ph type="title"/>
          </p:nvPr>
        </p:nvSpPr>
        <p:spPr/>
        <p:txBody>
          <a:bodyPr/>
          <a:lstStyle/>
          <a:p>
            <a:r>
              <a:rPr lang="en-IE" dirty="0"/>
              <a:t>Memory Manager</a:t>
            </a:r>
          </a:p>
        </p:txBody>
      </p:sp>
      <p:sp>
        <p:nvSpPr>
          <p:cNvPr id="4" name="Rounded Rectangle 3"/>
          <p:cNvSpPr/>
          <p:nvPr/>
        </p:nvSpPr>
        <p:spPr>
          <a:xfrm>
            <a:off x="7164288" y="260648"/>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Memory</a:t>
            </a:r>
          </a:p>
          <a:p>
            <a:pPr algn="ctr"/>
            <a:r>
              <a:rPr lang="en-IE" dirty="0"/>
              <a:t>Manager</a:t>
            </a:r>
          </a:p>
        </p:txBody>
      </p:sp>
    </p:spTree>
    <p:extLst>
      <p:ext uri="{BB962C8B-B14F-4D97-AF65-F5344CB8AC3E}">
        <p14:creationId xmlns:p14="http://schemas.microsoft.com/office/powerpoint/2010/main" val="4148618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a:t>A file manager or file browser is a computer program that provides a user interface to manage files and folders. The most common operations performed on files or groups of files include creating, opening (e.g. viewing, playing, editing or printing), renaming, moving or copying, deleting and searching for files, as well as modifying file attributes, properties and file permissions. Folders and files may be displayed in a hierarchical tree based on their directory structure. </a:t>
            </a:r>
          </a:p>
        </p:txBody>
      </p:sp>
      <p:sp>
        <p:nvSpPr>
          <p:cNvPr id="3" name="Title 2"/>
          <p:cNvSpPr>
            <a:spLocks noGrp="1"/>
          </p:cNvSpPr>
          <p:nvPr>
            <p:ph type="title"/>
          </p:nvPr>
        </p:nvSpPr>
        <p:spPr/>
        <p:txBody>
          <a:bodyPr/>
          <a:lstStyle/>
          <a:p>
            <a:r>
              <a:rPr lang="en-IE" dirty="0"/>
              <a:t>File Manager</a:t>
            </a:r>
          </a:p>
        </p:txBody>
      </p:sp>
      <p:sp>
        <p:nvSpPr>
          <p:cNvPr id="4" name="Rounded Rectangle 3"/>
          <p:cNvSpPr/>
          <p:nvPr/>
        </p:nvSpPr>
        <p:spPr>
          <a:xfrm>
            <a:off x="7164288" y="260648"/>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File</a:t>
            </a:r>
          </a:p>
          <a:p>
            <a:pPr algn="ctr"/>
            <a:r>
              <a:rPr lang="en-IE" dirty="0"/>
              <a:t>Manager</a:t>
            </a:r>
          </a:p>
        </p:txBody>
      </p:sp>
    </p:spTree>
    <p:extLst>
      <p:ext uri="{BB962C8B-B14F-4D97-AF65-F5344CB8AC3E}">
        <p14:creationId xmlns:p14="http://schemas.microsoft.com/office/powerpoint/2010/main" val="173395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device manager is responsible for detecting and managing devices, performing power management, and exposing devices to </a:t>
            </a:r>
            <a:r>
              <a:rPr lang="en-IE" dirty="0" err="1"/>
              <a:t>userspace</a:t>
            </a:r>
            <a:r>
              <a:rPr lang="en-IE" dirty="0"/>
              <a:t>. Device drivers allow user applications to communicate with a system's devices. They provide a high-level abstraction of the hardware to user applications while handling the low-level device-specific I/O and interrupts. </a:t>
            </a:r>
          </a:p>
        </p:txBody>
      </p:sp>
      <p:sp>
        <p:nvSpPr>
          <p:cNvPr id="3" name="Title 2"/>
          <p:cNvSpPr>
            <a:spLocks noGrp="1"/>
          </p:cNvSpPr>
          <p:nvPr>
            <p:ph type="title"/>
          </p:nvPr>
        </p:nvSpPr>
        <p:spPr/>
        <p:txBody>
          <a:bodyPr/>
          <a:lstStyle/>
          <a:p>
            <a:r>
              <a:rPr lang="en-IE" dirty="0"/>
              <a:t>Device Manager</a:t>
            </a:r>
          </a:p>
        </p:txBody>
      </p:sp>
      <p:sp>
        <p:nvSpPr>
          <p:cNvPr id="4" name="Rounded Rectangle 3"/>
          <p:cNvSpPr/>
          <p:nvPr/>
        </p:nvSpPr>
        <p:spPr>
          <a:xfrm>
            <a:off x="7164288" y="260648"/>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Device</a:t>
            </a:r>
          </a:p>
          <a:p>
            <a:pPr algn="ctr"/>
            <a:r>
              <a:rPr lang="en-IE" dirty="0"/>
              <a:t>Manager</a:t>
            </a:r>
          </a:p>
        </p:txBody>
      </p:sp>
    </p:spTree>
    <p:extLst>
      <p:ext uri="{BB962C8B-B14F-4D97-AF65-F5344CB8AC3E}">
        <p14:creationId xmlns:p14="http://schemas.microsoft.com/office/powerpoint/2010/main" val="4112107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network manager manages the relationship between the operating system and the network(s) that it is connected to. This means that the user can be unaware of issues like connectivity, and network speed. </a:t>
            </a:r>
          </a:p>
        </p:txBody>
      </p:sp>
      <p:sp>
        <p:nvSpPr>
          <p:cNvPr id="3" name="Title 2"/>
          <p:cNvSpPr>
            <a:spLocks noGrp="1"/>
          </p:cNvSpPr>
          <p:nvPr>
            <p:ph type="title"/>
          </p:nvPr>
        </p:nvSpPr>
        <p:spPr/>
        <p:txBody>
          <a:bodyPr/>
          <a:lstStyle/>
          <a:p>
            <a:r>
              <a:rPr lang="en-IE" dirty="0"/>
              <a:t>Network Manager</a:t>
            </a:r>
          </a:p>
        </p:txBody>
      </p:sp>
      <p:sp>
        <p:nvSpPr>
          <p:cNvPr id="4" name="Rounded Rectangle 3"/>
          <p:cNvSpPr/>
          <p:nvPr/>
        </p:nvSpPr>
        <p:spPr>
          <a:xfrm>
            <a:off x="7164288" y="260648"/>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Network</a:t>
            </a:r>
          </a:p>
          <a:p>
            <a:pPr algn="ctr"/>
            <a:r>
              <a:rPr lang="en-IE" dirty="0"/>
              <a:t>Manager</a:t>
            </a:r>
          </a:p>
        </p:txBody>
      </p:sp>
    </p:spTree>
    <p:extLst>
      <p:ext uri="{BB962C8B-B14F-4D97-AF65-F5344CB8AC3E}">
        <p14:creationId xmlns:p14="http://schemas.microsoft.com/office/powerpoint/2010/main" val="2726761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48680"/>
            <a:ext cx="8229600" cy="1143000"/>
          </a:xfrm>
        </p:spPr>
        <p:txBody>
          <a:bodyPr/>
          <a:lstStyle/>
          <a:p>
            <a:pPr algn="ctr"/>
            <a:r>
              <a:rPr lang="en-IE" dirty="0"/>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772816"/>
            <a:ext cx="7085277" cy="3989012"/>
          </a:xfrm>
          <a:prstGeom prst="rect">
            <a:avLst/>
          </a:prstGeom>
        </p:spPr>
      </p:pic>
    </p:spTree>
    <p:extLst>
      <p:ext uri="{BB962C8B-B14F-4D97-AF65-F5344CB8AC3E}">
        <p14:creationId xmlns:p14="http://schemas.microsoft.com/office/powerpoint/2010/main" val="136282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p:cNvSpPr/>
          <p:nvPr/>
        </p:nvSpPr>
        <p:spPr>
          <a:xfrm>
            <a:off x="2165293" y="188640"/>
            <a:ext cx="864096" cy="201622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Rectangle 5"/>
          <p:cNvSpPr/>
          <p:nvPr/>
        </p:nvSpPr>
        <p:spPr>
          <a:xfrm>
            <a:off x="323528" y="590245"/>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Software</a:t>
            </a:r>
          </a:p>
          <a:p>
            <a:pPr algn="ctr"/>
            <a:r>
              <a:rPr lang="en-IE" b="1" dirty="0">
                <a:solidFill>
                  <a:schemeClr val="tx1"/>
                </a:solidFill>
              </a:rPr>
              <a:t>Applications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72671"/>
            <a:ext cx="4608512" cy="2048161"/>
          </a:xfrm>
          <a:prstGeom prst="rect">
            <a:avLst/>
          </a:prstGeom>
        </p:spPr>
      </p:pic>
      <p:sp>
        <p:nvSpPr>
          <p:cNvPr id="7" name="Flowchart: Alternate Process 6"/>
          <p:cNvSpPr/>
          <p:nvPr/>
        </p:nvSpPr>
        <p:spPr>
          <a:xfrm>
            <a:off x="1547664" y="2780928"/>
            <a:ext cx="7344816" cy="108012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400" b="1" dirty="0">
                <a:solidFill>
                  <a:schemeClr val="tx1"/>
                </a:solidFill>
              </a:rPr>
              <a:t>OPERATING SYSTEM</a:t>
            </a:r>
          </a:p>
        </p:txBody>
      </p:sp>
      <p:sp>
        <p:nvSpPr>
          <p:cNvPr id="8" name="Up Arrow 7"/>
          <p:cNvSpPr/>
          <p:nvPr/>
        </p:nvSpPr>
        <p:spPr>
          <a:xfrm>
            <a:off x="3779912" y="2220832"/>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Up Arrow 10"/>
          <p:cNvSpPr/>
          <p:nvPr/>
        </p:nvSpPr>
        <p:spPr>
          <a:xfrm>
            <a:off x="6228184" y="2204864"/>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Up Arrow 11"/>
          <p:cNvSpPr/>
          <p:nvPr/>
        </p:nvSpPr>
        <p:spPr>
          <a:xfrm>
            <a:off x="5004048" y="3865727"/>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Up Arrow 12"/>
          <p:cNvSpPr/>
          <p:nvPr/>
        </p:nvSpPr>
        <p:spPr>
          <a:xfrm rot="10800000">
            <a:off x="5004048" y="2220832"/>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Up Arrow 13"/>
          <p:cNvSpPr/>
          <p:nvPr/>
        </p:nvSpPr>
        <p:spPr>
          <a:xfrm rot="10800000">
            <a:off x="6228184" y="3861048"/>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Up Arrow 14"/>
          <p:cNvSpPr/>
          <p:nvPr/>
        </p:nvSpPr>
        <p:spPr>
          <a:xfrm rot="10800000">
            <a:off x="3779912" y="3881695"/>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4437112"/>
            <a:ext cx="4392488" cy="2097773"/>
          </a:xfrm>
          <a:prstGeom prst="rect">
            <a:avLst/>
          </a:prstGeom>
        </p:spPr>
      </p:pic>
      <p:sp>
        <p:nvSpPr>
          <p:cNvPr id="21" name="Rectangle 20"/>
          <p:cNvSpPr/>
          <p:nvPr/>
        </p:nvSpPr>
        <p:spPr>
          <a:xfrm>
            <a:off x="323528" y="4725144"/>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Computer</a:t>
            </a:r>
          </a:p>
          <a:p>
            <a:pPr algn="ctr"/>
            <a:r>
              <a:rPr lang="en-IE" b="1" dirty="0">
                <a:solidFill>
                  <a:schemeClr val="tx1"/>
                </a:solidFill>
              </a:rPr>
              <a:t>Hardware</a:t>
            </a:r>
          </a:p>
        </p:txBody>
      </p:sp>
      <p:sp>
        <p:nvSpPr>
          <p:cNvPr id="22" name="Left Brace 21"/>
          <p:cNvSpPr/>
          <p:nvPr/>
        </p:nvSpPr>
        <p:spPr>
          <a:xfrm>
            <a:off x="2123728" y="4550684"/>
            <a:ext cx="864096" cy="183064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Tree>
    <p:extLst>
      <p:ext uri="{BB962C8B-B14F-4D97-AF65-F5344CB8AC3E}">
        <p14:creationId xmlns:p14="http://schemas.microsoft.com/office/powerpoint/2010/main" val="192544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p:cNvSpPr/>
          <p:nvPr/>
        </p:nvSpPr>
        <p:spPr>
          <a:xfrm>
            <a:off x="2165293" y="188640"/>
            <a:ext cx="864096" cy="201622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Rectangle 5"/>
          <p:cNvSpPr/>
          <p:nvPr/>
        </p:nvSpPr>
        <p:spPr>
          <a:xfrm>
            <a:off x="323528" y="590245"/>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Software</a:t>
            </a:r>
          </a:p>
          <a:p>
            <a:pPr algn="ctr"/>
            <a:r>
              <a:rPr lang="en-IE" b="1" dirty="0">
                <a:solidFill>
                  <a:schemeClr val="tx1"/>
                </a:solidFill>
              </a:rPr>
              <a:t>Applications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72671"/>
            <a:ext cx="4608512" cy="2048161"/>
          </a:xfrm>
          <a:prstGeom prst="rect">
            <a:avLst/>
          </a:prstGeom>
        </p:spPr>
      </p:pic>
      <p:sp>
        <p:nvSpPr>
          <p:cNvPr id="7" name="Flowchart: Alternate Process 6"/>
          <p:cNvSpPr/>
          <p:nvPr/>
        </p:nvSpPr>
        <p:spPr>
          <a:xfrm>
            <a:off x="1547664" y="2780928"/>
            <a:ext cx="7344816" cy="108012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400" b="1" dirty="0">
                <a:solidFill>
                  <a:schemeClr val="tx1"/>
                </a:solidFill>
              </a:rPr>
              <a:t>OPERATING SYSTEM</a:t>
            </a:r>
          </a:p>
        </p:txBody>
      </p:sp>
      <p:sp>
        <p:nvSpPr>
          <p:cNvPr id="8" name="Up Arrow 7"/>
          <p:cNvSpPr/>
          <p:nvPr/>
        </p:nvSpPr>
        <p:spPr>
          <a:xfrm>
            <a:off x="3779912" y="2220832"/>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Up Arrow 10"/>
          <p:cNvSpPr/>
          <p:nvPr/>
        </p:nvSpPr>
        <p:spPr>
          <a:xfrm>
            <a:off x="6228184" y="2204864"/>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Up Arrow 11"/>
          <p:cNvSpPr/>
          <p:nvPr/>
        </p:nvSpPr>
        <p:spPr>
          <a:xfrm>
            <a:off x="5004048" y="3865727"/>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Up Arrow 12"/>
          <p:cNvSpPr/>
          <p:nvPr/>
        </p:nvSpPr>
        <p:spPr>
          <a:xfrm rot="10800000">
            <a:off x="5004048" y="2220832"/>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Up Arrow 13"/>
          <p:cNvSpPr/>
          <p:nvPr/>
        </p:nvSpPr>
        <p:spPr>
          <a:xfrm rot="10800000">
            <a:off x="6228184" y="3861048"/>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Up Arrow 14"/>
          <p:cNvSpPr/>
          <p:nvPr/>
        </p:nvSpPr>
        <p:spPr>
          <a:xfrm rot="10800000">
            <a:off x="3779912" y="3881695"/>
            <a:ext cx="1008112" cy="560096"/>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4437112"/>
            <a:ext cx="4392488" cy="209777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730" y="2771381"/>
            <a:ext cx="5553517" cy="1075812"/>
          </a:xfrm>
          <a:prstGeom prst="rect">
            <a:avLst/>
          </a:prstGeom>
        </p:spPr>
      </p:pic>
      <p:sp>
        <p:nvSpPr>
          <p:cNvPr id="18" name="Rectangle 17"/>
          <p:cNvSpPr/>
          <p:nvPr/>
        </p:nvSpPr>
        <p:spPr>
          <a:xfrm>
            <a:off x="2533020" y="2771381"/>
            <a:ext cx="5553517" cy="1103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Rectangle 20"/>
          <p:cNvSpPr/>
          <p:nvPr/>
        </p:nvSpPr>
        <p:spPr>
          <a:xfrm>
            <a:off x="323528" y="4725144"/>
            <a:ext cx="165618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Computer</a:t>
            </a:r>
          </a:p>
          <a:p>
            <a:pPr algn="ctr"/>
            <a:r>
              <a:rPr lang="en-IE" b="1" dirty="0">
                <a:solidFill>
                  <a:schemeClr val="tx1"/>
                </a:solidFill>
              </a:rPr>
              <a:t>Hardware</a:t>
            </a:r>
          </a:p>
        </p:txBody>
      </p:sp>
      <p:sp>
        <p:nvSpPr>
          <p:cNvPr id="22" name="Left Brace 21"/>
          <p:cNvSpPr/>
          <p:nvPr/>
        </p:nvSpPr>
        <p:spPr>
          <a:xfrm>
            <a:off x="2123728" y="4550684"/>
            <a:ext cx="864096" cy="183064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3" name="Rectangle 2"/>
          <p:cNvSpPr/>
          <p:nvPr/>
        </p:nvSpPr>
        <p:spPr>
          <a:xfrm>
            <a:off x="7167021" y="2924944"/>
            <a:ext cx="850241"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7106135" y="3032539"/>
            <a:ext cx="989373" cy="584775"/>
          </a:xfrm>
          <a:prstGeom prst="rect">
            <a:avLst/>
          </a:prstGeom>
          <a:noFill/>
        </p:spPr>
        <p:txBody>
          <a:bodyPr wrap="none" lIns="91440" tIns="45720" rIns="91440" bIns="45720">
            <a:spAutoFit/>
          </a:bodyPr>
          <a:lstStyle/>
          <a:p>
            <a:pPr algn="ctr"/>
            <a:r>
              <a:rPr lang="en-US" sz="3200" b="1" cap="none" spc="0" dirty="0">
                <a:ln w="1905"/>
                <a:effectLst>
                  <a:innerShdw blurRad="69850" dist="43180" dir="5400000">
                    <a:srgbClr val="000000">
                      <a:alpha val="65000"/>
                    </a:srgbClr>
                  </a:innerShdw>
                </a:effectLst>
                <a:latin typeface="Arial Narrow" panose="020B0606020202030204" pitchFamily="34" charset="0"/>
              </a:rPr>
              <a:t>UNIX</a:t>
            </a:r>
            <a:endParaRPr lang="en-US" sz="5400" b="1" cap="none" spc="0" dirty="0">
              <a:ln w="1905"/>
              <a:effectLst>
                <a:innerShdw blurRad="69850" dist="43180" dir="5400000">
                  <a:srgbClr val="000000">
                    <a:alpha val="65000"/>
                  </a:srgbClr>
                </a:innerShdw>
              </a:effectLst>
              <a:latin typeface="Arial Narrow" panose="020B0606020202030204" pitchFamily="34" charset="0"/>
            </a:endParaRPr>
          </a:p>
        </p:txBody>
      </p:sp>
    </p:spTree>
    <p:extLst>
      <p:ext uri="{BB962C8B-B14F-4D97-AF65-F5344CB8AC3E}">
        <p14:creationId xmlns:p14="http://schemas.microsoft.com/office/powerpoint/2010/main" val="89220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Two Types of Interfaces</a:t>
            </a:r>
          </a:p>
        </p:txBody>
      </p:sp>
      <p:sp>
        <p:nvSpPr>
          <p:cNvPr id="9" name="Rounded Rectangle 8"/>
          <p:cNvSpPr/>
          <p:nvPr/>
        </p:nvSpPr>
        <p:spPr>
          <a:xfrm>
            <a:off x="432048" y="2564904"/>
            <a:ext cx="3960440" cy="6144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ounded Rectangle 9"/>
          <p:cNvSpPr/>
          <p:nvPr/>
        </p:nvSpPr>
        <p:spPr>
          <a:xfrm>
            <a:off x="4788024" y="2564904"/>
            <a:ext cx="3960440" cy="6144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TextBox 10"/>
          <p:cNvSpPr txBox="1"/>
          <p:nvPr/>
        </p:nvSpPr>
        <p:spPr>
          <a:xfrm>
            <a:off x="4824119" y="2708920"/>
            <a:ext cx="3852337" cy="677108"/>
          </a:xfrm>
          <a:prstGeom prst="rect">
            <a:avLst/>
          </a:prstGeom>
          <a:noFill/>
        </p:spPr>
        <p:txBody>
          <a:bodyPr wrap="none" rtlCol="0">
            <a:spAutoFit/>
          </a:bodyPr>
          <a:lstStyle/>
          <a:p>
            <a:r>
              <a:rPr lang="en-IE" sz="2000" b="1" dirty="0"/>
              <a:t>GUI (Graphical User Interface)</a:t>
            </a:r>
          </a:p>
          <a:p>
            <a:endParaRPr lang="en-IE" dirty="0"/>
          </a:p>
        </p:txBody>
      </p:sp>
      <p:sp>
        <p:nvSpPr>
          <p:cNvPr id="12" name="TextBox 11"/>
          <p:cNvSpPr txBox="1"/>
          <p:nvPr/>
        </p:nvSpPr>
        <p:spPr>
          <a:xfrm>
            <a:off x="475929" y="2708920"/>
            <a:ext cx="3924472" cy="400110"/>
          </a:xfrm>
          <a:prstGeom prst="rect">
            <a:avLst/>
          </a:prstGeom>
          <a:noFill/>
        </p:spPr>
        <p:txBody>
          <a:bodyPr wrap="none" rtlCol="0">
            <a:spAutoFit/>
          </a:bodyPr>
          <a:lstStyle/>
          <a:p>
            <a:r>
              <a:rPr lang="en-IE" sz="2000" b="1" dirty="0"/>
              <a:t>CLI (Command-Line Interface)</a:t>
            </a:r>
            <a:endParaRPr lang="en-IE" dirty="0"/>
          </a:p>
        </p:txBody>
      </p:sp>
    </p:spTree>
    <p:extLst>
      <p:ext uri="{BB962C8B-B14F-4D97-AF65-F5344CB8AC3E}">
        <p14:creationId xmlns:p14="http://schemas.microsoft.com/office/powerpoint/2010/main" val="381159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2048" y="2564904"/>
            <a:ext cx="3960440" cy="6144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ounded Rectangle 7"/>
          <p:cNvSpPr/>
          <p:nvPr/>
        </p:nvSpPr>
        <p:spPr>
          <a:xfrm>
            <a:off x="4788024" y="2564904"/>
            <a:ext cx="3960440" cy="6144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r>
              <a:rPr lang="en-IE" dirty="0"/>
              <a:t>Two Types of Interfaces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3251380"/>
            <a:ext cx="3960440" cy="24818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3264388"/>
            <a:ext cx="4067944" cy="2468868"/>
          </a:xfrm>
          <a:prstGeom prst="rect">
            <a:avLst/>
          </a:prstGeom>
        </p:spPr>
      </p:pic>
      <p:sp>
        <p:nvSpPr>
          <p:cNvPr id="4" name="TextBox 3"/>
          <p:cNvSpPr txBox="1"/>
          <p:nvPr/>
        </p:nvSpPr>
        <p:spPr>
          <a:xfrm>
            <a:off x="4824119" y="2708920"/>
            <a:ext cx="3852337" cy="677108"/>
          </a:xfrm>
          <a:prstGeom prst="rect">
            <a:avLst/>
          </a:prstGeom>
          <a:noFill/>
        </p:spPr>
        <p:txBody>
          <a:bodyPr wrap="none" rtlCol="0">
            <a:spAutoFit/>
          </a:bodyPr>
          <a:lstStyle/>
          <a:p>
            <a:r>
              <a:rPr lang="en-IE" sz="2000" b="1" dirty="0"/>
              <a:t>GUI (Graphical User Interface)</a:t>
            </a:r>
          </a:p>
          <a:p>
            <a:endParaRPr lang="en-IE" dirty="0"/>
          </a:p>
        </p:txBody>
      </p:sp>
      <p:sp>
        <p:nvSpPr>
          <p:cNvPr id="7" name="TextBox 6"/>
          <p:cNvSpPr txBox="1"/>
          <p:nvPr/>
        </p:nvSpPr>
        <p:spPr>
          <a:xfrm>
            <a:off x="475929" y="2708920"/>
            <a:ext cx="3924472" cy="400110"/>
          </a:xfrm>
          <a:prstGeom prst="rect">
            <a:avLst/>
          </a:prstGeom>
          <a:noFill/>
        </p:spPr>
        <p:txBody>
          <a:bodyPr wrap="none" rtlCol="0">
            <a:spAutoFit/>
          </a:bodyPr>
          <a:lstStyle/>
          <a:p>
            <a:r>
              <a:rPr lang="en-IE" sz="2000" b="1" dirty="0"/>
              <a:t>CLI (Command-Line Interface)</a:t>
            </a:r>
            <a:endParaRPr lang="en-IE" dirty="0"/>
          </a:p>
        </p:txBody>
      </p:sp>
    </p:spTree>
    <p:extLst>
      <p:ext uri="{BB962C8B-B14F-4D97-AF65-F5344CB8AC3E}">
        <p14:creationId xmlns:p14="http://schemas.microsoft.com/office/powerpoint/2010/main" val="384692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Typical OS Architecture</a:t>
            </a:r>
          </a:p>
        </p:txBody>
      </p:sp>
      <p:sp>
        <p:nvSpPr>
          <p:cNvPr id="9" name="Oval 8"/>
          <p:cNvSpPr/>
          <p:nvPr/>
        </p:nvSpPr>
        <p:spPr>
          <a:xfrm>
            <a:off x="3779912" y="3068960"/>
            <a:ext cx="144000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5724128" y="3264989"/>
            <a:ext cx="2081019" cy="584775"/>
          </a:xfrm>
          <a:prstGeom prst="rect">
            <a:avLst/>
          </a:prstGeom>
          <a:noFill/>
        </p:spPr>
        <p:txBody>
          <a:bodyPr wrap="none" lIns="91440" tIns="45720" rIns="91440" bIns="45720">
            <a:spAutoFit/>
          </a:bodyPr>
          <a:lstStyle/>
          <a:p>
            <a:pPr algn="ctr"/>
            <a:r>
              <a:rPr lang="en-US" sz="3200" b="1" cap="none" spc="0" dirty="0">
                <a:ln w="1905"/>
                <a:effectLst>
                  <a:innerShdw blurRad="69850" dist="43180" dir="5400000">
                    <a:srgbClr val="000000">
                      <a:alpha val="65000"/>
                    </a:srgbClr>
                  </a:innerShdw>
                </a:effectLst>
              </a:rPr>
              <a:t>Hardware</a:t>
            </a:r>
          </a:p>
        </p:txBody>
      </p:sp>
    </p:spTree>
    <p:extLst>
      <p:ext uri="{BB962C8B-B14F-4D97-AF65-F5344CB8AC3E}">
        <p14:creationId xmlns:p14="http://schemas.microsoft.com/office/powerpoint/2010/main" val="1719489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679</TotalTime>
  <Words>1183</Words>
  <Application>Microsoft Office PowerPoint</Application>
  <PresentationFormat>On-screen Show (4:3)</PresentationFormat>
  <Paragraphs>191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 Narrow</vt:lpstr>
      <vt:lpstr>Calibri</vt:lpstr>
      <vt:lpstr>Lucida Sans Unicode</vt:lpstr>
      <vt:lpstr>Serpentine-Bold</vt:lpstr>
      <vt:lpstr>Verdana</vt:lpstr>
      <vt:lpstr>Wingdings 2</vt:lpstr>
      <vt:lpstr>Wingdings 3</vt:lpstr>
      <vt:lpstr>Concourse</vt:lpstr>
      <vt:lpstr>Introduction to Operating Systems</vt:lpstr>
      <vt:lpstr>PowerPoint Presentation</vt:lpstr>
      <vt:lpstr>PowerPoint Presentation</vt:lpstr>
      <vt:lpstr>PowerPoint Presentation</vt:lpstr>
      <vt:lpstr>PowerPoint Presentation</vt:lpstr>
      <vt:lpstr>PowerPoint Presentation</vt:lpstr>
      <vt:lpstr>Two Types of Interfaces</vt:lpstr>
      <vt:lpstr>Two Types of Interfaces</vt:lpstr>
      <vt:lpstr>Typical OS Architecture</vt:lpstr>
      <vt:lpstr>Typical OS Architecture</vt:lpstr>
      <vt:lpstr>Typical OS Architecture</vt:lpstr>
      <vt:lpstr>Typical OS Architecture</vt:lpstr>
      <vt:lpstr>Terminology</vt:lpstr>
      <vt:lpstr>Introduction to common Operating Systems</vt:lpstr>
      <vt:lpstr>PowerPoint Presentation</vt:lpstr>
      <vt:lpstr>Unix</vt:lpstr>
      <vt:lpstr>PowerPoint Presentation</vt:lpstr>
      <vt:lpstr>Windows</vt:lpstr>
      <vt:lpstr>PowerPoint Presentation</vt:lpstr>
      <vt:lpstr>Apple MacOS (later OS X)</vt:lpstr>
      <vt:lpstr>PowerPoint Presentation</vt:lpstr>
      <vt:lpstr>Linux</vt:lpstr>
      <vt:lpstr>PowerPoint Presentation</vt:lpstr>
      <vt:lpstr>Android</vt:lpstr>
      <vt:lpstr>PowerPoint Presentation</vt:lpstr>
      <vt:lpstr>iOS</vt:lpstr>
      <vt:lpstr>A few more notes on Linux</vt:lpstr>
      <vt:lpstr>Linux</vt:lpstr>
      <vt:lpstr>Linux</vt:lpstr>
      <vt:lpstr>LAMP</vt:lpstr>
      <vt:lpstr>LAMP</vt:lpstr>
      <vt:lpstr>LAMP</vt:lpstr>
      <vt:lpstr>LAMP</vt:lpstr>
      <vt:lpstr>XAMPP</vt:lpstr>
      <vt:lpstr>XAMPP</vt:lpstr>
      <vt:lpstr>OTHER VARIANTS</vt:lpstr>
      <vt:lpstr>Main features of an Operating System</vt:lpstr>
      <vt:lpstr>PowerPoint Presentation</vt:lpstr>
      <vt:lpstr>Process Manager</vt:lpstr>
      <vt:lpstr>Memory Manager</vt:lpstr>
      <vt:lpstr>File Manager</vt:lpstr>
      <vt:lpstr>Device Manager</vt:lpstr>
      <vt:lpstr>Network Manager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William Carey</cp:lastModifiedBy>
  <cp:revision>43</cp:revision>
  <dcterms:created xsi:type="dcterms:W3CDTF">2015-01-19T19:52:08Z</dcterms:created>
  <dcterms:modified xsi:type="dcterms:W3CDTF">2017-01-27T20:03:16Z</dcterms:modified>
</cp:coreProperties>
</file>