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74" r:id="rId4"/>
    <p:sldId id="258" r:id="rId5"/>
    <p:sldId id="259" r:id="rId6"/>
    <p:sldId id="275" r:id="rId7"/>
    <p:sldId id="260" r:id="rId8"/>
    <p:sldId id="261" r:id="rId9"/>
    <p:sldId id="269" r:id="rId10"/>
    <p:sldId id="262" r:id="rId11"/>
    <p:sldId id="270" r:id="rId12"/>
    <p:sldId id="263" r:id="rId13"/>
    <p:sldId id="271" r:id="rId14"/>
    <p:sldId id="264" r:id="rId15"/>
    <p:sldId id="265" r:id="rId16"/>
    <p:sldId id="273" r:id="rId17"/>
    <p:sldId id="267" r:id="rId18"/>
    <p:sldId id="266" r:id="rId19"/>
    <p:sldId id="268" r:id="rId20"/>
    <p:sldId id="272"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5117C9C-4760-45F1-84CC-7009737AD252}" type="datetimeFigureOut">
              <a:rPr lang="en-IE" smtClean="0"/>
              <a:t>27/01/2017</a:t>
            </a:fld>
            <a:endParaRPr lang="en-IE"/>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E"/>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8469B94-3665-4D3D-B183-E83E74E1064C}" type="slidenum">
              <a:rPr lang="en-IE" smtClean="0"/>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5117C9C-4760-45F1-84CC-7009737AD252}" type="datetimeFigureOut">
              <a:rPr lang="en-IE" smtClean="0"/>
              <a:t>27/01/2017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8469B94-3665-4D3D-B183-E83E74E1064C}" type="slidenum">
              <a:rPr lang="en-IE" smtClean="0"/>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5117C9C-4760-45F1-84CC-7009737AD252}" type="datetimeFigureOut">
              <a:rPr lang="en-IE" smtClean="0"/>
              <a:t>27/01/2017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8469B94-3665-4D3D-B183-E83E74E1064C}" type="slidenum">
              <a:rPr lang="en-IE" smtClean="0"/>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5117C9C-4760-45F1-84CC-7009737AD252}" type="datetimeFigureOut">
              <a:rPr lang="en-IE" smtClean="0"/>
              <a:t>27/01/2017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8469B94-3665-4D3D-B183-E83E74E1064C}" type="slidenum">
              <a:rPr lang="en-IE" smtClean="0"/>
              <a:t>‹#›</a:t>
            </a:fld>
            <a:endParaRPr lang="en-IE"/>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5117C9C-4760-45F1-84CC-7009737AD252}" type="datetimeFigureOut">
              <a:rPr lang="en-IE" smtClean="0"/>
              <a:t>27/01/2017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8469B94-3665-4D3D-B183-E83E74E1064C}" type="slidenum">
              <a:rPr lang="en-IE" smtClean="0"/>
              <a:t>‹#›</a:t>
            </a:fld>
            <a:endParaRPr lang="en-IE"/>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5117C9C-4760-45F1-84CC-7009737AD252}" type="datetimeFigureOut">
              <a:rPr lang="en-IE" smtClean="0"/>
              <a:t>27/01/2017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8469B94-3665-4D3D-B183-E83E74E1064C}" type="slidenum">
              <a:rPr lang="en-IE" smtClean="0"/>
              <a:t>‹#›</a:t>
            </a:fld>
            <a:endParaRPr lang="en-IE"/>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5117C9C-4760-45F1-84CC-7009737AD252}" type="datetimeFigureOut">
              <a:rPr lang="en-IE" smtClean="0"/>
              <a:t>27/01/2017</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F8469B94-3665-4D3D-B183-E83E74E1064C}" type="slidenum">
              <a:rPr lang="en-IE" smtClean="0"/>
              <a:t>‹#›</a:t>
            </a:fld>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5117C9C-4760-45F1-84CC-7009737AD252}" type="datetimeFigureOut">
              <a:rPr lang="en-IE" smtClean="0"/>
              <a:t>27/01/2017</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F8469B94-3665-4D3D-B183-E83E74E1064C}" type="slidenum">
              <a:rPr lang="en-IE" smtClean="0"/>
              <a:t>‹#›</a:t>
            </a:fld>
            <a:endParaRPr lang="en-IE"/>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117C9C-4760-45F1-84CC-7009737AD252}" type="datetimeFigureOut">
              <a:rPr lang="en-IE" smtClean="0"/>
              <a:t>27/01/2017</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F8469B94-3665-4D3D-B183-E83E74E1064C}" type="slidenum">
              <a:rPr lang="en-IE" smtClean="0"/>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5117C9C-4760-45F1-84CC-7009737AD252}" type="datetimeFigureOut">
              <a:rPr lang="en-IE" smtClean="0"/>
              <a:t>27/01/2017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8469B94-3665-4D3D-B183-E83E74E1064C}" type="slidenum">
              <a:rPr lang="en-IE" smtClean="0"/>
              <a:t>‹#›</a:t>
            </a:fld>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5117C9C-4760-45F1-84CC-7009737AD252}" type="datetimeFigureOut">
              <a:rPr lang="en-IE" smtClean="0"/>
              <a:t>27/01/2017</a:t>
            </a:fld>
            <a:endParaRPr lang="en-IE"/>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E"/>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8469B94-3665-4D3D-B183-E83E74E1064C}" type="slidenum">
              <a:rPr lang="en-IE" smtClean="0"/>
              <a:t>‹#›</a:t>
            </a:fld>
            <a:endParaRPr lang="en-IE"/>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5117C9C-4760-45F1-84CC-7009737AD252}" type="datetimeFigureOut">
              <a:rPr lang="en-IE" smtClean="0"/>
              <a:t>27/01/2017</a:t>
            </a:fld>
            <a:endParaRPr lang="en-IE"/>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E"/>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8469B94-3665-4D3D-B183-E83E74E1064C}" type="slidenum">
              <a:rPr lang="en-IE" smtClean="0"/>
              <a:t>‹#›</a:t>
            </a:fld>
            <a:endParaRPr lang="en-IE"/>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a:t>CMPU1022</a:t>
            </a:r>
            <a:br>
              <a:rPr lang="en-IE" dirty="0"/>
            </a:br>
            <a:r>
              <a:rPr lang="en-IE" dirty="0"/>
              <a:t>Operating Systems 1</a:t>
            </a:r>
          </a:p>
        </p:txBody>
      </p:sp>
      <p:sp>
        <p:nvSpPr>
          <p:cNvPr id="3" name="Subtitle 2"/>
          <p:cNvSpPr>
            <a:spLocks noGrp="1"/>
          </p:cNvSpPr>
          <p:nvPr>
            <p:ph type="subTitle" idx="1"/>
          </p:nvPr>
        </p:nvSpPr>
        <p:spPr/>
        <p:txBody>
          <a:bodyPr/>
          <a:lstStyle/>
          <a:p>
            <a:r>
              <a:rPr lang="en-IE" dirty="0"/>
              <a:t>Damian Gordon</a:t>
            </a:r>
          </a:p>
        </p:txBody>
      </p:sp>
    </p:spTree>
    <p:extLst>
      <p:ext uri="{BB962C8B-B14F-4D97-AF65-F5344CB8AC3E}">
        <p14:creationId xmlns:p14="http://schemas.microsoft.com/office/powerpoint/2010/main" val="4236784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dirty="0"/>
              <a:t>Scheduling:</a:t>
            </a:r>
            <a:r>
              <a:rPr lang="en-IE" dirty="0"/>
              <a:t> </a:t>
            </a:r>
          </a:p>
          <a:p>
            <a:r>
              <a:rPr lang="en-IE" dirty="0"/>
              <a:t>Non pre-emptive scheduling policies, pre-emptive scheduling policies, scheduling in practice, real-time scheduling, example scheduling in UNIX, Linux and Windows. </a:t>
            </a:r>
          </a:p>
        </p:txBody>
      </p:sp>
      <p:sp>
        <p:nvSpPr>
          <p:cNvPr id="3" name="Title 2"/>
          <p:cNvSpPr>
            <a:spLocks noGrp="1"/>
          </p:cNvSpPr>
          <p:nvPr>
            <p:ph type="title"/>
          </p:nvPr>
        </p:nvSpPr>
        <p:spPr/>
        <p:txBody>
          <a:bodyPr/>
          <a:lstStyle/>
          <a:p>
            <a:r>
              <a:rPr lang="en-IE" dirty="0"/>
              <a:t>Syllabus</a:t>
            </a:r>
          </a:p>
        </p:txBody>
      </p:sp>
    </p:spTree>
    <p:extLst>
      <p:ext uri="{BB962C8B-B14F-4D97-AF65-F5344CB8AC3E}">
        <p14:creationId xmlns:p14="http://schemas.microsoft.com/office/powerpoint/2010/main" val="2193055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dirty="0"/>
              <a:t>Memory Management: </a:t>
            </a:r>
          </a:p>
          <a:p>
            <a:r>
              <a:rPr lang="en-IE" dirty="0"/>
              <a:t>Memory hierarchy, address spaces, static and dynamic memory, memory allocation to a process, continuous memory allocation, non-continuous memory allocation, swapping and relocation, paging, segmentation, paging with segmentation. Virtual memory basics, demand paging, page replacement policies, memory allocation to a process, page faults. </a:t>
            </a:r>
          </a:p>
        </p:txBody>
      </p:sp>
      <p:sp>
        <p:nvSpPr>
          <p:cNvPr id="3" name="Title 2"/>
          <p:cNvSpPr>
            <a:spLocks noGrp="1"/>
          </p:cNvSpPr>
          <p:nvPr>
            <p:ph type="title"/>
          </p:nvPr>
        </p:nvSpPr>
        <p:spPr/>
        <p:txBody>
          <a:bodyPr/>
          <a:lstStyle/>
          <a:p>
            <a:r>
              <a:rPr lang="en-IE" dirty="0"/>
              <a:t>Syllabus</a:t>
            </a:r>
          </a:p>
        </p:txBody>
      </p:sp>
    </p:spTree>
    <p:extLst>
      <p:ext uri="{BB962C8B-B14F-4D97-AF65-F5344CB8AC3E}">
        <p14:creationId xmlns:p14="http://schemas.microsoft.com/office/powerpoint/2010/main" val="3932227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dirty="0"/>
              <a:t>File System &amp; IOCS: </a:t>
            </a:r>
          </a:p>
          <a:p>
            <a:r>
              <a:rPr lang="en-IE" dirty="0"/>
              <a:t>Files and file operations, directories and directories operations, pathnames and filenames, multiple file systems, file types, file sharing, links and shortcuts, file locking, file attributes, disk structure, examples of UNIX, Linux and Windows file systems. Architecture of the IOCS, device drivers, types of devices, buffering, device driver structure. </a:t>
            </a:r>
          </a:p>
        </p:txBody>
      </p:sp>
      <p:sp>
        <p:nvSpPr>
          <p:cNvPr id="3" name="Title 2"/>
          <p:cNvSpPr>
            <a:spLocks noGrp="1"/>
          </p:cNvSpPr>
          <p:nvPr>
            <p:ph type="title"/>
          </p:nvPr>
        </p:nvSpPr>
        <p:spPr/>
        <p:txBody>
          <a:bodyPr/>
          <a:lstStyle/>
          <a:p>
            <a:r>
              <a:rPr lang="en-IE" dirty="0"/>
              <a:t>Syllabus</a:t>
            </a:r>
          </a:p>
        </p:txBody>
      </p:sp>
    </p:spTree>
    <p:extLst>
      <p:ext uri="{BB962C8B-B14F-4D97-AF65-F5344CB8AC3E}">
        <p14:creationId xmlns:p14="http://schemas.microsoft.com/office/powerpoint/2010/main" val="3110871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dirty="0"/>
              <a:t>Multiprocessor Systems: </a:t>
            </a:r>
          </a:p>
          <a:p>
            <a:r>
              <a:rPr lang="en-IE" dirty="0"/>
              <a:t>Multiprocessor systems, multicomputer systems, clients and servers, distributed file systems, distributed processing, introduction to thin client computing. </a:t>
            </a:r>
          </a:p>
        </p:txBody>
      </p:sp>
      <p:sp>
        <p:nvSpPr>
          <p:cNvPr id="3" name="Title 2"/>
          <p:cNvSpPr>
            <a:spLocks noGrp="1"/>
          </p:cNvSpPr>
          <p:nvPr>
            <p:ph type="title"/>
          </p:nvPr>
        </p:nvSpPr>
        <p:spPr/>
        <p:txBody>
          <a:bodyPr/>
          <a:lstStyle/>
          <a:p>
            <a:r>
              <a:rPr lang="en-IE" dirty="0"/>
              <a:t>Syllabus</a:t>
            </a:r>
          </a:p>
        </p:txBody>
      </p:sp>
    </p:spTree>
    <p:extLst>
      <p:ext uri="{BB962C8B-B14F-4D97-AF65-F5344CB8AC3E}">
        <p14:creationId xmlns:p14="http://schemas.microsoft.com/office/powerpoint/2010/main" val="2544913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sz="8000" b="1" dirty="0"/>
              <a:t>Exams – 60%</a:t>
            </a:r>
          </a:p>
          <a:p>
            <a:r>
              <a:rPr lang="en-IE" sz="8000" b="1" dirty="0"/>
              <a:t>CA – 40%</a:t>
            </a:r>
            <a:endParaRPr lang="en-IE" sz="8000" dirty="0"/>
          </a:p>
        </p:txBody>
      </p:sp>
      <p:sp>
        <p:nvSpPr>
          <p:cNvPr id="3" name="Title 2"/>
          <p:cNvSpPr>
            <a:spLocks noGrp="1"/>
          </p:cNvSpPr>
          <p:nvPr>
            <p:ph type="title"/>
          </p:nvPr>
        </p:nvSpPr>
        <p:spPr/>
        <p:txBody>
          <a:bodyPr/>
          <a:lstStyle/>
          <a:p>
            <a:r>
              <a:rPr lang="en-IE" dirty="0"/>
              <a:t>Assessment</a:t>
            </a:r>
          </a:p>
        </p:txBody>
      </p:sp>
    </p:spTree>
    <p:extLst>
      <p:ext uri="{BB962C8B-B14F-4D97-AF65-F5344CB8AC3E}">
        <p14:creationId xmlns:p14="http://schemas.microsoft.com/office/powerpoint/2010/main" val="315757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72008"/>
          </a:xfrm>
        </p:spPr>
        <p:txBody>
          <a:bodyPr>
            <a:normAutofit/>
          </a:bodyPr>
          <a:lstStyle/>
          <a:p>
            <a:pPr marL="109728" indent="0">
              <a:buNone/>
            </a:pPr>
            <a:r>
              <a:rPr lang="en-IE" dirty="0"/>
              <a:t>1. Explain the benefits of an operating system in a computing environment </a:t>
            </a:r>
          </a:p>
          <a:p>
            <a:pPr marL="109728" indent="0">
              <a:buNone/>
            </a:pPr>
            <a:br>
              <a:rPr lang="en-IE" dirty="0"/>
            </a:br>
            <a:r>
              <a:rPr lang="en-IE" dirty="0"/>
              <a:t>2. List and describe the major components of an operating system and their basic functions </a:t>
            </a:r>
          </a:p>
        </p:txBody>
      </p:sp>
      <p:sp>
        <p:nvSpPr>
          <p:cNvPr id="3" name="Title 2"/>
          <p:cNvSpPr>
            <a:spLocks noGrp="1"/>
          </p:cNvSpPr>
          <p:nvPr>
            <p:ph type="title"/>
          </p:nvPr>
        </p:nvSpPr>
        <p:spPr/>
        <p:txBody>
          <a:bodyPr/>
          <a:lstStyle/>
          <a:p>
            <a:r>
              <a:rPr lang="en-IE" dirty="0"/>
              <a:t>Learning Outcomes</a:t>
            </a:r>
          </a:p>
        </p:txBody>
      </p:sp>
    </p:spTree>
    <p:extLst>
      <p:ext uri="{BB962C8B-B14F-4D97-AF65-F5344CB8AC3E}">
        <p14:creationId xmlns:p14="http://schemas.microsoft.com/office/powerpoint/2010/main" val="2344726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72008"/>
          </a:xfrm>
        </p:spPr>
        <p:txBody>
          <a:bodyPr>
            <a:normAutofit/>
          </a:bodyPr>
          <a:lstStyle/>
          <a:p>
            <a:pPr marL="109728" indent="0">
              <a:buNone/>
            </a:pPr>
            <a:r>
              <a:rPr lang="en-IE" dirty="0"/>
              <a:t>3. Discuss the fundamental trade-offs involved in the design of operating systems </a:t>
            </a:r>
          </a:p>
          <a:p>
            <a:pPr marL="109728" indent="0">
              <a:buNone/>
            </a:pPr>
            <a:endParaRPr lang="en-IE" dirty="0"/>
          </a:p>
          <a:p>
            <a:pPr marL="109728" indent="0">
              <a:buNone/>
            </a:pPr>
            <a:r>
              <a:rPr lang="en-IE" dirty="0"/>
              <a:t>4. Differentiate between the concept of processes and threads of control </a:t>
            </a:r>
          </a:p>
        </p:txBody>
      </p:sp>
      <p:sp>
        <p:nvSpPr>
          <p:cNvPr id="3" name="Title 2"/>
          <p:cNvSpPr>
            <a:spLocks noGrp="1"/>
          </p:cNvSpPr>
          <p:nvPr>
            <p:ph type="title"/>
          </p:nvPr>
        </p:nvSpPr>
        <p:spPr/>
        <p:txBody>
          <a:bodyPr/>
          <a:lstStyle/>
          <a:p>
            <a:r>
              <a:rPr lang="en-IE" dirty="0"/>
              <a:t>Learning Outcomes</a:t>
            </a:r>
          </a:p>
        </p:txBody>
      </p:sp>
    </p:spTree>
    <p:extLst>
      <p:ext uri="{BB962C8B-B14F-4D97-AF65-F5344CB8AC3E}">
        <p14:creationId xmlns:p14="http://schemas.microsoft.com/office/powerpoint/2010/main" val="1487145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IE" dirty="0"/>
              <a:t>5. Classify scheduling policies with examples from different operating systems </a:t>
            </a:r>
          </a:p>
          <a:p>
            <a:pPr marL="109728" indent="0">
              <a:buNone/>
            </a:pPr>
            <a:endParaRPr lang="en-IE" dirty="0"/>
          </a:p>
          <a:p>
            <a:pPr marL="109728" indent="0">
              <a:buNone/>
            </a:pPr>
            <a:r>
              <a:rPr lang="en-IE" dirty="0"/>
              <a:t>6. Appraise memory management techniques and virtual memory implementations </a:t>
            </a:r>
          </a:p>
        </p:txBody>
      </p:sp>
      <p:sp>
        <p:nvSpPr>
          <p:cNvPr id="3" name="Title 2"/>
          <p:cNvSpPr>
            <a:spLocks noGrp="1"/>
          </p:cNvSpPr>
          <p:nvPr>
            <p:ph type="title"/>
          </p:nvPr>
        </p:nvSpPr>
        <p:spPr/>
        <p:txBody>
          <a:bodyPr/>
          <a:lstStyle/>
          <a:p>
            <a:r>
              <a:rPr lang="en-IE" dirty="0"/>
              <a:t>Learning Outcomes</a:t>
            </a:r>
          </a:p>
        </p:txBody>
      </p:sp>
    </p:spTree>
    <p:extLst>
      <p:ext uri="{BB962C8B-B14F-4D97-AF65-F5344CB8AC3E}">
        <p14:creationId xmlns:p14="http://schemas.microsoft.com/office/powerpoint/2010/main" val="2268066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IE" dirty="0"/>
              <a:t>7. Examine various file systems and illustrate their relationship with the IOCS </a:t>
            </a:r>
          </a:p>
          <a:p>
            <a:pPr marL="109728" indent="0">
              <a:buNone/>
            </a:pPr>
            <a:br>
              <a:rPr lang="en-IE" dirty="0"/>
            </a:br>
            <a:r>
              <a:rPr lang="en-IE" dirty="0"/>
              <a:t>8. Compare and contrast the strengths and weaknesses of different modern operating system </a:t>
            </a:r>
          </a:p>
          <a:p>
            <a:pPr marL="109728" indent="0">
              <a:buNone/>
            </a:pPr>
            <a:br>
              <a:rPr lang="en-IE" dirty="0"/>
            </a:br>
            <a:endParaRPr lang="en-IE" dirty="0"/>
          </a:p>
        </p:txBody>
      </p:sp>
      <p:sp>
        <p:nvSpPr>
          <p:cNvPr id="3" name="Title 2"/>
          <p:cNvSpPr>
            <a:spLocks noGrp="1"/>
          </p:cNvSpPr>
          <p:nvPr>
            <p:ph type="title"/>
          </p:nvPr>
        </p:nvSpPr>
        <p:spPr/>
        <p:txBody>
          <a:bodyPr/>
          <a:lstStyle/>
          <a:p>
            <a:r>
              <a:rPr lang="en-IE" dirty="0"/>
              <a:t>Learning Outcomes</a:t>
            </a:r>
          </a:p>
        </p:txBody>
      </p:sp>
    </p:spTree>
    <p:extLst>
      <p:ext uri="{BB962C8B-B14F-4D97-AF65-F5344CB8AC3E}">
        <p14:creationId xmlns:p14="http://schemas.microsoft.com/office/powerpoint/2010/main" val="1827617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IE" dirty="0"/>
              <a:t>9. Discuss networked, client-server and distributed operating systems and how they differ from single user operating systems </a:t>
            </a:r>
          </a:p>
          <a:p>
            <a:pPr marL="109728" indent="0">
              <a:buNone/>
            </a:pPr>
            <a:br>
              <a:rPr lang="en-IE" dirty="0"/>
            </a:br>
            <a:r>
              <a:rPr lang="en-IE" dirty="0"/>
              <a:t>10. Display and perform proficient command line interaction with various operating systems</a:t>
            </a:r>
          </a:p>
        </p:txBody>
      </p:sp>
      <p:sp>
        <p:nvSpPr>
          <p:cNvPr id="3" name="Title 2"/>
          <p:cNvSpPr>
            <a:spLocks noGrp="1"/>
          </p:cNvSpPr>
          <p:nvPr>
            <p:ph type="title"/>
          </p:nvPr>
        </p:nvSpPr>
        <p:spPr/>
        <p:txBody>
          <a:bodyPr/>
          <a:lstStyle/>
          <a:p>
            <a:r>
              <a:rPr lang="en-IE" dirty="0"/>
              <a:t>Learning Outcomes</a:t>
            </a:r>
          </a:p>
        </p:txBody>
      </p:sp>
    </p:spTree>
    <p:extLst>
      <p:ext uri="{BB962C8B-B14F-4D97-AF65-F5344CB8AC3E}">
        <p14:creationId xmlns:p14="http://schemas.microsoft.com/office/powerpoint/2010/main" val="1037303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a:t>This module will serve as an introduction to Operating Systems. </a:t>
            </a:r>
          </a:p>
          <a:p>
            <a:endParaRPr lang="en-IE" dirty="0"/>
          </a:p>
          <a:p>
            <a:r>
              <a:rPr lang="en-IE" dirty="0"/>
              <a:t>It provides an overview of the major components of a computer system and their interaction with the systems software. </a:t>
            </a:r>
          </a:p>
        </p:txBody>
      </p:sp>
      <p:sp>
        <p:nvSpPr>
          <p:cNvPr id="3" name="Title 2"/>
          <p:cNvSpPr>
            <a:spLocks noGrp="1"/>
          </p:cNvSpPr>
          <p:nvPr>
            <p:ph type="title"/>
          </p:nvPr>
        </p:nvSpPr>
        <p:spPr/>
        <p:txBody>
          <a:bodyPr/>
          <a:lstStyle/>
          <a:p>
            <a:r>
              <a:rPr lang="en-IE" dirty="0"/>
              <a:t>Module Description</a:t>
            </a:r>
          </a:p>
        </p:txBody>
      </p:sp>
    </p:spTree>
    <p:extLst>
      <p:ext uri="{BB962C8B-B14F-4D97-AF65-F5344CB8AC3E}">
        <p14:creationId xmlns:p14="http://schemas.microsoft.com/office/powerpoint/2010/main" val="715933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r>
              <a:rPr lang="en-IE" dirty="0"/>
              <a:t>Flynn, I.M., </a:t>
            </a:r>
            <a:r>
              <a:rPr lang="en-IE" dirty="0" err="1"/>
              <a:t>Mclver-McHoes</a:t>
            </a:r>
            <a:r>
              <a:rPr lang="en-IE" dirty="0"/>
              <a:t>, A. (2008) "</a:t>
            </a:r>
            <a:r>
              <a:rPr lang="en-IE" i="1" dirty="0"/>
              <a:t>Understanding Operating Systems</a:t>
            </a:r>
            <a:r>
              <a:rPr lang="en-IE" dirty="0"/>
              <a:t>" (5th Ed), Thompson Learning</a:t>
            </a:r>
          </a:p>
          <a:p>
            <a:pPr marL="109728" indent="0">
              <a:buNone/>
            </a:pPr>
            <a:endParaRPr lang="en-IE" dirty="0"/>
          </a:p>
          <a:p>
            <a:pPr marL="109728" indent="0">
              <a:buNone/>
            </a:pPr>
            <a:r>
              <a:rPr lang="en-IE" dirty="0"/>
              <a:t>English, J. (2005) "</a:t>
            </a:r>
            <a:r>
              <a:rPr lang="en-IE" i="1" dirty="0"/>
              <a:t>Introduction to Operating Systems: Behind the Desktop</a:t>
            </a:r>
            <a:r>
              <a:rPr lang="en-IE" dirty="0"/>
              <a:t>", Palgrave MacMillan</a:t>
            </a:r>
          </a:p>
          <a:p>
            <a:pPr marL="109728" indent="0">
              <a:buNone/>
            </a:pPr>
            <a:endParaRPr lang="en-IE" dirty="0"/>
          </a:p>
          <a:p>
            <a:pPr marL="109728" indent="0">
              <a:buNone/>
            </a:pPr>
            <a:r>
              <a:rPr lang="en-IE" dirty="0"/>
              <a:t>Stallings, W., (2001), "</a:t>
            </a:r>
            <a:r>
              <a:rPr lang="en-IE" i="1" dirty="0"/>
              <a:t>Operating Systems: Internals and Design Principles</a:t>
            </a:r>
            <a:r>
              <a:rPr lang="en-IE" dirty="0"/>
              <a:t>" (4th Ed), Prentice Hall</a:t>
            </a:r>
          </a:p>
        </p:txBody>
      </p:sp>
      <p:sp>
        <p:nvSpPr>
          <p:cNvPr id="3" name="Title 2"/>
          <p:cNvSpPr>
            <a:spLocks noGrp="1"/>
          </p:cNvSpPr>
          <p:nvPr>
            <p:ph type="title"/>
          </p:nvPr>
        </p:nvSpPr>
        <p:spPr/>
        <p:txBody>
          <a:bodyPr/>
          <a:lstStyle/>
          <a:p>
            <a:r>
              <a:rPr lang="en-IE" dirty="0"/>
              <a:t>References</a:t>
            </a:r>
          </a:p>
        </p:txBody>
      </p:sp>
    </p:spTree>
    <p:extLst>
      <p:ext uri="{BB962C8B-B14F-4D97-AF65-F5344CB8AC3E}">
        <p14:creationId xmlns:p14="http://schemas.microsoft.com/office/powerpoint/2010/main" val="2752838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IE" dirty="0"/>
              <a:t>Damian.Gordon@dit.ie</a:t>
            </a:r>
          </a:p>
          <a:p>
            <a:pPr marL="109728" indent="0">
              <a:buNone/>
            </a:pPr>
            <a:endParaRPr lang="en-IE" dirty="0"/>
          </a:p>
          <a:p>
            <a:pPr marL="109728" indent="0">
              <a:buNone/>
            </a:pPr>
            <a:r>
              <a:rPr lang="en-IE" dirty="0"/>
              <a:t>@</a:t>
            </a:r>
            <a:r>
              <a:rPr lang="en-IE" dirty="0" err="1"/>
              <a:t>damiantgordon</a:t>
            </a:r>
            <a:endParaRPr lang="en-IE" dirty="0"/>
          </a:p>
          <a:p>
            <a:pPr marL="109728" indent="0">
              <a:buNone/>
            </a:pPr>
            <a:endParaRPr lang="en-IE" dirty="0"/>
          </a:p>
          <a:p>
            <a:pPr marL="109728" indent="0">
              <a:buNone/>
            </a:pPr>
            <a:r>
              <a:rPr lang="en-IE" dirty="0"/>
              <a:t>https://www.linkedin.com/in/damiangordon</a:t>
            </a:r>
          </a:p>
        </p:txBody>
      </p:sp>
      <p:sp>
        <p:nvSpPr>
          <p:cNvPr id="3" name="Title 2"/>
          <p:cNvSpPr>
            <a:spLocks noGrp="1"/>
          </p:cNvSpPr>
          <p:nvPr>
            <p:ph type="title"/>
          </p:nvPr>
        </p:nvSpPr>
        <p:spPr/>
        <p:txBody>
          <a:bodyPr/>
          <a:lstStyle/>
          <a:p>
            <a:r>
              <a:rPr lang="en-IE" dirty="0"/>
              <a:t>Contact me</a:t>
            </a:r>
          </a:p>
        </p:txBody>
      </p:sp>
    </p:spTree>
    <p:extLst>
      <p:ext uri="{BB962C8B-B14F-4D97-AF65-F5344CB8AC3E}">
        <p14:creationId xmlns:p14="http://schemas.microsoft.com/office/powerpoint/2010/main" val="3904530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a:t>The module provides a fundamental understanding of the concepts of operating systems. </a:t>
            </a:r>
          </a:p>
          <a:p>
            <a:endParaRPr lang="en-IE" dirty="0"/>
          </a:p>
          <a:p>
            <a:r>
              <a:rPr lang="en-IE" dirty="0"/>
              <a:t>Students will also learn how and why operating systems have evolved over years and the impact this has had on modern operating systems. </a:t>
            </a:r>
          </a:p>
          <a:p>
            <a:endParaRPr lang="en-IE" dirty="0"/>
          </a:p>
        </p:txBody>
      </p:sp>
      <p:sp>
        <p:nvSpPr>
          <p:cNvPr id="3" name="Title 2"/>
          <p:cNvSpPr>
            <a:spLocks noGrp="1"/>
          </p:cNvSpPr>
          <p:nvPr>
            <p:ph type="title"/>
          </p:nvPr>
        </p:nvSpPr>
        <p:spPr/>
        <p:txBody>
          <a:bodyPr/>
          <a:lstStyle/>
          <a:p>
            <a:r>
              <a:rPr lang="en-IE" dirty="0"/>
              <a:t>Module Description</a:t>
            </a:r>
          </a:p>
        </p:txBody>
      </p:sp>
    </p:spTree>
    <p:extLst>
      <p:ext uri="{BB962C8B-B14F-4D97-AF65-F5344CB8AC3E}">
        <p14:creationId xmlns:p14="http://schemas.microsoft.com/office/powerpoint/2010/main" val="2066200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a:t>The concepts will be reinforced with practical laboratory exercises in operations systems functionality, user interaction and management. </a:t>
            </a:r>
          </a:p>
          <a:p>
            <a:endParaRPr lang="en-IE" dirty="0"/>
          </a:p>
          <a:p>
            <a:r>
              <a:rPr lang="en-IE" dirty="0"/>
              <a:t>This will be further backed up by a focus on command line interaction with various operating systems. </a:t>
            </a:r>
          </a:p>
        </p:txBody>
      </p:sp>
      <p:sp>
        <p:nvSpPr>
          <p:cNvPr id="3" name="Title 2"/>
          <p:cNvSpPr>
            <a:spLocks noGrp="1"/>
          </p:cNvSpPr>
          <p:nvPr>
            <p:ph type="title"/>
          </p:nvPr>
        </p:nvSpPr>
        <p:spPr/>
        <p:txBody>
          <a:bodyPr/>
          <a:lstStyle/>
          <a:p>
            <a:r>
              <a:rPr lang="en-IE" dirty="0"/>
              <a:t>Module Description</a:t>
            </a:r>
          </a:p>
        </p:txBody>
      </p:sp>
    </p:spTree>
    <p:extLst>
      <p:ext uri="{BB962C8B-B14F-4D97-AF65-F5344CB8AC3E}">
        <p14:creationId xmlns:p14="http://schemas.microsoft.com/office/powerpoint/2010/main" val="3142526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a:t>Practical assignments will be given to develop practical operating systems skills. </a:t>
            </a:r>
          </a:p>
          <a:p>
            <a:endParaRPr lang="en-IE" dirty="0"/>
          </a:p>
          <a:p>
            <a:r>
              <a:rPr lang="en-IE" dirty="0"/>
              <a:t>The module will, at a basic level introduce networked, client-server and distributed operating systems to the student. </a:t>
            </a:r>
          </a:p>
        </p:txBody>
      </p:sp>
      <p:sp>
        <p:nvSpPr>
          <p:cNvPr id="3" name="Title 2"/>
          <p:cNvSpPr>
            <a:spLocks noGrp="1"/>
          </p:cNvSpPr>
          <p:nvPr>
            <p:ph type="title"/>
          </p:nvPr>
        </p:nvSpPr>
        <p:spPr/>
        <p:txBody>
          <a:bodyPr/>
          <a:lstStyle/>
          <a:p>
            <a:r>
              <a:rPr lang="en-IE" dirty="0"/>
              <a:t>Module Description</a:t>
            </a:r>
          </a:p>
        </p:txBody>
      </p:sp>
    </p:spTree>
    <p:extLst>
      <p:ext uri="{BB962C8B-B14F-4D97-AF65-F5344CB8AC3E}">
        <p14:creationId xmlns:p14="http://schemas.microsoft.com/office/powerpoint/2010/main" val="3142526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a:t>The module will provide the fundamentals for Advanced Operating Systems and the groundwork for other modules in computer science that assume a general understanding of operating systems principals and practice.</a:t>
            </a:r>
          </a:p>
        </p:txBody>
      </p:sp>
      <p:sp>
        <p:nvSpPr>
          <p:cNvPr id="3" name="Title 2"/>
          <p:cNvSpPr>
            <a:spLocks noGrp="1"/>
          </p:cNvSpPr>
          <p:nvPr>
            <p:ph type="title"/>
          </p:nvPr>
        </p:nvSpPr>
        <p:spPr/>
        <p:txBody>
          <a:bodyPr/>
          <a:lstStyle/>
          <a:p>
            <a:r>
              <a:rPr lang="en-IE" dirty="0"/>
              <a:t>Module Description</a:t>
            </a:r>
          </a:p>
        </p:txBody>
      </p:sp>
    </p:spTree>
    <p:extLst>
      <p:ext uri="{BB962C8B-B14F-4D97-AF65-F5344CB8AC3E}">
        <p14:creationId xmlns:p14="http://schemas.microsoft.com/office/powerpoint/2010/main" val="746233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a:t>The aims of this module are to: </a:t>
            </a:r>
          </a:p>
          <a:p>
            <a:pPr marL="850392" lvl="1" indent="-457200">
              <a:buFont typeface="+mj-lt"/>
              <a:buAutoNum type="arabicPeriod"/>
            </a:pPr>
            <a:r>
              <a:rPr lang="en-IE" dirty="0"/>
              <a:t>introduce the student to the principals of operating systems design </a:t>
            </a:r>
          </a:p>
          <a:p>
            <a:pPr marL="850392" lvl="1" indent="-457200">
              <a:buFont typeface="+mj-lt"/>
              <a:buAutoNum type="arabicPeriod"/>
            </a:pPr>
            <a:r>
              <a:rPr lang="en-IE" dirty="0"/>
              <a:t>give the students a working knowledge of a modern operating system </a:t>
            </a:r>
          </a:p>
          <a:p>
            <a:pPr marL="850392" lvl="1" indent="-457200">
              <a:buFont typeface="+mj-lt"/>
              <a:buAutoNum type="arabicPeriod"/>
            </a:pPr>
            <a:r>
              <a:rPr lang="en-IE" dirty="0"/>
              <a:t>provide the student with a sound knowledge of the various components and interactions of a modern operating system </a:t>
            </a:r>
          </a:p>
          <a:p>
            <a:pPr marL="850392" lvl="1" indent="-457200">
              <a:buFont typeface="+mj-lt"/>
              <a:buAutoNum type="arabicPeriod"/>
            </a:pPr>
            <a:r>
              <a:rPr lang="en-IE" dirty="0"/>
              <a:t>facilitate a competency in practical interaction with an operating system</a:t>
            </a:r>
          </a:p>
        </p:txBody>
      </p:sp>
      <p:sp>
        <p:nvSpPr>
          <p:cNvPr id="3" name="Title 2"/>
          <p:cNvSpPr>
            <a:spLocks noGrp="1"/>
          </p:cNvSpPr>
          <p:nvPr>
            <p:ph type="title"/>
          </p:nvPr>
        </p:nvSpPr>
        <p:spPr/>
        <p:txBody>
          <a:bodyPr/>
          <a:lstStyle/>
          <a:p>
            <a:r>
              <a:rPr lang="en-IE" dirty="0"/>
              <a:t>Module Aims</a:t>
            </a:r>
          </a:p>
        </p:txBody>
      </p:sp>
    </p:spTree>
    <p:extLst>
      <p:ext uri="{BB962C8B-B14F-4D97-AF65-F5344CB8AC3E}">
        <p14:creationId xmlns:p14="http://schemas.microsoft.com/office/powerpoint/2010/main" val="3549475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dirty="0"/>
              <a:t>Introduction: </a:t>
            </a:r>
          </a:p>
          <a:p>
            <a:r>
              <a:rPr lang="en-IE" dirty="0"/>
              <a:t>Definition of an operating system, abstract views of an operating system, functions of an operating system, event-driven systems, efficiency &amp; system performance goals, evolution of operating system designs, classes of operating systems and examples of operating systems. </a:t>
            </a:r>
          </a:p>
        </p:txBody>
      </p:sp>
      <p:sp>
        <p:nvSpPr>
          <p:cNvPr id="3" name="Title 2"/>
          <p:cNvSpPr>
            <a:spLocks noGrp="1"/>
          </p:cNvSpPr>
          <p:nvPr>
            <p:ph type="title"/>
          </p:nvPr>
        </p:nvSpPr>
        <p:spPr/>
        <p:txBody>
          <a:bodyPr/>
          <a:lstStyle/>
          <a:p>
            <a:r>
              <a:rPr lang="en-IE" dirty="0"/>
              <a:t>Syllabus</a:t>
            </a:r>
          </a:p>
        </p:txBody>
      </p:sp>
    </p:spTree>
    <p:extLst>
      <p:ext uri="{BB962C8B-B14F-4D97-AF65-F5344CB8AC3E}">
        <p14:creationId xmlns:p14="http://schemas.microsoft.com/office/powerpoint/2010/main" val="3086821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b="1" dirty="0"/>
              <a:t>Process and Threads:</a:t>
            </a:r>
            <a:r>
              <a:rPr lang="en-IE" dirty="0"/>
              <a:t> </a:t>
            </a:r>
          </a:p>
          <a:p>
            <a:r>
              <a:rPr lang="en-IE" dirty="0"/>
              <a:t>Process and programs, programmer’s view of processes, operating systems view of processes, concurrency, process states, thread of control, interacting processes. </a:t>
            </a:r>
          </a:p>
        </p:txBody>
      </p:sp>
      <p:sp>
        <p:nvSpPr>
          <p:cNvPr id="3" name="Title 2"/>
          <p:cNvSpPr>
            <a:spLocks noGrp="1"/>
          </p:cNvSpPr>
          <p:nvPr>
            <p:ph type="title"/>
          </p:nvPr>
        </p:nvSpPr>
        <p:spPr/>
        <p:txBody>
          <a:bodyPr/>
          <a:lstStyle/>
          <a:p>
            <a:r>
              <a:rPr lang="en-IE" dirty="0"/>
              <a:t>Syllabus</a:t>
            </a:r>
          </a:p>
        </p:txBody>
      </p:sp>
    </p:spTree>
    <p:extLst>
      <p:ext uri="{BB962C8B-B14F-4D97-AF65-F5344CB8AC3E}">
        <p14:creationId xmlns:p14="http://schemas.microsoft.com/office/powerpoint/2010/main" val="20257797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16</TotalTime>
  <Words>682</Words>
  <Application>Microsoft Office PowerPoint</Application>
  <PresentationFormat>On-screen Show (4:3)</PresentationFormat>
  <Paragraphs>77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Lucida Sans Unicode</vt:lpstr>
      <vt:lpstr>Verdana</vt:lpstr>
      <vt:lpstr>Wingdings 2</vt:lpstr>
      <vt:lpstr>Wingdings 3</vt:lpstr>
      <vt:lpstr>Concourse</vt:lpstr>
      <vt:lpstr>CMPU1022 Operating Systems 1</vt:lpstr>
      <vt:lpstr>Module Description</vt:lpstr>
      <vt:lpstr>Module Description</vt:lpstr>
      <vt:lpstr>Module Description</vt:lpstr>
      <vt:lpstr>Module Description</vt:lpstr>
      <vt:lpstr>Module Description</vt:lpstr>
      <vt:lpstr>Module Aims</vt:lpstr>
      <vt:lpstr>Syllabus</vt:lpstr>
      <vt:lpstr>Syllabus</vt:lpstr>
      <vt:lpstr>Syllabus</vt:lpstr>
      <vt:lpstr>Syllabus</vt:lpstr>
      <vt:lpstr>Syllabus</vt:lpstr>
      <vt:lpstr>Syllabus</vt:lpstr>
      <vt:lpstr>Assessment</vt:lpstr>
      <vt:lpstr>Learning Outcomes</vt:lpstr>
      <vt:lpstr>Learning Outcomes</vt:lpstr>
      <vt:lpstr>Learning Outcomes</vt:lpstr>
      <vt:lpstr>Learning Outcomes</vt:lpstr>
      <vt:lpstr>Learning Outcomes</vt:lpstr>
      <vt:lpstr>References</vt:lpstr>
      <vt:lpstr>Contact 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CMPU1022 Operating Systems 1</dc:title>
  <dc:creator>Damian Gordon</dc:creator>
  <cp:lastModifiedBy>William Carey</cp:lastModifiedBy>
  <cp:revision>4</cp:revision>
  <dcterms:created xsi:type="dcterms:W3CDTF">2015-01-19T19:52:08Z</dcterms:created>
  <dcterms:modified xsi:type="dcterms:W3CDTF">2017-01-27T20:04:34Z</dcterms:modified>
</cp:coreProperties>
</file>